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81"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9"/>
    <p:restoredTop sz="85706"/>
  </p:normalViewPr>
  <p:slideViewPr>
    <p:cSldViewPr snapToGrid="0">
      <p:cViewPr varScale="1">
        <p:scale>
          <a:sx n="127" d="100"/>
          <a:sy n="127" d="100"/>
        </p:scale>
        <p:origin x="15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D63A2-FABD-4B6C-8B97-151A8BBFCC6B}"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EED8225-0311-4582-BD0F-43467AE31AE2}">
      <dgm:prSet/>
      <dgm:spPr/>
      <dgm:t>
        <a:bodyPr/>
        <a:lstStyle/>
        <a:p>
          <a:pPr>
            <a:lnSpc>
              <a:spcPct val="100000"/>
            </a:lnSpc>
          </a:pPr>
          <a:r>
            <a:rPr lang="en-US" dirty="0"/>
            <a:t>Introduction to SQL</a:t>
          </a:r>
        </a:p>
      </dgm:t>
    </dgm:pt>
    <dgm:pt modelId="{AFD19A46-DDC5-4D92-84C8-66A97A8341EF}" type="parTrans" cxnId="{0AE12409-B066-4545-B47E-6A51121650A6}">
      <dgm:prSet/>
      <dgm:spPr/>
      <dgm:t>
        <a:bodyPr/>
        <a:lstStyle/>
        <a:p>
          <a:endParaRPr lang="en-US"/>
        </a:p>
      </dgm:t>
    </dgm:pt>
    <dgm:pt modelId="{DFC8C334-7BAE-41C4-8714-74B17E98770A}" type="sibTrans" cxnId="{0AE12409-B066-4545-B47E-6A51121650A6}">
      <dgm:prSet/>
      <dgm:spPr/>
      <dgm:t>
        <a:bodyPr/>
        <a:lstStyle/>
        <a:p>
          <a:endParaRPr lang="en-US"/>
        </a:p>
      </dgm:t>
    </dgm:pt>
    <dgm:pt modelId="{4400FEAD-DCE5-49F0-9E92-9CA3E1F9D9B1}">
      <dgm:prSet/>
      <dgm:spPr/>
      <dgm:t>
        <a:bodyPr/>
        <a:lstStyle/>
        <a:p>
          <a:pPr>
            <a:lnSpc>
              <a:spcPct val="100000"/>
            </a:lnSpc>
          </a:pPr>
          <a:r>
            <a:rPr lang="en-US" dirty="0"/>
            <a:t>Relational Databases</a:t>
          </a:r>
        </a:p>
      </dgm:t>
    </dgm:pt>
    <dgm:pt modelId="{E556388B-4536-4FEC-81AA-CE7C525E86A6}" type="parTrans" cxnId="{61B327F8-BD11-405E-85E4-B0ED4B7261D2}">
      <dgm:prSet/>
      <dgm:spPr/>
      <dgm:t>
        <a:bodyPr/>
        <a:lstStyle/>
        <a:p>
          <a:endParaRPr lang="en-US"/>
        </a:p>
      </dgm:t>
    </dgm:pt>
    <dgm:pt modelId="{B0884ABF-8CC8-4415-A8A0-10844790A620}" type="sibTrans" cxnId="{61B327F8-BD11-405E-85E4-B0ED4B7261D2}">
      <dgm:prSet/>
      <dgm:spPr/>
      <dgm:t>
        <a:bodyPr/>
        <a:lstStyle/>
        <a:p>
          <a:endParaRPr lang="en-US"/>
        </a:p>
      </dgm:t>
    </dgm:pt>
    <dgm:pt modelId="{6E381CCD-B0F0-4E6B-B7C8-D161086EA83B}">
      <dgm:prSet/>
      <dgm:spPr/>
      <dgm:t>
        <a:bodyPr/>
        <a:lstStyle/>
        <a:p>
          <a:pPr>
            <a:lnSpc>
              <a:spcPct val="100000"/>
            </a:lnSpc>
          </a:pPr>
          <a:r>
            <a:rPr lang="en-US"/>
            <a:t>Basic SQL Syntax</a:t>
          </a:r>
        </a:p>
      </dgm:t>
    </dgm:pt>
    <dgm:pt modelId="{FABE09D2-686D-4767-8DC1-823351820CF9}" type="parTrans" cxnId="{C706614D-73A4-4CC5-A19E-754112F4CACA}">
      <dgm:prSet/>
      <dgm:spPr/>
      <dgm:t>
        <a:bodyPr/>
        <a:lstStyle/>
        <a:p>
          <a:endParaRPr lang="en-US"/>
        </a:p>
      </dgm:t>
    </dgm:pt>
    <dgm:pt modelId="{6E56221E-9985-4832-8639-0F822681745C}" type="sibTrans" cxnId="{C706614D-73A4-4CC5-A19E-754112F4CACA}">
      <dgm:prSet/>
      <dgm:spPr/>
      <dgm:t>
        <a:bodyPr/>
        <a:lstStyle/>
        <a:p>
          <a:endParaRPr lang="en-US"/>
        </a:p>
      </dgm:t>
    </dgm:pt>
    <dgm:pt modelId="{AA40FDF0-F776-499C-A9F2-F5A2BA51E390}" type="pres">
      <dgm:prSet presAssocID="{2EBD63A2-FABD-4B6C-8B97-151A8BBFCC6B}" presName="root" presStyleCnt="0">
        <dgm:presLayoutVars>
          <dgm:dir/>
          <dgm:resizeHandles val="exact"/>
        </dgm:presLayoutVars>
      </dgm:prSet>
      <dgm:spPr/>
    </dgm:pt>
    <dgm:pt modelId="{FC81A99E-ABE4-4C21-81B7-E9D234D656FF}" type="pres">
      <dgm:prSet presAssocID="{4400FEAD-DCE5-49F0-9E92-9CA3E1F9D9B1}" presName="compNode" presStyleCnt="0"/>
      <dgm:spPr/>
    </dgm:pt>
    <dgm:pt modelId="{BF9E47ED-339D-4F13-99D9-CAEC184B472E}" type="pres">
      <dgm:prSet presAssocID="{4400FEAD-DCE5-49F0-9E92-9CA3E1F9D9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1E64124D-2D10-42BA-AF6B-15C6E06D6583}" type="pres">
      <dgm:prSet presAssocID="{4400FEAD-DCE5-49F0-9E92-9CA3E1F9D9B1}" presName="spaceRect" presStyleCnt="0"/>
      <dgm:spPr/>
    </dgm:pt>
    <dgm:pt modelId="{69DBF9B1-AB0C-4E39-96C6-05C5DCBFC7F8}" type="pres">
      <dgm:prSet presAssocID="{4400FEAD-DCE5-49F0-9E92-9CA3E1F9D9B1}" presName="textRect" presStyleLbl="revTx" presStyleIdx="0" presStyleCnt="3">
        <dgm:presLayoutVars>
          <dgm:chMax val="1"/>
          <dgm:chPref val="1"/>
        </dgm:presLayoutVars>
      </dgm:prSet>
      <dgm:spPr/>
    </dgm:pt>
    <dgm:pt modelId="{89EBF8DE-1158-46B1-A58F-E5336C02D9C2}" type="pres">
      <dgm:prSet presAssocID="{B0884ABF-8CC8-4415-A8A0-10844790A620}" presName="sibTrans" presStyleCnt="0"/>
      <dgm:spPr/>
    </dgm:pt>
    <dgm:pt modelId="{0BCD07BD-2481-442E-A4C5-44E87FF4102A}" type="pres">
      <dgm:prSet presAssocID="{0EED8225-0311-4582-BD0F-43467AE31AE2}" presName="compNode" presStyleCnt="0"/>
      <dgm:spPr/>
    </dgm:pt>
    <dgm:pt modelId="{D31B8B49-F960-4F91-A0FD-DAA3945F07F7}" type="pres">
      <dgm:prSet presAssocID="{0EED8225-0311-4582-BD0F-43467AE31A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2D5F7FC2-A63C-471A-B47E-48B125D4F140}" type="pres">
      <dgm:prSet presAssocID="{0EED8225-0311-4582-BD0F-43467AE31AE2}" presName="spaceRect" presStyleCnt="0"/>
      <dgm:spPr/>
    </dgm:pt>
    <dgm:pt modelId="{B12C3D5B-445D-42EE-B033-91A45A7C5E73}" type="pres">
      <dgm:prSet presAssocID="{0EED8225-0311-4582-BD0F-43467AE31AE2}" presName="textRect" presStyleLbl="revTx" presStyleIdx="1" presStyleCnt="3">
        <dgm:presLayoutVars>
          <dgm:chMax val="1"/>
          <dgm:chPref val="1"/>
        </dgm:presLayoutVars>
      </dgm:prSet>
      <dgm:spPr/>
    </dgm:pt>
    <dgm:pt modelId="{433426E7-675D-4DB2-B651-983E01F3D1CC}" type="pres">
      <dgm:prSet presAssocID="{DFC8C334-7BAE-41C4-8714-74B17E98770A}" presName="sibTrans" presStyleCnt="0"/>
      <dgm:spPr/>
    </dgm:pt>
    <dgm:pt modelId="{45FB9EB3-2B40-415A-8C9D-A7F3ADBECEBB}" type="pres">
      <dgm:prSet presAssocID="{6E381CCD-B0F0-4E6B-B7C8-D161086EA83B}" presName="compNode" presStyleCnt="0"/>
      <dgm:spPr/>
    </dgm:pt>
    <dgm:pt modelId="{9A10675A-9955-4A50-B362-F1620E1FE923}" type="pres">
      <dgm:prSet presAssocID="{6E381CCD-B0F0-4E6B-B7C8-D161086EA8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DE83024-59AB-4BC8-9917-4B9697E740CB}" type="pres">
      <dgm:prSet presAssocID="{6E381CCD-B0F0-4E6B-B7C8-D161086EA83B}" presName="spaceRect" presStyleCnt="0"/>
      <dgm:spPr/>
    </dgm:pt>
    <dgm:pt modelId="{22E64713-F804-48A1-B383-02CD44B3383D}" type="pres">
      <dgm:prSet presAssocID="{6E381CCD-B0F0-4E6B-B7C8-D161086EA83B}" presName="textRect" presStyleLbl="revTx" presStyleIdx="2" presStyleCnt="3">
        <dgm:presLayoutVars>
          <dgm:chMax val="1"/>
          <dgm:chPref val="1"/>
        </dgm:presLayoutVars>
      </dgm:prSet>
      <dgm:spPr/>
    </dgm:pt>
  </dgm:ptLst>
  <dgm:cxnLst>
    <dgm:cxn modelId="{0AE12409-B066-4545-B47E-6A51121650A6}" srcId="{2EBD63A2-FABD-4B6C-8B97-151A8BBFCC6B}" destId="{0EED8225-0311-4582-BD0F-43467AE31AE2}" srcOrd="1" destOrd="0" parTransId="{AFD19A46-DDC5-4D92-84C8-66A97A8341EF}" sibTransId="{DFC8C334-7BAE-41C4-8714-74B17E98770A}"/>
    <dgm:cxn modelId="{AA836031-D27E-2E49-979E-F9060A75E180}" type="presOf" srcId="{2EBD63A2-FABD-4B6C-8B97-151A8BBFCC6B}" destId="{AA40FDF0-F776-499C-A9F2-F5A2BA51E390}" srcOrd="0" destOrd="0" presId="urn:microsoft.com/office/officeart/2018/2/layout/IconLabelList"/>
    <dgm:cxn modelId="{C706614D-73A4-4CC5-A19E-754112F4CACA}" srcId="{2EBD63A2-FABD-4B6C-8B97-151A8BBFCC6B}" destId="{6E381CCD-B0F0-4E6B-B7C8-D161086EA83B}" srcOrd="2" destOrd="0" parTransId="{FABE09D2-686D-4767-8DC1-823351820CF9}" sibTransId="{6E56221E-9985-4832-8639-0F822681745C}"/>
    <dgm:cxn modelId="{98C70C5D-D113-D944-9FDB-5E116B40DE2F}" type="presOf" srcId="{0EED8225-0311-4582-BD0F-43467AE31AE2}" destId="{B12C3D5B-445D-42EE-B033-91A45A7C5E73}" srcOrd="0" destOrd="0" presId="urn:microsoft.com/office/officeart/2018/2/layout/IconLabelList"/>
    <dgm:cxn modelId="{E836FB9E-389C-0A46-8D3E-D513135BD78D}" type="presOf" srcId="{6E381CCD-B0F0-4E6B-B7C8-D161086EA83B}" destId="{22E64713-F804-48A1-B383-02CD44B3383D}" srcOrd="0" destOrd="0" presId="urn:microsoft.com/office/officeart/2018/2/layout/IconLabelList"/>
    <dgm:cxn modelId="{DDB0D2A8-C8EC-1643-B852-CD0D83B61CDA}" type="presOf" srcId="{4400FEAD-DCE5-49F0-9E92-9CA3E1F9D9B1}" destId="{69DBF9B1-AB0C-4E39-96C6-05C5DCBFC7F8}" srcOrd="0" destOrd="0" presId="urn:microsoft.com/office/officeart/2018/2/layout/IconLabelList"/>
    <dgm:cxn modelId="{61B327F8-BD11-405E-85E4-B0ED4B7261D2}" srcId="{2EBD63A2-FABD-4B6C-8B97-151A8BBFCC6B}" destId="{4400FEAD-DCE5-49F0-9E92-9CA3E1F9D9B1}" srcOrd="0" destOrd="0" parTransId="{E556388B-4536-4FEC-81AA-CE7C525E86A6}" sibTransId="{B0884ABF-8CC8-4415-A8A0-10844790A620}"/>
    <dgm:cxn modelId="{20077AEF-18C7-A544-8B98-3331E98707D9}" type="presParOf" srcId="{AA40FDF0-F776-499C-A9F2-F5A2BA51E390}" destId="{FC81A99E-ABE4-4C21-81B7-E9D234D656FF}" srcOrd="0" destOrd="0" presId="urn:microsoft.com/office/officeart/2018/2/layout/IconLabelList"/>
    <dgm:cxn modelId="{00C4A029-9F88-CC4B-9D63-7EA1A8130428}" type="presParOf" srcId="{FC81A99E-ABE4-4C21-81B7-E9D234D656FF}" destId="{BF9E47ED-339D-4F13-99D9-CAEC184B472E}" srcOrd="0" destOrd="0" presId="urn:microsoft.com/office/officeart/2018/2/layout/IconLabelList"/>
    <dgm:cxn modelId="{E70CDF23-9B9D-6B49-9B63-19BE3AE50B91}" type="presParOf" srcId="{FC81A99E-ABE4-4C21-81B7-E9D234D656FF}" destId="{1E64124D-2D10-42BA-AF6B-15C6E06D6583}" srcOrd="1" destOrd="0" presId="urn:microsoft.com/office/officeart/2018/2/layout/IconLabelList"/>
    <dgm:cxn modelId="{2DEC857D-938C-1741-B1BB-962744465B10}" type="presParOf" srcId="{FC81A99E-ABE4-4C21-81B7-E9D234D656FF}" destId="{69DBF9B1-AB0C-4E39-96C6-05C5DCBFC7F8}" srcOrd="2" destOrd="0" presId="urn:microsoft.com/office/officeart/2018/2/layout/IconLabelList"/>
    <dgm:cxn modelId="{DB978C2E-6D66-104F-999A-AC45291D48E3}" type="presParOf" srcId="{AA40FDF0-F776-499C-A9F2-F5A2BA51E390}" destId="{89EBF8DE-1158-46B1-A58F-E5336C02D9C2}" srcOrd="1" destOrd="0" presId="urn:microsoft.com/office/officeart/2018/2/layout/IconLabelList"/>
    <dgm:cxn modelId="{3C1BF313-4D46-D443-9BA1-0EA972E79B55}" type="presParOf" srcId="{AA40FDF0-F776-499C-A9F2-F5A2BA51E390}" destId="{0BCD07BD-2481-442E-A4C5-44E87FF4102A}" srcOrd="2" destOrd="0" presId="urn:microsoft.com/office/officeart/2018/2/layout/IconLabelList"/>
    <dgm:cxn modelId="{9AFB7B3E-E770-2E4E-A46F-5193669198FF}" type="presParOf" srcId="{0BCD07BD-2481-442E-A4C5-44E87FF4102A}" destId="{D31B8B49-F960-4F91-A0FD-DAA3945F07F7}" srcOrd="0" destOrd="0" presId="urn:microsoft.com/office/officeart/2018/2/layout/IconLabelList"/>
    <dgm:cxn modelId="{11631C7D-1BD6-634C-AF8A-EC339506BBB4}" type="presParOf" srcId="{0BCD07BD-2481-442E-A4C5-44E87FF4102A}" destId="{2D5F7FC2-A63C-471A-B47E-48B125D4F140}" srcOrd="1" destOrd="0" presId="urn:microsoft.com/office/officeart/2018/2/layout/IconLabelList"/>
    <dgm:cxn modelId="{52AEA601-630E-0F44-A36B-27FB921A2024}" type="presParOf" srcId="{0BCD07BD-2481-442E-A4C5-44E87FF4102A}" destId="{B12C3D5B-445D-42EE-B033-91A45A7C5E73}" srcOrd="2" destOrd="0" presId="urn:microsoft.com/office/officeart/2018/2/layout/IconLabelList"/>
    <dgm:cxn modelId="{978BCDD2-DAC8-AD46-AF50-26F3A20FDDA6}" type="presParOf" srcId="{AA40FDF0-F776-499C-A9F2-F5A2BA51E390}" destId="{433426E7-675D-4DB2-B651-983E01F3D1CC}" srcOrd="3" destOrd="0" presId="urn:microsoft.com/office/officeart/2018/2/layout/IconLabelList"/>
    <dgm:cxn modelId="{EC1F4C9A-23B6-C244-9C81-A9FB2E7315D3}" type="presParOf" srcId="{AA40FDF0-F776-499C-A9F2-F5A2BA51E390}" destId="{45FB9EB3-2B40-415A-8C9D-A7F3ADBECEBB}" srcOrd="4" destOrd="0" presId="urn:microsoft.com/office/officeart/2018/2/layout/IconLabelList"/>
    <dgm:cxn modelId="{75B17361-7538-6649-9E00-3195E6CDCEDB}" type="presParOf" srcId="{45FB9EB3-2B40-415A-8C9D-A7F3ADBECEBB}" destId="{9A10675A-9955-4A50-B362-F1620E1FE923}" srcOrd="0" destOrd="0" presId="urn:microsoft.com/office/officeart/2018/2/layout/IconLabelList"/>
    <dgm:cxn modelId="{E800ED7C-5A49-0444-96CA-AA74FA01F4D6}" type="presParOf" srcId="{45FB9EB3-2B40-415A-8C9D-A7F3ADBECEBB}" destId="{1DE83024-59AB-4BC8-9917-4B9697E740CB}" srcOrd="1" destOrd="0" presId="urn:microsoft.com/office/officeart/2018/2/layout/IconLabelList"/>
    <dgm:cxn modelId="{F11A6188-897A-8942-B26A-E7ADF02F2777}" type="presParOf" srcId="{45FB9EB3-2B40-415A-8C9D-A7F3ADBECEBB}" destId="{22E64713-F804-48A1-B383-02CD44B338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E47ED-339D-4F13-99D9-CAEC184B472E}">
      <dsp:nvSpPr>
        <dsp:cNvPr id="0" name=""/>
        <dsp:cNvSpPr/>
      </dsp:nvSpPr>
      <dsp:spPr>
        <a:xfrm>
          <a:off x="1258265" y="360378"/>
          <a:ext cx="991237" cy="991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DBF9B1-AB0C-4E39-96C6-05C5DCBFC7F8}">
      <dsp:nvSpPr>
        <dsp:cNvPr id="0" name=""/>
        <dsp:cNvSpPr/>
      </dsp:nvSpPr>
      <dsp:spPr>
        <a:xfrm>
          <a:off x="652509" y="1671656"/>
          <a:ext cx="2202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Relational Databases</a:t>
          </a:r>
        </a:p>
      </dsp:txBody>
      <dsp:txXfrm>
        <a:off x="652509" y="1671656"/>
        <a:ext cx="2202750" cy="720000"/>
      </dsp:txXfrm>
    </dsp:sp>
    <dsp:sp modelId="{D31B8B49-F960-4F91-A0FD-DAA3945F07F7}">
      <dsp:nvSpPr>
        <dsp:cNvPr id="0" name=""/>
        <dsp:cNvSpPr/>
      </dsp:nvSpPr>
      <dsp:spPr>
        <a:xfrm>
          <a:off x="3846496" y="360378"/>
          <a:ext cx="991237" cy="991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2C3D5B-445D-42EE-B033-91A45A7C5E73}">
      <dsp:nvSpPr>
        <dsp:cNvPr id="0" name=""/>
        <dsp:cNvSpPr/>
      </dsp:nvSpPr>
      <dsp:spPr>
        <a:xfrm>
          <a:off x="3240740" y="1671656"/>
          <a:ext cx="2202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Introduction to SQL</a:t>
          </a:r>
        </a:p>
      </dsp:txBody>
      <dsp:txXfrm>
        <a:off x="3240740" y="1671656"/>
        <a:ext cx="2202750" cy="720000"/>
      </dsp:txXfrm>
    </dsp:sp>
    <dsp:sp modelId="{9A10675A-9955-4A50-B362-F1620E1FE923}">
      <dsp:nvSpPr>
        <dsp:cNvPr id="0" name=""/>
        <dsp:cNvSpPr/>
      </dsp:nvSpPr>
      <dsp:spPr>
        <a:xfrm>
          <a:off x="2552381" y="2942343"/>
          <a:ext cx="991237" cy="9912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64713-F804-48A1-B383-02CD44B3383D}">
      <dsp:nvSpPr>
        <dsp:cNvPr id="0" name=""/>
        <dsp:cNvSpPr/>
      </dsp:nvSpPr>
      <dsp:spPr>
        <a:xfrm>
          <a:off x="1946625" y="4253621"/>
          <a:ext cx="2202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Basic SQL Syntax</a:t>
          </a:r>
        </a:p>
      </dsp:txBody>
      <dsp:txXfrm>
        <a:off x="1946625" y="4253621"/>
        <a:ext cx="2202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38EC2-70B4-3E41-AB32-2A4EEF0B7216}" type="datetimeFigureOut">
              <a:rPr lang="en-US" smtClean="0"/>
              <a:t>9/19/22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53451-DB25-1B4D-9EED-A9828ACC3D07}" type="slidenum">
              <a:rPr lang="en-US" smtClean="0"/>
              <a:t>‹#›</a:t>
            </a:fld>
            <a:endParaRPr lang="en-US"/>
          </a:p>
        </p:txBody>
      </p:sp>
    </p:spTree>
    <p:extLst>
      <p:ext uri="{BB962C8B-B14F-4D97-AF65-F5344CB8AC3E}">
        <p14:creationId xmlns:p14="http://schemas.microsoft.com/office/powerpoint/2010/main" val="281879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can be stored in many forms and structures. Examples of unstructured data include text documents or images stored as individual files in a computer's file system. In this workshop, we'll be focusing on structured data, which is typically organized into a tabular format, like a spreadsheet or database table containing limited-length text or numeric values.</a:t>
            </a:r>
          </a:p>
          <a:p>
            <a:endParaRPr lang="en-US" dirty="0"/>
          </a:p>
          <a:p>
            <a:r>
              <a:rPr lang="en-US" dirty="0"/>
              <a:t>So there are many pieces of software that help you organize and analyze structured data, the most famous being Microsoft Excel. Excel allows you to create and maintain spreadsheets, and provides analytical capabilities like pivot tables, data visualization tools and formulas to help you do calculations on the data. There is some limited functionality when it comes to connecting the data in one spreadsheet to another, but in order to create a true database, you need something a little more powerful. </a:t>
            </a:r>
          </a:p>
        </p:txBody>
      </p:sp>
      <p:sp>
        <p:nvSpPr>
          <p:cNvPr id="4" name="Slide Number Placeholder 3"/>
          <p:cNvSpPr>
            <a:spLocks noGrp="1"/>
          </p:cNvSpPr>
          <p:nvPr>
            <p:ph type="sldNum" sz="quarter" idx="5"/>
          </p:nvPr>
        </p:nvSpPr>
        <p:spPr/>
        <p:txBody>
          <a:bodyPr/>
          <a:lstStyle/>
          <a:p>
            <a:fld id="{13D53451-DB25-1B4D-9EED-A9828ACC3D07}" type="slidenum">
              <a:rPr lang="en-US" smtClean="0"/>
              <a:t>3</a:t>
            </a:fld>
            <a:endParaRPr lang="en-US"/>
          </a:p>
        </p:txBody>
      </p:sp>
    </p:spTree>
    <p:extLst>
      <p:ext uri="{BB962C8B-B14F-4D97-AF65-F5344CB8AC3E}">
        <p14:creationId xmlns:p14="http://schemas.microsoft.com/office/powerpoint/2010/main" val="4128687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aspect of relational database design is the keys. Each table in a database has a primary key that is a column or combination of columns that uniquely identifies rows. If the primary key is a combination of columns, the combination of values in those columns must be unique per row/record. </a:t>
            </a:r>
          </a:p>
          <a:p>
            <a:endParaRPr lang="en-US" dirty="0"/>
          </a:p>
          <a:p>
            <a:r>
              <a:rPr lang="en-US" dirty="0"/>
              <a:t>When a table’s primary key is referenced in another table, it’s called a foreign key. This is the physical concept that allows tables to be connected to each other. Let’s go back to our patients and appointments tables example. </a:t>
            </a:r>
          </a:p>
        </p:txBody>
      </p:sp>
      <p:sp>
        <p:nvSpPr>
          <p:cNvPr id="4" name="Slide Number Placeholder 3"/>
          <p:cNvSpPr>
            <a:spLocks noGrp="1"/>
          </p:cNvSpPr>
          <p:nvPr>
            <p:ph type="sldNum" sz="quarter" idx="5"/>
          </p:nvPr>
        </p:nvSpPr>
        <p:spPr/>
        <p:txBody>
          <a:bodyPr/>
          <a:lstStyle/>
          <a:p>
            <a:fld id="{13D53451-DB25-1B4D-9EED-A9828ACC3D07}" type="slidenum">
              <a:rPr lang="en-US" smtClean="0"/>
              <a:t>12</a:t>
            </a:fld>
            <a:endParaRPr lang="en-US"/>
          </a:p>
        </p:txBody>
      </p:sp>
    </p:spTree>
    <p:extLst>
      <p:ext uri="{BB962C8B-B14F-4D97-AF65-F5344CB8AC3E}">
        <p14:creationId xmlns:p14="http://schemas.microsoft.com/office/powerpoint/2010/main" val="2134671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Patient name is the primary key for the patients table. The same column is referenced in the appointments table and is therefore the foreign key. </a:t>
            </a:r>
          </a:p>
        </p:txBody>
      </p:sp>
      <p:sp>
        <p:nvSpPr>
          <p:cNvPr id="4" name="Slide Number Placeholder 3"/>
          <p:cNvSpPr>
            <a:spLocks noGrp="1"/>
          </p:cNvSpPr>
          <p:nvPr>
            <p:ph type="sldNum" sz="quarter" idx="5"/>
          </p:nvPr>
        </p:nvSpPr>
        <p:spPr/>
        <p:txBody>
          <a:bodyPr/>
          <a:lstStyle/>
          <a:p>
            <a:fld id="{13D53451-DB25-1B4D-9EED-A9828ACC3D07}" type="slidenum">
              <a:rPr lang="en-US" smtClean="0"/>
              <a:t>13</a:t>
            </a:fld>
            <a:endParaRPr lang="en-US"/>
          </a:p>
        </p:txBody>
      </p:sp>
    </p:spTree>
    <p:extLst>
      <p:ext uri="{BB962C8B-B14F-4D97-AF65-F5344CB8AC3E}">
        <p14:creationId xmlns:p14="http://schemas.microsoft.com/office/powerpoint/2010/main" val="58239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SLIDE</a:t>
            </a:r>
          </a:p>
        </p:txBody>
      </p:sp>
      <p:sp>
        <p:nvSpPr>
          <p:cNvPr id="4" name="Slide Number Placeholder 3"/>
          <p:cNvSpPr>
            <a:spLocks noGrp="1"/>
          </p:cNvSpPr>
          <p:nvPr>
            <p:ph type="sldNum" sz="quarter" idx="5"/>
          </p:nvPr>
        </p:nvSpPr>
        <p:spPr/>
        <p:txBody>
          <a:bodyPr/>
          <a:lstStyle/>
          <a:p>
            <a:fld id="{13D53451-DB25-1B4D-9EED-A9828ACC3D07}" type="slidenum">
              <a:rPr lang="en-US" smtClean="0"/>
              <a:t>14</a:t>
            </a:fld>
            <a:endParaRPr lang="en-US"/>
          </a:p>
        </p:txBody>
      </p:sp>
    </p:spTree>
    <p:extLst>
      <p:ext uri="{BB962C8B-B14F-4D97-AF65-F5344CB8AC3E}">
        <p14:creationId xmlns:p14="http://schemas.microsoft.com/office/powerpoint/2010/main" val="1522260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53451-DB25-1B4D-9EED-A9828ACC3D07}" type="slidenum">
              <a:rPr lang="en-US" smtClean="0"/>
              <a:t>15</a:t>
            </a:fld>
            <a:endParaRPr lang="en-US"/>
          </a:p>
        </p:txBody>
      </p:sp>
    </p:spTree>
    <p:extLst>
      <p:ext uri="{BB962C8B-B14F-4D97-AF65-F5344CB8AC3E}">
        <p14:creationId xmlns:p14="http://schemas.microsoft.com/office/powerpoint/2010/main" val="100526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jump into SQL. SQL or the structured query language allows you to easily build and interact with relational databases. </a:t>
            </a:r>
          </a:p>
          <a:p>
            <a:endParaRPr lang="en-US" dirty="0"/>
          </a:p>
          <a:p>
            <a:r>
              <a:rPr lang="en-US" dirty="0"/>
              <a:t>Relational database management systems provide a platform to use SQL to set up and manage large databases. Some examples include: </a:t>
            </a:r>
          </a:p>
          <a:p>
            <a:endParaRPr lang="en-US" dirty="0"/>
          </a:p>
          <a:p>
            <a:r>
              <a:rPr lang="en-US" dirty="0"/>
              <a:t>We’ll be using </a:t>
            </a:r>
            <a:r>
              <a:rPr lang="en-US" dirty="0" err="1"/>
              <a:t>mySQL</a:t>
            </a:r>
            <a:r>
              <a:rPr lang="en-US" dirty="0"/>
              <a:t> during these workshops. </a:t>
            </a:r>
          </a:p>
        </p:txBody>
      </p:sp>
      <p:sp>
        <p:nvSpPr>
          <p:cNvPr id="4" name="Slide Number Placeholder 3"/>
          <p:cNvSpPr>
            <a:spLocks noGrp="1"/>
          </p:cNvSpPr>
          <p:nvPr>
            <p:ph type="sldNum" sz="quarter" idx="5"/>
          </p:nvPr>
        </p:nvSpPr>
        <p:spPr/>
        <p:txBody>
          <a:bodyPr/>
          <a:lstStyle/>
          <a:p>
            <a:fld id="{13D53451-DB25-1B4D-9EED-A9828ACC3D07}" type="slidenum">
              <a:rPr lang="en-US" smtClean="0"/>
              <a:t>17</a:t>
            </a:fld>
            <a:endParaRPr lang="en-US"/>
          </a:p>
        </p:txBody>
      </p:sp>
    </p:spTree>
    <p:extLst>
      <p:ext uri="{BB962C8B-B14F-4D97-AF65-F5344CB8AC3E}">
        <p14:creationId xmlns:p14="http://schemas.microsoft.com/office/powerpoint/2010/main" val="96719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53451-DB25-1B4D-9EED-A9828ACC3D07}" type="slidenum">
              <a:rPr lang="en-US" smtClean="0"/>
              <a:t>19</a:t>
            </a:fld>
            <a:endParaRPr lang="en-US"/>
          </a:p>
        </p:txBody>
      </p:sp>
    </p:spTree>
    <p:extLst>
      <p:ext uri="{BB962C8B-B14F-4D97-AF65-F5344CB8AC3E}">
        <p14:creationId xmlns:p14="http://schemas.microsoft.com/office/powerpoint/2010/main" val="3961295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53451-DB25-1B4D-9EED-A9828ACC3D07}" type="slidenum">
              <a:rPr lang="en-US" smtClean="0"/>
              <a:t>20</a:t>
            </a:fld>
            <a:endParaRPr lang="en-US"/>
          </a:p>
        </p:txBody>
      </p:sp>
    </p:spTree>
    <p:extLst>
      <p:ext uri="{BB962C8B-B14F-4D97-AF65-F5344CB8AC3E}">
        <p14:creationId xmlns:p14="http://schemas.microsoft.com/office/powerpoint/2010/main" val="3854535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53451-DB25-1B4D-9EED-A9828ACC3D07}" type="slidenum">
              <a:rPr lang="en-US" smtClean="0"/>
              <a:t>21</a:t>
            </a:fld>
            <a:endParaRPr lang="en-US"/>
          </a:p>
        </p:txBody>
      </p:sp>
    </p:spTree>
    <p:extLst>
      <p:ext uri="{BB962C8B-B14F-4D97-AF65-F5344CB8AC3E}">
        <p14:creationId xmlns:p14="http://schemas.microsoft.com/office/powerpoint/2010/main" val="106641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53451-DB25-1B4D-9EED-A9828ACC3D07}" type="slidenum">
              <a:rPr lang="en-US" smtClean="0"/>
              <a:t>28</a:t>
            </a:fld>
            <a:endParaRPr lang="en-US"/>
          </a:p>
        </p:txBody>
      </p:sp>
    </p:spTree>
    <p:extLst>
      <p:ext uri="{BB962C8B-B14F-4D97-AF65-F5344CB8AC3E}">
        <p14:creationId xmlns:p14="http://schemas.microsoft.com/office/powerpoint/2010/main" val="222860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is designed around the idea of a relational database. A relational database is essentially a collection of related tables. These tables are well defined, with row identifiers and column headers. Each table will store different subsets of the overall data and can store different types of data at different levels of detail. </a:t>
            </a:r>
          </a:p>
          <a:p>
            <a:endParaRPr lang="en-US" dirty="0"/>
          </a:p>
          <a:p>
            <a:r>
              <a:rPr lang="en-US" dirty="0"/>
              <a:t>Each relational database has a schema that stores all the information about the table and also captures the relationships between individual tables. A database schema defines the overall structure. </a:t>
            </a:r>
          </a:p>
          <a:p>
            <a:endParaRPr lang="en-US" dirty="0"/>
          </a:p>
          <a:p>
            <a:r>
              <a:rPr lang="en-US" dirty="0"/>
              <a:t>We won’t go too in depth into the details of how databases are created and managed, but let’s take a look at a few essential concepts that help us understand how to interact with existing databases. </a:t>
            </a:r>
          </a:p>
        </p:txBody>
      </p:sp>
      <p:sp>
        <p:nvSpPr>
          <p:cNvPr id="4" name="Slide Number Placeholder 3"/>
          <p:cNvSpPr>
            <a:spLocks noGrp="1"/>
          </p:cNvSpPr>
          <p:nvPr>
            <p:ph type="sldNum" sz="quarter" idx="5"/>
          </p:nvPr>
        </p:nvSpPr>
        <p:spPr/>
        <p:txBody>
          <a:bodyPr/>
          <a:lstStyle/>
          <a:p>
            <a:fld id="{13D53451-DB25-1B4D-9EED-A9828ACC3D07}" type="slidenum">
              <a:rPr lang="en-US" smtClean="0"/>
              <a:t>4</a:t>
            </a:fld>
            <a:endParaRPr lang="en-US"/>
          </a:p>
        </p:txBody>
      </p:sp>
    </p:spTree>
    <p:extLst>
      <p:ext uri="{BB962C8B-B14F-4D97-AF65-F5344CB8AC3E}">
        <p14:creationId xmlns:p14="http://schemas.microsoft.com/office/powerpoint/2010/main" val="93073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let’s look at the basic structure of a simple database. </a:t>
            </a:r>
          </a:p>
          <a:p>
            <a:endParaRPr lang="en-US" dirty="0"/>
          </a:p>
          <a:p>
            <a:r>
              <a:rPr lang="en-US" dirty="0"/>
              <a:t>So here we have a table that captures information about books. The table or entity is the object or concept that a specific table captures data for. Each table has rows or records, and columns, which are also called fields or attributes. All of these terms can be used interchangeably, although you may come across the terms entity, record and attribute used more often when it comes to database design. </a:t>
            </a:r>
          </a:p>
        </p:txBody>
      </p:sp>
      <p:sp>
        <p:nvSpPr>
          <p:cNvPr id="4" name="Slide Number Placeholder 3"/>
          <p:cNvSpPr>
            <a:spLocks noGrp="1"/>
          </p:cNvSpPr>
          <p:nvPr>
            <p:ph type="sldNum" sz="quarter" idx="5"/>
          </p:nvPr>
        </p:nvSpPr>
        <p:spPr/>
        <p:txBody>
          <a:bodyPr/>
          <a:lstStyle/>
          <a:p>
            <a:fld id="{13D53451-DB25-1B4D-9EED-A9828ACC3D07}" type="slidenum">
              <a:rPr lang="en-US" smtClean="0"/>
              <a:t>5</a:t>
            </a:fld>
            <a:endParaRPr lang="en-US"/>
          </a:p>
        </p:txBody>
      </p:sp>
    </p:spTree>
    <p:extLst>
      <p:ext uri="{BB962C8B-B14F-4D97-AF65-F5344CB8AC3E}">
        <p14:creationId xmlns:p14="http://schemas.microsoft.com/office/powerpoint/2010/main" val="370106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know what each individual table looks like, we need to now understand how the relationships between individual tables is maintained. The relationships between individual tables within a database are depicted using an Entity Relationship Diagram or an ERD. It’s important to clearly define exactly how tables are related to each other so that it’s easy to manage them and find the data that you’re looking for and easily access it. </a:t>
            </a:r>
          </a:p>
          <a:p>
            <a:endParaRPr lang="en-US" dirty="0"/>
          </a:p>
          <a:p>
            <a:r>
              <a:rPr lang="en-US" dirty="0"/>
              <a:t>There’s a whole other side to database management that goes into the depths of entity relationship diagrams, good practices with database design and formalizing queries using relational algebra. During these workshops we’re going to focus more on using databases. While we won’t cover these super important database design ideas during these workshops, it’s a good idea to know how to read these diagrams so that you are able to use databases effectively. </a:t>
            </a:r>
          </a:p>
          <a:p>
            <a:endParaRPr lang="en-US" dirty="0"/>
          </a:p>
          <a:p>
            <a:r>
              <a:rPr lang="en-US" dirty="0"/>
              <a:t>Tables can have many different types of relationships. Some examples include One-to-many, many-to-many and so on. Let’s take a look at a simple example</a:t>
            </a:r>
          </a:p>
        </p:txBody>
      </p:sp>
      <p:sp>
        <p:nvSpPr>
          <p:cNvPr id="4" name="Slide Number Placeholder 3"/>
          <p:cNvSpPr>
            <a:spLocks noGrp="1"/>
          </p:cNvSpPr>
          <p:nvPr>
            <p:ph type="sldNum" sz="quarter" idx="5"/>
          </p:nvPr>
        </p:nvSpPr>
        <p:spPr/>
        <p:txBody>
          <a:bodyPr/>
          <a:lstStyle/>
          <a:p>
            <a:fld id="{13D53451-DB25-1B4D-9EED-A9828ACC3D07}" type="slidenum">
              <a:rPr lang="en-US" smtClean="0"/>
              <a:t>6</a:t>
            </a:fld>
            <a:endParaRPr lang="en-US"/>
          </a:p>
        </p:txBody>
      </p:sp>
    </p:spTree>
    <p:extLst>
      <p:ext uri="{BB962C8B-B14F-4D97-AF65-F5344CB8AC3E}">
        <p14:creationId xmlns:p14="http://schemas.microsoft.com/office/powerpoint/2010/main" val="245661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two tables. One captures the patients that have ever visited a clinic while the other captures the scheduled appointments. </a:t>
            </a:r>
          </a:p>
        </p:txBody>
      </p:sp>
      <p:sp>
        <p:nvSpPr>
          <p:cNvPr id="4" name="Slide Number Placeholder 3"/>
          <p:cNvSpPr>
            <a:spLocks noGrp="1"/>
          </p:cNvSpPr>
          <p:nvPr>
            <p:ph type="sldNum" sz="quarter" idx="5"/>
          </p:nvPr>
        </p:nvSpPr>
        <p:spPr/>
        <p:txBody>
          <a:bodyPr/>
          <a:lstStyle/>
          <a:p>
            <a:fld id="{13D53451-DB25-1B4D-9EED-A9828ACC3D07}" type="slidenum">
              <a:rPr lang="en-US" smtClean="0"/>
              <a:t>7</a:t>
            </a:fld>
            <a:endParaRPr lang="en-US"/>
          </a:p>
        </p:txBody>
      </p:sp>
    </p:spTree>
    <p:extLst>
      <p:ext uri="{BB962C8B-B14F-4D97-AF65-F5344CB8AC3E}">
        <p14:creationId xmlns:p14="http://schemas.microsoft.com/office/powerpoint/2010/main" val="235965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there is a one-to-many relationship between the patients and appointments tables. This is depicted by the arrow. This is essentially one part of an entity-relationship-diagram. An infinity symbol here indicates the relationship is one to many. </a:t>
            </a:r>
          </a:p>
        </p:txBody>
      </p:sp>
      <p:sp>
        <p:nvSpPr>
          <p:cNvPr id="4" name="Slide Number Placeholder 3"/>
          <p:cNvSpPr>
            <a:spLocks noGrp="1"/>
          </p:cNvSpPr>
          <p:nvPr>
            <p:ph type="sldNum" sz="quarter" idx="5"/>
          </p:nvPr>
        </p:nvSpPr>
        <p:spPr/>
        <p:txBody>
          <a:bodyPr/>
          <a:lstStyle/>
          <a:p>
            <a:fld id="{13D53451-DB25-1B4D-9EED-A9828ACC3D07}" type="slidenum">
              <a:rPr lang="en-US" smtClean="0"/>
              <a:t>8</a:t>
            </a:fld>
            <a:endParaRPr lang="en-US"/>
          </a:p>
        </p:txBody>
      </p:sp>
    </p:spTree>
    <p:extLst>
      <p:ext uri="{BB962C8B-B14F-4D97-AF65-F5344CB8AC3E}">
        <p14:creationId xmlns:p14="http://schemas.microsoft.com/office/powerpoint/2010/main" val="146079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also be replaced by an N.</a:t>
            </a:r>
          </a:p>
        </p:txBody>
      </p:sp>
      <p:sp>
        <p:nvSpPr>
          <p:cNvPr id="4" name="Slide Number Placeholder 3"/>
          <p:cNvSpPr>
            <a:spLocks noGrp="1"/>
          </p:cNvSpPr>
          <p:nvPr>
            <p:ph type="sldNum" sz="quarter" idx="5"/>
          </p:nvPr>
        </p:nvSpPr>
        <p:spPr/>
        <p:txBody>
          <a:bodyPr/>
          <a:lstStyle/>
          <a:p>
            <a:fld id="{13D53451-DB25-1B4D-9EED-A9828ACC3D07}" type="slidenum">
              <a:rPr lang="en-US" smtClean="0"/>
              <a:t>9</a:t>
            </a:fld>
            <a:endParaRPr lang="en-US"/>
          </a:p>
        </p:txBody>
      </p:sp>
    </p:spTree>
    <p:extLst>
      <p:ext uri="{BB962C8B-B14F-4D97-AF65-F5344CB8AC3E}">
        <p14:creationId xmlns:p14="http://schemas.microsoft.com/office/powerpoint/2010/main" val="213298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also be replaced by crows feet at the end of the line. There are many ways to depict relationships between tables. </a:t>
            </a:r>
          </a:p>
        </p:txBody>
      </p:sp>
      <p:sp>
        <p:nvSpPr>
          <p:cNvPr id="4" name="Slide Number Placeholder 3"/>
          <p:cNvSpPr>
            <a:spLocks noGrp="1"/>
          </p:cNvSpPr>
          <p:nvPr>
            <p:ph type="sldNum" sz="quarter" idx="5"/>
          </p:nvPr>
        </p:nvSpPr>
        <p:spPr/>
        <p:txBody>
          <a:bodyPr/>
          <a:lstStyle/>
          <a:p>
            <a:fld id="{13D53451-DB25-1B4D-9EED-A9828ACC3D07}" type="slidenum">
              <a:rPr lang="en-US" smtClean="0"/>
              <a:t>10</a:t>
            </a:fld>
            <a:endParaRPr lang="en-US"/>
          </a:p>
        </p:txBody>
      </p:sp>
    </p:spTree>
    <p:extLst>
      <p:ext uri="{BB962C8B-B14F-4D97-AF65-F5344CB8AC3E}">
        <p14:creationId xmlns:p14="http://schemas.microsoft.com/office/powerpoint/2010/main" val="273443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list of some basic ERD cardinalities. It’s important to understand these so that you’re able to make sense of a database that you need to work with. </a:t>
            </a:r>
          </a:p>
        </p:txBody>
      </p:sp>
      <p:sp>
        <p:nvSpPr>
          <p:cNvPr id="4" name="Slide Number Placeholder 3"/>
          <p:cNvSpPr>
            <a:spLocks noGrp="1"/>
          </p:cNvSpPr>
          <p:nvPr>
            <p:ph type="sldNum" sz="quarter" idx="5"/>
          </p:nvPr>
        </p:nvSpPr>
        <p:spPr/>
        <p:txBody>
          <a:bodyPr/>
          <a:lstStyle/>
          <a:p>
            <a:fld id="{13D53451-DB25-1B4D-9EED-A9828ACC3D07}" type="slidenum">
              <a:rPr lang="en-US" smtClean="0"/>
              <a:t>11</a:t>
            </a:fld>
            <a:endParaRPr lang="en-US"/>
          </a:p>
        </p:txBody>
      </p:sp>
    </p:spTree>
    <p:extLst>
      <p:ext uri="{BB962C8B-B14F-4D97-AF65-F5344CB8AC3E}">
        <p14:creationId xmlns:p14="http://schemas.microsoft.com/office/powerpoint/2010/main" val="14867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619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888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3864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073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615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0991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4787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132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3190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3840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447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9/19/22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0471185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0.svg"/><Relationship Id="rId1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0.png"/><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54FE878-4139-F63A-5C61-1653315CBD10}"/>
              </a:ext>
            </a:extLst>
          </p:cNvPr>
          <p:cNvSpPr>
            <a:spLocks noGrp="1"/>
          </p:cNvSpPr>
          <p:nvPr>
            <p:ph type="ctrTitle"/>
          </p:nvPr>
        </p:nvSpPr>
        <p:spPr>
          <a:xfrm>
            <a:off x="6096000" y="1524000"/>
            <a:ext cx="5334000" cy="2286000"/>
          </a:xfrm>
        </p:spPr>
        <p:txBody>
          <a:bodyPr>
            <a:normAutofit/>
          </a:bodyPr>
          <a:lstStyle/>
          <a:p>
            <a:pPr algn="l"/>
            <a:r>
              <a:rPr lang="en-US" sz="4400" dirty="0"/>
              <a:t>SQL for Data Science</a:t>
            </a:r>
          </a:p>
        </p:txBody>
      </p:sp>
      <p:sp>
        <p:nvSpPr>
          <p:cNvPr id="3" name="Subtitle 2">
            <a:extLst>
              <a:ext uri="{FF2B5EF4-FFF2-40B4-BE49-F238E27FC236}">
                <a16:creationId xmlns:a16="http://schemas.microsoft.com/office/drawing/2014/main" id="{642575D2-C641-115B-5681-461DC3FB6D55}"/>
              </a:ext>
            </a:extLst>
          </p:cNvPr>
          <p:cNvSpPr>
            <a:spLocks noGrp="1"/>
          </p:cNvSpPr>
          <p:nvPr>
            <p:ph type="subTitle" idx="1"/>
          </p:nvPr>
        </p:nvSpPr>
        <p:spPr>
          <a:xfrm>
            <a:off x="6096000" y="3810000"/>
            <a:ext cx="5334000" cy="1524000"/>
          </a:xfrm>
        </p:spPr>
        <p:txBody>
          <a:bodyPr>
            <a:normAutofit/>
          </a:bodyPr>
          <a:lstStyle/>
          <a:p>
            <a:pPr algn="l"/>
            <a:r>
              <a:rPr lang="en-US" dirty="0"/>
              <a:t>Day 1</a:t>
            </a:r>
          </a:p>
        </p:txBody>
      </p:sp>
      <p:pic>
        <p:nvPicPr>
          <p:cNvPr id="4" name="Picture 3">
            <a:extLst>
              <a:ext uri="{FF2B5EF4-FFF2-40B4-BE49-F238E27FC236}">
                <a16:creationId xmlns:a16="http://schemas.microsoft.com/office/drawing/2014/main" id="{71C1A9D1-5D3B-8937-0844-15EC61628F9B}"/>
              </a:ext>
            </a:extLst>
          </p:cNvPr>
          <p:cNvPicPr>
            <a:picLocks noChangeAspect="1"/>
          </p:cNvPicPr>
          <p:nvPr/>
        </p:nvPicPr>
        <p:blipFill rotWithShape="1">
          <a:blip r:embed="rId2"/>
          <a:srcRect l="8944" r="42073"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12" name="Picture 6">
            <a:extLst>
              <a:ext uri="{FF2B5EF4-FFF2-40B4-BE49-F238E27FC236}">
                <a16:creationId xmlns:a16="http://schemas.microsoft.com/office/drawing/2014/main" id="{32A72426-E42C-A3E1-8F60-A8314997B12A}"/>
              </a:ext>
            </a:extLst>
          </p:cNvPr>
          <p:cNvPicPr>
            <a:picLocks noChangeAspect="1"/>
          </p:cNvPicPr>
          <p:nvPr/>
        </p:nvPicPr>
        <p:blipFill>
          <a:blip r:embed="rId3"/>
          <a:srcRect t="42536" b="27336"/>
          <a:stretch>
            <a:fillRect/>
          </a:stretch>
        </p:blipFill>
        <p:spPr>
          <a:xfrm>
            <a:off x="7172457" y="5798850"/>
            <a:ext cx="3067884" cy="594299"/>
          </a:xfrm>
          <a:prstGeom prst="rect">
            <a:avLst/>
          </a:prstGeom>
        </p:spPr>
      </p:pic>
      <p:pic>
        <p:nvPicPr>
          <p:cNvPr id="14" name="Picture 7">
            <a:extLst>
              <a:ext uri="{FF2B5EF4-FFF2-40B4-BE49-F238E27FC236}">
                <a16:creationId xmlns:a16="http://schemas.microsoft.com/office/drawing/2014/main" id="{570E981E-2D39-11C1-E9FA-95B73D1BABE4}"/>
              </a:ext>
            </a:extLst>
          </p:cNvPr>
          <p:cNvPicPr>
            <a:picLocks noChangeAspect="1"/>
          </p:cNvPicPr>
          <p:nvPr/>
        </p:nvPicPr>
        <p:blipFill>
          <a:blip r:embed="rId4"/>
          <a:srcRect/>
          <a:stretch>
            <a:fillRect/>
          </a:stretch>
        </p:blipFill>
        <p:spPr>
          <a:xfrm>
            <a:off x="8563995" y="5333999"/>
            <a:ext cx="398009" cy="328855"/>
          </a:xfrm>
          <a:prstGeom prst="rect">
            <a:avLst/>
          </a:prstGeom>
        </p:spPr>
      </p:pic>
    </p:spTree>
    <p:extLst>
      <p:ext uri="{BB962C8B-B14F-4D97-AF65-F5344CB8AC3E}">
        <p14:creationId xmlns:p14="http://schemas.microsoft.com/office/powerpoint/2010/main" val="6466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831CDAA-BCCE-6FC2-799E-B3C392EF0CB8}"/>
              </a:ext>
            </a:extLst>
          </p:cNvPr>
          <p:cNvGraphicFramePr>
            <a:graphicFrameLocks noGrp="1"/>
          </p:cNvGraphicFramePr>
          <p:nvPr/>
        </p:nvGraphicFramePr>
        <p:xfrm>
          <a:off x="2387599" y="1440180"/>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Patients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Patient Birthdate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Patient Phone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graphicFrame>
        <p:nvGraphicFramePr>
          <p:cNvPr id="2" name="Table 5">
            <a:extLst>
              <a:ext uri="{FF2B5EF4-FFF2-40B4-BE49-F238E27FC236}">
                <a16:creationId xmlns:a16="http://schemas.microsoft.com/office/drawing/2014/main" id="{A8D05220-E005-5256-406C-A072C8BDF5AA}"/>
              </a:ext>
            </a:extLst>
          </p:cNvPr>
          <p:cNvGraphicFramePr>
            <a:graphicFrameLocks noGrp="1"/>
          </p:cNvGraphicFramePr>
          <p:nvPr/>
        </p:nvGraphicFramePr>
        <p:xfrm>
          <a:off x="7943661" y="1446415"/>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Appointments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Appointment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Appointment Reason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sp>
        <p:nvSpPr>
          <p:cNvPr id="9" name="TextBox 8">
            <a:extLst>
              <a:ext uri="{FF2B5EF4-FFF2-40B4-BE49-F238E27FC236}">
                <a16:creationId xmlns:a16="http://schemas.microsoft.com/office/drawing/2014/main" id="{548D253A-3A62-5CE9-F9D7-A4D38F1AAECE}"/>
              </a:ext>
            </a:extLst>
          </p:cNvPr>
          <p:cNvSpPr txBox="1"/>
          <p:nvPr/>
        </p:nvSpPr>
        <p:spPr>
          <a:xfrm>
            <a:off x="4318384" y="2477777"/>
            <a:ext cx="319318" cy="369332"/>
          </a:xfrm>
          <a:prstGeom prst="rect">
            <a:avLst/>
          </a:prstGeom>
          <a:noFill/>
        </p:spPr>
        <p:txBody>
          <a:bodyPr wrap="none" rtlCol="0">
            <a:spAutoFit/>
          </a:bodyPr>
          <a:lstStyle/>
          <a:p>
            <a:r>
              <a:rPr lang="en-US" dirty="0"/>
              <a:t>1</a:t>
            </a:r>
          </a:p>
        </p:txBody>
      </p:sp>
      <p:cxnSp>
        <p:nvCxnSpPr>
          <p:cNvPr id="5" name="Straight Connector 4">
            <a:extLst>
              <a:ext uri="{FF2B5EF4-FFF2-40B4-BE49-F238E27FC236}">
                <a16:creationId xmlns:a16="http://schemas.microsoft.com/office/drawing/2014/main" id="{5054475B-A899-89FF-99DB-BC7B2C1FC0EF}"/>
              </a:ext>
            </a:extLst>
          </p:cNvPr>
          <p:cNvCxnSpPr/>
          <p:nvPr/>
        </p:nvCxnSpPr>
        <p:spPr>
          <a:xfrm>
            <a:off x="4485409" y="284710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42E138-00F1-DB97-196D-D77687D7F5F1}"/>
              </a:ext>
            </a:extLst>
          </p:cNvPr>
          <p:cNvSpPr txBox="1"/>
          <p:nvPr/>
        </p:nvSpPr>
        <p:spPr>
          <a:xfrm>
            <a:off x="7395746" y="2568924"/>
            <a:ext cx="423514" cy="523220"/>
          </a:xfrm>
          <a:prstGeom prst="rect">
            <a:avLst/>
          </a:prstGeom>
          <a:noFill/>
        </p:spPr>
        <p:txBody>
          <a:bodyPr wrap="none" rtlCol="0">
            <a:spAutoFit/>
          </a:bodyPr>
          <a:lstStyle/>
          <a:p>
            <a:r>
              <a:rPr lang="en-US" sz="2800" dirty="0"/>
              <a:t>&lt;</a:t>
            </a:r>
          </a:p>
        </p:txBody>
      </p:sp>
      <p:pic>
        <p:nvPicPr>
          <p:cNvPr id="7" name="Picture 7">
            <a:extLst>
              <a:ext uri="{FF2B5EF4-FFF2-40B4-BE49-F238E27FC236}">
                <a16:creationId xmlns:a16="http://schemas.microsoft.com/office/drawing/2014/main" id="{48DBB3F3-CE78-D53B-1AFB-756F827CA5D8}"/>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66415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13C-F0BC-1A5D-6943-439E02DFC0C5}"/>
              </a:ext>
            </a:extLst>
          </p:cNvPr>
          <p:cNvSpPr>
            <a:spLocks noGrp="1"/>
          </p:cNvSpPr>
          <p:nvPr>
            <p:ph type="title"/>
          </p:nvPr>
        </p:nvSpPr>
        <p:spPr/>
        <p:txBody>
          <a:bodyPr/>
          <a:lstStyle/>
          <a:p>
            <a:r>
              <a:rPr lang="en-US" dirty="0"/>
              <a:t>ERD Cardinality</a:t>
            </a:r>
          </a:p>
        </p:txBody>
      </p:sp>
      <p:cxnSp>
        <p:nvCxnSpPr>
          <p:cNvPr id="5" name="Straight Connector 4">
            <a:extLst>
              <a:ext uri="{FF2B5EF4-FFF2-40B4-BE49-F238E27FC236}">
                <a16:creationId xmlns:a16="http://schemas.microsoft.com/office/drawing/2014/main" id="{90A385E9-7CBE-4568-4D51-8F1214A2ACC5}"/>
              </a:ext>
            </a:extLst>
          </p:cNvPr>
          <p:cNvCxnSpPr/>
          <p:nvPr/>
        </p:nvCxnSpPr>
        <p:spPr>
          <a:xfrm>
            <a:off x="994064" y="3262745"/>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BB3F939-A5B7-89A1-B731-078EE9BE7802}"/>
              </a:ext>
            </a:extLst>
          </p:cNvPr>
          <p:cNvCxnSpPr/>
          <p:nvPr/>
        </p:nvCxnSpPr>
        <p:spPr>
          <a:xfrm>
            <a:off x="994064" y="387580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2E5EB15-2183-6104-9AB2-366261EC5586}"/>
              </a:ext>
            </a:extLst>
          </p:cNvPr>
          <p:cNvCxnSpPr/>
          <p:nvPr/>
        </p:nvCxnSpPr>
        <p:spPr>
          <a:xfrm>
            <a:off x="994064" y="4520046"/>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983AB8-2497-5A3C-839D-6B4A387D22F9}"/>
              </a:ext>
            </a:extLst>
          </p:cNvPr>
          <p:cNvCxnSpPr/>
          <p:nvPr/>
        </p:nvCxnSpPr>
        <p:spPr>
          <a:xfrm>
            <a:off x="994064" y="266441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96C1631-9A20-7958-B555-8692E2208278}"/>
              </a:ext>
            </a:extLst>
          </p:cNvPr>
          <p:cNvSpPr txBox="1"/>
          <p:nvPr/>
        </p:nvSpPr>
        <p:spPr>
          <a:xfrm>
            <a:off x="3904401" y="2386234"/>
            <a:ext cx="423514" cy="523220"/>
          </a:xfrm>
          <a:prstGeom prst="rect">
            <a:avLst/>
          </a:prstGeom>
          <a:noFill/>
        </p:spPr>
        <p:txBody>
          <a:bodyPr wrap="none" rtlCol="0">
            <a:spAutoFit/>
          </a:bodyPr>
          <a:lstStyle/>
          <a:p>
            <a:r>
              <a:rPr lang="en-US" sz="2800" dirty="0"/>
              <a:t>&lt;</a:t>
            </a:r>
          </a:p>
        </p:txBody>
      </p:sp>
      <p:cxnSp>
        <p:nvCxnSpPr>
          <p:cNvPr id="13" name="Straight Connector 12">
            <a:extLst>
              <a:ext uri="{FF2B5EF4-FFF2-40B4-BE49-F238E27FC236}">
                <a16:creationId xmlns:a16="http://schemas.microsoft.com/office/drawing/2014/main" id="{9CD4A511-78EF-F391-AEB3-7D5AD45A50BC}"/>
              </a:ext>
            </a:extLst>
          </p:cNvPr>
          <p:cNvCxnSpPr>
            <a:cxnSpLocks/>
          </p:cNvCxnSpPr>
          <p:nvPr/>
        </p:nvCxnSpPr>
        <p:spPr>
          <a:xfrm flipV="1">
            <a:off x="3907865" y="31311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F0AB0E5-F3EE-54EC-CF7E-0A4D72485D49}"/>
              </a:ext>
            </a:extLst>
          </p:cNvPr>
          <p:cNvCxnSpPr>
            <a:cxnSpLocks/>
          </p:cNvCxnSpPr>
          <p:nvPr/>
        </p:nvCxnSpPr>
        <p:spPr>
          <a:xfrm flipV="1">
            <a:off x="3904401" y="37407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040F35-DF8B-725C-8B11-45B18AE43EEC}"/>
              </a:ext>
            </a:extLst>
          </p:cNvPr>
          <p:cNvCxnSpPr>
            <a:cxnSpLocks/>
          </p:cNvCxnSpPr>
          <p:nvPr/>
        </p:nvCxnSpPr>
        <p:spPr>
          <a:xfrm flipV="1">
            <a:off x="4039483" y="37407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95DCA81-45E8-785F-4B70-4363CE0DE542}"/>
              </a:ext>
            </a:extLst>
          </p:cNvPr>
          <p:cNvCxnSpPr>
            <a:cxnSpLocks/>
          </p:cNvCxnSpPr>
          <p:nvPr/>
        </p:nvCxnSpPr>
        <p:spPr>
          <a:xfrm flipV="1">
            <a:off x="4070656" y="4384961"/>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9D11764-BA8F-F090-B836-9E6194FC1C52}"/>
              </a:ext>
            </a:extLst>
          </p:cNvPr>
          <p:cNvSpPr/>
          <p:nvPr/>
        </p:nvSpPr>
        <p:spPr>
          <a:xfrm>
            <a:off x="3665413" y="4384964"/>
            <a:ext cx="270162" cy="263234"/>
          </a:xfrm>
          <a:prstGeom prst="ellipse">
            <a:avLst/>
          </a:prstGeom>
          <a:solidFill>
            <a:srgbClr val="1C1F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4D9E1D9-A6E5-BB58-23EE-0C441221935C}"/>
              </a:ext>
            </a:extLst>
          </p:cNvPr>
          <p:cNvCxnSpPr/>
          <p:nvPr/>
        </p:nvCxnSpPr>
        <p:spPr>
          <a:xfrm>
            <a:off x="994064" y="5157352"/>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326942-ABD4-66A4-5146-D5C55E66BD6F}"/>
              </a:ext>
            </a:extLst>
          </p:cNvPr>
          <p:cNvSpPr txBox="1"/>
          <p:nvPr/>
        </p:nvSpPr>
        <p:spPr>
          <a:xfrm>
            <a:off x="3904401" y="4879167"/>
            <a:ext cx="423514" cy="523220"/>
          </a:xfrm>
          <a:prstGeom prst="rect">
            <a:avLst/>
          </a:prstGeom>
          <a:noFill/>
        </p:spPr>
        <p:txBody>
          <a:bodyPr wrap="none" rtlCol="0">
            <a:spAutoFit/>
          </a:bodyPr>
          <a:lstStyle/>
          <a:p>
            <a:r>
              <a:rPr lang="en-US" sz="2800" dirty="0"/>
              <a:t>&lt;</a:t>
            </a:r>
          </a:p>
        </p:txBody>
      </p:sp>
      <p:cxnSp>
        <p:nvCxnSpPr>
          <p:cNvPr id="22" name="Straight Connector 21">
            <a:extLst>
              <a:ext uri="{FF2B5EF4-FFF2-40B4-BE49-F238E27FC236}">
                <a16:creationId xmlns:a16="http://schemas.microsoft.com/office/drawing/2014/main" id="{0EE9FA6D-A2B8-1EC9-3C6C-485B25B2956C}"/>
              </a:ext>
            </a:extLst>
          </p:cNvPr>
          <p:cNvCxnSpPr>
            <a:cxnSpLocks/>
          </p:cNvCxnSpPr>
          <p:nvPr/>
        </p:nvCxnSpPr>
        <p:spPr>
          <a:xfrm flipV="1">
            <a:off x="4036903" y="5025733"/>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3384DF-874A-2C35-F6D2-C56C2826A669}"/>
              </a:ext>
            </a:extLst>
          </p:cNvPr>
          <p:cNvCxnSpPr/>
          <p:nvPr/>
        </p:nvCxnSpPr>
        <p:spPr>
          <a:xfrm>
            <a:off x="994064" y="5743575"/>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89710E7-A06C-0FE1-7A61-EA398B3716A7}"/>
              </a:ext>
            </a:extLst>
          </p:cNvPr>
          <p:cNvSpPr txBox="1"/>
          <p:nvPr/>
        </p:nvSpPr>
        <p:spPr>
          <a:xfrm>
            <a:off x="3904401" y="5465390"/>
            <a:ext cx="423514" cy="523220"/>
          </a:xfrm>
          <a:prstGeom prst="rect">
            <a:avLst/>
          </a:prstGeom>
          <a:noFill/>
        </p:spPr>
        <p:txBody>
          <a:bodyPr wrap="none" rtlCol="0">
            <a:spAutoFit/>
          </a:bodyPr>
          <a:lstStyle/>
          <a:p>
            <a:r>
              <a:rPr lang="en-US" sz="2800" dirty="0"/>
              <a:t>&lt;</a:t>
            </a:r>
          </a:p>
        </p:txBody>
      </p:sp>
      <p:sp>
        <p:nvSpPr>
          <p:cNvPr id="25" name="Oval 24">
            <a:extLst>
              <a:ext uri="{FF2B5EF4-FFF2-40B4-BE49-F238E27FC236}">
                <a16:creationId xmlns:a16="http://schemas.microsoft.com/office/drawing/2014/main" id="{7C6237B3-AD2A-28C7-54DA-4082C8FE0730}"/>
              </a:ext>
            </a:extLst>
          </p:cNvPr>
          <p:cNvSpPr/>
          <p:nvPr/>
        </p:nvSpPr>
        <p:spPr>
          <a:xfrm>
            <a:off x="3743380" y="5611958"/>
            <a:ext cx="270162" cy="263234"/>
          </a:xfrm>
          <a:prstGeom prst="ellipse">
            <a:avLst/>
          </a:prstGeom>
          <a:solidFill>
            <a:srgbClr val="1C1F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6F93AF4-531D-7EF7-299F-07F2BC23901E}"/>
              </a:ext>
            </a:extLst>
          </p:cNvPr>
          <p:cNvSpPr txBox="1"/>
          <p:nvPr/>
        </p:nvSpPr>
        <p:spPr>
          <a:xfrm>
            <a:off x="4696692" y="2479753"/>
            <a:ext cx="1552028" cy="369332"/>
          </a:xfrm>
          <a:prstGeom prst="rect">
            <a:avLst/>
          </a:prstGeom>
          <a:noFill/>
        </p:spPr>
        <p:txBody>
          <a:bodyPr wrap="none" rtlCol="0">
            <a:spAutoFit/>
          </a:bodyPr>
          <a:lstStyle/>
          <a:p>
            <a:r>
              <a:rPr lang="en-US" dirty="0"/>
              <a:t>One to Many</a:t>
            </a:r>
          </a:p>
        </p:txBody>
      </p:sp>
      <p:sp>
        <p:nvSpPr>
          <p:cNvPr id="28" name="TextBox 27">
            <a:extLst>
              <a:ext uri="{FF2B5EF4-FFF2-40B4-BE49-F238E27FC236}">
                <a16:creationId xmlns:a16="http://schemas.microsoft.com/office/drawing/2014/main" id="{DCDB91F6-6DDE-D6B3-E471-E6BE2593DE8C}"/>
              </a:ext>
            </a:extLst>
          </p:cNvPr>
          <p:cNvSpPr txBox="1"/>
          <p:nvPr/>
        </p:nvSpPr>
        <p:spPr>
          <a:xfrm>
            <a:off x="4696692" y="3079171"/>
            <a:ext cx="1438214" cy="369332"/>
          </a:xfrm>
          <a:prstGeom prst="rect">
            <a:avLst/>
          </a:prstGeom>
          <a:noFill/>
        </p:spPr>
        <p:txBody>
          <a:bodyPr wrap="none" rtlCol="0">
            <a:spAutoFit/>
          </a:bodyPr>
          <a:lstStyle/>
          <a:p>
            <a:r>
              <a:rPr lang="en-US" dirty="0"/>
              <a:t>One to One</a:t>
            </a:r>
          </a:p>
        </p:txBody>
      </p:sp>
      <p:sp>
        <p:nvSpPr>
          <p:cNvPr id="29" name="TextBox 28">
            <a:extLst>
              <a:ext uri="{FF2B5EF4-FFF2-40B4-BE49-F238E27FC236}">
                <a16:creationId xmlns:a16="http://schemas.microsoft.com/office/drawing/2014/main" id="{6710446E-ECA2-051A-4A74-A3FC8EBB4E49}"/>
              </a:ext>
            </a:extLst>
          </p:cNvPr>
          <p:cNvSpPr txBox="1"/>
          <p:nvPr/>
        </p:nvSpPr>
        <p:spPr>
          <a:xfrm>
            <a:off x="4696692" y="3691029"/>
            <a:ext cx="3007555" cy="369332"/>
          </a:xfrm>
          <a:prstGeom prst="rect">
            <a:avLst/>
          </a:prstGeom>
          <a:noFill/>
        </p:spPr>
        <p:txBody>
          <a:bodyPr wrap="none" rtlCol="0">
            <a:spAutoFit/>
          </a:bodyPr>
          <a:lstStyle/>
          <a:p>
            <a:r>
              <a:rPr lang="en-US" dirty="0"/>
              <a:t>One to One (and only one)</a:t>
            </a:r>
          </a:p>
        </p:txBody>
      </p:sp>
      <p:sp>
        <p:nvSpPr>
          <p:cNvPr id="30" name="TextBox 29">
            <a:extLst>
              <a:ext uri="{FF2B5EF4-FFF2-40B4-BE49-F238E27FC236}">
                <a16:creationId xmlns:a16="http://schemas.microsoft.com/office/drawing/2014/main" id="{4DF1621B-E703-2F5D-EBD8-58044D392165}"/>
              </a:ext>
            </a:extLst>
          </p:cNvPr>
          <p:cNvSpPr txBox="1"/>
          <p:nvPr/>
        </p:nvSpPr>
        <p:spPr>
          <a:xfrm>
            <a:off x="4696692" y="4331913"/>
            <a:ext cx="2258375" cy="369332"/>
          </a:xfrm>
          <a:prstGeom prst="rect">
            <a:avLst/>
          </a:prstGeom>
          <a:noFill/>
        </p:spPr>
        <p:txBody>
          <a:bodyPr wrap="none" rtlCol="0">
            <a:spAutoFit/>
          </a:bodyPr>
          <a:lstStyle/>
          <a:p>
            <a:r>
              <a:rPr lang="en-US" dirty="0"/>
              <a:t>One to Zero or One</a:t>
            </a:r>
          </a:p>
        </p:txBody>
      </p:sp>
      <p:sp>
        <p:nvSpPr>
          <p:cNvPr id="31" name="TextBox 30">
            <a:extLst>
              <a:ext uri="{FF2B5EF4-FFF2-40B4-BE49-F238E27FC236}">
                <a16:creationId xmlns:a16="http://schemas.microsoft.com/office/drawing/2014/main" id="{C1349A2D-D0E7-679B-C59B-3E0EA0ABE7DB}"/>
              </a:ext>
            </a:extLst>
          </p:cNvPr>
          <p:cNvSpPr txBox="1"/>
          <p:nvPr/>
        </p:nvSpPr>
        <p:spPr>
          <a:xfrm>
            <a:off x="4696692" y="4972685"/>
            <a:ext cx="2353529" cy="369332"/>
          </a:xfrm>
          <a:prstGeom prst="rect">
            <a:avLst/>
          </a:prstGeom>
          <a:noFill/>
        </p:spPr>
        <p:txBody>
          <a:bodyPr wrap="none" rtlCol="0">
            <a:spAutoFit/>
          </a:bodyPr>
          <a:lstStyle/>
          <a:p>
            <a:r>
              <a:rPr lang="en-US" dirty="0"/>
              <a:t>One to One or Many</a:t>
            </a:r>
          </a:p>
        </p:txBody>
      </p:sp>
      <p:sp>
        <p:nvSpPr>
          <p:cNvPr id="32" name="TextBox 31">
            <a:extLst>
              <a:ext uri="{FF2B5EF4-FFF2-40B4-BE49-F238E27FC236}">
                <a16:creationId xmlns:a16="http://schemas.microsoft.com/office/drawing/2014/main" id="{0402C6B3-7513-557E-39ED-506EA0B09A6C}"/>
              </a:ext>
            </a:extLst>
          </p:cNvPr>
          <p:cNvSpPr txBox="1"/>
          <p:nvPr/>
        </p:nvSpPr>
        <p:spPr>
          <a:xfrm>
            <a:off x="4696691" y="5558909"/>
            <a:ext cx="2372188" cy="369332"/>
          </a:xfrm>
          <a:prstGeom prst="rect">
            <a:avLst/>
          </a:prstGeom>
          <a:noFill/>
        </p:spPr>
        <p:txBody>
          <a:bodyPr wrap="none" rtlCol="0">
            <a:spAutoFit/>
          </a:bodyPr>
          <a:lstStyle/>
          <a:p>
            <a:r>
              <a:rPr lang="en-US" dirty="0"/>
              <a:t>One to Zero or Many</a:t>
            </a:r>
          </a:p>
        </p:txBody>
      </p:sp>
      <p:pic>
        <p:nvPicPr>
          <p:cNvPr id="33" name="Picture 7">
            <a:extLst>
              <a:ext uri="{FF2B5EF4-FFF2-40B4-BE49-F238E27FC236}">
                <a16:creationId xmlns:a16="http://schemas.microsoft.com/office/drawing/2014/main" id="{7B29D922-786D-2306-8366-26E79AAE9FD1}"/>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06480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0585-8050-F3C0-3C22-E9DCF9F96DDE}"/>
              </a:ext>
            </a:extLst>
          </p:cNvPr>
          <p:cNvSpPr>
            <a:spLocks noGrp="1"/>
          </p:cNvSpPr>
          <p:nvPr>
            <p:ph type="title"/>
          </p:nvPr>
        </p:nvSpPr>
        <p:spPr/>
        <p:txBody>
          <a:bodyPr/>
          <a:lstStyle/>
          <a:p>
            <a:r>
              <a:rPr lang="en-US" dirty="0"/>
              <a:t>Relational Database Design</a:t>
            </a:r>
          </a:p>
        </p:txBody>
      </p:sp>
      <p:sp>
        <p:nvSpPr>
          <p:cNvPr id="3" name="Content Placeholder 2">
            <a:extLst>
              <a:ext uri="{FF2B5EF4-FFF2-40B4-BE49-F238E27FC236}">
                <a16:creationId xmlns:a16="http://schemas.microsoft.com/office/drawing/2014/main" id="{0D17904D-0135-58F7-6663-E169C1A11C19}"/>
              </a:ext>
            </a:extLst>
          </p:cNvPr>
          <p:cNvSpPr>
            <a:spLocks noGrp="1"/>
          </p:cNvSpPr>
          <p:nvPr>
            <p:ph idx="1"/>
          </p:nvPr>
        </p:nvSpPr>
        <p:spPr/>
        <p:txBody>
          <a:bodyPr/>
          <a:lstStyle/>
          <a:p>
            <a:r>
              <a:rPr lang="en-US" dirty="0"/>
              <a:t>A </a:t>
            </a:r>
            <a:r>
              <a:rPr lang="en-US" i="1" dirty="0"/>
              <a:t>primary key</a:t>
            </a:r>
            <a:r>
              <a:rPr lang="en-US" dirty="0"/>
              <a:t> in a table is a column or combination of columns that uniquely identifies a row</a:t>
            </a:r>
          </a:p>
          <a:p>
            <a:pPr lvl="1"/>
            <a:r>
              <a:rPr lang="en-US" dirty="0"/>
              <a:t>If the primary key is a combination of columns, the combination of values in those columns must be unique per row/record</a:t>
            </a:r>
          </a:p>
          <a:p>
            <a:pPr lvl="1"/>
            <a:r>
              <a:rPr lang="en-US" dirty="0"/>
              <a:t>The primary key of a record cannot be NULL (empty)</a:t>
            </a:r>
          </a:p>
          <a:p>
            <a:r>
              <a:rPr lang="en-US" dirty="0"/>
              <a:t>When a table’s primary key is referenced in another table, it is called a </a:t>
            </a:r>
            <a:r>
              <a:rPr lang="en-US" i="1" dirty="0"/>
              <a:t>foreign key</a:t>
            </a:r>
            <a:r>
              <a:rPr lang="en-US" dirty="0"/>
              <a:t>.</a:t>
            </a:r>
          </a:p>
        </p:txBody>
      </p:sp>
      <p:pic>
        <p:nvPicPr>
          <p:cNvPr id="4" name="Picture 7">
            <a:extLst>
              <a:ext uri="{FF2B5EF4-FFF2-40B4-BE49-F238E27FC236}">
                <a16:creationId xmlns:a16="http://schemas.microsoft.com/office/drawing/2014/main" id="{DD346725-15FC-F439-0B97-F7DF94E90852}"/>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194671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831CDAA-BCCE-6FC2-799E-B3C392EF0CB8}"/>
              </a:ext>
            </a:extLst>
          </p:cNvPr>
          <p:cNvGraphicFramePr>
            <a:graphicFrameLocks noGrp="1"/>
          </p:cNvGraphicFramePr>
          <p:nvPr/>
        </p:nvGraphicFramePr>
        <p:xfrm>
          <a:off x="2387599" y="1440180"/>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Patients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Patient Birthdate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Patient Phone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graphicFrame>
        <p:nvGraphicFramePr>
          <p:cNvPr id="2" name="Table 5">
            <a:extLst>
              <a:ext uri="{FF2B5EF4-FFF2-40B4-BE49-F238E27FC236}">
                <a16:creationId xmlns:a16="http://schemas.microsoft.com/office/drawing/2014/main" id="{A8D05220-E005-5256-406C-A072C8BDF5AA}"/>
              </a:ext>
            </a:extLst>
          </p:cNvPr>
          <p:cNvGraphicFramePr>
            <a:graphicFrameLocks noGrp="1"/>
          </p:cNvGraphicFramePr>
          <p:nvPr/>
        </p:nvGraphicFramePr>
        <p:xfrm>
          <a:off x="7943661" y="1446415"/>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Appointments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Appointment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Appointment Reason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sp>
        <p:nvSpPr>
          <p:cNvPr id="9" name="TextBox 8">
            <a:extLst>
              <a:ext uri="{FF2B5EF4-FFF2-40B4-BE49-F238E27FC236}">
                <a16:creationId xmlns:a16="http://schemas.microsoft.com/office/drawing/2014/main" id="{548D253A-3A62-5CE9-F9D7-A4D38F1AAECE}"/>
              </a:ext>
            </a:extLst>
          </p:cNvPr>
          <p:cNvSpPr txBox="1"/>
          <p:nvPr/>
        </p:nvSpPr>
        <p:spPr>
          <a:xfrm>
            <a:off x="4318384" y="2477777"/>
            <a:ext cx="319318" cy="369332"/>
          </a:xfrm>
          <a:prstGeom prst="rect">
            <a:avLst/>
          </a:prstGeom>
          <a:noFill/>
        </p:spPr>
        <p:txBody>
          <a:bodyPr wrap="none" rtlCol="0">
            <a:spAutoFit/>
          </a:bodyPr>
          <a:lstStyle/>
          <a:p>
            <a:r>
              <a:rPr lang="en-US" dirty="0"/>
              <a:t>1</a:t>
            </a:r>
          </a:p>
        </p:txBody>
      </p:sp>
      <p:cxnSp>
        <p:nvCxnSpPr>
          <p:cNvPr id="5" name="Straight Connector 4">
            <a:extLst>
              <a:ext uri="{FF2B5EF4-FFF2-40B4-BE49-F238E27FC236}">
                <a16:creationId xmlns:a16="http://schemas.microsoft.com/office/drawing/2014/main" id="{5054475B-A899-89FF-99DB-BC7B2C1FC0EF}"/>
              </a:ext>
            </a:extLst>
          </p:cNvPr>
          <p:cNvCxnSpPr/>
          <p:nvPr/>
        </p:nvCxnSpPr>
        <p:spPr>
          <a:xfrm>
            <a:off x="4485409" y="284710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42E138-00F1-DB97-196D-D77687D7F5F1}"/>
              </a:ext>
            </a:extLst>
          </p:cNvPr>
          <p:cNvSpPr txBox="1"/>
          <p:nvPr/>
        </p:nvSpPr>
        <p:spPr>
          <a:xfrm>
            <a:off x="7395746" y="2568924"/>
            <a:ext cx="423514" cy="523220"/>
          </a:xfrm>
          <a:prstGeom prst="rect">
            <a:avLst/>
          </a:prstGeom>
          <a:noFill/>
        </p:spPr>
        <p:txBody>
          <a:bodyPr wrap="none" rtlCol="0">
            <a:spAutoFit/>
          </a:bodyPr>
          <a:lstStyle/>
          <a:p>
            <a:r>
              <a:rPr lang="en-US" sz="2800" dirty="0"/>
              <a:t>&lt;</a:t>
            </a:r>
          </a:p>
        </p:txBody>
      </p:sp>
      <p:cxnSp>
        <p:nvCxnSpPr>
          <p:cNvPr id="8" name="Straight Arrow Connector 7">
            <a:extLst>
              <a:ext uri="{FF2B5EF4-FFF2-40B4-BE49-F238E27FC236}">
                <a16:creationId xmlns:a16="http://schemas.microsoft.com/office/drawing/2014/main" id="{D5BC7F33-660E-AE17-42E6-C3271810AF60}"/>
              </a:ext>
            </a:extLst>
          </p:cNvPr>
          <p:cNvCxnSpPr>
            <a:cxnSpLocks/>
          </p:cNvCxnSpPr>
          <p:nvPr/>
        </p:nvCxnSpPr>
        <p:spPr>
          <a:xfrm>
            <a:off x="1444336" y="2847109"/>
            <a:ext cx="110913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65AC8B4-6F1B-214D-0911-FC33645DD723}"/>
              </a:ext>
            </a:extLst>
          </p:cNvPr>
          <p:cNvCxnSpPr>
            <a:cxnSpLocks/>
          </p:cNvCxnSpPr>
          <p:nvPr/>
        </p:nvCxnSpPr>
        <p:spPr>
          <a:xfrm flipH="1" flipV="1">
            <a:off x="9673937" y="2929353"/>
            <a:ext cx="820881" cy="325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6EE4D16-89A8-9FB6-46AF-639ECDFAA2AA}"/>
              </a:ext>
            </a:extLst>
          </p:cNvPr>
          <p:cNvSpPr txBox="1"/>
          <p:nvPr/>
        </p:nvSpPr>
        <p:spPr>
          <a:xfrm>
            <a:off x="34637" y="2645868"/>
            <a:ext cx="1410707" cy="369332"/>
          </a:xfrm>
          <a:prstGeom prst="rect">
            <a:avLst/>
          </a:prstGeom>
          <a:noFill/>
        </p:spPr>
        <p:txBody>
          <a:bodyPr wrap="none" rtlCol="0">
            <a:spAutoFit/>
          </a:bodyPr>
          <a:lstStyle/>
          <a:p>
            <a:r>
              <a:rPr lang="en-US" dirty="0"/>
              <a:t>Primary Key</a:t>
            </a:r>
          </a:p>
        </p:txBody>
      </p:sp>
      <p:sp>
        <p:nvSpPr>
          <p:cNvPr id="16" name="TextBox 15">
            <a:extLst>
              <a:ext uri="{FF2B5EF4-FFF2-40B4-BE49-F238E27FC236}">
                <a16:creationId xmlns:a16="http://schemas.microsoft.com/office/drawing/2014/main" id="{B27AE5BB-B2FC-2C01-B886-B53016DECCEF}"/>
              </a:ext>
            </a:extLst>
          </p:cNvPr>
          <p:cNvSpPr txBox="1"/>
          <p:nvPr/>
        </p:nvSpPr>
        <p:spPr>
          <a:xfrm>
            <a:off x="10494818" y="3297150"/>
            <a:ext cx="1432187" cy="369332"/>
          </a:xfrm>
          <a:prstGeom prst="rect">
            <a:avLst/>
          </a:prstGeom>
          <a:noFill/>
        </p:spPr>
        <p:txBody>
          <a:bodyPr wrap="none" rtlCol="0">
            <a:spAutoFit/>
          </a:bodyPr>
          <a:lstStyle/>
          <a:p>
            <a:r>
              <a:rPr lang="en-US" dirty="0"/>
              <a:t>Foreign Key</a:t>
            </a:r>
          </a:p>
        </p:txBody>
      </p:sp>
      <p:pic>
        <p:nvPicPr>
          <p:cNvPr id="17" name="Picture 7">
            <a:extLst>
              <a:ext uri="{FF2B5EF4-FFF2-40B4-BE49-F238E27FC236}">
                <a16:creationId xmlns:a16="http://schemas.microsoft.com/office/drawing/2014/main" id="{25D7A547-D6A3-30AA-D5FF-37B18B1093E4}"/>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7241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0585-8050-F3C0-3C22-E9DCF9F96DDE}"/>
              </a:ext>
            </a:extLst>
          </p:cNvPr>
          <p:cNvSpPr>
            <a:spLocks noGrp="1"/>
          </p:cNvSpPr>
          <p:nvPr>
            <p:ph type="title"/>
          </p:nvPr>
        </p:nvSpPr>
        <p:spPr/>
        <p:txBody>
          <a:bodyPr/>
          <a:lstStyle/>
          <a:p>
            <a:r>
              <a:rPr lang="en-US" dirty="0"/>
              <a:t>Relational Database Design</a:t>
            </a:r>
          </a:p>
        </p:txBody>
      </p:sp>
      <p:sp>
        <p:nvSpPr>
          <p:cNvPr id="3" name="Content Placeholder 2">
            <a:extLst>
              <a:ext uri="{FF2B5EF4-FFF2-40B4-BE49-F238E27FC236}">
                <a16:creationId xmlns:a16="http://schemas.microsoft.com/office/drawing/2014/main" id="{0D17904D-0135-58F7-6663-E169C1A11C19}"/>
              </a:ext>
            </a:extLst>
          </p:cNvPr>
          <p:cNvSpPr>
            <a:spLocks noGrp="1"/>
          </p:cNvSpPr>
          <p:nvPr>
            <p:ph idx="1"/>
          </p:nvPr>
        </p:nvSpPr>
        <p:spPr/>
        <p:txBody>
          <a:bodyPr/>
          <a:lstStyle/>
          <a:p>
            <a:r>
              <a:rPr lang="en-US" dirty="0"/>
              <a:t>In practice, primary keys are some type of unique identifier such as student ID, ISBN etc. </a:t>
            </a:r>
          </a:p>
          <a:p>
            <a:pPr lvl="1"/>
            <a:r>
              <a:rPr lang="en-US" dirty="0"/>
              <a:t>A common option is to create a field (or column/attribute) that generates an auto-incrementing integer</a:t>
            </a:r>
          </a:p>
          <a:p>
            <a:pPr lvl="1"/>
            <a:r>
              <a:rPr lang="en-US" dirty="0"/>
              <a:t>This in turn allows you to not have to rely on other unique values like an SSN that may be a privacy concern</a:t>
            </a:r>
          </a:p>
        </p:txBody>
      </p:sp>
      <p:pic>
        <p:nvPicPr>
          <p:cNvPr id="4" name="Picture 7">
            <a:extLst>
              <a:ext uri="{FF2B5EF4-FFF2-40B4-BE49-F238E27FC236}">
                <a16:creationId xmlns:a16="http://schemas.microsoft.com/office/drawing/2014/main" id="{782FA822-541E-877F-7D39-6509820F718F}"/>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0325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E356-FB29-44AF-AFE3-9759AE4FFB6E}"/>
              </a:ext>
            </a:extLst>
          </p:cNvPr>
          <p:cNvSpPr>
            <a:spLocks noGrp="1"/>
          </p:cNvSpPr>
          <p:nvPr>
            <p:ph type="title"/>
          </p:nvPr>
        </p:nvSpPr>
        <p:spPr>
          <a:xfrm>
            <a:off x="762000" y="248546"/>
            <a:ext cx="10668000" cy="1524000"/>
          </a:xfrm>
        </p:spPr>
        <p:txBody>
          <a:bodyPr/>
          <a:lstStyle/>
          <a:p>
            <a:r>
              <a:rPr lang="en-US" dirty="0"/>
              <a:t>Many-to-many relationships</a:t>
            </a:r>
          </a:p>
        </p:txBody>
      </p:sp>
      <p:sp>
        <p:nvSpPr>
          <p:cNvPr id="3" name="Content Placeholder 2">
            <a:extLst>
              <a:ext uri="{FF2B5EF4-FFF2-40B4-BE49-F238E27FC236}">
                <a16:creationId xmlns:a16="http://schemas.microsoft.com/office/drawing/2014/main" id="{C3754F2A-35C9-177C-2170-181A9479BF67}"/>
              </a:ext>
            </a:extLst>
          </p:cNvPr>
          <p:cNvSpPr>
            <a:spLocks noGrp="1"/>
          </p:cNvSpPr>
          <p:nvPr>
            <p:ph idx="1"/>
          </p:nvPr>
        </p:nvSpPr>
        <p:spPr>
          <a:xfrm>
            <a:off x="762000" y="1662547"/>
            <a:ext cx="10668000" cy="1371598"/>
          </a:xfrm>
        </p:spPr>
        <p:txBody>
          <a:bodyPr/>
          <a:lstStyle/>
          <a:p>
            <a:r>
              <a:rPr lang="en-US" dirty="0"/>
              <a:t>A many-to-many relationship will require a </a:t>
            </a:r>
            <a:r>
              <a:rPr lang="en-US" i="1" dirty="0"/>
              <a:t>junction</a:t>
            </a:r>
            <a:r>
              <a:rPr lang="en-US" dirty="0"/>
              <a:t> or </a:t>
            </a:r>
            <a:r>
              <a:rPr lang="en-US" i="1" dirty="0"/>
              <a:t>associative </a:t>
            </a:r>
            <a:r>
              <a:rPr lang="en-US" dirty="0"/>
              <a:t>table</a:t>
            </a:r>
          </a:p>
        </p:txBody>
      </p:sp>
      <p:graphicFrame>
        <p:nvGraphicFramePr>
          <p:cNvPr id="4" name="Table 5">
            <a:extLst>
              <a:ext uri="{FF2B5EF4-FFF2-40B4-BE49-F238E27FC236}">
                <a16:creationId xmlns:a16="http://schemas.microsoft.com/office/drawing/2014/main" id="{4F8AD087-AC11-6D16-9448-234A5DA33CCA}"/>
              </a:ext>
            </a:extLst>
          </p:cNvPr>
          <p:cNvGraphicFramePr>
            <a:graphicFrameLocks noGrp="1"/>
          </p:cNvGraphicFramePr>
          <p:nvPr>
            <p:extLst>
              <p:ext uri="{D42A27DB-BD31-4B8C-83A1-F6EECF244321}">
                <p14:modId xmlns:p14="http://schemas.microsoft.com/office/powerpoint/2010/main" val="3560050740"/>
              </p:ext>
            </p:extLst>
          </p:nvPr>
        </p:nvGraphicFramePr>
        <p:xfrm>
          <a:off x="974436" y="3429001"/>
          <a:ext cx="1955800" cy="3180455"/>
        </p:xfrm>
        <a:graphic>
          <a:graphicData uri="http://schemas.openxmlformats.org/drawingml/2006/table">
            <a:tbl>
              <a:tblPr firstRow="1" bandRow="1">
                <a:tableStyleId>{D7AC3CCA-C797-4891-BE02-D94E43425B78}</a:tableStyleId>
              </a:tblPr>
              <a:tblGrid>
                <a:gridCol w="1955800">
                  <a:extLst>
                    <a:ext uri="{9D8B030D-6E8A-4147-A177-3AD203B41FA5}">
                      <a16:colId xmlns:a16="http://schemas.microsoft.com/office/drawing/2014/main" val="3563475203"/>
                    </a:ext>
                  </a:extLst>
                </a:gridCol>
              </a:tblGrid>
              <a:tr h="636091">
                <a:tc>
                  <a:txBody>
                    <a:bodyPr/>
                    <a:lstStyle/>
                    <a:p>
                      <a:pPr algn="ctr"/>
                      <a:r>
                        <a:rPr lang="en-US" dirty="0">
                          <a:solidFill>
                            <a:schemeClr val="tx1"/>
                          </a:solidFill>
                        </a:rPr>
                        <a:t>Books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636091">
                <a:tc>
                  <a:txBody>
                    <a:bodyPr/>
                    <a:lstStyle/>
                    <a:p>
                      <a:pPr algn="ctr"/>
                      <a:r>
                        <a:rPr lang="en-US" dirty="0">
                          <a:solidFill>
                            <a:schemeClr val="tx1"/>
                          </a:solidFill>
                        </a:rPr>
                        <a:t>ISBN*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636091">
                <a:tc>
                  <a:txBody>
                    <a:bodyPr/>
                    <a:lstStyle/>
                    <a:p>
                      <a:pPr algn="ctr"/>
                      <a:r>
                        <a:rPr lang="en-US" dirty="0">
                          <a:solidFill>
                            <a:schemeClr val="tx1"/>
                          </a:solidFill>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636091">
                <a:tc>
                  <a:txBody>
                    <a:bodyPr/>
                    <a:lstStyle/>
                    <a:p>
                      <a:pPr algn="ctr"/>
                      <a:r>
                        <a:rPr lang="en-US" i="0" dirty="0">
                          <a:solidFill>
                            <a:schemeClr val="tx1"/>
                          </a:solidFill>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r h="636091">
                <a:tc>
                  <a:txBody>
                    <a:bodyPr/>
                    <a:lstStyle/>
                    <a:p>
                      <a:pPr algn="ctr"/>
                      <a:r>
                        <a:rPr lang="en-US" i="0" dirty="0">
                          <a:solidFill>
                            <a:schemeClr val="tx1"/>
                          </a:solidFill>
                        </a:rPr>
                        <a:t>Publisher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4351793"/>
                  </a:ext>
                </a:extLst>
              </a:tr>
            </a:tbl>
          </a:graphicData>
        </a:graphic>
      </p:graphicFrame>
      <p:graphicFrame>
        <p:nvGraphicFramePr>
          <p:cNvPr id="5" name="Table 5">
            <a:extLst>
              <a:ext uri="{FF2B5EF4-FFF2-40B4-BE49-F238E27FC236}">
                <a16:creationId xmlns:a16="http://schemas.microsoft.com/office/drawing/2014/main" id="{2BDCB351-9051-E20B-04D8-FE4CFA944FF3}"/>
              </a:ext>
            </a:extLst>
          </p:cNvPr>
          <p:cNvGraphicFramePr>
            <a:graphicFrameLocks noGrp="1"/>
          </p:cNvGraphicFramePr>
          <p:nvPr>
            <p:extLst>
              <p:ext uri="{D42A27DB-BD31-4B8C-83A1-F6EECF244321}">
                <p14:modId xmlns:p14="http://schemas.microsoft.com/office/powerpoint/2010/main" val="603185477"/>
              </p:ext>
            </p:extLst>
          </p:nvPr>
        </p:nvGraphicFramePr>
        <p:xfrm>
          <a:off x="4778941" y="3425536"/>
          <a:ext cx="1791662" cy="2348346"/>
        </p:xfrm>
        <a:graphic>
          <a:graphicData uri="http://schemas.openxmlformats.org/drawingml/2006/table">
            <a:tbl>
              <a:tblPr firstRow="1" bandRow="1">
                <a:tableStyleId>{D7AC3CCA-C797-4891-BE02-D94E43425B78}</a:tableStyleId>
              </a:tblPr>
              <a:tblGrid>
                <a:gridCol w="1791662">
                  <a:extLst>
                    <a:ext uri="{9D8B030D-6E8A-4147-A177-3AD203B41FA5}">
                      <a16:colId xmlns:a16="http://schemas.microsoft.com/office/drawing/2014/main" val="3563475203"/>
                    </a:ext>
                  </a:extLst>
                </a:gridCol>
              </a:tblGrid>
              <a:tr h="716973">
                <a:tc>
                  <a:txBody>
                    <a:bodyPr/>
                    <a:lstStyle/>
                    <a:p>
                      <a:pPr algn="ctr"/>
                      <a:r>
                        <a:rPr lang="en-US" dirty="0">
                          <a:solidFill>
                            <a:schemeClr val="tx1"/>
                          </a:solidFill>
                        </a:rPr>
                        <a:t>Books-Authors Junction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716973">
                <a:tc>
                  <a:txBody>
                    <a:bodyPr/>
                    <a:lstStyle/>
                    <a:p>
                      <a:pPr algn="ctr"/>
                      <a:r>
                        <a:rPr lang="en-US" dirty="0">
                          <a:solidFill>
                            <a:schemeClr val="tx1"/>
                          </a:solidFill>
                        </a:rPr>
                        <a:t>ISBN**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716973">
                <a:tc>
                  <a:txBody>
                    <a:bodyPr/>
                    <a:lstStyle/>
                    <a:p>
                      <a:pPr algn="ctr"/>
                      <a:r>
                        <a:rPr lang="en-US" dirty="0">
                          <a:solidFill>
                            <a:schemeClr val="tx1"/>
                          </a:solidFill>
                        </a:rPr>
                        <a:t>Author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bl>
          </a:graphicData>
        </a:graphic>
      </p:graphicFrame>
      <p:cxnSp>
        <p:nvCxnSpPr>
          <p:cNvPr id="6" name="Straight Arrow Connector 5">
            <a:extLst>
              <a:ext uri="{FF2B5EF4-FFF2-40B4-BE49-F238E27FC236}">
                <a16:creationId xmlns:a16="http://schemas.microsoft.com/office/drawing/2014/main" id="{A7533899-140B-84D2-75CD-FECEF1A2FA98}"/>
              </a:ext>
            </a:extLst>
          </p:cNvPr>
          <p:cNvCxnSpPr>
            <a:cxnSpLocks/>
          </p:cNvCxnSpPr>
          <p:nvPr/>
        </p:nvCxnSpPr>
        <p:spPr>
          <a:xfrm>
            <a:off x="3071475" y="4478482"/>
            <a:ext cx="15662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CC63ED-52E6-BE13-DB4D-CDA6E2A59E03}"/>
              </a:ext>
            </a:extLst>
          </p:cNvPr>
          <p:cNvSpPr txBox="1"/>
          <p:nvPr/>
        </p:nvSpPr>
        <p:spPr>
          <a:xfrm>
            <a:off x="2983013" y="4067980"/>
            <a:ext cx="319318"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07D4C5B8-D0EE-4C15-4137-86410AEE07E0}"/>
              </a:ext>
            </a:extLst>
          </p:cNvPr>
          <p:cNvSpPr txBox="1"/>
          <p:nvPr/>
        </p:nvSpPr>
        <p:spPr>
          <a:xfrm>
            <a:off x="6615524" y="4946209"/>
            <a:ext cx="356188" cy="369332"/>
          </a:xfrm>
          <a:prstGeom prst="rect">
            <a:avLst/>
          </a:prstGeom>
          <a:noFill/>
        </p:spPr>
        <p:txBody>
          <a:bodyPr wrap="square" rtlCol="0">
            <a:spAutoFit/>
          </a:bodyPr>
          <a:lstStyle/>
          <a:p>
            <a:r>
              <a:rPr lang="en-US" dirty="0"/>
              <a:t>∞</a:t>
            </a:r>
          </a:p>
        </p:txBody>
      </p:sp>
      <p:graphicFrame>
        <p:nvGraphicFramePr>
          <p:cNvPr id="11" name="Table 5">
            <a:extLst>
              <a:ext uri="{FF2B5EF4-FFF2-40B4-BE49-F238E27FC236}">
                <a16:creationId xmlns:a16="http://schemas.microsoft.com/office/drawing/2014/main" id="{DBD343EB-F1BC-D18B-E75A-960A0182F9F3}"/>
              </a:ext>
            </a:extLst>
          </p:cNvPr>
          <p:cNvGraphicFramePr>
            <a:graphicFrameLocks noGrp="1"/>
          </p:cNvGraphicFramePr>
          <p:nvPr>
            <p:extLst>
              <p:ext uri="{D42A27DB-BD31-4B8C-83A1-F6EECF244321}">
                <p14:modId xmlns:p14="http://schemas.microsoft.com/office/powerpoint/2010/main" val="4293064112"/>
              </p:ext>
            </p:extLst>
          </p:nvPr>
        </p:nvGraphicFramePr>
        <p:xfrm>
          <a:off x="8047213" y="3428999"/>
          <a:ext cx="1791662" cy="2150919"/>
        </p:xfrm>
        <a:graphic>
          <a:graphicData uri="http://schemas.openxmlformats.org/drawingml/2006/table">
            <a:tbl>
              <a:tblPr firstRow="1" bandRow="1">
                <a:tableStyleId>{D7AC3CCA-C797-4891-BE02-D94E43425B78}</a:tableStyleId>
              </a:tblPr>
              <a:tblGrid>
                <a:gridCol w="1791662">
                  <a:extLst>
                    <a:ext uri="{9D8B030D-6E8A-4147-A177-3AD203B41FA5}">
                      <a16:colId xmlns:a16="http://schemas.microsoft.com/office/drawing/2014/main" val="3563475203"/>
                    </a:ext>
                  </a:extLst>
                </a:gridCol>
              </a:tblGrid>
              <a:tr h="716973">
                <a:tc>
                  <a:txBody>
                    <a:bodyPr/>
                    <a:lstStyle/>
                    <a:p>
                      <a:pPr algn="ctr"/>
                      <a:r>
                        <a:rPr lang="en-US" dirty="0">
                          <a:solidFill>
                            <a:schemeClr val="tx1"/>
                          </a:solidFill>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716973">
                <a:tc>
                  <a:txBody>
                    <a:bodyPr/>
                    <a:lstStyle/>
                    <a:p>
                      <a:pPr algn="ctr"/>
                      <a:r>
                        <a:rPr lang="en-US" dirty="0">
                          <a:solidFill>
                            <a:schemeClr val="tx1"/>
                          </a:solidFill>
                        </a:rPr>
                        <a:t>Author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716973">
                <a:tc>
                  <a:txBody>
                    <a:bodyPr/>
                    <a:lstStyle/>
                    <a:p>
                      <a:pPr algn="ctr"/>
                      <a:r>
                        <a:rPr lang="en-US" dirty="0">
                          <a:solidFill>
                            <a:schemeClr val="tx1"/>
                          </a:solidFill>
                        </a:rPr>
                        <a:t>Author Full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bl>
          </a:graphicData>
        </a:graphic>
      </p:graphicFrame>
      <p:cxnSp>
        <p:nvCxnSpPr>
          <p:cNvPr id="12" name="Straight Arrow Connector 11">
            <a:extLst>
              <a:ext uri="{FF2B5EF4-FFF2-40B4-BE49-F238E27FC236}">
                <a16:creationId xmlns:a16="http://schemas.microsoft.com/office/drawing/2014/main" id="{2487EFE4-099F-3FFC-7D1F-4A9467F9897D}"/>
              </a:ext>
            </a:extLst>
          </p:cNvPr>
          <p:cNvCxnSpPr>
            <a:cxnSpLocks/>
          </p:cNvCxnSpPr>
          <p:nvPr/>
        </p:nvCxnSpPr>
        <p:spPr>
          <a:xfrm flipH="1">
            <a:off x="6712527" y="4437312"/>
            <a:ext cx="1184564" cy="1028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E2E7080-BCAF-778C-7CFC-5927E5EDD754}"/>
              </a:ext>
            </a:extLst>
          </p:cNvPr>
          <p:cNvSpPr txBox="1"/>
          <p:nvPr/>
        </p:nvSpPr>
        <p:spPr>
          <a:xfrm>
            <a:off x="4347692" y="4051871"/>
            <a:ext cx="35618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D06FC9F3-28D2-0338-2812-F2D49EDE579A}"/>
              </a:ext>
            </a:extLst>
          </p:cNvPr>
          <p:cNvSpPr txBox="1"/>
          <p:nvPr/>
        </p:nvSpPr>
        <p:spPr>
          <a:xfrm>
            <a:off x="7493175" y="4135126"/>
            <a:ext cx="319318" cy="369332"/>
          </a:xfrm>
          <a:prstGeom prst="rect">
            <a:avLst/>
          </a:prstGeom>
          <a:noFill/>
        </p:spPr>
        <p:txBody>
          <a:bodyPr wrap="square" rtlCol="0">
            <a:spAutoFit/>
          </a:bodyPr>
          <a:lstStyle/>
          <a:p>
            <a:r>
              <a:rPr lang="en-US" dirty="0"/>
              <a:t>1</a:t>
            </a:r>
          </a:p>
        </p:txBody>
      </p:sp>
      <p:pic>
        <p:nvPicPr>
          <p:cNvPr id="17" name="Picture 7">
            <a:extLst>
              <a:ext uri="{FF2B5EF4-FFF2-40B4-BE49-F238E27FC236}">
                <a16:creationId xmlns:a16="http://schemas.microsoft.com/office/drawing/2014/main" id="{04C2CE35-7EC0-86A7-FCDF-A6F193283EE0}"/>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411917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4F8AD087-AC11-6D16-9448-234A5DA33CCA}"/>
              </a:ext>
            </a:extLst>
          </p:cNvPr>
          <p:cNvGraphicFramePr>
            <a:graphicFrameLocks noGrp="1"/>
          </p:cNvGraphicFramePr>
          <p:nvPr>
            <p:extLst>
              <p:ext uri="{D42A27DB-BD31-4B8C-83A1-F6EECF244321}">
                <p14:modId xmlns:p14="http://schemas.microsoft.com/office/powerpoint/2010/main" val="1578378113"/>
              </p:ext>
            </p:extLst>
          </p:nvPr>
        </p:nvGraphicFramePr>
        <p:xfrm>
          <a:off x="1784927" y="332510"/>
          <a:ext cx="1955800" cy="3180455"/>
        </p:xfrm>
        <a:graphic>
          <a:graphicData uri="http://schemas.openxmlformats.org/drawingml/2006/table">
            <a:tbl>
              <a:tblPr firstRow="1" bandRow="1">
                <a:tableStyleId>{D7AC3CCA-C797-4891-BE02-D94E43425B78}</a:tableStyleId>
              </a:tblPr>
              <a:tblGrid>
                <a:gridCol w="1955800">
                  <a:extLst>
                    <a:ext uri="{9D8B030D-6E8A-4147-A177-3AD203B41FA5}">
                      <a16:colId xmlns:a16="http://schemas.microsoft.com/office/drawing/2014/main" val="3563475203"/>
                    </a:ext>
                  </a:extLst>
                </a:gridCol>
              </a:tblGrid>
              <a:tr h="636091">
                <a:tc>
                  <a:txBody>
                    <a:bodyPr/>
                    <a:lstStyle/>
                    <a:p>
                      <a:pPr algn="ctr"/>
                      <a:r>
                        <a:rPr lang="en-US" dirty="0">
                          <a:solidFill>
                            <a:schemeClr val="tx1"/>
                          </a:solidFill>
                        </a:rPr>
                        <a:t>Books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636091">
                <a:tc>
                  <a:txBody>
                    <a:bodyPr/>
                    <a:lstStyle/>
                    <a:p>
                      <a:pPr algn="ctr"/>
                      <a:r>
                        <a:rPr lang="en-US" dirty="0">
                          <a:solidFill>
                            <a:schemeClr val="tx1"/>
                          </a:solidFill>
                        </a:rPr>
                        <a:t>ISBN*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636091">
                <a:tc>
                  <a:txBody>
                    <a:bodyPr/>
                    <a:lstStyle/>
                    <a:p>
                      <a:pPr algn="ctr"/>
                      <a:r>
                        <a:rPr lang="en-US" dirty="0">
                          <a:solidFill>
                            <a:schemeClr val="tx1"/>
                          </a:solidFill>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636091">
                <a:tc>
                  <a:txBody>
                    <a:bodyPr/>
                    <a:lstStyle/>
                    <a:p>
                      <a:pPr algn="ctr"/>
                      <a:r>
                        <a:rPr lang="en-US" i="0" dirty="0">
                          <a:solidFill>
                            <a:schemeClr val="tx1"/>
                          </a:solidFill>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r h="636091">
                <a:tc>
                  <a:txBody>
                    <a:bodyPr/>
                    <a:lstStyle/>
                    <a:p>
                      <a:pPr algn="ctr"/>
                      <a:r>
                        <a:rPr lang="en-US" i="0" dirty="0">
                          <a:solidFill>
                            <a:schemeClr val="tx1"/>
                          </a:solidFill>
                        </a:rPr>
                        <a:t>Publisher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4351793"/>
                  </a:ext>
                </a:extLst>
              </a:tr>
            </a:tbl>
          </a:graphicData>
        </a:graphic>
      </p:graphicFrame>
      <p:graphicFrame>
        <p:nvGraphicFramePr>
          <p:cNvPr id="5" name="Table 5">
            <a:extLst>
              <a:ext uri="{FF2B5EF4-FFF2-40B4-BE49-F238E27FC236}">
                <a16:creationId xmlns:a16="http://schemas.microsoft.com/office/drawing/2014/main" id="{2BDCB351-9051-E20B-04D8-FE4CFA944FF3}"/>
              </a:ext>
            </a:extLst>
          </p:cNvPr>
          <p:cNvGraphicFramePr>
            <a:graphicFrameLocks noGrp="1"/>
          </p:cNvGraphicFramePr>
          <p:nvPr>
            <p:extLst>
              <p:ext uri="{D42A27DB-BD31-4B8C-83A1-F6EECF244321}">
                <p14:modId xmlns:p14="http://schemas.microsoft.com/office/powerpoint/2010/main" val="906557626"/>
              </p:ext>
            </p:extLst>
          </p:nvPr>
        </p:nvGraphicFramePr>
        <p:xfrm>
          <a:off x="5589432" y="329045"/>
          <a:ext cx="1791662" cy="2348346"/>
        </p:xfrm>
        <a:graphic>
          <a:graphicData uri="http://schemas.openxmlformats.org/drawingml/2006/table">
            <a:tbl>
              <a:tblPr firstRow="1" bandRow="1">
                <a:tableStyleId>{D7AC3CCA-C797-4891-BE02-D94E43425B78}</a:tableStyleId>
              </a:tblPr>
              <a:tblGrid>
                <a:gridCol w="1791662">
                  <a:extLst>
                    <a:ext uri="{9D8B030D-6E8A-4147-A177-3AD203B41FA5}">
                      <a16:colId xmlns:a16="http://schemas.microsoft.com/office/drawing/2014/main" val="3563475203"/>
                    </a:ext>
                  </a:extLst>
                </a:gridCol>
              </a:tblGrid>
              <a:tr h="716973">
                <a:tc>
                  <a:txBody>
                    <a:bodyPr/>
                    <a:lstStyle/>
                    <a:p>
                      <a:pPr algn="ctr"/>
                      <a:r>
                        <a:rPr lang="en-US" dirty="0">
                          <a:solidFill>
                            <a:schemeClr val="tx1"/>
                          </a:solidFill>
                        </a:rPr>
                        <a:t>Books-Authors Junction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716973">
                <a:tc>
                  <a:txBody>
                    <a:bodyPr/>
                    <a:lstStyle/>
                    <a:p>
                      <a:pPr algn="ctr"/>
                      <a:r>
                        <a:rPr lang="en-US" dirty="0">
                          <a:solidFill>
                            <a:schemeClr val="tx1"/>
                          </a:solidFill>
                        </a:rPr>
                        <a:t>ISBN**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716973">
                <a:tc>
                  <a:txBody>
                    <a:bodyPr/>
                    <a:lstStyle/>
                    <a:p>
                      <a:pPr algn="ctr"/>
                      <a:r>
                        <a:rPr lang="en-US" dirty="0">
                          <a:solidFill>
                            <a:schemeClr val="tx1"/>
                          </a:solidFill>
                        </a:rPr>
                        <a:t>Author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bl>
          </a:graphicData>
        </a:graphic>
      </p:graphicFrame>
      <p:cxnSp>
        <p:nvCxnSpPr>
          <p:cNvPr id="6" name="Straight Arrow Connector 5">
            <a:extLst>
              <a:ext uri="{FF2B5EF4-FFF2-40B4-BE49-F238E27FC236}">
                <a16:creationId xmlns:a16="http://schemas.microsoft.com/office/drawing/2014/main" id="{A7533899-140B-84D2-75CD-FECEF1A2FA98}"/>
              </a:ext>
            </a:extLst>
          </p:cNvPr>
          <p:cNvCxnSpPr>
            <a:cxnSpLocks/>
          </p:cNvCxnSpPr>
          <p:nvPr/>
        </p:nvCxnSpPr>
        <p:spPr>
          <a:xfrm>
            <a:off x="3881966" y="1381991"/>
            <a:ext cx="15662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CC63ED-52E6-BE13-DB4D-CDA6E2A59E03}"/>
              </a:ext>
            </a:extLst>
          </p:cNvPr>
          <p:cNvSpPr txBox="1"/>
          <p:nvPr/>
        </p:nvSpPr>
        <p:spPr>
          <a:xfrm>
            <a:off x="3793504" y="971489"/>
            <a:ext cx="319318"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07D4C5B8-D0EE-4C15-4137-86410AEE07E0}"/>
              </a:ext>
            </a:extLst>
          </p:cNvPr>
          <p:cNvSpPr txBox="1"/>
          <p:nvPr/>
        </p:nvSpPr>
        <p:spPr>
          <a:xfrm>
            <a:off x="7426015" y="1849718"/>
            <a:ext cx="356188" cy="369332"/>
          </a:xfrm>
          <a:prstGeom prst="rect">
            <a:avLst/>
          </a:prstGeom>
          <a:noFill/>
        </p:spPr>
        <p:txBody>
          <a:bodyPr wrap="square" rtlCol="0">
            <a:spAutoFit/>
          </a:bodyPr>
          <a:lstStyle/>
          <a:p>
            <a:r>
              <a:rPr lang="en-US" dirty="0"/>
              <a:t>∞</a:t>
            </a:r>
          </a:p>
        </p:txBody>
      </p:sp>
      <p:graphicFrame>
        <p:nvGraphicFramePr>
          <p:cNvPr id="11" name="Table 5">
            <a:extLst>
              <a:ext uri="{FF2B5EF4-FFF2-40B4-BE49-F238E27FC236}">
                <a16:creationId xmlns:a16="http://schemas.microsoft.com/office/drawing/2014/main" id="{DBD343EB-F1BC-D18B-E75A-960A0182F9F3}"/>
              </a:ext>
            </a:extLst>
          </p:cNvPr>
          <p:cNvGraphicFramePr>
            <a:graphicFrameLocks noGrp="1"/>
          </p:cNvGraphicFramePr>
          <p:nvPr>
            <p:extLst>
              <p:ext uri="{D42A27DB-BD31-4B8C-83A1-F6EECF244321}">
                <p14:modId xmlns:p14="http://schemas.microsoft.com/office/powerpoint/2010/main" val="3343581382"/>
              </p:ext>
            </p:extLst>
          </p:nvPr>
        </p:nvGraphicFramePr>
        <p:xfrm>
          <a:off x="8857704" y="332508"/>
          <a:ext cx="1791662" cy="2150919"/>
        </p:xfrm>
        <a:graphic>
          <a:graphicData uri="http://schemas.openxmlformats.org/drawingml/2006/table">
            <a:tbl>
              <a:tblPr firstRow="1" bandRow="1">
                <a:tableStyleId>{D7AC3CCA-C797-4891-BE02-D94E43425B78}</a:tableStyleId>
              </a:tblPr>
              <a:tblGrid>
                <a:gridCol w="1791662">
                  <a:extLst>
                    <a:ext uri="{9D8B030D-6E8A-4147-A177-3AD203B41FA5}">
                      <a16:colId xmlns:a16="http://schemas.microsoft.com/office/drawing/2014/main" val="3563475203"/>
                    </a:ext>
                  </a:extLst>
                </a:gridCol>
              </a:tblGrid>
              <a:tr h="716973">
                <a:tc>
                  <a:txBody>
                    <a:bodyPr/>
                    <a:lstStyle/>
                    <a:p>
                      <a:pPr algn="ctr"/>
                      <a:r>
                        <a:rPr lang="en-US" dirty="0">
                          <a:solidFill>
                            <a:schemeClr val="tx1"/>
                          </a:solidFill>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716973">
                <a:tc>
                  <a:txBody>
                    <a:bodyPr/>
                    <a:lstStyle/>
                    <a:p>
                      <a:pPr algn="ctr"/>
                      <a:r>
                        <a:rPr lang="en-US" dirty="0">
                          <a:solidFill>
                            <a:schemeClr val="tx1"/>
                          </a:solidFill>
                        </a:rPr>
                        <a:t>Author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716973">
                <a:tc>
                  <a:txBody>
                    <a:bodyPr/>
                    <a:lstStyle/>
                    <a:p>
                      <a:pPr algn="ctr"/>
                      <a:r>
                        <a:rPr lang="en-US" dirty="0">
                          <a:solidFill>
                            <a:schemeClr val="tx1"/>
                          </a:solidFill>
                        </a:rPr>
                        <a:t>Author Full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bl>
          </a:graphicData>
        </a:graphic>
      </p:graphicFrame>
      <p:cxnSp>
        <p:nvCxnSpPr>
          <p:cNvPr id="12" name="Straight Arrow Connector 11">
            <a:extLst>
              <a:ext uri="{FF2B5EF4-FFF2-40B4-BE49-F238E27FC236}">
                <a16:creationId xmlns:a16="http://schemas.microsoft.com/office/drawing/2014/main" id="{2487EFE4-099F-3FFC-7D1F-4A9467F9897D}"/>
              </a:ext>
            </a:extLst>
          </p:cNvPr>
          <p:cNvCxnSpPr>
            <a:cxnSpLocks/>
          </p:cNvCxnSpPr>
          <p:nvPr/>
        </p:nvCxnSpPr>
        <p:spPr>
          <a:xfrm flipH="1">
            <a:off x="7523018" y="1340821"/>
            <a:ext cx="1184564" cy="1028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E2E7080-BCAF-778C-7CFC-5927E5EDD754}"/>
              </a:ext>
            </a:extLst>
          </p:cNvPr>
          <p:cNvSpPr txBox="1"/>
          <p:nvPr/>
        </p:nvSpPr>
        <p:spPr>
          <a:xfrm>
            <a:off x="5158183" y="955380"/>
            <a:ext cx="35618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D06FC9F3-28D2-0338-2812-F2D49EDE579A}"/>
              </a:ext>
            </a:extLst>
          </p:cNvPr>
          <p:cNvSpPr txBox="1"/>
          <p:nvPr/>
        </p:nvSpPr>
        <p:spPr>
          <a:xfrm>
            <a:off x="8303666" y="1038635"/>
            <a:ext cx="319318"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3ED40D67-C2AE-0CBE-54B1-0C8ACC5B2DB6}"/>
              </a:ext>
            </a:extLst>
          </p:cNvPr>
          <p:cNvSpPr txBox="1"/>
          <p:nvPr/>
        </p:nvSpPr>
        <p:spPr>
          <a:xfrm>
            <a:off x="322118" y="4082583"/>
            <a:ext cx="1082732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the ERD above, the ISBN, which is the primary key in the Books table and the Author ID, which is the primary key in the Authors table are both foreign keys in the Books-Authors Junction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pairing of the ISBN and Author ID will be unique, so the pair of fields can be considered a multi-column primary key for the Book—Authors Junction table.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goal of databases is to reduce redundancy within tables. This is known as database </a:t>
            </a:r>
            <a:r>
              <a:rPr lang="en-US" i="1" dirty="0"/>
              <a:t>normalization</a:t>
            </a:r>
          </a:p>
        </p:txBody>
      </p:sp>
      <p:pic>
        <p:nvPicPr>
          <p:cNvPr id="18" name="Picture 7">
            <a:extLst>
              <a:ext uri="{FF2B5EF4-FFF2-40B4-BE49-F238E27FC236}">
                <a16:creationId xmlns:a16="http://schemas.microsoft.com/office/drawing/2014/main" id="{33619B47-F140-5442-A11D-75F6B98FA687}"/>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54239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413C-26A2-BBF6-491F-42800503E607}"/>
              </a:ext>
            </a:extLst>
          </p:cNvPr>
          <p:cNvSpPr>
            <a:spLocks noGrp="1"/>
          </p:cNvSpPr>
          <p:nvPr>
            <p:ph type="title"/>
          </p:nvPr>
        </p:nvSpPr>
        <p:spPr>
          <a:xfrm>
            <a:off x="762000" y="159328"/>
            <a:ext cx="10668000" cy="1524000"/>
          </a:xfrm>
        </p:spPr>
        <p:txBody>
          <a:bodyPr/>
          <a:lstStyle/>
          <a:p>
            <a:r>
              <a:rPr lang="en-US" dirty="0"/>
              <a:t>Structured Query Language</a:t>
            </a:r>
          </a:p>
        </p:txBody>
      </p:sp>
      <p:sp>
        <p:nvSpPr>
          <p:cNvPr id="3" name="Content Placeholder 2">
            <a:extLst>
              <a:ext uri="{FF2B5EF4-FFF2-40B4-BE49-F238E27FC236}">
                <a16:creationId xmlns:a16="http://schemas.microsoft.com/office/drawing/2014/main" id="{F3E6F3CA-95D4-AAD5-F458-FA62D2AE2130}"/>
              </a:ext>
            </a:extLst>
          </p:cNvPr>
          <p:cNvSpPr>
            <a:spLocks noGrp="1"/>
          </p:cNvSpPr>
          <p:nvPr>
            <p:ph idx="1"/>
          </p:nvPr>
        </p:nvSpPr>
        <p:spPr>
          <a:xfrm>
            <a:off x="762000" y="1683328"/>
            <a:ext cx="10668000" cy="4727863"/>
          </a:xfrm>
        </p:spPr>
        <p:txBody>
          <a:bodyPr>
            <a:normAutofit fontScale="85000" lnSpcReduction="20000"/>
          </a:bodyPr>
          <a:lstStyle/>
          <a:p>
            <a:r>
              <a:rPr lang="en-US" dirty="0"/>
              <a:t>SQL or the Structured Query Language allows you to easily build and interact with relational databases</a:t>
            </a:r>
          </a:p>
          <a:p>
            <a:r>
              <a:rPr lang="en-US" dirty="0"/>
              <a:t>Relational Database Management Systems (RDBMS) provide a platform to use SQL to set up and manage large databases. Some popular examples include:</a:t>
            </a:r>
          </a:p>
          <a:p>
            <a:pPr lvl="1"/>
            <a:r>
              <a:rPr lang="en-US" dirty="0"/>
              <a:t>MySQL</a:t>
            </a:r>
          </a:p>
          <a:p>
            <a:pPr lvl="1"/>
            <a:r>
              <a:rPr lang="en-US" dirty="0"/>
              <a:t>Oracle</a:t>
            </a:r>
          </a:p>
          <a:p>
            <a:pPr lvl="1"/>
            <a:r>
              <a:rPr lang="en-US" dirty="0"/>
              <a:t>MS SQL Server</a:t>
            </a:r>
          </a:p>
          <a:p>
            <a:pPr lvl="1"/>
            <a:r>
              <a:rPr lang="en-US" dirty="0"/>
              <a:t>PostgreSQL</a:t>
            </a:r>
          </a:p>
          <a:p>
            <a:pPr lvl="1"/>
            <a:r>
              <a:rPr lang="en-US" dirty="0"/>
              <a:t>Amazon Redshift</a:t>
            </a:r>
          </a:p>
          <a:p>
            <a:pPr lvl="1"/>
            <a:r>
              <a:rPr lang="en-US" dirty="0"/>
              <a:t>MS Access</a:t>
            </a:r>
          </a:p>
        </p:txBody>
      </p:sp>
      <p:pic>
        <p:nvPicPr>
          <p:cNvPr id="4" name="Picture 7">
            <a:extLst>
              <a:ext uri="{FF2B5EF4-FFF2-40B4-BE49-F238E27FC236}">
                <a16:creationId xmlns:a16="http://schemas.microsoft.com/office/drawing/2014/main" id="{DCEED61B-AE38-923E-42E2-FA86CB41B1BF}"/>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20067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5BFAA24F-D6D9-E0C2-00E5-A5D2D8579A42}"/>
              </a:ext>
            </a:extLst>
          </p:cNvPr>
          <p:cNvSpPr>
            <a:spLocks noGrp="1"/>
          </p:cNvSpPr>
          <p:nvPr>
            <p:ph idx="1"/>
          </p:nvPr>
        </p:nvSpPr>
        <p:spPr>
          <a:xfrm>
            <a:off x="762000" y="2286000"/>
            <a:ext cx="5334000" cy="3810001"/>
          </a:xfrm>
        </p:spPr>
        <p:txBody>
          <a:bodyPr>
            <a:normAutofit/>
          </a:bodyPr>
          <a:lstStyle/>
          <a:p>
            <a:pPr>
              <a:lnSpc>
                <a:spcPct val="115000"/>
              </a:lnSpc>
            </a:pPr>
            <a:r>
              <a:rPr lang="en-US" sz="2200" dirty="0"/>
              <a:t>While the syntax between various RDBMSs vary slightly, most concepts and syntax are consistent across products</a:t>
            </a:r>
          </a:p>
          <a:p>
            <a:pPr>
              <a:lnSpc>
                <a:spcPct val="115000"/>
              </a:lnSpc>
            </a:pPr>
            <a:r>
              <a:rPr lang="en-US" sz="2200" dirty="0"/>
              <a:t>During this workshop, we will use MySQL and use the MySQL Workbench IDE</a:t>
            </a:r>
          </a:p>
          <a:p>
            <a:pPr>
              <a:lnSpc>
                <a:spcPct val="115000"/>
              </a:lnSpc>
            </a:pPr>
            <a:r>
              <a:rPr lang="en-US" sz="2200" dirty="0"/>
              <a:t>We will also query a MySQL example database  </a:t>
            </a:r>
          </a:p>
        </p:txBody>
      </p:sp>
      <p:sp>
        <p:nvSpPr>
          <p:cNvPr id="2" name="Title 1">
            <a:extLst>
              <a:ext uri="{FF2B5EF4-FFF2-40B4-BE49-F238E27FC236}">
                <a16:creationId xmlns:a16="http://schemas.microsoft.com/office/drawing/2014/main" id="{87D6F0A6-6548-EF75-47FD-C54500DEFF10}"/>
              </a:ext>
            </a:extLst>
          </p:cNvPr>
          <p:cNvSpPr>
            <a:spLocks noGrp="1"/>
          </p:cNvSpPr>
          <p:nvPr>
            <p:ph type="title"/>
          </p:nvPr>
        </p:nvSpPr>
        <p:spPr>
          <a:xfrm>
            <a:off x="762000" y="762000"/>
            <a:ext cx="5334000" cy="1524000"/>
          </a:xfrm>
        </p:spPr>
        <p:txBody>
          <a:bodyPr>
            <a:normAutofit/>
          </a:bodyPr>
          <a:lstStyle/>
          <a:p>
            <a:r>
              <a:rPr lang="en-US" sz="3200"/>
              <a:t>Workshop Tools</a:t>
            </a:r>
          </a:p>
        </p:txBody>
      </p:sp>
      <p:pic>
        <p:nvPicPr>
          <p:cNvPr id="5" name="Picture 4" descr="Icon&#10;&#10;Description automatically generated">
            <a:extLst>
              <a:ext uri="{FF2B5EF4-FFF2-40B4-BE49-F238E27FC236}">
                <a16:creationId xmlns:a16="http://schemas.microsoft.com/office/drawing/2014/main" id="{F3787650-9A27-8EC2-4911-88D78A1C5571}"/>
              </a:ext>
            </a:extLst>
          </p:cNvPr>
          <p:cNvPicPr>
            <a:picLocks noChangeAspect="1"/>
          </p:cNvPicPr>
          <p:nvPr/>
        </p:nvPicPr>
        <p:blipFill>
          <a:blip r:embed="rId2"/>
          <a:stretch>
            <a:fillRect/>
          </a:stretch>
        </p:blipFill>
        <p:spPr>
          <a:xfrm>
            <a:off x="6858000" y="771525"/>
            <a:ext cx="5334000" cy="5334000"/>
          </a:xfrm>
          <a:prstGeom prst="rect">
            <a:avLst/>
          </a:prstGeom>
        </p:spPr>
      </p:pic>
      <p:pic>
        <p:nvPicPr>
          <p:cNvPr id="6" name="Picture 7">
            <a:extLst>
              <a:ext uri="{FF2B5EF4-FFF2-40B4-BE49-F238E27FC236}">
                <a16:creationId xmlns:a16="http://schemas.microsoft.com/office/drawing/2014/main" id="{1C26B4D5-FFF1-A421-F22D-65F160770954}"/>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00197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A1BD-F6D5-7E67-DDEF-05FB74139530}"/>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E3B7DFCE-B5E7-CAAF-A2DD-534D2DFDB323}"/>
              </a:ext>
            </a:extLst>
          </p:cNvPr>
          <p:cNvSpPr>
            <a:spLocks noGrp="1"/>
          </p:cNvSpPr>
          <p:nvPr>
            <p:ph idx="1"/>
          </p:nvPr>
        </p:nvSpPr>
        <p:spPr/>
        <p:txBody>
          <a:bodyPr>
            <a:normAutofit lnSpcReduction="10000"/>
          </a:bodyPr>
          <a:lstStyle/>
          <a:p>
            <a:r>
              <a:rPr lang="en-US" dirty="0"/>
              <a:t>Download MySQL Community Server</a:t>
            </a:r>
          </a:p>
          <a:p>
            <a:pPr marL="0" indent="0">
              <a:buNone/>
            </a:pPr>
            <a:r>
              <a:rPr lang="en-US" dirty="0"/>
              <a:t>	https://</a:t>
            </a:r>
            <a:r>
              <a:rPr lang="en-US" dirty="0" err="1"/>
              <a:t>dev.mysql.com</a:t>
            </a:r>
            <a:r>
              <a:rPr lang="en-US" dirty="0"/>
              <a:t>/downloads/</a:t>
            </a:r>
            <a:r>
              <a:rPr lang="en-US" dirty="0" err="1"/>
              <a:t>mysql</a:t>
            </a:r>
            <a:r>
              <a:rPr lang="en-US" dirty="0"/>
              <a:t>/</a:t>
            </a:r>
          </a:p>
          <a:p>
            <a:r>
              <a:rPr lang="en-US" dirty="0"/>
              <a:t>Download MySQL Workbench – Community Edition </a:t>
            </a:r>
          </a:p>
          <a:p>
            <a:pPr marL="0" indent="0">
              <a:buNone/>
            </a:pPr>
            <a:r>
              <a:rPr lang="en-US" dirty="0"/>
              <a:t>	https://</a:t>
            </a:r>
            <a:r>
              <a:rPr lang="en-US" dirty="0" err="1"/>
              <a:t>dev.mysql.com</a:t>
            </a:r>
            <a:r>
              <a:rPr lang="en-US" dirty="0"/>
              <a:t>/downloads/workbench/</a:t>
            </a:r>
          </a:p>
          <a:p>
            <a:r>
              <a:rPr lang="en-US" dirty="0"/>
              <a:t>Download the Farmer’s Market Database:</a:t>
            </a:r>
          </a:p>
          <a:p>
            <a:pPr marL="0" indent="0">
              <a:buNone/>
            </a:pPr>
            <a:r>
              <a:rPr lang="en-US" dirty="0"/>
              <a:t>	</a:t>
            </a:r>
            <a:r>
              <a:rPr lang="en-US" dirty="0" err="1"/>
              <a:t>www.wiley.com</a:t>
            </a:r>
            <a:r>
              <a:rPr lang="en-US" dirty="0"/>
              <a:t>/go/</a:t>
            </a:r>
            <a:r>
              <a:rPr lang="en-US" dirty="0" err="1"/>
              <a:t>sqlfordatascientists</a:t>
            </a:r>
            <a:endParaRPr lang="en-US" dirty="0"/>
          </a:p>
        </p:txBody>
      </p:sp>
      <p:pic>
        <p:nvPicPr>
          <p:cNvPr id="4" name="Picture 7">
            <a:extLst>
              <a:ext uri="{FF2B5EF4-FFF2-40B4-BE49-F238E27FC236}">
                <a16:creationId xmlns:a16="http://schemas.microsoft.com/office/drawing/2014/main" id="{EFECBB26-F735-38CD-43B3-6E18410B7126}"/>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249327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0E6D91C-0F9D-D218-5267-B71F43B38D72}"/>
              </a:ext>
            </a:extLst>
          </p:cNvPr>
          <p:cNvSpPr>
            <a:spLocks noGrp="1"/>
          </p:cNvSpPr>
          <p:nvPr>
            <p:ph type="title"/>
          </p:nvPr>
        </p:nvSpPr>
        <p:spPr>
          <a:xfrm>
            <a:off x="761999" y="762000"/>
            <a:ext cx="3048001" cy="2286000"/>
          </a:xfrm>
        </p:spPr>
        <p:txBody>
          <a:bodyPr anchor="b">
            <a:normAutofit/>
          </a:bodyPr>
          <a:lstStyle/>
          <a:p>
            <a:r>
              <a:rPr lang="en-US" sz="5400" dirty="0">
                <a:solidFill>
                  <a:schemeClr val="bg1"/>
                </a:solidFill>
              </a:rPr>
              <a:t>Today’s Agenda</a:t>
            </a:r>
          </a:p>
        </p:txBody>
      </p:sp>
      <p:graphicFrame>
        <p:nvGraphicFramePr>
          <p:cNvPr id="5" name="Content Placeholder 2">
            <a:extLst>
              <a:ext uri="{FF2B5EF4-FFF2-40B4-BE49-F238E27FC236}">
                <a16:creationId xmlns:a16="http://schemas.microsoft.com/office/drawing/2014/main" id="{4DBD6091-B0C4-67FF-CED6-0AB8E7F8D2E1}"/>
              </a:ext>
            </a:extLst>
          </p:cNvPr>
          <p:cNvGraphicFramePr>
            <a:graphicFrameLocks noGrp="1"/>
          </p:cNvGraphicFramePr>
          <p:nvPr>
            <p:ph idx="1"/>
            <p:extLst>
              <p:ext uri="{D42A27DB-BD31-4B8C-83A1-F6EECF244321}">
                <p14:modId xmlns:p14="http://schemas.microsoft.com/office/powerpoint/2010/main" val="498441006"/>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7">
            <a:extLst>
              <a:ext uri="{FF2B5EF4-FFF2-40B4-BE49-F238E27FC236}">
                <a16:creationId xmlns:a16="http://schemas.microsoft.com/office/drawing/2014/main" id="{2AE92EB0-FCB0-B4F7-F26A-07B35A7286C6}"/>
              </a:ext>
            </a:extLst>
          </p:cNvPr>
          <p:cNvPicPr>
            <a:picLocks noChangeAspect="1"/>
          </p:cNvPicPr>
          <p:nvPr/>
        </p:nvPicPr>
        <p:blipFill>
          <a:blip r:embed="rId7"/>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272113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BA10-297E-3CB8-A930-D721E45572ED}"/>
              </a:ext>
            </a:extLst>
          </p:cNvPr>
          <p:cNvSpPr>
            <a:spLocks noGrp="1"/>
          </p:cNvSpPr>
          <p:nvPr>
            <p:ph type="title"/>
          </p:nvPr>
        </p:nvSpPr>
        <p:spPr/>
        <p:txBody>
          <a:bodyPr/>
          <a:lstStyle/>
          <a:p>
            <a:r>
              <a:rPr lang="en-US" dirty="0"/>
              <a:t>How does SQL work?</a:t>
            </a:r>
          </a:p>
        </p:txBody>
      </p:sp>
      <p:sp>
        <p:nvSpPr>
          <p:cNvPr id="3" name="Content Placeholder 2">
            <a:extLst>
              <a:ext uri="{FF2B5EF4-FFF2-40B4-BE49-F238E27FC236}">
                <a16:creationId xmlns:a16="http://schemas.microsoft.com/office/drawing/2014/main" id="{0206EB65-A77E-135F-9855-67088C7054B2}"/>
              </a:ext>
            </a:extLst>
          </p:cNvPr>
          <p:cNvSpPr>
            <a:spLocks noGrp="1"/>
          </p:cNvSpPr>
          <p:nvPr>
            <p:ph idx="1"/>
          </p:nvPr>
        </p:nvSpPr>
        <p:spPr/>
        <p:txBody>
          <a:bodyPr/>
          <a:lstStyle/>
          <a:p>
            <a:r>
              <a:rPr lang="en-US" dirty="0"/>
              <a:t>As we saw, a database is a collection of related tables</a:t>
            </a:r>
          </a:p>
          <a:p>
            <a:r>
              <a:rPr lang="en-US" dirty="0"/>
              <a:t>A RDBMS is a software package that uses SQL to implement and maintain databases</a:t>
            </a:r>
          </a:p>
          <a:p>
            <a:r>
              <a:rPr lang="en-US" dirty="0"/>
              <a:t>But where is the database stored and how does an RDBMS interface with it?</a:t>
            </a:r>
          </a:p>
        </p:txBody>
      </p:sp>
      <p:pic>
        <p:nvPicPr>
          <p:cNvPr id="4" name="Picture 7">
            <a:extLst>
              <a:ext uri="{FF2B5EF4-FFF2-40B4-BE49-F238E27FC236}">
                <a16:creationId xmlns:a16="http://schemas.microsoft.com/office/drawing/2014/main" id="{9445B2B1-1C2F-086B-C5C4-8EC6FF812445}"/>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16632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Database with solid fill">
            <a:extLst>
              <a:ext uri="{FF2B5EF4-FFF2-40B4-BE49-F238E27FC236}">
                <a16:creationId xmlns:a16="http://schemas.microsoft.com/office/drawing/2014/main" id="{458F7588-739D-D7F1-14E8-22FC870326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50818" y="0"/>
            <a:ext cx="2112818" cy="2112818"/>
          </a:xfrm>
          <a:prstGeom prst="rect">
            <a:avLst/>
          </a:prstGeom>
        </p:spPr>
      </p:pic>
      <p:sp>
        <p:nvSpPr>
          <p:cNvPr id="8" name="TextBox 7">
            <a:extLst>
              <a:ext uri="{FF2B5EF4-FFF2-40B4-BE49-F238E27FC236}">
                <a16:creationId xmlns:a16="http://schemas.microsoft.com/office/drawing/2014/main" id="{056FB005-D0AA-9399-A95F-B22C18B4E94E}"/>
              </a:ext>
            </a:extLst>
          </p:cNvPr>
          <p:cNvSpPr txBox="1"/>
          <p:nvPr/>
        </p:nvSpPr>
        <p:spPr>
          <a:xfrm>
            <a:off x="3463636" y="456244"/>
            <a:ext cx="2566554" cy="1200329"/>
          </a:xfrm>
          <a:prstGeom prst="rect">
            <a:avLst/>
          </a:prstGeom>
          <a:noFill/>
        </p:spPr>
        <p:txBody>
          <a:bodyPr wrap="square" rtlCol="0">
            <a:spAutoFit/>
          </a:bodyPr>
          <a:lstStyle/>
          <a:p>
            <a:r>
              <a:rPr lang="en-US" b="1" dirty="0"/>
              <a:t>Database Server</a:t>
            </a:r>
            <a:r>
              <a:rPr lang="en-US" dirty="0"/>
              <a:t> some cloud/local network accessible storage system</a:t>
            </a:r>
          </a:p>
        </p:txBody>
      </p:sp>
      <p:pic>
        <p:nvPicPr>
          <p:cNvPr id="13" name="Graphic 12" descr="Laptop with solid fill">
            <a:extLst>
              <a:ext uri="{FF2B5EF4-FFF2-40B4-BE49-F238E27FC236}">
                <a16:creationId xmlns:a16="http://schemas.microsoft.com/office/drawing/2014/main" id="{7EC31537-BBAE-7889-BF09-185851BD6E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819" y="4745184"/>
            <a:ext cx="2112817" cy="2112817"/>
          </a:xfrm>
          <a:prstGeom prst="rect">
            <a:avLst/>
          </a:prstGeom>
        </p:spPr>
      </p:pic>
      <p:pic>
        <p:nvPicPr>
          <p:cNvPr id="15" name="Graphic 14" descr="Internet Of Things with solid fill">
            <a:extLst>
              <a:ext uri="{FF2B5EF4-FFF2-40B4-BE49-F238E27FC236}">
                <a16:creationId xmlns:a16="http://schemas.microsoft.com/office/drawing/2014/main" id="{F0EFD544-9538-AB66-7896-F20B2330B5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66454" y="2971801"/>
            <a:ext cx="1281545" cy="1281545"/>
          </a:xfrm>
          <a:prstGeom prst="rect">
            <a:avLst/>
          </a:prstGeom>
        </p:spPr>
      </p:pic>
      <p:sp>
        <p:nvSpPr>
          <p:cNvPr id="18" name="TextBox 17">
            <a:extLst>
              <a:ext uri="{FF2B5EF4-FFF2-40B4-BE49-F238E27FC236}">
                <a16:creationId xmlns:a16="http://schemas.microsoft.com/office/drawing/2014/main" id="{C76E839C-CD47-33EB-B766-9610266981F5}"/>
              </a:ext>
            </a:extLst>
          </p:cNvPr>
          <p:cNvSpPr txBox="1"/>
          <p:nvPr/>
        </p:nvSpPr>
        <p:spPr>
          <a:xfrm>
            <a:off x="3463636" y="3427907"/>
            <a:ext cx="3144982" cy="369332"/>
          </a:xfrm>
          <a:prstGeom prst="rect">
            <a:avLst/>
          </a:prstGeom>
          <a:noFill/>
        </p:spPr>
        <p:txBody>
          <a:bodyPr wrap="square" rtlCol="0">
            <a:spAutoFit/>
          </a:bodyPr>
          <a:lstStyle/>
          <a:p>
            <a:r>
              <a:rPr lang="en-US" b="1" dirty="0"/>
              <a:t>Internet/Local Network</a:t>
            </a:r>
            <a:endParaRPr lang="en-US" dirty="0"/>
          </a:p>
        </p:txBody>
      </p:sp>
      <p:sp>
        <p:nvSpPr>
          <p:cNvPr id="19" name="TextBox 18">
            <a:extLst>
              <a:ext uri="{FF2B5EF4-FFF2-40B4-BE49-F238E27FC236}">
                <a16:creationId xmlns:a16="http://schemas.microsoft.com/office/drawing/2014/main" id="{85DDA83C-1C63-CFD2-F568-6E29D6F7C712}"/>
              </a:ext>
            </a:extLst>
          </p:cNvPr>
          <p:cNvSpPr txBox="1"/>
          <p:nvPr/>
        </p:nvSpPr>
        <p:spPr>
          <a:xfrm>
            <a:off x="3463636" y="5199241"/>
            <a:ext cx="2566554" cy="369332"/>
          </a:xfrm>
          <a:prstGeom prst="rect">
            <a:avLst/>
          </a:prstGeom>
          <a:noFill/>
        </p:spPr>
        <p:txBody>
          <a:bodyPr wrap="square" rtlCol="0">
            <a:spAutoFit/>
          </a:bodyPr>
          <a:lstStyle/>
          <a:p>
            <a:r>
              <a:rPr lang="en-US" b="1" dirty="0"/>
              <a:t>Client</a:t>
            </a:r>
            <a:endParaRPr lang="en-US" dirty="0"/>
          </a:p>
        </p:txBody>
      </p:sp>
      <p:sp>
        <p:nvSpPr>
          <p:cNvPr id="20" name="TextBox 19">
            <a:extLst>
              <a:ext uri="{FF2B5EF4-FFF2-40B4-BE49-F238E27FC236}">
                <a16:creationId xmlns:a16="http://schemas.microsoft.com/office/drawing/2014/main" id="{D679255F-74F2-BB4A-2A12-48C7BEE46965}"/>
              </a:ext>
            </a:extLst>
          </p:cNvPr>
          <p:cNvSpPr txBox="1"/>
          <p:nvPr/>
        </p:nvSpPr>
        <p:spPr>
          <a:xfrm>
            <a:off x="449299" y="4525880"/>
            <a:ext cx="1512850" cy="369332"/>
          </a:xfrm>
          <a:prstGeom prst="rect">
            <a:avLst/>
          </a:prstGeom>
          <a:noFill/>
        </p:spPr>
        <p:txBody>
          <a:bodyPr wrap="none" rtlCol="0">
            <a:spAutoFit/>
          </a:bodyPr>
          <a:lstStyle/>
          <a:p>
            <a:r>
              <a:rPr lang="en-US" dirty="0">
                <a:solidFill>
                  <a:srgbClr val="00B050"/>
                </a:solidFill>
              </a:rPr>
              <a:t>SQL Queries</a:t>
            </a:r>
          </a:p>
        </p:txBody>
      </p:sp>
      <p:sp>
        <p:nvSpPr>
          <p:cNvPr id="21" name="TextBox 20">
            <a:extLst>
              <a:ext uri="{FF2B5EF4-FFF2-40B4-BE49-F238E27FC236}">
                <a16:creationId xmlns:a16="http://schemas.microsoft.com/office/drawing/2014/main" id="{8A2DD836-391B-CC30-5532-EC5CD1F60CDD}"/>
              </a:ext>
            </a:extLst>
          </p:cNvPr>
          <p:cNvSpPr txBox="1"/>
          <p:nvPr/>
        </p:nvSpPr>
        <p:spPr>
          <a:xfrm>
            <a:off x="449299" y="2332122"/>
            <a:ext cx="1512850" cy="369332"/>
          </a:xfrm>
          <a:prstGeom prst="rect">
            <a:avLst/>
          </a:prstGeom>
          <a:noFill/>
        </p:spPr>
        <p:txBody>
          <a:bodyPr wrap="none" rtlCol="0">
            <a:spAutoFit/>
          </a:bodyPr>
          <a:lstStyle/>
          <a:p>
            <a:r>
              <a:rPr lang="en-US" dirty="0">
                <a:solidFill>
                  <a:srgbClr val="00B050"/>
                </a:solidFill>
              </a:rPr>
              <a:t>SQL Queries</a:t>
            </a:r>
          </a:p>
        </p:txBody>
      </p:sp>
      <p:pic>
        <p:nvPicPr>
          <p:cNvPr id="25" name="Graphic 24" descr="Sort with solid fill">
            <a:extLst>
              <a:ext uri="{FF2B5EF4-FFF2-40B4-BE49-F238E27FC236}">
                <a16:creationId xmlns:a16="http://schemas.microsoft.com/office/drawing/2014/main" id="{D49B3B92-A880-5846-7E9E-252705617D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62149" y="2057401"/>
            <a:ext cx="914400" cy="914400"/>
          </a:xfrm>
          <a:prstGeom prst="rect">
            <a:avLst/>
          </a:prstGeom>
        </p:spPr>
      </p:pic>
      <p:pic>
        <p:nvPicPr>
          <p:cNvPr id="26" name="Graphic 25" descr="Sort with solid fill">
            <a:extLst>
              <a:ext uri="{FF2B5EF4-FFF2-40B4-BE49-F238E27FC236}">
                <a16:creationId xmlns:a16="http://schemas.microsoft.com/office/drawing/2014/main" id="{6DDD7359-335B-9614-A0AD-CB8548B5C4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62149" y="4253346"/>
            <a:ext cx="914400" cy="914400"/>
          </a:xfrm>
          <a:prstGeom prst="rect">
            <a:avLst/>
          </a:prstGeom>
        </p:spPr>
      </p:pic>
      <p:sp>
        <p:nvSpPr>
          <p:cNvPr id="27" name="TextBox 26">
            <a:extLst>
              <a:ext uri="{FF2B5EF4-FFF2-40B4-BE49-F238E27FC236}">
                <a16:creationId xmlns:a16="http://schemas.microsoft.com/office/drawing/2014/main" id="{DC9E7301-9DBD-ED19-EC77-1067E4300A12}"/>
              </a:ext>
            </a:extLst>
          </p:cNvPr>
          <p:cNvSpPr txBox="1"/>
          <p:nvPr/>
        </p:nvSpPr>
        <p:spPr>
          <a:xfrm>
            <a:off x="2876549" y="2356550"/>
            <a:ext cx="922432" cy="369332"/>
          </a:xfrm>
          <a:prstGeom prst="rect">
            <a:avLst/>
          </a:prstGeom>
          <a:noFill/>
        </p:spPr>
        <p:txBody>
          <a:bodyPr wrap="none" rtlCol="0">
            <a:spAutoFit/>
          </a:bodyPr>
          <a:lstStyle/>
          <a:p>
            <a:r>
              <a:rPr lang="en-US" dirty="0">
                <a:solidFill>
                  <a:srgbClr val="FF0000"/>
                </a:solidFill>
              </a:rPr>
              <a:t>Results</a:t>
            </a:r>
          </a:p>
        </p:txBody>
      </p:sp>
      <p:sp>
        <p:nvSpPr>
          <p:cNvPr id="28" name="TextBox 27">
            <a:extLst>
              <a:ext uri="{FF2B5EF4-FFF2-40B4-BE49-F238E27FC236}">
                <a16:creationId xmlns:a16="http://schemas.microsoft.com/office/drawing/2014/main" id="{3498168D-5EB1-E227-7729-A0FE31C939E2}"/>
              </a:ext>
            </a:extLst>
          </p:cNvPr>
          <p:cNvSpPr txBox="1"/>
          <p:nvPr/>
        </p:nvSpPr>
        <p:spPr>
          <a:xfrm>
            <a:off x="2863669" y="4522737"/>
            <a:ext cx="922432" cy="369332"/>
          </a:xfrm>
          <a:prstGeom prst="rect">
            <a:avLst/>
          </a:prstGeom>
          <a:noFill/>
        </p:spPr>
        <p:txBody>
          <a:bodyPr wrap="none" rtlCol="0">
            <a:spAutoFit/>
          </a:bodyPr>
          <a:lstStyle/>
          <a:p>
            <a:r>
              <a:rPr lang="en-US" dirty="0">
                <a:solidFill>
                  <a:srgbClr val="FF0000"/>
                </a:solidFill>
              </a:rPr>
              <a:t>Results</a:t>
            </a:r>
          </a:p>
        </p:txBody>
      </p:sp>
      <p:pic>
        <p:nvPicPr>
          <p:cNvPr id="29" name="Picture 28" descr="Icon&#10;&#10;Description automatically generated">
            <a:extLst>
              <a:ext uri="{FF2B5EF4-FFF2-40B4-BE49-F238E27FC236}">
                <a16:creationId xmlns:a16="http://schemas.microsoft.com/office/drawing/2014/main" id="{270D6C9B-ADF2-A531-DE04-90CEADCCD3A7}"/>
              </a:ext>
            </a:extLst>
          </p:cNvPr>
          <p:cNvPicPr>
            <a:picLocks noChangeAspect="1"/>
          </p:cNvPicPr>
          <p:nvPr/>
        </p:nvPicPr>
        <p:blipFill>
          <a:blip r:embed="rId11"/>
          <a:stretch>
            <a:fillRect/>
          </a:stretch>
        </p:blipFill>
        <p:spPr>
          <a:xfrm>
            <a:off x="3536953" y="5613717"/>
            <a:ext cx="524056" cy="524056"/>
          </a:xfrm>
          <a:prstGeom prst="rect">
            <a:avLst/>
          </a:prstGeom>
        </p:spPr>
      </p:pic>
      <p:pic>
        <p:nvPicPr>
          <p:cNvPr id="31" name="Graphic 30" descr="Arrow Right with solid fill">
            <a:extLst>
              <a:ext uri="{FF2B5EF4-FFF2-40B4-BE49-F238E27FC236}">
                <a16:creationId xmlns:a16="http://schemas.microsoft.com/office/drawing/2014/main" id="{60B2FE53-8616-FABF-D3FD-E4D8E5FCBE1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80264" y="5156517"/>
            <a:ext cx="914400" cy="914400"/>
          </a:xfrm>
          <a:prstGeom prst="rect">
            <a:avLst/>
          </a:prstGeom>
        </p:spPr>
      </p:pic>
      <p:sp>
        <p:nvSpPr>
          <p:cNvPr id="32" name="TextBox 31">
            <a:extLst>
              <a:ext uri="{FF2B5EF4-FFF2-40B4-BE49-F238E27FC236}">
                <a16:creationId xmlns:a16="http://schemas.microsoft.com/office/drawing/2014/main" id="{D6F9B652-D404-DFEB-A1DF-27EC0F6C48C0}"/>
              </a:ext>
            </a:extLst>
          </p:cNvPr>
          <p:cNvSpPr txBox="1"/>
          <p:nvPr/>
        </p:nvSpPr>
        <p:spPr>
          <a:xfrm>
            <a:off x="6030190" y="5383907"/>
            <a:ext cx="3433632" cy="369332"/>
          </a:xfrm>
          <a:prstGeom prst="rect">
            <a:avLst/>
          </a:prstGeom>
          <a:noFill/>
        </p:spPr>
        <p:txBody>
          <a:bodyPr wrap="none" rtlCol="0">
            <a:spAutoFit/>
          </a:bodyPr>
          <a:lstStyle/>
          <a:p>
            <a:r>
              <a:rPr lang="en-US" b="1" dirty="0"/>
              <a:t>Web-Based Querying/Access</a:t>
            </a:r>
          </a:p>
        </p:txBody>
      </p:sp>
      <p:pic>
        <p:nvPicPr>
          <p:cNvPr id="34" name="Picture 33" descr="Icon&#10;&#10;Description automatically generated">
            <a:extLst>
              <a:ext uri="{FF2B5EF4-FFF2-40B4-BE49-F238E27FC236}">
                <a16:creationId xmlns:a16="http://schemas.microsoft.com/office/drawing/2014/main" id="{3745D8C4-5C9B-BB68-6EEA-983170963B0A}"/>
              </a:ext>
            </a:extLst>
          </p:cNvPr>
          <p:cNvPicPr>
            <a:picLocks noChangeAspect="1"/>
          </p:cNvPicPr>
          <p:nvPr/>
        </p:nvPicPr>
        <p:blipFill>
          <a:blip r:embed="rId14"/>
          <a:stretch>
            <a:fillRect/>
          </a:stretch>
        </p:blipFill>
        <p:spPr>
          <a:xfrm>
            <a:off x="6522753" y="5875745"/>
            <a:ext cx="455492" cy="498764"/>
          </a:xfrm>
          <a:prstGeom prst="rect">
            <a:avLst/>
          </a:prstGeom>
        </p:spPr>
      </p:pic>
      <p:sp>
        <p:nvSpPr>
          <p:cNvPr id="35" name="Rectangle 34">
            <a:extLst>
              <a:ext uri="{FF2B5EF4-FFF2-40B4-BE49-F238E27FC236}">
                <a16:creationId xmlns:a16="http://schemas.microsoft.com/office/drawing/2014/main" id="{6F8F6856-B8D1-ABF5-A236-0F85FFBCAE3C}"/>
              </a:ext>
            </a:extLst>
          </p:cNvPr>
          <p:cNvSpPr/>
          <p:nvPr/>
        </p:nvSpPr>
        <p:spPr>
          <a:xfrm>
            <a:off x="6978245" y="5937905"/>
            <a:ext cx="5213755" cy="920095"/>
          </a:xfrm>
          <a:prstGeom prst="rect">
            <a:avLst/>
          </a:prstGeom>
          <a:solidFill>
            <a:srgbClr val="1C1F31"/>
          </a:solidFill>
          <a:ln>
            <a:solidFill>
              <a:srgbClr val="1C1F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Icon&#10;&#10;Description automatically generated">
            <a:extLst>
              <a:ext uri="{FF2B5EF4-FFF2-40B4-BE49-F238E27FC236}">
                <a16:creationId xmlns:a16="http://schemas.microsoft.com/office/drawing/2014/main" id="{7EEBE12F-7932-95C6-8E12-5E509141AC9E}"/>
              </a:ext>
            </a:extLst>
          </p:cNvPr>
          <p:cNvPicPr>
            <a:picLocks noChangeAspect="1"/>
          </p:cNvPicPr>
          <p:nvPr/>
        </p:nvPicPr>
        <p:blipFill>
          <a:blip r:embed="rId15"/>
          <a:stretch>
            <a:fillRect/>
          </a:stretch>
        </p:blipFill>
        <p:spPr>
          <a:xfrm>
            <a:off x="7125426" y="5775586"/>
            <a:ext cx="455493" cy="832793"/>
          </a:xfrm>
          <a:prstGeom prst="rect">
            <a:avLst/>
          </a:prstGeom>
        </p:spPr>
      </p:pic>
      <p:pic>
        <p:nvPicPr>
          <p:cNvPr id="39" name="Picture 38" descr="Icon&#10;&#10;Description automatically generated">
            <a:extLst>
              <a:ext uri="{FF2B5EF4-FFF2-40B4-BE49-F238E27FC236}">
                <a16:creationId xmlns:a16="http://schemas.microsoft.com/office/drawing/2014/main" id="{79E3F0EE-9771-330B-C15F-F390450947FC}"/>
              </a:ext>
            </a:extLst>
          </p:cNvPr>
          <p:cNvPicPr>
            <a:picLocks noChangeAspect="1"/>
          </p:cNvPicPr>
          <p:nvPr/>
        </p:nvPicPr>
        <p:blipFill>
          <a:blip r:embed="rId16"/>
          <a:stretch>
            <a:fillRect/>
          </a:stretch>
        </p:blipFill>
        <p:spPr>
          <a:xfrm>
            <a:off x="7771524" y="5887762"/>
            <a:ext cx="320152" cy="320152"/>
          </a:xfrm>
          <a:prstGeom prst="rect">
            <a:avLst/>
          </a:prstGeom>
        </p:spPr>
      </p:pic>
      <p:pic>
        <p:nvPicPr>
          <p:cNvPr id="42" name="Picture 41" descr="A picture containing text, first-aid kit, sign&#10;&#10;Description automatically generated">
            <a:extLst>
              <a:ext uri="{FF2B5EF4-FFF2-40B4-BE49-F238E27FC236}">
                <a16:creationId xmlns:a16="http://schemas.microsoft.com/office/drawing/2014/main" id="{6A8EE612-EFBE-4108-6CF8-A0B5A90204F2}"/>
              </a:ext>
            </a:extLst>
          </p:cNvPr>
          <p:cNvPicPr>
            <a:picLocks noChangeAspect="1"/>
          </p:cNvPicPr>
          <p:nvPr/>
        </p:nvPicPr>
        <p:blipFill>
          <a:blip r:embed="rId17"/>
          <a:stretch>
            <a:fillRect/>
          </a:stretch>
        </p:blipFill>
        <p:spPr>
          <a:xfrm>
            <a:off x="8254675" y="5781590"/>
            <a:ext cx="483491" cy="483491"/>
          </a:xfrm>
          <a:prstGeom prst="rect">
            <a:avLst/>
          </a:prstGeom>
        </p:spPr>
      </p:pic>
      <p:sp>
        <p:nvSpPr>
          <p:cNvPr id="43" name="Title 1">
            <a:extLst>
              <a:ext uri="{FF2B5EF4-FFF2-40B4-BE49-F238E27FC236}">
                <a16:creationId xmlns:a16="http://schemas.microsoft.com/office/drawing/2014/main" id="{1DC5BDF6-AD9B-BFE5-651C-5AEAAF4E8B77}"/>
              </a:ext>
            </a:extLst>
          </p:cNvPr>
          <p:cNvSpPr>
            <a:spLocks noGrp="1"/>
          </p:cNvSpPr>
          <p:nvPr>
            <p:ph type="title"/>
          </p:nvPr>
        </p:nvSpPr>
        <p:spPr>
          <a:xfrm>
            <a:off x="7125426" y="808122"/>
            <a:ext cx="4651664" cy="1524000"/>
          </a:xfrm>
        </p:spPr>
        <p:txBody>
          <a:bodyPr/>
          <a:lstStyle/>
          <a:p>
            <a:r>
              <a:rPr lang="en-US" dirty="0"/>
              <a:t>How does SQL work?</a:t>
            </a:r>
          </a:p>
        </p:txBody>
      </p:sp>
      <p:pic>
        <p:nvPicPr>
          <p:cNvPr id="44" name="Picture 7">
            <a:extLst>
              <a:ext uri="{FF2B5EF4-FFF2-40B4-BE49-F238E27FC236}">
                <a16:creationId xmlns:a16="http://schemas.microsoft.com/office/drawing/2014/main" id="{0BF2C816-8F03-B94D-E3ED-4F1597183F3F}"/>
              </a:ext>
            </a:extLst>
          </p:cNvPr>
          <p:cNvPicPr>
            <a:picLocks noChangeAspect="1"/>
          </p:cNvPicPr>
          <p:nvPr/>
        </p:nvPicPr>
        <p:blipFill>
          <a:blip r:embed="rId18"/>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55340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D11B-433A-A8B0-33AA-4C91AC5DFCD7}"/>
              </a:ext>
            </a:extLst>
          </p:cNvPr>
          <p:cNvSpPr>
            <a:spLocks noGrp="1"/>
          </p:cNvSpPr>
          <p:nvPr>
            <p:ph type="title"/>
          </p:nvPr>
        </p:nvSpPr>
        <p:spPr/>
        <p:txBody>
          <a:bodyPr/>
          <a:lstStyle/>
          <a:p>
            <a:r>
              <a:rPr lang="en-US" dirty="0"/>
              <a:t>SQL Syntax</a:t>
            </a:r>
          </a:p>
        </p:txBody>
      </p:sp>
      <p:sp>
        <p:nvSpPr>
          <p:cNvPr id="3" name="Content Placeholder 2">
            <a:extLst>
              <a:ext uri="{FF2B5EF4-FFF2-40B4-BE49-F238E27FC236}">
                <a16:creationId xmlns:a16="http://schemas.microsoft.com/office/drawing/2014/main" id="{6D402E8F-C815-2060-9D9E-3749D0E5EA4C}"/>
              </a:ext>
            </a:extLst>
          </p:cNvPr>
          <p:cNvSpPr>
            <a:spLocks noGrp="1"/>
          </p:cNvSpPr>
          <p:nvPr>
            <p:ph idx="1"/>
          </p:nvPr>
        </p:nvSpPr>
        <p:spPr/>
        <p:txBody>
          <a:bodyPr/>
          <a:lstStyle/>
          <a:p>
            <a:r>
              <a:rPr lang="en-US" dirty="0"/>
              <a:t>Things to note: </a:t>
            </a:r>
          </a:p>
          <a:p>
            <a:pPr lvl="1"/>
            <a:r>
              <a:rPr lang="en-US" dirty="0"/>
              <a:t>SQL </a:t>
            </a:r>
            <a:r>
              <a:rPr lang="en-US" b="1" i="1" u="sng" dirty="0"/>
              <a:t>Commands</a:t>
            </a:r>
            <a:r>
              <a:rPr lang="en-US" dirty="0"/>
              <a:t> are case INSENSITIVE </a:t>
            </a:r>
          </a:p>
          <a:p>
            <a:pPr lvl="2"/>
            <a:r>
              <a:rPr lang="en-US" dirty="0"/>
              <a:t>SELECT, Select and select are all treated the same</a:t>
            </a:r>
          </a:p>
          <a:p>
            <a:pPr lvl="1"/>
            <a:r>
              <a:rPr lang="en-US" dirty="0"/>
              <a:t>SQL Table Names are case INSENSITIVE</a:t>
            </a:r>
          </a:p>
          <a:p>
            <a:pPr lvl="2"/>
            <a:r>
              <a:rPr lang="en-US" dirty="0"/>
              <a:t>A table named “Products” is the same as “products” and will be treated the same</a:t>
            </a:r>
          </a:p>
          <a:p>
            <a:pPr lvl="1"/>
            <a:r>
              <a:rPr lang="en-US" dirty="0"/>
              <a:t>Values/Records (in any table) are case SENSITIVE</a:t>
            </a:r>
          </a:p>
          <a:p>
            <a:pPr lvl="2"/>
            <a:r>
              <a:rPr lang="en-US" dirty="0"/>
              <a:t>“VANDERBILT” and “Vanderbilt” will be seen as different values in a table</a:t>
            </a:r>
          </a:p>
        </p:txBody>
      </p:sp>
      <p:pic>
        <p:nvPicPr>
          <p:cNvPr id="4" name="Picture 7">
            <a:extLst>
              <a:ext uri="{FF2B5EF4-FFF2-40B4-BE49-F238E27FC236}">
                <a16:creationId xmlns:a16="http://schemas.microsoft.com/office/drawing/2014/main" id="{07933721-3C70-6A24-13C8-C1D9FEEA7C3A}"/>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166438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31ED-28E4-2360-752D-99B18BA88445}"/>
              </a:ext>
            </a:extLst>
          </p:cNvPr>
          <p:cNvSpPr>
            <a:spLocks noGrp="1"/>
          </p:cNvSpPr>
          <p:nvPr>
            <p:ph type="title"/>
          </p:nvPr>
        </p:nvSpPr>
        <p:spPr/>
        <p:txBody>
          <a:bodyPr/>
          <a:lstStyle/>
          <a:p>
            <a:r>
              <a:rPr lang="en-US" dirty="0"/>
              <a:t>The SELECT statement</a:t>
            </a:r>
          </a:p>
        </p:txBody>
      </p:sp>
      <p:sp>
        <p:nvSpPr>
          <p:cNvPr id="3" name="Content Placeholder 2">
            <a:extLst>
              <a:ext uri="{FF2B5EF4-FFF2-40B4-BE49-F238E27FC236}">
                <a16:creationId xmlns:a16="http://schemas.microsoft.com/office/drawing/2014/main" id="{EA2C6CB1-5E0E-B816-DAC9-03B9D7CA0A44}"/>
              </a:ext>
            </a:extLst>
          </p:cNvPr>
          <p:cNvSpPr>
            <a:spLocks noGrp="1"/>
          </p:cNvSpPr>
          <p:nvPr>
            <p:ph idx="1"/>
          </p:nvPr>
        </p:nvSpPr>
        <p:spPr/>
        <p:txBody>
          <a:bodyPr/>
          <a:lstStyle/>
          <a:p>
            <a:r>
              <a:rPr lang="en-US" dirty="0"/>
              <a:t>A </a:t>
            </a:r>
            <a:r>
              <a:rPr lang="en-US" dirty="0">
                <a:latin typeface="Menlo" panose="020B0609030804020204" pitchFamily="49" charset="0"/>
                <a:ea typeface="Menlo" panose="020B0609030804020204" pitchFamily="49" charset="0"/>
                <a:cs typeface="Menlo" panose="020B0609030804020204" pitchFamily="49" charset="0"/>
              </a:rPr>
              <a:t>SELECT</a:t>
            </a:r>
            <a:r>
              <a:rPr lang="en-US" dirty="0"/>
              <a:t> statement is SQL code that retrieves data from a database</a:t>
            </a:r>
          </a:p>
          <a:p>
            <a:r>
              <a:rPr lang="en-US" dirty="0"/>
              <a:t>When used in combination with other SQL keywords, it is very powerful and can be used to view data from a set of columns in a table, combine data from multiple tables, filter results, perform calculations and more</a:t>
            </a:r>
          </a:p>
        </p:txBody>
      </p:sp>
      <p:pic>
        <p:nvPicPr>
          <p:cNvPr id="4" name="Picture 7">
            <a:extLst>
              <a:ext uri="{FF2B5EF4-FFF2-40B4-BE49-F238E27FC236}">
                <a16:creationId xmlns:a16="http://schemas.microsoft.com/office/drawing/2014/main" id="{0823ADA5-9521-5866-7677-FD3199720D6F}"/>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223149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F8BC-C2C2-473E-2B6C-3AA2A2F28395}"/>
              </a:ext>
            </a:extLst>
          </p:cNvPr>
          <p:cNvSpPr>
            <a:spLocks noGrp="1"/>
          </p:cNvSpPr>
          <p:nvPr>
            <p:ph type="title"/>
          </p:nvPr>
        </p:nvSpPr>
        <p:spPr>
          <a:xfrm>
            <a:off x="762000" y="242455"/>
            <a:ext cx="10668000" cy="1524000"/>
          </a:xfrm>
        </p:spPr>
        <p:txBody>
          <a:bodyPr/>
          <a:lstStyle/>
          <a:p>
            <a:r>
              <a:rPr lang="en-US" dirty="0"/>
              <a:t>Query Structure</a:t>
            </a:r>
          </a:p>
        </p:txBody>
      </p:sp>
      <p:sp>
        <p:nvSpPr>
          <p:cNvPr id="3" name="Content Placeholder 2">
            <a:extLst>
              <a:ext uri="{FF2B5EF4-FFF2-40B4-BE49-F238E27FC236}">
                <a16:creationId xmlns:a16="http://schemas.microsoft.com/office/drawing/2014/main" id="{EC67E27C-DD5F-48DF-D2D9-58FFCBCFFBCC}"/>
              </a:ext>
            </a:extLst>
          </p:cNvPr>
          <p:cNvSpPr>
            <a:spLocks noGrp="1"/>
          </p:cNvSpPr>
          <p:nvPr>
            <p:ph idx="1"/>
          </p:nvPr>
        </p:nvSpPr>
        <p:spPr>
          <a:xfrm>
            <a:off x="761999" y="1766455"/>
            <a:ext cx="10896601" cy="3818083"/>
          </a:xfrm>
        </p:spPr>
        <p:txBody>
          <a:bodyPr>
            <a:normAutofit fontScale="77500" lnSpcReduction="20000"/>
          </a:bodyPr>
          <a:lstStyle/>
          <a:p>
            <a:r>
              <a:rPr lang="en-US" dirty="0"/>
              <a:t>SQL </a:t>
            </a:r>
            <a:r>
              <a:rPr lang="en-US" dirty="0">
                <a:latin typeface="Menlo" panose="020B0609030804020204" pitchFamily="49" charset="0"/>
                <a:ea typeface="Menlo" panose="020B0609030804020204" pitchFamily="49" charset="0"/>
                <a:cs typeface="Menlo" panose="020B0609030804020204" pitchFamily="49" charset="0"/>
              </a:rPr>
              <a:t>SELECT</a:t>
            </a:r>
            <a:r>
              <a:rPr lang="en-US" dirty="0"/>
              <a:t> queries follow the following basic syntax:</a:t>
            </a:r>
          </a:p>
          <a:p>
            <a:endParaRPr lang="en-US" dirty="0"/>
          </a:p>
          <a:p>
            <a:pPr marL="0" indent="0">
              <a:buNone/>
            </a:pP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SELECT [columns to return]</a:t>
            </a:r>
          </a:p>
          <a:p>
            <a:pPr marL="0" indent="0">
              <a:buNone/>
            </a:pP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FROM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database.table_name</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WHERE [conditional filter statements]</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GROUP BY [columns to group on]</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HAVING [conditional filter statements run after grouping]</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ORDER BY [columns to sort on]</a:t>
            </a:r>
          </a:p>
          <a:p>
            <a:pPr marL="0" indent="0">
              <a:buNone/>
            </a:pPr>
            <a:endParaRPr lang="en-US" dirty="0">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1553A99D-9386-4F8B-C53C-D83AF11B5967}"/>
              </a:ext>
            </a:extLst>
          </p:cNvPr>
          <p:cNvSpPr txBox="1"/>
          <p:nvPr/>
        </p:nvSpPr>
        <p:spPr>
          <a:xfrm>
            <a:off x="761999" y="6151419"/>
            <a:ext cx="6242350" cy="369332"/>
          </a:xfrm>
          <a:prstGeom prst="rect">
            <a:avLst/>
          </a:prstGeom>
          <a:noFill/>
        </p:spPr>
        <p:txBody>
          <a:bodyPr wrap="none" rtlCol="0">
            <a:spAutoFit/>
          </a:bodyPr>
          <a:lstStyle/>
          <a:p>
            <a:r>
              <a:rPr lang="en-US" dirty="0"/>
              <a:t>*Commands in red are required, while others are optional</a:t>
            </a:r>
          </a:p>
        </p:txBody>
      </p:sp>
      <p:pic>
        <p:nvPicPr>
          <p:cNvPr id="5" name="Picture 7">
            <a:extLst>
              <a:ext uri="{FF2B5EF4-FFF2-40B4-BE49-F238E27FC236}">
                <a16:creationId xmlns:a16="http://schemas.microsoft.com/office/drawing/2014/main" id="{695FD542-4BDC-DFE6-520E-0B51465AEDFB}"/>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2543152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7EDC-D612-8571-7AB4-4281998B78C8}"/>
              </a:ext>
            </a:extLst>
          </p:cNvPr>
          <p:cNvSpPr>
            <a:spLocks noGrp="1"/>
          </p:cNvSpPr>
          <p:nvPr>
            <p:ph type="title"/>
          </p:nvPr>
        </p:nvSpPr>
        <p:spPr>
          <a:xfrm>
            <a:off x="762000" y="0"/>
            <a:ext cx="10668000" cy="1524000"/>
          </a:xfrm>
        </p:spPr>
        <p:txBody>
          <a:bodyPr/>
          <a:lstStyle/>
          <a:p>
            <a:r>
              <a:rPr lang="en-US" dirty="0"/>
              <a:t>Selecting Columns </a:t>
            </a:r>
          </a:p>
        </p:txBody>
      </p:sp>
      <p:sp>
        <p:nvSpPr>
          <p:cNvPr id="3" name="Content Placeholder 2">
            <a:extLst>
              <a:ext uri="{FF2B5EF4-FFF2-40B4-BE49-F238E27FC236}">
                <a16:creationId xmlns:a16="http://schemas.microsoft.com/office/drawing/2014/main" id="{B4429FEA-E0EE-3BEB-5266-678A5281C95A}"/>
              </a:ext>
            </a:extLst>
          </p:cNvPr>
          <p:cNvSpPr>
            <a:spLocks noGrp="1"/>
          </p:cNvSpPr>
          <p:nvPr>
            <p:ph idx="1"/>
          </p:nvPr>
        </p:nvSpPr>
        <p:spPr>
          <a:xfrm>
            <a:off x="762000" y="1381991"/>
            <a:ext cx="10668000" cy="5039591"/>
          </a:xfrm>
        </p:spPr>
        <p:txBody>
          <a:bodyPr>
            <a:normAutofit fontScale="92500" lnSpcReduction="10000"/>
          </a:bodyPr>
          <a:lstStyle/>
          <a:p>
            <a:r>
              <a:rPr lang="en-US" dirty="0"/>
              <a:t>Simplest </a:t>
            </a:r>
            <a:r>
              <a:rPr lang="en-US" dirty="0">
                <a:latin typeface="Menlo" panose="020B0609030804020204" pitchFamily="49" charset="0"/>
                <a:ea typeface="Menlo" panose="020B0609030804020204" pitchFamily="49" charset="0"/>
                <a:cs typeface="Menlo" panose="020B0609030804020204" pitchFamily="49" charset="0"/>
              </a:rPr>
              <a:t>SELECT</a:t>
            </a:r>
            <a:r>
              <a:rPr lang="en-US" dirty="0"/>
              <a:t> statement: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ea typeface="Menlo" panose="020B0609030804020204" pitchFamily="49" charset="0"/>
                <a:cs typeface="Menlo" panose="020B0609030804020204" pitchFamily="49" charset="0"/>
              </a:rPr>
              <a:t>“*” means “all”. The above command will select all columns from a given table</a:t>
            </a:r>
          </a:p>
          <a:p>
            <a:r>
              <a:rPr lang="en-US" dirty="0">
                <a:ea typeface="Menlo" panose="020B0609030804020204" pitchFamily="49" charset="0"/>
                <a:cs typeface="Menlo" panose="020B0609030804020204" pitchFamily="49" charset="0"/>
              </a:rPr>
              <a:t>You may want to limit the number of rows returned. Use the </a:t>
            </a:r>
            <a:r>
              <a:rPr lang="en-US" dirty="0">
                <a:latin typeface="Monaco" pitchFamily="2" charset="77"/>
                <a:ea typeface="Menlo" panose="020B0609030804020204" pitchFamily="49" charset="0"/>
                <a:cs typeface="Menlo" panose="020B0609030804020204" pitchFamily="49" charset="0"/>
              </a:rPr>
              <a:t>LIMIT</a:t>
            </a:r>
            <a:r>
              <a:rPr lang="en-US" dirty="0">
                <a:ea typeface="Menlo" panose="020B0609030804020204" pitchFamily="49" charset="0"/>
                <a:cs typeface="Menlo" panose="020B0609030804020204" pitchFamily="49" charset="0"/>
              </a:rPr>
              <a:t> command</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LIMIT[</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num_rows</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a:t>
            </a:r>
          </a:p>
          <a:p>
            <a:endParaRPr lang="en-US" dirty="0">
              <a:ea typeface="Menlo" panose="020B0609030804020204" pitchFamily="49" charset="0"/>
              <a:cs typeface="Menlo" panose="020B0609030804020204" pitchFamily="49" charset="0"/>
            </a:endParaRPr>
          </a:p>
          <a:p>
            <a:endParaRPr lang="en-US" dirty="0"/>
          </a:p>
        </p:txBody>
      </p:sp>
      <p:pic>
        <p:nvPicPr>
          <p:cNvPr id="4" name="Picture 7">
            <a:extLst>
              <a:ext uri="{FF2B5EF4-FFF2-40B4-BE49-F238E27FC236}">
                <a16:creationId xmlns:a16="http://schemas.microsoft.com/office/drawing/2014/main" id="{6CE60607-FBA0-9209-DACA-CCF37F500DCA}"/>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84247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DCDD-8059-BE66-81D3-54BF0E9C4C86}"/>
              </a:ext>
            </a:extLst>
          </p:cNvPr>
          <p:cNvSpPr>
            <a:spLocks noGrp="1"/>
          </p:cNvSpPr>
          <p:nvPr>
            <p:ph type="title"/>
          </p:nvPr>
        </p:nvSpPr>
        <p:spPr>
          <a:xfrm>
            <a:off x="762000" y="159327"/>
            <a:ext cx="10668000" cy="1524000"/>
          </a:xfrm>
        </p:spPr>
        <p:txBody>
          <a:bodyPr/>
          <a:lstStyle/>
          <a:p>
            <a:r>
              <a:rPr lang="en-US" dirty="0"/>
              <a:t>Sorting Results: </a:t>
            </a:r>
            <a:r>
              <a:rPr lang="en-US" dirty="0">
                <a:latin typeface="Menlo" panose="020B0609030804020204" pitchFamily="49" charset="0"/>
                <a:ea typeface="Menlo" panose="020B0609030804020204" pitchFamily="49" charset="0"/>
                <a:cs typeface="Menlo" panose="020B0609030804020204" pitchFamily="49" charset="0"/>
              </a:rPr>
              <a:t>ORDER BY</a:t>
            </a:r>
          </a:p>
        </p:txBody>
      </p:sp>
      <p:sp>
        <p:nvSpPr>
          <p:cNvPr id="3" name="Content Placeholder 2">
            <a:extLst>
              <a:ext uri="{FF2B5EF4-FFF2-40B4-BE49-F238E27FC236}">
                <a16:creationId xmlns:a16="http://schemas.microsoft.com/office/drawing/2014/main" id="{B40B9FC6-EF62-9AFB-C774-2BC42FEB6311}"/>
              </a:ext>
            </a:extLst>
          </p:cNvPr>
          <p:cNvSpPr>
            <a:spLocks noGrp="1"/>
          </p:cNvSpPr>
          <p:nvPr>
            <p:ph idx="1"/>
          </p:nvPr>
        </p:nvSpPr>
        <p:spPr>
          <a:xfrm>
            <a:off x="762000" y="1519958"/>
            <a:ext cx="10668000" cy="4683415"/>
          </a:xfrm>
        </p:spPr>
        <p:txBody>
          <a:bodyPr>
            <a:normAutofit lnSpcReduction="10000"/>
          </a:bodyPr>
          <a:lstStyle/>
          <a:p>
            <a:r>
              <a:rPr lang="en-US" dirty="0"/>
              <a:t>To sort the output rows based on a given attribute, you can use the </a:t>
            </a:r>
            <a:r>
              <a:rPr lang="en-US" dirty="0">
                <a:latin typeface="Menlo" panose="020B0609030804020204" pitchFamily="49" charset="0"/>
                <a:ea typeface="Menlo" panose="020B0609030804020204" pitchFamily="49" charset="0"/>
                <a:cs typeface="Menlo" panose="020B0609030804020204" pitchFamily="49" charset="0"/>
              </a:rPr>
              <a:t>ORDER BY</a:t>
            </a:r>
            <a:r>
              <a:rPr lang="en-US" dirty="0">
                <a:ea typeface="Menlo" panose="020B0609030804020204" pitchFamily="49" charset="0"/>
                <a:cs typeface="Menlo" panose="020B0609030804020204" pitchFamily="49" charset="0"/>
              </a:rPr>
              <a:t> clause</a:t>
            </a:r>
          </a:p>
          <a:p>
            <a:r>
              <a:rPr lang="en-US" dirty="0">
                <a:ea typeface="Menlo" panose="020B0609030804020204" pitchFamily="49" charset="0"/>
                <a:cs typeface="Menlo" panose="020B0609030804020204" pitchFamily="49" charset="0"/>
              </a:rPr>
              <a:t>You can also specify sorting in ascending (default) or descending order</a:t>
            </a:r>
          </a:p>
          <a:p>
            <a:endParaRPr lang="en-US" dirty="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ORDER BY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col_name</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DESC/ASC</a:t>
            </a:r>
          </a:p>
          <a:p>
            <a:pPr marL="0" indent="0">
              <a:buNone/>
            </a:pPr>
            <a:endParaRPr lang="en-US" dirty="0">
              <a:ea typeface="Menlo" panose="020B0609030804020204" pitchFamily="49" charset="0"/>
              <a:cs typeface="Menlo" panose="020B0609030804020204" pitchFamily="49" charset="0"/>
            </a:endParaRPr>
          </a:p>
        </p:txBody>
      </p:sp>
      <p:pic>
        <p:nvPicPr>
          <p:cNvPr id="5" name="Picture 7">
            <a:extLst>
              <a:ext uri="{FF2B5EF4-FFF2-40B4-BE49-F238E27FC236}">
                <a16:creationId xmlns:a16="http://schemas.microsoft.com/office/drawing/2014/main" id="{401EE56C-4A06-F022-AB4C-1FE5AF9A8B86}"/>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300375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F495-C731-9709-F1E1-1F73951A2BF3}"/>
              </a:ext>
            </a:extLst>
          </p:cNvPr>
          <p:cNvSpPr>
            <a:spLocks noGrp="1"/>
          </p:cNvSpPr>
          <p:nvPr>
            <p:ph type="title"/>
          </p:nvPr>
        </p:nvSpPr>
        <p:spPr>
          <a:xfrm>
            <a:off x="762000" y="36944"/>
            <a:ext cx="10668000" cy="1524000"/>
          </a:xfrm>
        </p:spPr>
        <p:txBody>
          <a:bodyPr/>
          <a:lstStyle/>
          <a:p>
            <a:r>
              <a:rPr lang="en-US" dirty="0"/>
              <a:t>In-line calculations</a:t>
            </a:r>
          </a:p>
        </p:txBody>
      </p:sp>
      <p:sp>
        <p:nvSpPr>
          <p:cNvPr id="3" name="Content Placeholder 2">
            <a:extLst>
              <a:ext uri="{FF2B5EF4-FFF2-40B4-BE49-F238E27FC236}">
                <a16:creationId xmlns:a16="http://schemas.microsoft.com/office/drawing/2014/main" id="{68E20685-4C4B-1C41-907A-DA53F78F6819}"/>
              </a:ext>
            </a:extLst>
          </p:cNvPr>
          <p:cNvSpPr>
            <a:spLocks noGrp="1"/>
          </p:cNvSpPr>
          <p:nvPr>
            <p:ph idx="1"/>
          </p:nvPr>
        </p:nvSpPr>
        <p:spPr>
          <a:xfrm>
            <a:off x="762000" y="1519958"/>
            <a:ext cx="10668000" cy="4828887"/>
          </a:xfrm>
        </p:spPr>
        <p:txBody>
          <a:bodyPr>
            <a:normAutofit fontScale="85000" lnSpcReduction="10000"/>
          </a:bodyPr>
          <a:lstStyle/>
          <a:p>
            <a:r>
              <a:rPr lang="en-US" dirty="0"/>
              <a:t>As part of the </a:t>
            </a:r>
            <a:r>
              <a:rPr lang="en-US" dirty="0">
                <a:latin typeface="Menlo" panose="020B0609030804020204" pitchFamily="49" charset="0"/>
                <a:ea typeface="Menlo" panose="020B0609030804020204" pitchFamily="49" charset="0"/>
                <a:cs typeface="Menlo" panose="020B0609030804020204" pitchFamily="49" charset="0"/>
              </a:rPr>
              <a:t>SELECT</a:t>
            </a:r>
            <a:r>
              <a:rPr lang="en-US" dirty="0"/>
              <a:t> statement, you can also do simple calculations using values in other columns and return the results as a new column</a:t>
            </a:r>
          </a:p>
          <a:p>
            <a:pPr marL="0" indent="0">
              <a:buNone/>
            </a:pPr>
            <a:r>
              <a:rPr lang="en-US" dirty="0"/>
              <a:t>	</a:t>
            </a:r>
            <a:r>
              <a:rPr lang="en-US" dirty="0">
                <a:latin typeface="Menlo" panose="020B0609030804020204" pitchFamily="49" charset="0"/>
                <a:ea typeface="Menlo" panose="020B0609030804020204" pitchFamily="49" charset="0"/>
                <a:cs typeface="Menlo" panose="020B0609030804020204" pitchFamily="49" charset="0"/>
              </a:rPr>
              <a:t>	SELECT </a:t>
            </a:r>
            <a:r>
              <a:rPr lang="en-US" dirty="0" err="1">
                <a:latin typeface="Menlo" panose="020B0609030804020204" pitchFamily="49" charset="0"/>
                <a:ea typeface="Menlo" panose="020B0609030804020204" pitchFamily="49" charset="0"/>
                <a:cs typeface="Menlo" panose="020B0609030804020204" pitchFamily="49" charset="0"/>
              </a:rPr>
              <a:t>col_a</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col_b</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col_a</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col_b</a:t>
            </a:r>
            <a:endPar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r>
              <a:rPr lang="en-US" dirty="0"/>
              <a:t>You can also give the resulting column a meaningful name by using the </a:t>
            </a:r>
            <a:r>
              <a:rPr lang="en-US" dirty="0">
                <a:latin typeface="Menlo" panose="020B0609030804020204" pitchFamily="49" charset="0"/>
                <a:ea typeface="Menlo" panose="020B0609030804020204" pitchFamily="49" charset="0"/>
                <a:cs typeface="Menlo" panose="020B0609030804020204" pitchFamily="49" charset="0"/>
              </a:rPr>
              <a:t>AS</a:t>
            </a:r>
            <a:r>
              <a:rPr lang="en-US" dirty="0"/>
              <a:t> keyword</a:t>
            </a:r>
          </a:p>
          <a:p>
            <a:pPr marL="0" indent="0">
              <a:buNone/>
            </a:pPr>
            <a:r>
              <a:rPr lang="en-US" dirty="0"/>
              <a:t>	</a:t>
            </a:r>
            <a:r>
              <a:rPr lang="en-US" dirty="0">
                <a:latin typeface="Menlo" panose="020B0609030804020204" pitchFamily="49" charset="0"/>
                <a:ea typeface="Menlo" panose="020B0609030804020204" pitchFamily="49" charset="0"/>
                <a:cs typeface="Menlo" panose="020B0609030804020204" pitchFamily="49" charset="0"/>
              </a:rPr>
              <a:t>	SELECT </a:t>
            </a:r>
            <a:r>
              <a:rPr lang="en-US" dirty="0" err="1">
                <a:latin typeface="Menlo" panose="020B0609030804020204" pitchFamily="49" charset="0"/>
                <a:ea typeface="Menlo" panose="020B0609030804020204" pitchFamily="49" charset="0"/>
                <a:cs typeface="Menlo" panose="020B0609030804020204" pitchFamily="49" charset="0"/>
              </a:rPr>
              <a:t>col_a</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col_b</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col_a</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col_b</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AS product</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pic>
        <p:nvPicPr>
          <p:cNvPr id="4" name="Picture 7">
            <a:extLst>
              <a:ext uri="{FF2B5EF4-FFF2-40B4-BE49-F238E27FC236}">
                <a16:creationId xmlns:a16="http://schemas.microsoft.com/office/drawing/2014/main" id="{8590F12A-9595-0675-6CFC-D3CA8D4DB64B}"/>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534755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C634-6CFD-1F89-0002-C37B58F9DFA4}"/>
              </a:ext>
            </a:extLst>
          </p:cNvPr>
          <p:cNvSpPr>
            <a:spLocks noGrp="1"/>
          </p:cNvSpPr>
          <p:nvPr>
            <p:ph type="title"/>
          </p:nvPr>
        </p:nvSpPr>
        <p:spPr>
          <a:xfrm>
            <a:off x="762000" y="-8083"/>
            <a:ext cx="10668000" cy="1524000"/>
          </a:xfrm>
        </p:spPr>
        <p:txBody>
          <a:bodyPr/>
          <a:lstStyle/>
          <a:p>
            <a:r>
              <a:rPr lang="en-US" dirty="0"/>
              <a:t>Basic Functions - Rounding</a:t>
            </a:r>
          </a:p>
        </p:txBody>
      </p:sp>
      <p:sp>
        <p:nvSpPr>
          <p:cNvPr id="3" name="Content Placeholder 2">
            <a:extLst>
              <a:ext uri="{FF2B5EF4-FFF2-40B4-BE49-F238E27FC236}">
                <a16:creationId xmlns:a16="http://schemas.microsoft.com/office/drawing/2014/main" id="{6E751AD8-0B01-70AD-0339-7834ACC7C648}"/>
              </a:ext>
            </a:extLst>
          </p:cNvPr>
          <p:cNvSpPr>
            <a:spLocks noGrp="1"/>
          </p:cNvSpPr>
          <p:nvPr>
            <p:ph idx="1"/>
          </p:nvPr>
        </p:nvSpPr>
        <p:spPr>
          <a:xfrm>
            <a:off x="762000" y="1515918"/>
            <a:ext cx="10668000" cy="4588166"/>
          </a:xfrm>
        </p:spPr>
        <p:txBody>
          <a:bodyPr>
            <a:normAutofit fontScale="77500" lnSpcReduction="20000"/>
          </a:bodyPr>
          <a:lstStyle/>
          <a:p>
            <a:r>
              <a:rPr lang="en-US" dirty="0"/>
              <a:t>An SQL Function is a piece of code that takes in some parameters and returns a result.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FUNCTION_NAME([parameter 1], [parameter 2] …)</a:t>
            </a:r>
          </a:p>
          <a:p>
            <a:r>
              <a:rPr lang="en-US" dirty="0">
                <a:ea typeface="Menlo" panose="020B0609030804020204" pitchFamily="49" charset="0"/>
                <a:cs typeface="Menlo" panose="020B0609030804020204" pitchFamily="49" charset="0"/>
              </a:rPr>
              <a:t>The </a:t>
            </a:r>
            <a:r>
              <a:rPr lang="en-US" dirty="0">
                <a:latin typeface="Menlo" panose="020B0609030804020204" pitchFamily="49" charset="0"/>
                <a:ea typeface="Menlo" panose="020B0609030804020204" pitchFamily="49" charset="0"/>
                <a:cs typeface="Menlo" panose="020B0609030804020204" pitchFamily="49" charset="0"/>
              </a:rPr>
              <a:t>ROUND</a:t>
            </a:r>
            <a:r>
              <a:rPr lang="en-US" dirty="0">
                <a:ea typeface="Menlo" panose="020B0609030804020204" pitchFamily="49" charset="0"/>
                <a:cs typeface="Menlo" panose="020B0609030804020204" pitchFamily="49" charset="0"/>
              </a:rPr>
              <a:t> function takes in two parameters – column name and the number of places to round to </a:t>
            </a:r>
          </a:p>
          <a:p>
            <a:endParaRPr lang="en-US" dirty="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SELECT </a:t>
            </a:r>
          </a:p>
          <a:p>
            <a:pPr marL="0" indent="0">
              <a:buNone/>
            </a:pPr>
            <a:r>
              <a:rPr lang="en-US" u="sng"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col_a</a:t>
            </a:r>
            <a:endPar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en-US" u="sng"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ROUND(</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col_a</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2)</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p:txBody>
      </p:sp>
      <p:cxnSp>
        <p:nvCxnSpPr>
          <p:cNvPr id="4" name="Straight Arrow Connector 3">
            <a:extLst>
              <a:ext uri="{FF2B5EF4-FFF2-40B4-BE49-F238E27FC236}">
                <a16:creationId xmlns:a16="http://schemas.microsoft.com/office/drawing/2014/main" id="{A9F70EC3-7E55-FCCF-99E3-8F70B948E638}"/>
              </a:ext>
            </a:extLst>
          </p:cNvPr>
          <p:cNvCxnSpPr>
            <a:cxnSpLocks/>
          </p:cNvCxnSpPr>
          <p:nvPr/>
        </p:nvCxnSpPr>
        <p:spPr>
          <a:xfrm flipH="1">
            <a:off x="4073236" y="4925291"/>
            <a:ext cx="15690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A16F31-F96F-2FD2-DA02-556F3BA87E9A}"/>
              </a:ext>
            </a:extLst>
          </p:cNvPr>
          <p:cNvSpPr txBox="1"/>
          <p:nvPr/>
        </p:nvSpPr>
        <p:spPr>
          <a:xfrm>
            <a:off x="5642264" y="4325126"/>
            <a:ext cx="4644736" cy="1200329"/>
          </a:xfrm>
          <a:prstGeom prst="rect">
            <a:avLst/>
          </a:prstGeom>
          <a:noFill/>
        </p:spPr>
        <p:txBody>
          <a:bodyPr wrap="square" rtlCol="0">
            <a:spAutoFit/>
          </a:bodyPr>
          <a:lstStyle/>
          <a:p>
            <a:r>
              <a:rPr lang="en-US" dirty="0"/>
              <a:t>Note the use of a single “space” character before </a:t>
            </a:r>
            <a:r>
              <a:rPr lang="en-US" dirty="0" err="1"/>
              <a:t>col_a</a:t>
            </a:r>
            <a:r>
              <a:rPr lang="en-US" dirty="0"/>
              <a:t> and ROUND. Spacing in SQL like other programming languages is important to keep track of</a:t>
            </a:r>
          </a:p>
        </p:txBody>
      </p:sp>
      <p:sp>
        <p:nvSpPr>
          <p:cNvPr id="8" name="TextBox 7">
            <a:extLst>
              <a:ext uri="{FF2B5EF4-FFF2-40B4-BE49-F238E27FC236}">
                <a16:creationId xmlns:a16="http://schemas.microsoft.com/office/drawing/2014/main" id="{7110A61F-DFFE-7E51-22F0-5B8B56C43849}"/>
              </a:ext>
            </a:extLst>
          </p:cNvPr>
          <p:cNvSpPr txBox="1"/>
          <p:nvPr/>
        </p:nvSpPr>
        <p:spPr>
          <a:xfrm>
            <a:off x="0" y="6315526"/>
            <a:ext cx="6583124" cy="523220"/>
          </a:xfrm>
          <a:prstGeom prst="rect">
            <a:avLst/>
          </a:prstGeom>
          <a:noFill/>
        </p:spPr>
        <p:txBody>
          <a:bodyPr wrap="square" rtlCol="0">
            <a:spAutoFit/>
          </a:bodyPr>
          <a:lstStyle/>
          <a:p>
            <a:r>
              <a:rPr lang="en-US" sz="1400" dirty="0"/>
              <a:t>Note: you can also round the digits to the left of the decimal place by using a negative number: </a:t>
            </a:r>
            <a:r>
              <a:rPr lang="en-US" sz="1400" dirty="0">
                <a:latin typeface="Menlo" panose="020B0609030804020204" pitchFamily="49" charset="0"/>
                <a:ea typeface="Menlo" panose="020B0609030804020204" pitchFamily="49" charset="0"/>
                <a:cs typeface="Menlo" panose="020B0609030804020204" pitchFamily="49" charset="0"/>
              </a:rPr>
              <a:t>ROUND(1245, -2) = 1200</a:t>
            </a:r>
          </a:p>
        </p:txBody>
      </p:sp>
      <p:pic>
        <p:nvPicPr>
          <p:cNvPr id="9" name="Picture 7">
            <a:extLst>
              <a:ext uri="{FF2B5EF4-FFF2-40B4-BE49-F238E27FC236}">
                <a16:creationId xmlns:a16="http://schemas.microsoft.com/office/drawing/2014/main" id="{585E9A11-A1B6-C46A-A8C3-B443640A26E5}"/>
              </a:ext>
            </a:extLst>
          </p:cNvPr>
          <p:cNvPicPr>
            <a:picLocks noChangeAspect="1"/>
          </p:cNvPicPr>
          <p:nvPr/>
        </p:nvPicPr>
        <p:blipFill>
          <a:blip r:embed="rId3"/>
          <a:srcRect/>
          <a:stretch>
            <a:fillRect/>
          </a:stretch>
        </p:blipFill>
        <p:spPr>
          <a:xfrm>
            <a:off x="11629314" y="6412708"/>
            <a:ext cx="398009" cy="328855"/>
          </a:xfrm>
          <a:prstGeom prst="rect">
            <a:avLst/>
          </a:prstGeom>
        </p:spPr>
      </p:pic>
    </p:spTree>
    <p:extLst>
      <p:ext uri="{BB962C8B-B14F-4D97-AF65-F5344CB8AC3E}">
        <p14:creationId xmlns:p14="http://schemas.microsoft.com/office/powerpoint/2010/main" val="1783466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B63A-1567-8A85-9B11-C38BB87A8077}"/>
              </a:ext>
            </a:extLst>
          </p:cNvPr>
          <p:cNvSpPr>
            <a:spLocks noGrp="1"/>
          </p:cNvSpPr>
          <p:nvPr>
            <p:ph type="title"/>
          </p:nvPr>
        </p:nvSpPr>
        <p:spPr>
          <a:xfrm>
            <a:off x="762000" y="535708"/>
            <a:ext cx="10668000" cy="1524000"/>
          </a:xfrm>
        </p:spPr>
        <p:txBody>
          <a:bodyPr/>
          <a:lstStyle/>
          <a:p>
            <a:r>
              <a:rPr lang="en-US" dirty="0"/>
              <a:t>Basic Functions – String Concatenation</a:t>
            </a:r>
          </a:p>
        </p:txBody>
      </p:sp>
      <p:sp>
        <p:nvSpPr>
          <p:cNvPr id="3" name="Content Placeholder 2">
            <a:extLst>
              <a:ext uri="{FF2B5EF4-FFF2-40B4-BE49-F238E27FC236}">
                <a16:creationId xmlns:a16="http://schemas.microsoft.com/office/drawing/2014/main" id="{EA87C23D-BA4E-11B4-D37B-2947F01FFBB5}"/>
              </a:ext>
            </a:extLst>
          </p:cNvPr>
          <p:cNvSpPr>
            <a:spLocks noGrp="1"/>
          </p:cNvSpPr>
          <p:nvPr>
            <p:ph idx="1"/>
          </p:nvPr>
        </p:nvSpPr>
        <p:spPr/>
        <p:txBody>
          <a:bodyPr>
            <a:normAutofit fontScale="85000" lnSpcReduction="20000"/>
          </a:bodyPr>
          <a:lstStyle/>
          <a:p>
            <a:r>
              <a:rPr lang="en-US" dirty="0">
                <a:ea typeface="Menlo" panose="020B0609030804020204" pitchFamily="49" charset="0"/>
                <a:cs typeface="Menlo" panose="020B0609030804020204" pitchFamily="49" charset="0"/>
              </a:rPr>
              <a:t>If you wanted to concatenate or merge the values in two columns, you can use the </a:t>
            </a:r>
            <a:r>
              <a:rPr lang="en-US" dirty="0">
                <a:latin typeface="Menlo" panose="020B0609030804020204" pitchFamily="49" charset="0"/>
                <a:ea typeface="Menlo" panose="020B0609030804020204" pitchFamily="49" charset="0"/>
                <a:cs typeface="Menlo" panose="020B0609030804020204" pitchFamily="49" charset="0"/>
              </a:rPr>
              <a:t>CONCAT()</a:t>
            </a:r>
            <a:r>
              <a:rPr lang="en-US" dirty="0">
                <a:ea typeface="Menlo" panose="020B0609030804020204" pitchFamily="49" charset="0"/>
                <a:cs typeface="Menlo" panose="020B0609030804020204" pitchFamily="49" charset="0"/>
              </a:rPr>
              <a:t> function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u="sng"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col_a</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u="sng"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CONCAT(</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col_b</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 “,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col_c</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AS MERGED_COL</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r>
              <a:rPr lang="en-US" dirty="0">
                <a:ea typeface="Menlo" panose="020B0609030804020204" pitchFamily="49" charset="0"/>
                <a:cs typeface="Menlo" panose="020B0609030804020204" pitchFamily="49" charset="0"/>
              </a:rPr>
              <a:t>Here, the values of columns b and c are merged with a space in the middle. The result is displayed in a column named MERGED_COL</a:t>
            </a:r>
          </a:p>
        </p:txBody>
      </p:sp>
      <p:pic>
        <p:nvPicPr>
          <p:cNvPr id="4" name="Picture 7">
            <a:extLst>
              <a:ext uri="{FF2B5EF4-FFF2-40B4-BE49-F238E27FC236}">
                <a16:creationId xmlns:a16="http://schemas.microsoft.com/office/drawing/2014/main" id="{2FCD13FF-6677-8AD7-E0FF-94359EE7C1C0}"/>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56690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7FF1-7A91-2472-3BD6-66E78474527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2CAC09D3-1CE0-2B70-C27D-23FE4A88C13F}"/>
              </a:ext>
            </a:extLst>
          </p:cNvPr>
          <p:cNvSpPr>
            <a:spLocks noGrp="1"/>
          </p:cNvSpPr>
          <p:nvPr>
            <p:ph idx="1"/>
          </p:nvPr>
        </p:nvSpPr>
        <p:spPr/>
        <p:txBody>
          <a:bodyPr>
            <a:normAutofit fontScale="92500"/>
          </a:bodyPr>
          <a:lstStyle/>
          <a:p>
            <a:r>
              <a:rPr lang="en-US" dirty="0"/>
              <a:t>Structured vs. Unstructured</a:t>
            </a:r>
          </a:p>
          <a:p>
            <a:pPr lvl="1"/>
            <a:r>
              <a:rPr lang="en-US" dirty="0"/>
              <a:t>Unstructured data sources include text, images, videos etc. </a:t>
            </a:r>
          </a:p>
          <a:p>
            <a:pPr lvl="1"/>
            <a:r>
              <a:rPr lang="en-US" dirty="0"/>
              <a:t>Structured data sources is data typically organized into a tabular format like spreadsheets. They contain limited-length text or numeric values</a:t>
            </a:r>
          </a:p>
          <a:p>
            <a:pPr lvl="1"/>
            <a:endParaRPr lang="en-US" dirty="0"/>
          </a:p>
          <a:p>
            <a:r>
              <a:rPr lang="en-US" dirty="0"/>
              <a:t>Software like excel allows you to interface with structured data, but what do you do when you have multiple interconnected tables?</a:t>
            </a:r>
          </a:p>
        </p:txBody>
      </p:sp>
      <p:pic>
        <p:nvPicPr>
          <p:cNvPr id="4" name="Picture 7">
            <a:extLst>
              <a:ext uri="{FF2B5EF4-FFF2-40B4-BE49-F238E27FC236}">
                <a16:creationId xmlns:a16="http://schemas.microsoft.com/office/drawing/2014/main" id="{784FDC78-574D-A8CE-5E40-49EE859FBB66}"/>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14749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A31F-7A9E-D63F-9F42-20EEFAE8A3D9}"/>
              </a:ext>
            </a:extLst>
          </p:cNvPr>
          <p:cNvSpPr>
            <a:spLocks noGrp="1"/>
          </p:cNvSpPr>
          <p:nvPr>
            <p:ph type="title"/>
          </p:nvPr>
        </p:nvSpPr>
        <p:spPr>
          <a:xfrm>
            <a:off x="762000" y="367145"/>
            <a:ext cx="10668000" cy="1524000"/>
          </a:xfrm>
        </p:spPr>
        <p:txBody>
          <a:bodyPr/>
          <a:lstStyle/>
          <a:p>
            <a:r>
              <a:rPr lang="en-US" dirty="0"/>
              <a:t>String Concatenation</a:t>
            </a:r>
          </a:p>
        </p:txBody>
      </p:sp>
      <p:sp>
        <p:nvSpPr>
          <p:cNvPr id="3" name="Content Placeholder 2">
            <a:extLst>
              <a:ext uri="{FF2B5EF4-FFF2-40B4-BE49-F238E27FC236}">
                <a16:creationId xmlns:a16="http://schemas.microsoft.com/office/drawing/2014/main" id="{5E0530DE-8B51-8A71-5EB8-1ACED6A0EF25}"/>
              </a:ext>
            </a:extLst>
          </p:cNvPr>
          <p:cNvSpPr>
            <a:spLocks noGrp="1"/>
          </p:cNvSpPr>
          <p:nvPr>
            <p:ph idx="1"/>
          </p:nvPr>
        </p:nvSpPr>
        <p:spPr>
          <a:xfrm>
            <a:off x="762000" y="1891145"/>
            <a:ext cx="10668000" cy="4468091"/>
          </a:xfrm>
        </p:spPr>
        <p:txBody>
          <a:bodyPr>
            <a:normAutofit fontScale="62500" lnSpcReduction="20000"/>
          </a:bodyPr>
          <a:lstStyle/>
          <a:p>
            <a:r>
              <a:rPr lang="en-US" dirty="0"/>
              <a:t>You can also order by the individual elements of the concatenation despite the result being the merged column</a:t>
            </a:r>
          </a:p>
          <a:p>
            <a:endParaRPr lang="en-US" dirty="0"/>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col_a</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CONCAT(</a:t>
            </a:r>
            <a:r>
              <a:rPr lang="en-US" dirty="0" err="1">
                <a:latin typeface="Menlo" panose="020B0609030804020204" pitchFamily="49" charset="0"/>
                <a:ea typeface="Menlo" panose="020B0609030804020204" pitchFamily="49" charset="0"/>
                <a:cs typeface="Menlo" panose="020B0609030804020204" pitchFamily="49" charset="0"/>
              </a:rPr>
              <a:t>col_b</a:t>
            </a:r>
            <a:r>
              <a:rPr lang="en-US" dirty="0">
                <a:latin typeface="Menlo" panose="020B0609030804020204" pitchFamily="49" charset="0"/>
                <a:ea typeface="Menlo" panose="020B0609030804020204" pitchFamily="49" charset="0"/>
                <a:cs typeface="Menlo" panose="020B0609030804020204" pitchFamily="49" charset="0"/>
              </a:rPr>
              <a:t>, “ “, </a:t>
            </a:r>
            <a:r>
              <a:rPr lang="en-US" dirty="0" err="1">
                <a:latin typeface="Menlo" panose="020B0609030804020204" pitchFamily="49" charset="0"/>
                <a:ea typeface="Menlo" panose="020B0609030804020204" pitchFamily="49" charset="0"/>
                <a:cs typeface="Menlo" panose="020B0609030804020204" pitchFamily="49" charset="0"/>
              </a:rPr>
              <a:t>col_c</a:t>
            </a:r>
            <a:r>
              <a:rPr lang="en-US" dirty="0">
                <a:latin typeface="Menlo" panose="020B0609030804020204" pitchFamily="49" charset="0"/>
                <a:ea typeface="Menlo" panose="020B0609030804020204" pitchFamily="49" charset="0"/>
                <a:cs typeface="Menlo" panose="020B0609030804020204" pitchFamily="49" charset="0"/>
              </a:rPr>
              <a:t>) AS MERGED_COL</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ORDER BY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col_c</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col_b</a:t>
            </a:r>
            <a:endPar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latin typeface="Menlo" panose="020B0609030804020204" pitchFamily="49" charset="0"/>
              <a:ea typeface="Menlo" panose="020B0609030804020204" pitchFamily="49" charset="0"/>
              <a:cs typeface="Menlo" panose="020B0609030804020204" pitchFamily="49" charset="0"/>
            </a:endParaRPr>
          </a:p>
          <a:p>
            <a:r>
              <a:rPr lang="en-US" dirty="0">
                <a:ea typeface="Menlo" panose="020B0609030804020204" pitchFamily="49" charset="0"/>
                <a:cs typeface="Menlo" panose="020B0609030804020204" pitchFamily="49" charset="0"/>
              </a:rPr>
              <a:t>The above pseudo-code will order the results first by the values in column c and then column b</a:t>
            </a:r>
          </a:p>
          <a:p>
            <a:pPr marL="0" indent="0">
              <a:buNone/>
            </a:pPr>
            <a:endParaRPr lang="en-US" dirty="0"/>
          </a:p>
        </p:txBody>
      </p:sp>
      <p:pic>
        <p:nvPicPr>
          <p:cNvPr id="6" name="Picture 7">
            <a:extLst>
              <a:ext uri="{FF2B5EF4-FFF2-40B4-BE49-F238E27FC236}">
                <a16:creationId xmlns:a16="http://schemas.microsoft.com/office/drawing/2014/main" id="{2A5BC725-CF66-AD3F-F370-42C1871BA8A9}"/>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221679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F593-3B7A-5C82-5458-34E5AA041BBD}"/>
              </a:ext>
            </a:extLst>
          </p:cNvPr>
          <p:cNvSpPr>
            <a:spLocks noGrp="1"/>
          </p:cNvSpPr>
          <p:nvPr>
            <p:ph type="title"/>
          </p:nvPr>
        </p:nvSpPr>
        <p:spPr>
          <a:xfrm>
            <a:off x="762000" y="139823"/>
            <a:ext cx="10668000" cy="1524000"/>
          </a:xfrm>
        </p:spPr>
        <p:txBody>
          <a:bodyPr/>
          <a:lstStyle/>
          <a:p>
            <a:r>
              <a:rPr lang="en-US" dirty="0"/>
              <a:t>Nesting Functions</a:t>
            </a:r>
          </a:p>
        </p:txBody>
      </p:sp>
      <p:sp>
        <p:nvSpPr>
          <p:cNvPr id="3" name="Content Placeholder 2">
            <a:extLst>
              <a:ext uri="{FF2B5EF4-FFF2-40B4-BE49-F238E27FC236}">
                <a16:creationId xmlns:a16="http://schemas.microsoft.com/office/drawing/2014/main" id="{D78A50DB-8C2A-E581-EC2C-4B7B02F26DF6}"/>
              </a:ext>
            </a:extLst>
          </p:cNvPr>
          <p:cNvSpPr>
            <a:spLocks noGrp="1"/>
          </p:cNvSpPr>
          <p:nvPr>
            <p:ph idx="1"/>
          </p:nvPr>
        </p:nvSpPr>
        <p:spPr>
          <a:xfrm>
            <a:off x="762000" y="1663824"/>
            <a:ext cx="11197936" cy="4934404"/>
          </a:xfrm>
        </p:spPr>
        <p:txBody>
          <a:bodyPr>
            <a:normAutofit fontScale="85000" lnSpcReduction="10000"/>
          </a:bodyPr>
          <a:lstStyle/>
          <a:p>
            <a:r>
              <a:rPr lang="en-US" dirty="0"/>
              <a:t>It is also possible to nest SQL functions, which are executed from the inside out.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col_a</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UPPER(CONCAT(</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col_b</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 “,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col_c</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AS MERGED_COL</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r>
              <a:rPr lang="en-US" dirty="0">
                <a:ea typeface="Menlo" panose="020B0609030804020204" pitchFamily="49" charset="0"/>
                <a:cs typeface="Menlo" panose="020B0609030804020204" pitchFamily="49" charset="0"/>
              </a:rPr>
              <a:t>Above, we see the </a:t>
            </a:r>
            <a:r>
              <a:rPr lang="en-US" dirty="0">
                <a:latin typeface="Menlo" panose="020B0609030804020204" pitchFamily="49" charset="0"/>
                <a:ea typeface="Menlo" panose="020B0609030804020204" pitchFamily="49" charset="0"/>
                <a:cs typeface="Menlo" panose="020B0609030804020204" pitchFamily="49" charset="0"/>
              </a:rPr>
              <a:t>UPPER()</a:t>
            </a:r>
            <a:r>
              <a:rPr lang="en-US" dirty="0">
                <a:ea typeface="Menlo" panose="020B0609030804020204" pitchFamily="49" charset="0"/>
                <a:cs typeface="Menlo" panose="020B0609030804020204" pitchFamily="49" charset="0"/>
              </a:rPr>
              <a:t> function that converts strings to upper case. Here, the </a:t>
            </a:r>
            <a:r>
              <a:rPr lang="en-US" dirty="0">
                <a:latin typeface="Menlo" panose="020B0609030804020204" pitchFamily="49" charset="0"/>
                <a:ea typeface="Menlo" panose="020B0609030804020204" pitchFamily="49" charset="0"/>
                <a:cs typeface="Menlo" panose="020B0609030804020204" pitchFamily="49" charset="0"/>
              </a:rPr>
              <a:t>CONCAT() </a:t>
            </a:r>
            <a:r>
              <a:rPr lang="en-US" dirty="0">
                <a:ea typeface="Menlo" panose="020B0609030804020204" pitchFamily="49" charset="0"/>
                <a:cs typeface="Menlo" panose="020B0609030804020204" pitchFamily="49" charset="0"/>
              </a:rPr>
              <a:t>function is executed first, where the values of column b and c are merged with a space in the middle, and then the result is changed to upper case</a:t>
            </a:r>
          </a:p>
        </p:txBody>
      </p:sp>
      <p:pic>
        <p:nvPicPr>
          <p:cNvPr id="5" name="Picture 7">
            <a:extLst>
              <a:ext uri="{FF2B5EF4-FFF2-40B4-BE49-F238E27FC236}">
                <a16:creationId xmlns:a16="http://schemas.microsoft.com/office/drawing/2014/main" id="{CE5493B2-8174-2F52-16BC-00EC390302BE}"/>
              </a:ext>
            </a:extLst>
          </p:cNvPr>
          <p:cNvPicPr>
            <a:picLocks noChangeAspect="1"/>
          </p:cNvPicPr>
          <p:nvPr/>
        </p:nvPicPr>
        <p:blipFill>
          <a:blip r:embed="rId2"/>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95186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7F69-3D82-F7B5-18AD-36C51E7A43A6}"/>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B5361A85-F216-3975-48E5-90133D09D3D7}"/>
              </a:ext>
            </a:extLst>
          </p:cNvPr>
          <p:cNvSpPr>
            <a:spLocks noGrp="1"/>
          </p:cNvSpPr>
          <p:nvPr>
            <p:ph idx="1"/>
          </p:nvPr>
        </p:nvSpPr>
        <p:spPr/>
        <p:txBody>
          <a:bodyPr/>
          <a:lstStyle/>
          <a:p>
            <a:r>
              <a:rPr lang="en-US" dirty="0"/>
              <a:t>A database is a collection of related tables </a:t>
            </a:r>
          </a:p>
          <a:p>
            <a:r>
              <a:rPr lang="en-US" dirty="0"/>
              <a:t>A database schema stores information about the tables, as well as the relationships between them and defines the overall structure of the database</a:t>
            </a:r>
          </a:p>
          <a:p>
            <a:r>
              <a:rPr lang="en-US" dirty="0"/>
              <a:t>Each table may store different subsets and types of data at different levels of detail</a:t>
            </a:r>
          </a:p>
        </p:txBody>
      </p:sp>
      <p:pic>
        <p:nvPicPr>
          <p:cNvPr id="4" name="Picture 7">
            <a:extLst>
              <a:ext uri="{FF2B5EF4-FFF2-40B4-BE49-F238E27FC236}">
                <a16:creationId xmlns:a16="http://schemas.microsoft.com/office/drawing/2014/main" id="{B32E0FCF-2017-4C13-77C8-02E5C988F2B9}"/>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260609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778-91D8-F2B2-21F7-C4A972FA66D3}"/>
              </a:ext>
            </a:extLst>
          </p:cNvPr>
          <p:cNvSpPr>
            <a:spLocks noGrp="1"/>
          </p:cNvSpPr>
          <p:nvPr>
            <p:ph type="title"/>
          </p:nvPr>
        </p:nvSpPr>
        <p:spPr>
          <a:xfrm>
            <a:off x="762000" y="300336"/>
            <a:ext cx="10668000" cy="1524000"/>
          </a:xfrm>
        </p:spPr>
        <p:txBody>
          <a:bodyPr/>
          <a:lstStyle/>
          <a:p>
            <a:r>
              <a:rPr lang="en-US" dirty="0"/>
              <a:t>Understanding the structure of Databases</a:t>
            </a:r>
          </a:p>
        </p:txBody>
      </p:sp>
      <p:sp>
        <p:nvSpPr>
          <p:cNvPr id="3" name="Content Placeholder 2">
            <a:extLst>
              <a:ext uri="{FF2B5EF4-FFF2-40B4-BE49-F238E27FC236}">
                <a16:creationId xmlns:a16="http://schemas.microsoft.com/office/drawing/2014/main" id="{E3926755-5277-AEA0-479F-160BFCA66FAE}"/>
              </a:ext>
            </a:extLst>
          </p:cNvPr>
          <p:cNvSpPr>
            <a:spLocks noGrp="1"/>
          </p:cNvSpPr>
          <p:nvPr>
            <p:ph idx="1"/>
          </p:nvPr>
        </p:nvSpPr>
        <p:spPr>
          <a:xfrm>
            <a:off x="762000" y="1874520"/>
            <a:ext cx="10668000" cy="3818083"/>
          </a:xfrm>
        </p:spPr>
        <p:txBody>
          <a:bodyPr/>
          <a:lstStyle/>
          <a:p>
            <a:r>
              <a:rPr lang="en-US" dirty="0"/>
              <a:t>An </a:t>
            </a:r>
            <a:r>
              <a:rPr lang="en-US" i="1" dirty="0"/>
              <a:t>entity</a:t>
            </a:r>
            <a:r>
              <a:rPr lang="en-US" dirty="0"/>
              <a:t> is the object or concept that a given table captures data for. The terms </a:t>
            </a:r>
            <a:r>
              <a:rPr lang="en-US" i="1" dirty="0"/>
              <a:t>entity </a:t>
            </a:r>
            <a:r>
              <a:rPr lang="en-US" dirty="0"/>
              <a:t>and </a:t>
            </a:r>
            <a:r>
              <a:rPr lang="en-US" i="1" dirty="0"/>
              <a:t>table</a:t>
            </a:r>
            <a:r>
              <a:rPr lang="en-US" dirty="0"/>
              <a:t> are used interchangeably</a:t>
            </a:r>
          </a:p>
          <a:p>
            <a:r>
              <a:rPr lang="en-US" dirty="0"/>
              <a:t>A table is comprised of </a:t>
            </a:r>
            <a:r>
              <a:rPr lang="en-US" i="1" dirty="0"/>
              <a:t>rows </a:t>
            </a:r>
            <a:r>
              <a:rPr lang="en-US" dirty="0"/>
              <a:t>or </a:t>
            </a:r>
            <a:r>
              <a:rPr lang="en-US" i="1" dirty="0"/>
              <a:t>records</a:t>
            </a:r>
            <a:r>
              <a:rPr lang="en-US" dirty="0"/>
              <a:t> and </a:t>
            </a:r>
            <a:r>
              <a:rPr lang="en-US" i="1" dirty="0"/>
              <a:t>columns</a:t>
            </a:r>
            <a:r>
              <a:rPr lang="en-US" dirty="0"/>
              <a:t>, </a:t>
            </a:r>
            <a:r>
              <a:rPr lang="en-US" i="1" dirty="0"/>
              <a:t>fields</a:t>
            </a:r>
            <a:r>
              <a:rPr lang="en-US" dirty="0"/>
              <a:t> or </a:t>
            </a:r>
            <a:r>
              <a:rPr lang="en-US" i="1" dirty="0"/>
              <a:t>attributes</a:t>
            </a:r>
            <a:r>
              <a:rPr lang="en-US" dirty="0"/>
              <a:t>.</a:t>
            </a:r>
          </a:p>
        </p:txBody>
      </p:sp>
      <p:graphicFrame>
        <p:nvGraphicFramePr>
          <p:cNvPr id="5" name="Table 5">
            <a:extLst>
              <a:ext uri="{FF2B5EF4-FFF2-40B4-BE49-F238E27FC236}">
                <a16:creationId xmlns:a16="http://schemas.microsoft.com/office/drawing/2014/main" id="{9E57595C-1628-E843-EEF3-5AB1BEE06F57}"/>
              </a:ext>
            </a:extLst>
          </p:cNvPr>
          <p:cNvGraphicFramePr>
            <a:graphicFrameLocks noGrp="1"/>
          </p:cNvGraphicFramePr>
          <p:nvPr>
            <p:extLst>
              <p:ext uri="{D42A27DB-BD31-4B8C-83A1-F6EECF244321}">
                <p14:modId xmlns:p14="http://schemas.microsoft.com/office/powerpoint/2010/main" val="1458623639"/>
              </p:ext>
            </p:extLst>
          </p:nvPr>
        </p:nvGraphicFramePr>
        <p:xfrm>
          <a:off x="1816099" y="4983480"/>
          <a:ext cx="8559801" cy="1112520"/>
        </p:xfrm>
        <a:graphic>
          <a:graphicData uri="http://schemas.openxmlformats.org/drawingml/2006/table">
            <a:tbl>
              <a:tblPr firstRow="1" bandRow="1">
                <a:tableStyleId>{D7AC3CCA-C797-4891-BE02-D94E43425B78}</a:tableStyleId>
              </a:tblPr>
              <a:tblGrid>
                <a:gridCol w="2853267">
                  <a:extLst>
                    <a:ext uri="{9D8B030D-6E8A-4147-A177-3AD203B41FA5}">
                      <a16:colId xmlns:a16="http://schemas.microsoft.com/office/drawing/2014/main" val="3563475203"/>
                    </a:ext>
                  </a:extLst>
                </a:gridCol>
                <a:gridCol w="2853267">
                  <a:extLst>
                    <a:ext uri="{9D8B030D-6E8A-4147-A177-3AD203B41FA5}">
                      <a16:colId xmlns:a16="http://schemas.microsoft.com/office/drawing/2014/main" val="178459542"/>
                    </a:ext>
                  </a:extLst>
                </a:gridCol>
                <a:gridCol w="2853267">
                  <a:extLst>
                    <a:ext uri="{9D8B030D-6E8A-4147-A177-3AD203B41FA5}">
                      <a16:colId xmlns:a16="http://schemas.microsoft.com/office/drawing/2014/main" val="2506675944"/>
                    </a:ext>
                  </a:extLst>
                </a:gridCol>
              </a:tblGrid>
              <a:tr h="370840">
                <a:tc>
                  <a:txBody>
                    <a:bodyPr/>
                    <a:lstStyle/>
                    <a:p>
                      <a:pPr algn="ctr"/>
                      <a:r>
                        <a:rPr lang="en-US" dirty="0">
                          <a:solidFill>
                            <a:schemeClr val="tx1"/>
                          </a:solidFill>
                        </a:rPr>
                        <a:t>ISBN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370840">
                <a:tc>
                  <a:txBody>
                    <a:bodyPr/>
                    <a:lstStyle/>
                    <a:p>
                      <a:pPr algn="ctr"/>
                      <a:r>
                        <a:rPr lang="en-US" dirty="0">
                          <a:solidFill>
                            <a:schemeClr val="tx1"/>
                          </a:solidFill>
                        </a:rPr>
                        <a:t>978-1-119-66936-4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SQL for 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Renée M. P. </a:t>
                      </a:r>
                      <a:r>
                        <a:rPr lang="en-US" dirty="0" err="1">
                          <a:solidFill>
                            <a:schemeClr val="tx1"/>
                          </a:solidFill>
                        </a:rPr>
                        <a:t>Teate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370840">
                <a:tc>
                  <a:txBody>
                    <a:bodyPr/>
                    <a:lstStyle/>
                    <a:p>
                      <a:pPr algn="ctr"/>
                      <a:r>
                        <a:rPr lang="en-US" i="0" dirty="0">
                          <a:solidFill>
                            <a:schemeClr val="tx1"/>
                          </a:solidFill>
                        </a:rPr>
                        <a:t>978-1-119-00206-2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Storytelling with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Cole </a:t>
                      </a:r>
                      <a:r>
                        <a:rPr lang="en-US" dirty="0" err="1">
                          <a:solidFill>
                            <a:schemeClr val="tx1"/>
                          </a:solidFill>
                        </a:rPr>
                        <a:t>Nussbaumer</a:t>
                      </a:r>
                      <a:r>
                        <a:rPr lang="en-US" dirty="0">
                          <a:solidFill>
                            <a:schemeClr val="tx1"/>
                          </a:solidFill>
                        </a:rPr>
                        <a:t> </a:t>
                      </a:r>
                      <a:r>
                        <a:rPr lang="en-US" dirty="0" err="1">
                          <a:solidFill>
                            <a:schemeClr val="tx1"/>
                          </a:solidFill>
                        </a:rPr>
                        <a:t>Knaflic</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cxnSp>
        <p:nvCxnSpPr>
          <p:cNvPr id="11" name="Straight Arrow Connector 10">
            <a:extLst>
              <a:ext uri="{FF2B5EF4-FFF2-40B4-BE49-F238E27FC236}">
                <a16:creationId xmlns:a16="http://schemas.microsoft.com/office/drawing/2014/main" id="{F6D7325A-C49C-C79C-7E20-AC9E485ADFF2}"/>
              </a:ext>
            </a:extLst>
          </p:cNvPr>
          <p:cNvCxnSpPr/>
          <p:nvPr/>
        </p:nvCxnSpPr>
        <p:spPr>
          <a:xfrm flipH="1">
            <a:off x="1202267" y="5539740"/>
            <a:ext cx="465666"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B81D4F-5E87-A519-C0C1-FB2B9BDD150E}"/>
              </a:ext>
            </a:extLst>
          </p:cNvPr>
          <p:cNvCxnSpPr>
            <a:cxnSpLocks/>
          </p:cNvCxnSpPr>
          <p:nvPr/>
        </p:nvCxnSpPr>
        <p:spPr>
          <a:xfrm flipV="1">
            <a:off x="6328832" y="4555067"/>
            <a:ext cx="766235" cy="26500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46982DD-D069-ECC0-4552-6565138BBAEF}"/>
              </a:ext>
            </a:extLst>
          </p:cNvPr>
          <p:cNvSpPr txBox="1"/>
          <p:nvPr/>
        </p:nvSpPr>
        <p:spPr>
          <a:xfrm>
            <a:off x="294851" y="5078075"/>
            <a:ext cx="934295" cy="923330"/>
          </a:xfrm>
          <a:prstGeom prst="rect">
            <a:avLst/>
          </a:prstGeom>
          <a:noFill/>
        </p:spPr>
        <p:txBody>
          <a:bodyPr wrap="none" rtlCol="0">
            <a:spAutoFit/>
          </a:bodyPr>
          <a:lstStyle/>
          <a:p>
            <a:pPr algn="ctr"/>
            <a:r>
              <a:rPr lang="en-US" dirty="0"/>
              <a:t>Row </a:t>
            </a:r>
          </a:p>
          <a:p>
            <a:pPr algn="ctr"/>
            <a:r>
              <a:rPr lang="en-US" dirty="0"/>
              <a:t>or </a:t>
            </a:r>
          </a:p>
          <a:p>
            <a:pPr algn="ctr"/>
            <a:r>
              <a:rPr lang="en-US" dirty="0"/>
              <a:t>Record</a:t>
            </a:r>
          </a:p>
        </p:txBody>
      </p:sp>
      <p:sp>
        <p:nvSpPr>
          <p:cNvPr id="15" name="TextBox 14">
            <a:extLst>
              <a:ext uri="{FF2B5EF4-FFF2-40B4-BE49-F238E27FC236}">
                <a16:creationId xmlns:a16="http://schemas.microsoft.com/office/drawing/2014/main" id="{38818483-8184-64E0-044E-E32AC63BA564}"/>
              </a:ext>
            </a:extLst>
          </p:cNvPr>
          <p:cNvSpPr txBox="1"/>
          <p:nvPr/>
        </p:nvSpPr>
        <p:spPr>
          <a:xfrm>
            <a:off x="7095067" y="4318238"/>
            <a:ext cx="3489268" cy="369332"/>
          </a:xfrm>
          <a:prstGeom prst="rect">
            <a:avLst/>
          </a:prstGeom>
          <a:noFill/>
        </p:spPr>
        <p:txBody>
          <a:bodyPr wrap="square" rtlCol="0">
            <a:spAutoFit/>
          </a:bodyPr>
          <a:lstStyle/>
          <a:p>
            <a:r>
              <a:rPr lang="en-US" dirty="0"/>
              <a:t>Column or Field or Attribute</a:t>
            </a:r>
          </a:p>
        </p:txBody>
      </p:sp>
      <p:pic>
        <p:nvPicPr>
          <p:cNvPr id="16" name="Picture 7">
            <a:extLst>
              <a:ext uri="{FF2B5EF4-FFF2-40B4-BE49-F238E27FC236}">
                <a16:creationId xmlns:a16="http://schemas.microsoft.com/office/drawing/2014/main" id="{8FDD3AC4-E506-7899-F82E-CF439C1F025B}"/>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320606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4291-37B0-FDA5-CD41-7C0E18858105}"/>
              </a:ext>
            </a:extLst>
          </p:cNvPr>
          <p:cNvSpPr>
            <a:spLocks noGrp="1"/>
          </p:cNvSpPr>
          <p:nvPr>
            <p:ph type="title"/>
          </p:nvPr>
        </p:nvSpPr>
        <p:spPr/>
        <p:txBody>
          <a:bodyPr/>
          <a:lstStyle/>
          <a:p>
            <a:r>
              <a:rPr lang="en-US" dirty="0"/>
              <a:t>Relational Database Design</a:t>
            </a:r>
          </a:p>
        </p:txBody>
      </p:sp>
      <p:sp>
        <p:nvSpPr>
          <p:cNvPr id="3" name="Content Placeholder 2">
            <a:extLst>
              <a:ext uri="{FF2B5EF4-FFF2-40B4-BE49-F238E27FC236}">
                <a16:creationId xmlns:a16="http://schemas.microsoft.com/office/drawing/2014/main" id="{497637B5-F3C6-0727-E51D-6BCD85327E78}"/>
              </a:ext>
            </a:extLst>
          </p:cNvPr>
          <p:cNvSpPr>
            <a:spLocks noGrp="1"/>
          </p:cNvSpPr>
          <p:nvPr>
            <p:ph idx="1"/>
          </p:nvPr>
        </p:nvSpPr>
        <p:spPr/>
        <p:txBody>
          <a:bodyPr>
            <a:normAutofit lnSpcReduction="10000"/>
          </a:bodyPr>
          <a:lstStyle/>
          <a:p>
            <a:r>
              <a:rPr lang="en-US" dirty="0"/>
              <a:t>Database Relationships i.e., relationships between individual tables within a database, are depicted using an </a:t>
            </a:r>
            <a:r>
              <a:rPr lang="en-US" i="1" dirty="0"/>
              <a:t>entity-relationship-diagram </a:t>
            </a:r>
            <a:r>
              <a:rPr lang="en-US" dirty="0"/>
              <a:t>or an ERD. </a:t>
            </a:r>
          </a:p>
          <a:p>
            <a:r>
              <a:rPr lang="en-US" dirty="0"/>
              <a:t>Tables can have many different types of relationships: </a:t>
            </a:r>
          </a:p>
          <a:p>
            <a:pPr lvl="1"/>
            <a:r>
              <a:rPr lang="en-US" dirty="0"/>
              <a:t>One-to-many</a:t>
            </a:r>
          </a:p>
          <a:p>
            <a:pPr lvl="1"/>
            <a:r>
              <a:rPr lang="en-US" dirty="0"/>
              <a:t>Many-to-many</a:t>
            </a:r>
          </a:p>
          <a:p>
            <a:pPr lvl="1"/>
            <a:r>
              <a:rPr lang="en-US" dirty="0"/>
              <a:t>etc.</a:t>
            </a:r>
          </a:p>
        </p:txBody>
      </p:sp>
      <p:pic>
        <p:nvPicPr>
          <p:cNvPr id="4" name="Picture 7">
            <a:extLst>
              <a:ext uri="{FF2B5EF4-FFF2-40B4-BE49-F238E27FC236}">
                <a16:creationId xmlns:a16="http://schemas.microsoft.com/office/drawing/2014/main" id="{ECC5F119-6893-DB94-6258-257B32EBBA64}"/>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35115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831CDAA-BCCE-6FC2-799E-B3C392EF0CB8}"/>
              </a:ext>
            </a:extLst>
          </p:cNvPr>
          <p:cNvGraphicFramePr>
            <a:graphicFrameLocks noGrp="1"/>
          </p:cNvGraphicFramePr>
          <p:nvPr>
            <p:extLst>
              <p:ext uri="{D42A27DB-BD31-4B8C-83A1-F6EECF244321}">
                <p14:modId xmlns:p14="http://schemas.microsoft.com/office/powerpoint/2010/main" val="2838927056"/>
              </p:ext>
            </p:extLst>
          </p:nvPr>
        </p:nvGraphicFramePr>
        <p:xfrm>
          <a:off x="299026" y="2389216"/>
          <a:ext cx="5582226" cy="2785455"/>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gridCol w="1860742">
                  <a:extLst>
                    <a:ext uri="{9D8B030D-6E8A-4147-A177-3AD203B41FA5}">
                      <a16:colId xmlns:a16="http://schemas.microsoft.com/office/drawing/2014/main" val="178459542"/>
                    </a:ext>
                  </a:extLst>
                </a:gridCol>
                <a:gridCol w="1860742">
                  <a:extLst>
                    <a:ext uri="{9D8B030D-6E8A-4147-A177-3AD203B41FA5}">
                      <a16:colId xmlns:a16="http://schemas.microsoft.com/office/drawing/2014/main" val="2506675944"/>
                    </a:ext>
                  </a:extLst>
                </a:gridCol>
              </a:tblGrid>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Patient Birthdate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Patient Phone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Diane Hyson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3/4/1970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5405551212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i="0" dirty="0">
                          <a:solidFill>
                            <a:schemeClr val="tx1"/>
                          </a:solidFill>
                        </a:rPr>
                        <a:t>Leon Stevens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11/10/1952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7035551234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graphicFrame>
        <p:nvGraphicFramePr>
          <p:cNvPr id="5" name="Table 5">
            <a:extLst>
              <a:ext uri="{FF2B5EF4-FFF2-40B4-BE49-F238E27FC236}">
                <a16:creationId xmlns:a16="http://schemas.microsoft.com/office/drawing/2014/main" id="{3359B10B-43B9-E375-A44E-F1400F11F036}"/>
              </a:ext>
            </a:extLst>
          </p:cNvPr>
          <p:cNvGraphicFramePr>
            <a:graphicFrameLocks noGrp="1"/>
          </p:cNvGraphicFramePr>
          <p:nvPr>
            <p:extLst>
              <p:ext uri="{D42A27DB-BD31-4B8C-83A1-F6EECF244321}">
                <p14:modId xmlns:p14="http://schemas.microsoft.com/office/powerpoint/2010/main" val="1294130818"/>
              </p:ext>
            </p:extLst>
          </p:nvPr>
        </p:nvGraphicFramePr>
        <p:xfrm>
          <a:off x="6310750" y="1924973"/>
          <a:ext cx="5582226"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gridCol w="1860742">
                  <a:extLst>
                    <a:ext uri="{9D8B030D-6E8A-4147-A177-3AD203B41FA5}">
                      <a16:colId xmlns:a16="http://schemas.microsoft.com/office/drawing/2014/main" val="178459542"/>
                    </a:ext>
                  </a:extLst>
                </a:gridCol>
                <a:gridCol w="1860742">
                  <a:extLst>
                    <a:ext uri="{9D8B030D-6E8A-4147-A177-3AD203B41FA5}">
                      <a16:colId xmlns:a16="http://schemas.microsoft.com/office/drawing/2014/main" val="2506675944"/>
                    </a:ext>
                  </a:extLst>
                </a:gridCol>
              </a:tblGrid>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Appointment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Appointment Reason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Leon Stevens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3/9/2020</a:t>
                      </a:r>
                    </a:p>
                    <a:p>
                      <a:pPr algn="ctr"/>
                      <a:r>
                        <a:rPr lang="en-US" dirty="0">
                          <a:solidFill>
                            <a:schemeClr val="tx1"/>
                          </a:solidFill>
                        </a:rPr>
                        <a:t>2:30pm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Follow-Up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5304082"/>
                  </a:ext>
                </a:extLst>
              </a:tr>
              <a:tr h="928485">
                <a:tc>
                  <a:txBody>
                    <a:bodyPr/>
                    <a:lstStyle/>
                    <a:p>
                      <a:pPr algn="ctr"/>
                      <a:r>
                        <a:rPr lang="en-US" dirty="0">
                          <a:solidFill>
                            <a:schemeClr val="tx1"/>
                          </a:solidFill>
                        </a:rPr>
                        <a:t>Diane Hyson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3/2/2020 10:00am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Annual Check-Up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i="0" dirty="0">
                          <a:solidFill>
                            <a:schemeClr val="tx1"/>
                          </a:solidFill>
                        </a:rPr>
                        <a:t>Leon Stevens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3/2/2020</a:t>
                      </a:r>
                    </a:p>
                    <a:p>
                      <a:pPr algn="ctr"/>
                      <a:r>
                        <a:rPr lang="en-US" dirty="0">
                          <a:solidFill>
                            <a:schemeClr val="tx1"/>
                          </a:solidFill>
                        </a:rPr>
                        <a:t>2:30pm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Treatment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sp>
        <p:nvSpPr>
          <p:cNvPr id="6" name="TextBox 5">
            <a:extLst>
              <a:ext uri="{FF2B5EF4-FFF2-40B4-BE49-F238E27FC236}">
                <a16:creationId xmlns:a16="http://schemas.microsoft.com/office/drawing/2014/main" id="{1436A63F-4FF7-95E8-5A33-FA0B8C5C3392}"/>
              </a:ext>
            </a:extLst>
          </p:cNvPr>
          <p:cNvSpPr txBox="1"/>
          <p:nvPr/>
        </p:nvSpPr>
        <p:spPr>
          <a:xfrm>
            <a:off x="2589874" y="1924973"/>
            <a:ext cx="1000530" cy="369332"/>
          </a:xfrm>
          <a:prstGeom prst="rect">
            <a:avLst/>
          </a:prstGeom>
          <a:noFill/>
        </p:spPr>
        <p:txBody>
          <a:bodyPr wrap="none" rtlCol="0">
            <a:spAutoFit/>
          </a:bodyPr>
          <a:lstStyle/>
          <a:p>
            <a:r>
              <a:rPr lang="en-US" dirty="0"/>
              <a:t>Patients</a:t>
            </a:r>
          </a:p>
        </p:txBody>
      </p:sp>
      <p:sp>
        <p:nvSpPr>
          <p:cNvPr id="7" name="TextBox 6">
            <a:extLst>
              <a:ext uri="{FF2B5EF4-FFF2-40B4-BE49-F238E27FC236}">
                <a16:creationId xmlns:a16="http://schemas.microsoft.com/office/drawing/2014/main" id="{DD59CE5F-B497-0545-AFBB-D1216803207E}"/>
              </a:ext>
            </a:extLst>
          </p:cNvPr>
          <p:cNvSpPr txBox="1"/>
          <p:nvPr/>
        </p:nvSpPr>
        <p:spPr>
          <a:xfrm>
            <a:off x="8256118" y="1436316"/>
            <a:ext cx="1691489" cy="369332"/>
          </a:xfrm>
          <a:prstGeom prst="rect">
            <a:avLst/>
          </a:prstGeom>
          <a:noFill/>
        </p:spPr>
        <p:txBody>
          <a:bodyPr wrap="none" rtlCol="0">
            <a:spAutoFit/>
          </a:bodyPr>
          <a:lstStyle/>
          <a:p>
            <a:r>
              <a:rPr lang="en-US" dirty="0"/>
              <a:t>Appointments</a:t>
            </a:r>
          </a:p>
        </p:txBody>
      </p:sp>
      <p:pic>
        <p:nvPicPr>
          <p:cNvPr id="8" name="Picture 7">
            <a:extLst>
              <a:ext uri="{FF2B5EF4-FFF2-40B4-BE49-F238E27FC236}">
                <a16:creationId xmlns:a16="http://schemas.microsoft.com/office/drawing/2014/main" id="{63E2E9D7-6D60-AC10-2666-1E706C661147}"/>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149316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831CDAA-BCCE-6FC2-799E-B3C392EF0CB8}"/>
              </a:ext>
            </a:extLst>
          </p:cNvPr>
          <p:cNvGraphicFramePr>
            <a:graphicFrameLocks noGrp="1"/>
          </p:cNvGraphicFramePr>
          <p:nvPr>
            <p:extLst>
              <p:ext uri="{D42A27DB-BD31-4B8C-83A1-F6EECF244321}">
                <p14:modId xmlns:p14="http://schemas.microsoft.com/office/powerpoint/2010/main" val="498137278"/>
              </p:ext>
            </p:extLst>
          </p:nvPr>
        </p:nvGraphicFramePr>
        <p:xfrm>
          <a:off x="2387599" y="1440180"/>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Patients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Patient Birthdate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Patient Phone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graphicFrame>
        <p:nvGraphicFramePr>
          <p:cNvPr id="2" name="Table 5">
            <a:extLst>
              <a:ext uri="{FF2B5EF4-FFF2-40B4-BE49-F238E27FC236}">
                <a16:creationId xmlns:a16="http://schemas.microsoft.com/office/drawing/2014/main" id="{A8D05220-E005-5256-406C-A072C8BDF5AA}"/>
              </a:ext>
            </a:extLst>
          </p:cNvPr>
          <p:cNvGraphicFramePr>
            <a:graphicFrameLocks noGrp="1"/>
          </p:cNvGraphicFramePr>
          <p:nvPr>
            <p:extLst>
              <p:ext uri="{D42A27DB-BD31-4B8C-83A1-F6EECF244321}">
                <p14:modId xmlns:p14="http://schemas.microsoft.com/office/powerpoint/2010/main" val="3665565426"/>
              </p:ext>
            </p:extLst>
          </p:nvPr>
        </p:nvGraphicFramePr>
        <p:xfrm>
          <a:off x="7943661" y="1446415"/>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Appointments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Appointment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Appointment Reason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cxnSp>
        <p:nvCxnSpPr>
          <p:cNvPr id="8" name="Straight Arrow Connector 7">
            <a:extLst>
              <a:ext uri="{FF2B5EF4-FFF2-40B4-BE49-F238E27FC236}">
                <a16:creationId xmlns:a16="http://schemas.microsoft.com/office/drawing/2014/main" id="{FE6B6C34-B9BA-89E5-0C40-F84369375F0A}"/>
              </a:ext>
            </a:extLst>
          </p:cNvPr>
          <p:cNvCxnSpPr/>
          <p:nvPr/>
        </p:nvCxnSpPr>
        <p:spPr>
          <a:xfrm>
            <a:off x="4318384" y="2847109"/>
            <a:ext cx="35552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48D253A-3A62-5CE9-F9D7-A4D38F1AAECE}"/>
              </a:ext>
            </a:extLst>
          </p:cNvPr>
          <p:cNvSpPr txBox="1"/>
          <p:nvPr/>
        </p:nvSpPr>
        <p:spPr>
          <a:xfrm>
            <a:off x="4318384" y="2477777"/>
            <a:ext cx="319318" cy="36933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FC3097EF-F4AF-2557-FFA4-80BB69C93F50}"/>
              </a:ext>
            </a:extLst>
          </p:cNvPr>
          <p:cNvSpPr txBox="1"/>
          <p:nvPr/>
        </p:nvSpPr>
        <p:spPr>
          <a:xfrm>
            <a:off x="7517428" y="2473037"/>
            <a:ext cx="356188" cy="369332"/>
          </a:xfrm>
          <a:prstGeom prst="rect">
            <a:avLst/>
          </a:prstGeom>
          <a:noFill/>
        </p:spPr>
        <p:txBody>
          <a:bodyPr wrap="none" rtlCol="0">
            <a:spAutoFit/>
          </a:bodyPr>
          <a:lstStyle/>
          <a:p>
            <a:r>
              <a:rPr lang="en-US" dirty="0"/>
              <a:t>∞</a:t>
            </a:r>
          </a:p>
        </p:txBody>
      </p:sp>
      <p:pic>
        <p:nvPicPr>
          <p:cNvPr id="12" name="Picture 7">
            <a:extLst>
              <a:ext uri="{FF2B5EF4-FFF2-40B4-BE49-F238E27FC236}">
                <a16:creationId xmlns:a16="http://schemas.microsoft.com/office/drawing/2014/main" id="{86C1FA99-A050-6C33-D3C5-117A898EDC2B}"/>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406966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831CDAA-BCCE-6FC2-799E-B3C392EF0CB8}"/>
              </a:ext>
            </a:extLst>
          </p:cNvPr>
          <p:cNvGraphicFramePr>
            <a:graphicFrameLocks noGrp="1"/>
          </p:cNvGraphicFramePr>
          <p:nvPr/>
        </p:nvGraphicFramePr>
        <p:xfrm>
          <a:off x="2387599" y="1440180"/>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Patients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Patient Birthdate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Patient Phone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graphicFrame>
        <p:nvGraphicFramePr>
          <p:cNvPr id="2" name="Table 5">
            <a:extLst>
              <a:ext uri="{FF2B5EF4-FFF2-40B4-BE49-F238E27FC236}">
                <a16:creationId xmlns:a16="http://schemas.microsoft.com/office/drawing/2014/main" id="{A8D05220-E005-5256-406C-A072C8BDF5AA}"/>
              </a:ext>
            </a:extLst>
          </p:cNvPr>
          <p:cNvGraphicFramePr>
            <a:graphicFrameLocks noGrp="1"/>
          </p:cNvGraphicFramePr>
          <p:nvPr/>
        </p:nvGraphicFramePr>
        <p:xfrm>
          <a:off x="7943661" y="1446415"/>
          <a:ext cx="1860742" cy="3713940"/>
        </p:xfrm>
        <a:graphic>
          <a:graphicData uri="http://schemas.openxmlformats.org/drawingml/2006/table">
            <a:tbl>
              <a:tblPr firstRow="1" bandRow="1">
                <a:tableStyleId>{D7AC3CCA-C797-4891-BE02-D94E43425B78}</a:tableStyleId>
              </a:tblPr>
              <a:tblGrid>
                <a:gridCol w="1860742">
                  <a:extLst>
                    <a:ext uri="{9D8B030D-6E8A-4147-A177-3AD203B41FA5}">
                      <a16:colId xmlns:a16="http://schemas.microsoft.com/office/drawing/2014/main" val="3563475203"/>
                    </a:ext>
                  </a:extLst>
                </a:gridCol>
              </a:tblGrid>
              <a:tr h="928485">
                <a:tc>
                  <a:txBody>
                    <a:bodyPr/>
                    <a:lstStyle/>
                    <a:p>
                      <a:pPr algn="ctr"/>
                      <a:r>
                        <a:rPr lang="en-US" dirty="0">
                          <a:solidFill>
                            <a:schemeClr val="tx1"/>
                          </a:solidFill>
                        </a:rPr>
                        <a:t>Appointments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4738963"/>
                  </a:ext>
                </a:extLst>
              </a:tr>
              <a:tr h="928485">
                <a:tc>
                  <a:txBody>
                    <a:bodyPr/>
                    <a:lstStyle/>
                    <a:p>
                      <a:pPr algn="ctr"/>
                      <a:r>
                        <a:rPr lang="en-US" dirty="0">
                          <a:solidFill>
                            <a:schemeClr val="tx1"/>
                          </a:solidFill>
                        </a:rPr>
                        <a:t>Patient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4260445"/>
                  </a:ext>
                </a:extLst>
              </a:tr>
              <a:tr h="928485">
                <a:tc>
                  <a:txBody>
                    <a:bodyPr/>
                    <a:lstStyle/>
                    <a:p>
                      <a:pPr algn="ctr"/>
                      <a:r>
                        <a:rPr lang="en-US" dirty="0">
                          <a:solidFill>
                            <a:schemeClr val="tx1"/>
                          </a:solidFill>
                        </a:rPr>
                        <a:t>Appointment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347978"/>
                  </a:ext>
                </a:extLst>
              </a:tr>
              <a:tr h="928485">
                <a:tc>
                  <a:txBody>
                    <a:bodyPr/>
                    <a:lstStyle/>
                    <a:p>
                      <a:pPr algn="ctr"/>
                      <a:r>
                        <a:rPr lang="en-US" i="0" dirty="0">
                          <a:solidFill>
                            <a:schemeClr val="tx1"/>
                          </a:solidFill>
                        </a:rPr>
                        <a:t>Appointment Reason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724"/>
                  </a:ext>
                </a:extLst>
              </a:tr>
            </a:tbl>
          </a:graphicData>
        </a:graphic>
      </p:graphicFrame>
      <p:cxnSp>
        <p:nvCxnSpPr>
          <p:cNvPr id="8" name="Straight Arrow Connector 7">
            <a:extLst>
              <a:ext uri="{FF2B5EF4-FFF2-40B4-BE49-F238E27FC236}">
                <a16:creationId xmlns:a16="http://schemas.microsoft.com/office/drawing/2014/main" id="{FE6B6C34-B9BA-89E5-0C40-F84369375F0A}"/>
              </a:ext>
            </a:extLst>
          </p:cNvPr>
          <p:cNvCxnSpPr/>
          <p:nvPr/>
        </p:nvCxnSpPr>
        <p:spPr>
          <a:xfrm>
            <a:off x="4318384" y="2847109"/>
            <a:ext cx="35552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48D253A-3A62-5CE9-F9D7-A4D38F1AAECE}"/>
              </a:ext>
            </a:extLst>
          </p:cNvPr>
          <p:cNvSpPr txBox="1"/>
          <p:nvPr/>
        </p:nvSpPr>
        <p:spPr>
          <a:xfrm>
            <a:off x="4318384" y="2477777"/>
            <a:ext cx="319318" cy="36933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FC3097EF-F4AF-2557-FFA4-80BB69C93F50}"/>
              </a:ext>
            </a:extLst>
          </p:cNvPr>
          <p:cNvSpPr txBox="1"/>
          <p:nvPr/>
        </p:nvSpPr>
        <p:spPr>
          <a:xfrm>
            <a:off x="7517428" y="2473037"/>
            <a:ext cx="360996" cy="369332"/>
          </a:xfrm>
          <a:prstGeom prst="rect">
            <a:avLst/>
          </a:prstGeom>
          <a:noFill/>
        </p:spPr>
        <p:txBody>
          <a:bodyPr wrap="none" rtlCol="0">
            <a:spAutoFit/>
          </a:bodyPr>
          <a:lstStyle/>
          <a:p>
            <a:r>
              <a:rPr lang="en-US" dirty="0"/>
              <a:t>N</a:t>
            </a:r>
          </a:p>
        </p:txBody>
      </p:sp>
      <p:pic>
        <p:nvPicPr>
          <p:cNvPr id="3" name="Picture 7">
            <a:extLst>
              <a:ext uri="{FF2B5EF4-FFF2-40B4-BE49-F238E27FC236}">
                <a16:creationId xmlns:a16="http://schemas.microsoft.com/office/drawing/2014/main" id="{E038D857-B25C-BFF2-E8BC-F3EFFAA750FA}"/>
              </a:ext>
            </a:extLst>
          </p:cNvPr>
          <p:cNvPicPr>
            <a:picLocks noChangeAspect="1"/>
          </p:cNvPicPr>
          <p:nvPr/>
        </p:nvPicPr>
        <p:blipFill>
          <a:blip r:embed="rId3"/>
          <a:srcRect/>
          <a:stretch>
            <a:fillRect/>
          </a:stretch>
        </p:blipFill>
        <p:spPr>
          <a:xfrm>
            <a:off x="147359" y="6373090"/>
            <a:ext cx="398009" cy="328855"/>
          </a:xfrm>
          <a:prstGeom prst="rect">
            <a:avLst/>
          </a:prstGeom>
        </p:spPr>
      </p:pic>
    </p:spTree>
    <p:extLst>
      <p:ext uri="{BB962C8B-B14F-4D97-AF65-F5344CB8AC3E}">
        <p14:creationId xmlns:p14="http://schemas.microsoft.com/office/powerpoint/2010/main" val="2621885772"/>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2150</TotalTime>
  <Words>2644</Words>
  <Application>Microsoft Macintosh PowerPoint</Application>
  <PresentationFormat>Widescreen</PresentationFormat>
  <Paragraphs>321</Paragraphs>
  <Slides>31</Slides>
  <Notes>18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Avenir Next LT Pro</vt:lpstr>
      <vt:lpstr>Avenir Next LT Pro Light</vt:lpstr>
      <vt:lpstr>Calibri</vt:lpstr>
      <vt:lpstr>Menlo</vt:lpstr>
      <vt:lpstr>Monaco</vt:lpstr>
      <vt:lpstr>Sitka Subheading</vt:lpstr>
      <vt:lpstr>PebbleVTI</vt:lpstr>
      <vt:lpstr>SQL for Data Science</vt:lpstr>
      <vt:lpstr>Today’s Agenda</vt:lpstr>
      <vt:lpstr>Data Sources</vt:lpstr>
      <vt:lpstr>Relational Databases</vt:lpstr>
      <vt:lpstr>Understanding the structure of Databases</vt:lpstr>
      <vt:lpstr>Relational Database Design</vt:lpstr>
      <vt:lpstr>PowerPoint Presentation</vt:lpstr>
      <vt:lpstr>PowerPoint Presentation</vt:lpstr>
      <vt:lpstr>PowerPoint Presentation</vt:lpstr>
      <vt:lpstr>PowerPoint Presentation</vt:lpstr>
      <vt:lpstr>ERD Cardinality</vt:lpstr>
      <vt:lpstr>Relational Database Design</vt:lpstr>
      <vt:lpstr>PowerPoint Presentation</vt:lpstr>
      <vt:lpstr>Relational Database Design</vt:lpstr>
      <vt:lpstr>Many-to-many relationships</vt:lpstr>
      <vt:lpstr>PowerPoint Presentation</vt:lpstr>
      <vt:lpstr>Structured Query Language</vt:lpstr>
      <vt:lpstr>Workshop Tools</vt:lpstr>
      <vt:lpstr>Workshop Materials</vt:lpstr>
      <vt:lpstr>How does SQL work?</vt:lpstr>
      <vt:lpstr>How does SQL work?</vt:lpstr>
      <vt:lpstr>SQL Syntax</vt:lpstr>
      <vt:lpstr>The SELECT statement</vt:lpstr>
      <vt:lpstr>Query Structure</vt:lpstr>
      <vt:lpstr>Selecting Columns </vt:lpstr>
      <vt:lpstr>Sorting Results: ORDER BY</vt:lpstr>
      <vt:lpstr>In-line calculations</vt:lpstr>
      <vt:lpstr>Basic Functions - Rounding</vt:lpstr>
      <vt:lpstr>Basic Functions – String Concatenation</vt:lpstr>
      <vt:lpstr>String Concatenation</vt:lpstr>
      <vt:lpstr>Nesting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Data Science</dc:title>
  <dc:creator>Chaudhry, Umang</dc:creator>
  <cp:lastModifiedBy>Chaudhry, Umang</cp:lastModifiedBy>
  <cp:revision>9</cp:revision>
  <dcterms:created xsi:type="dcterms:W3CDTF">2022-09-19T02:41:46Z</dcterms:created>
  <dcterms:modified xsi:type="dcterms:W3CDTF">2022-09-21T01:01:52Z</dcterms:modified>
</cp:coreProperties>
</file>