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0"/>
    <p:restoredTop sz="96327"/>
  </p:normalViewPr>
  <p:slideViewPr>
    <p:cSldViewPr snapToGrid="0">
      <p:cViewPr>
        <p:scale>
          <a:sx n="127" d="100"/>
          <a:sy n="127" d="100"/>
        </p:scale>
        <p:origin x="26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6221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074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617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7708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825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62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9487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119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7196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219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9/19/22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856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9/19/22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382238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B54FE878-4139-F63A-5C61-1653315CBD10}"/>
              </a:ext>
            </a:extLst>
          </p:cNvPr>
          <p:cNvSpPr>
            <a:spLocks noGrp="1"/>
          </p:cNvSpPr>
          <p:nvPr>
            <p:ph type="ctrTitle"/>
          </p:nvPr>
        </p:nvSpPr>
        <p:spPr>
          <a:xfrm>
            <a:off x="6096000" y="1524000"/>
            <a:ext cx="5334000" cy="2286000"/>
          </a:xfrm>
        </p:spPr>
        <p:txBody>
          <a:bodyPr>
            <a:normAutofit/>
          </a:bodyPr>
          <a:lstStyle/>
          <a:p>
            <a:pPr algn="l"/>
            <a:r>
              <a:rPr lang="en-US" sz="4400" dirty="0"/>
              <a:t>SQL for Data Science</a:t>
            </a:r>
          </a:p>
        </p:txBody>
      </p:sp>
      <p:sp>
        <p:nvSpPr>
          <p:cNvPr id="3" name="Subtitle 2">
            <a:extLst>
              <a:ext uri="{FF2B5EF4-FFF2-40B4-BE49-F238E27FC236}">
                <a16:creationId xmlns:a16="http://schemas.microsoft.com/office/drawing/2014/main" id="{642575D2-C641-115B-5681-461DC3FB6D55}"/>
              </a:ext>
            </a:extLst>
          </p:cNvPr>
          <p:cNvSpPr>
            <a:spLocks noGrp="1"/>
          </p:cNvSpPr>
          <p:nvPr>
            <p:ph type="subTitle" idx="1"/>
          </p:nvPr>
        </p:nvSpPr>
        <p:spPr>
          <a:xfrm>
            <a:off x="6096000" y="3810000"/>
            <a:ext cx="5334000" cy="1524000"/>
          </a:xfrm>
        </p:spPr>
        <p:txBody>
          <a:bodyPr>
            <a:normAutofit/>
          </a:bodyPr>
          <a:lstStyle/>
          <a:p>
            <a:pPr algn="l"/>
            <a:r>
              <a:rPr lang="en-US" dirty="0"/>
              <a:t>Day 2</a:t>
            </a:r>
          </a:p>
        </p:txBody>
      </p:sp>
      <p:pic>
        <p:nvPicPr>
          <p:cNvPr id="4" name="Picture 3">
            <a:extLst>
              <a:ext uri="{FF2B5EF4-FFF2-40B4-BE49-F238E27FC236}">
                <a16:creationId xmlns:a16="http://schemas.microsoft.com/office/drawing/2014/main" id="{71C1A9D1-5D3B-8937-0844-15EC61628F9B}"/>
              </a:ext>
            </a:extLst>
          </p:cNvPr>
          <p:cNvPicPr>
            <a:picLocks noChangeAspect="1"/>
          </p:cNvPicPr>
          <p:nvPr/>
        </p:nvPicPr>
        <p:blipFill rotWithShape="1">
          <a:blip r:embed="rId2"/>
          <a:srcRect l="8944" r="42073" b="-1"/>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12" name="Picture 6">
            <a:extLst>
              <a:ext uri="{FF2B5EF4-FFF2-40B4-BE49-F238E27FC236}">
                <a16:creationId xmlns:a16="http://schemas.microsoft.com/office/drawing/2014/main" id="{32A72426-E42C-A3E1-8F60-A8314997B12A}"/>
              </a:ext>
            </a:extLst>
          </p:cNvPr>
          <p:cNvPicPr>
            <a:picLocks noChangeAspect="1"/>
          </p:cNvPicPr>
          <p:nvPr/>
        </p:nvPicPr>
        <p:blipFill>
          <a:blip r:embed="rId3"/>
          <a:srcRect t="42536" b="27336"/>
          <a:stretch>
            <a:fillRect/>
          </a:stretch>
        </p:blipFill>
        <p:spPr>
          <a:xfrm>
            <a:off x="7172457" y="5798850"/>
            <a:ext cx="3067884" cy="594299"/>
          </a:xfrm>
          <a:prstGeom prst="rect">
            <a:avLst/>
          </a:prstGeom>
        </p:spPr>
      </p:pic>
      <p:pic>
        <p:nvPicPr>
          <p:cNvPr id="14" name="Picture 7">
            <a:extLst>
              <a:ext uri="{FF2B5EF4-FFF2-40B4-BE49-F238E27FC236}">
                <a16:creationId xmlns:a16="http://schemas.microsoft.com/office/drawing/2014/main" id="{570E981E-2D39-11C1-E9FA-95B73D1BABE4}"/>
              </a:ext>
            </a:extLst>
          </p:cNvPr>
          <p:cNvPicPr>
            <a:picLocks noChangeAspect="1"/>
          </p:cNvPicPr>
          <p:nvPr/>
        </p:nvPicPr>
        <p:blipFill>
          <a:blip r:embed="rId4"/>
          <a:srcRect/>
          <a:stretch>
            <a:fillRect/>
          </a:stretch>
        </p:blipFill>
        <p:spPr>
          <a:xfrm>
            <a:off x="8563995" y="5333999"/>
            <a:ext cx="398009" cy="328855"/>
          </a:xfrm>
          <a:prstGeom prst="rect">
            <a:avLst/>
          </a:prstGeom>
        </p:spPr>
      </p:pic>
    </p:spTree>
    <p:extLst>
      <p:ext uri="{BB962C8B-B14F-4D97-AF65-F5344CB8AC3E}">
        <p14:creationId xmlns:p14="http://schemas.microsoft.com/office/powerpoint/2010/main" val="6466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23-3F19-0034-7B1F-BB1CC57415C4}"/>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39C1B389-3DA3-47D0-25A4-7430DD08B674}"/>
              </a:ext>
            </a:extLst>
          </p:cNvPr>
          <p:cNvSpPr>
            <a:spLocks noGrp="1"/>
          </p:cNvSpPr>
          <p:nvPr>
            <p:ph idx="1"/>
          </p:nvPr>
        </p:nvSpPr>
        <p:spPr/>
        <p:txBody>
          <a:bodyPr/>
          <a:lstStyle/>
          <a:p>
            <a:pPr marL="514350" indent="-514350">
              <a:buFont typeface="+mj-lt"/>
              <a:buAutoNum type="arabicPeriod"/>
            </a:pPr>
            <a:r>
              <a:rPr lang="en-US" b="0" i="0" u="none" strike="noStrike" dirty="0">
                <a:solidFill>
                  <a:srgbClr val="C9D1D9"/>
                </a:solidFill>
                <a:effectLst/>
                <a:latin typeface="-apple-system"/>
              </a:rPr>
              <a:t>Write a query that returns everything in the customer table.</a:t>
            </a:r>
          </a:p>
          <a:p>
            <a:pPr marL="0" indent="0">
              <a:buNone/>
            </a:pPr>
            <a:endParaRPr lang="en-US" dirty="0">
              <a:solidFill>
                <a:srgbClr val="C9D1D9"/>
              </a:solidFill>
              <a:latin typeface="-apple-system"/>
            </a:endParaRPr>
          </a:p>
          <a:p>
            <a:pPr marL="0" indent="0" algn="ctr">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SELECT * FROM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farmers_market.customer</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lgn="ctr">
              <a:buNone/>
            </a:pP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p:txBody>
      </p:sp>
      <p:pic>
        <p:nvPicPr>
          <p:cNvPr id="5" name="Picture 4">
            <a:extLst>
              <a:ext uri="{FF2B5EF4-FFF2-40B4-BE49-F238E27FC236}">
                <a16:creationId xmlns:a16="http://schemas.microsoft.com/office/drawing/2014/main" id="{20EDE164-4178-6F4C-A6EF-E59BC0441A7E}"/>
              </a:ext>
            </a:extLst>
          </p:cNvPr>
          <p:cNvPicPr>
            <a:picLocks noChangeAspect="1"/>
          </p:cNvPicPr>
          <p:nvPr/>
        </p:nvPicPr>
        <p:blipFill>
          <a:blip r:embed="rId2"/>
          <a:stretch>
            <a:fillRect/>
          </a:stretch>
        </p:blipFill>
        <p:spPr>
          <a:xfrm>
            <a:off x="2794000" y="647700"/>
            <a:ext cx="6604000" cy="5562600"/>
          </a:xfrm>
          <a:prstGeom prst="rect">
            <a:avLst/>
          </a:prstGeom>
        </p:spPr>
      </p:pic>
    </p:spTree>
    <p:extLst>
      <p:ext uri="{BB962C8B-B14F-4D97-AF65-F5344CB8AC3E}">
        <p14:creationId xmlns:p14="http://schemas.microsoft.com/office/powerpoint/2010/main" val="12092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9A23-3F19-0034-7B1F-BB1CC57415C4}"/>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39C1B389-3DA3-47D0-25A4-7430DD08B674}"/>
              </a:ext>
            </a:extLst>
          </p:cNvPr>
          <p:cNvSpPr>
            <a:spLocks noGrp="1"/>
          </p:cNvSpPr>
          <p:nvPr>
            <p:ph idx="1"/>
          </p:nvPr>
        </p:nvSpPr>
        <p:spPr/>
        <p:txBody>
          <a:bodyPr>
            <a:normAutofit fontScale="77500" lnSpcReduction="20000"/>
          </a:bodyPr>
          <a:lstStyle/>
          <a:p>
            <a:pPr marL="514350" indent="-514350">
              <a:buFont typeface="+mj-lt"/>
              <a:buAutoNum type="arabicPeriod" startAt="2"/>
            </a:pPr>
            <a:r>
              <a:rPr lang="en-US" dirty="0"/>
              <a:t>Write a query that displays all of the columns and 10 rows from the             customer table, sorted by </a:t>
            </a:r>
            <a:r>
              <a:rPr lang="en-US" dirty="0" err="1"/>
              <a:t>customer_last_name</a:t>
            </a:r>
            <a:r>
              <a:rPr lang="en-US" dirty="0"/>
              <a:t> , then </a:t>
            </a:r>
            <a:r>
              <a:rPr lang="en-US" dirty="0" err="1"/>
              <a:t>customer_first_name</a:t>
            </a:r>
            <a:endParaRPr lang="en-US" dirty="0"/>
          </a:p>
          <a:p>
            <a:pPr marL="0" indent="0">
              <a:buNone/>
            </a:pPr>
            <a:endParaRPr lang="en-US" dirty="0">
              <a:solidFill>
                <a:srgbClr val="C9D1D9"/>
              </a:solidFill>
              <a:latin typeface="-apple-system"/>
            </a:endParaRP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SELECT * </a:t>
            </a: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FROM </a:t>
            </a:r>
            <a:r>
              <a:rPr lang="en-US" sz="3000"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farmers_market.customer</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2743200" lvl="6" indent="0">
              <a:lnSpc>
                <a:spcPct val="120000"/>
              </a:lnSpc>
              <a:buNone/>
            </a:pP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ORDER BY </a:t>
            </a:r>
            <a:r>
              <a:rPr lang="en-US" sz="3000" dirty="0" err="1">
                <a:solidFill>
                  <a:srgbClr val="C9D1D9"/>
                </a:solidFill>
                <a:latin typeface="Menlo" panose="020B0609030804020204" pitchFamily="49" charset="0"/>
                <a:ea typeface="Menlo" panose="020B0609030804020204" pitchFamily="49" charset="0"/>
                <a:cs typeface="Menlo" panose="020B0609030804020204" pitchFamily="49" charset="0"/>
              </a:rPr>
              <a:t>customer_last_name</a:t>
            </a: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a:t>
            </a:r>
          </a:p>
          <a:p>
            <a:pPr marL="2743200" lvl="6" indent="0">
              <a:lnSpc>
                <a:spcPct val="120000"/>
              </a:lnSpc>
              <a:buNone/>
            </a:pPr>
            <a:r>
              <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t>
            </a:r>
            <a:r>
              <a:rPr lang="en-US" sz="3000"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customer_first_name</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2743200" lvl="6" indent="0">
              <a:lnSpc>
                <a:spcPct val="120000"/>
              </a:lnSpc>
              <a:buNone/>
            </a:pPr>
            <a:r>
              <a:rPr lang="en-US" sz="3000" dirty="0">
                <a:solidFill>
                  <a:srgbClr val="C9D1D9"/>
                </a:solidFill>
                <a:latin typeface="Menlo" panose="020B0609030804020204" pitchFamily="49" charset="0"/>
                <a:ea typeface="Menlo" panose="020B0609030804020204" pitchFamily="49" charset="0"/>
                <a:cs typeface="Menlo" panose="020B0609030804020204" pitchFamily="49" charset="0"/>
              </a:rPr>
              <a:t>LIMIT 10</a:t>
            </a:r>
            <a:endParaRPr lang="en-US" sz="3000"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lgn="ctr">
              <a:buNone/>
            </a:pP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DA7DE0C7-61FF-B16F-76C1-86235AC8C52F}"/>
              </a:ext>
            </a:extLst>
          </p:cNvPr>
          <p:cNvPicPr>
            <a:picLocks noChangeAspect="1"/>
          </p:cNvPicPr>
          <p:nvPr/>
        </p:nvPicPr>
        <p:blipFill>
          <a:blip r:embed="rId2"/>
          <a:stretch>
            <a:fillRect/>
          </a:stretch>
        </p:blipFill>
        <p:spPr>
          <a:xfrm>
            <a:off x="1530973" y="2068429"/>
            <a:ext cx="9130054" cy="3483142"/>
          </a:xfrm>
          <a:prstGeom prst="rect">
            <a:avLst/>
          </a:prstGeom>
        </p:spPr>
      </p:pic>
    </p:spTree>
    <p:extLst>
      <p:ext uri="{BB962C8B-B14F-4D97-AF65-F5344CB8AC3E}">
        <p14:creationId xmlns:p14="http://schemas.microsoft.com/office/powerpoint/2010/main" val="118536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7E77-B3A7-F73F-67CF-CE9E13558A59}"/>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D3DFC8CF-117A-EA2D-558B-EBEB0D188E94}"/>
              </a:ext>
            </a:extLst>
          </p:cNvPr>
          <p:cNvSpPr>
            <a:spLocks noGrp="1"/>
          </p:cNvSpPr>
          <p:nvPr>
            <p:ph idx="1"/>
          </p:nvPr>
        </p:nvSpPr>
        <p:spPr/>
        <p:txBody>
          <a:bodyPr/>
          <a:lstStyle/>
          <a:p>
            <a:pPr marL="514350" indent="-514350">
              <a:buFont typeface="+mj-lt"/>
              <a:buAutoNum type="arabicPeriod" startAt="3"/>
            </a:pPr>
            <a:r>
              <a:rPr lang="en-US" b="0" i="0" u="none" strike="noStrike" dirty="0">
                <a:solidFill>
                  <a:srgbClr val="C9D1D9"/>
                </a:solidFill>
                <a:effectLst/>
                <a:latin typeface="-apple-system"/>
              </a:rPr>
              <a:t>Write a query that lists all customer IDs and first names in the customer table, sorted by </a:t>
            </a:r>
            <a:r>
              <a:rPr lang="en-US" b="0" i="0" u="none" strike="noStrike" dirty="0" err="1">
                <a:solidFill>
                  <a:srgbClr val="C9D1D9"/>
                </a:solidFill>
                <a:effectLst/>
                <a:latin typeface="-apple-system"/>
              </a:rPr>
              <a:t>first_name</a:t>
            </a:r>
            <a:endParaRPr lang="en-US" b="0" i="0" u="none" strike="noStrike" dirty="0">
              <a:solidFill>
                <a:srgbClr val="C9D1D9"/>
              </a:solidFill>
              <a:effectLst/>
              <a:latin typeface="-apple-system"/>
            </a:endParaRPr>
          </a:p>
          <a:p>
            <a:pPr marL="514350" indent="-514350">
              <a:buFont typeface="+mj-lt"/>
              <a:buAutoNum type="arabicPeriod" startAt="3"/>
            </a:pPr>
            <a:endParaRPr lang="en-US" b="0" i="0" u="none" strike="noStrike" dirty="0">
              <a:solidFill>
                <a:srgbClr val="C9D1D9"/>
              </a:solidFill>
              <a:effectLst/>
              <a:latin typeface="-apple-system"/>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SELECT </a:t>
            </a:r>
            <a:r>
              <a:rPr lang="en-US" dirty="0" err="1">
                <a:latin typeface="Menlo" panose="020B0609030804020204" pitchFamily="49" charset="0"/>
                <a:ea typeface="Menlo" panose="020B0609030804020204" pitchFamily="49" charset="0"/>
                <a:cs typeface="Menlo" panose="020B0609030804020204" pitchFamily="49" charset="0"/>
              </a:rPr>
              <a:t>customer_id,customer_first_name</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farmers_market.customer</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latin typeface="Menlo" panose="020B0609030804020204" pitchFamily="49" charset="0"/>
                <a:ea typeface="Menlo" panose="020B0609030804020204" pitchFamily="49" charset="0"/>
                <a:cs typeface="Menlo" panose="020B0609030804020204" pitchFamily="49" charset="0"/>
              </a:rPr>
              <a:t>	ORDER BY </a:t>
            </a:r>
            <a:r>
              <a:rPr lang="en-US" dirty="0" err="1">
                <a:latin typeface="Menlo" panose="020B0609030804020204" pitchFamily="49" charset="0"/>
                <a:ea typeface="Menlo" panose="020B0609030804020204" pitchFamily="49" charset="0"/>
                <a:cs typeface="Menlo" panose="020B0609030804020204" pitchFamily="49" charset="0"/>
              </a:rPr>
              <a:t>customer_first_name</a:t>
            </a:r>
            <a:endParaRPr lang="en-US" dirty="0">
              <a:latin typeface="Menlo" panose="020B0609030804020204" pitchFamily="49" charset="0"/>
              <a:ea typeface="Menlo" panose="020B0609030804020204" pitchFamily="49" charset="0"/>
              <a:cs typeface="Menlo" panose="020B0609030804020204" pitchFamily="49" charset="0"/>
            </a:endParaRPr>
          </a:p>
        </p:txBody>
      </p:sp>
      <p:pic>
        <p:nvPicPr>
          <p:cNvPr id="4" name="Picture 3">
            <a:extLst>
              <a:ext uri="{FF2B5EF4-FFF2-40B4-BE49-F238E27FC236}">
                <a16:creationId xmlns:a16="http://schemas.microsoft.com/office/drawing/2014/main" id="{CD301E2A-63BE-765A-AEC7-2409B1267860}"/>
              </a:ext>
            </a:extLst>
          </p:cNvPr>
          <p:cNvPicPr>
            <a:picLocks noChangeAspect="1"/>
          </p:cNvPicPr>
          <p:nvPr/>
        </p:nvPicPr>
        <p:blipFill>
          <a:blip r:embed="rId2"/>
          <a:stretch>
            <a:fillRect/>
          </a:stretch>
        </p:blipFill>
        <p:spPr>
          <a:xfrm>
            <a:off x="4337050" y="609600"/>
            <a:ext cx="3517900" cy="5638800"/>
          </a:xfrm>
          <a:prstGeom prst="rect">
            <a:avLst/>
          </a:prstGeom>
        </p:spPr>
      </p:pic>
    </p:spTree>
    <p:extLst>
      <p:ext uri="{BB962C8B-B14F-4D97-AF65-F5344CB8AC3E}">
        <p14:creationId xmlns:p14="http://schemas.microsoft.com/office/powerpoint/2010/main" val="12850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1466-DFA3-8219-B401-EBC4DC1EEE30}"/>
              </a:ext>
            </a:extLst>
          </p:cNvPr>
          <p:cNvSpPr>
            <a:spLocks noGrp="1"/>
          </p:cNvSpPr>
          <p:nvPr>
            <p:ph type="title"/>
          </p:nvPr>
        </p:nvSpPr>
        <p:spPr/>
        <p:txBody>
          <a:bodyPr/>
          <a:lstStyle/>
          <a:p>
            <a:r>
              <a:rPr lang="en-US" dirty="0"/>
              <a:t>Solutions to Homework Problems</a:t>
            </a:r>
          </a:p>
        </p:txBody>
      </p:sp>
      <p:sp>
        <p:nvSpPr>
          <p:cNvPr id="3" name="Content Placeholder 2">
            <a:extLst>
              <a:ext uri="{FF2B5EF4-FFF2-40B4-BE49-F238E27FC236}">
                <a16:creationId xmlns:a16="http://schemas.microsoft.com/office/drawing/2014/main" id="{867FF7AA-E5E6-EC53-80DF-3CDB20B66D66}"/>
              </a:ext>
            </a:extLst>
          </p:cNvPr>
          <p:cNvSpPr>
            <a:spLocks noGrp="1"/>
          </p:cNvSpPr>
          <p:nvPr>
            <p:ph idx="1"/>
          </p:nvPr>
        </p:nvSpPr>
        <p:spPr/>
        <p:txBody>
          <a:bodyPr>
            <a:normAutofit fontScale="70000" lnSpcReduction="20000"/>
          </a:bodyPr>
          <a:lstStyle/>
          <a:p>
            <a:pPr marL="514350" indent="-514350">
              <a:buFont typeface="+mj-lt"/>
              <a:buAutoNum type="arabicPeriod" startAt="4"/>
            </a:pPr>
            <a:r>
              <a:rPr lang="en-US" b="0" i="0" u="none" strike="noStrike" dirty="0">
                <a:solidFill>
                  <a:srgbClr val="C9D1D9"/>
                </a:solidFill>
                <a:effectLst/>
                <a:latin typeface="-apple-system"/>
              </a:rPr>
              <a:t>Write a query that displays the FULL NAME of the vendors from the vendor table in a column called "Vendor Full Name" along with the </a:t>
            </a:r>
            <a:r>
              <a:rPr lang="en-US" b="0" i="0" u="none" strike="noStrike" dirty="0" err="1">
                <a:solidFill>
                  <a:srgbClr val="C9D1D9"/>
                </a:solidFill>
                <a:effectLst/>
                <a:latin typeface="-apple-system"/>
              </a:rPr>
              <a:t>vendor_type</a:t>
            </a:r>
            <a:r>
              <a:rPr lang="en-US" b="0" i="0" u="none" strike="noStrike" dirty="0">
                <a:solidFill>
                  <a:srgbClr val="C9D1D9"/>
                </a:solidFill>
                <a:effectLst/>
                <a:latin typeface="-apple-system"/>
              </a:rPr>
              <a:t> column. Sort the table by the vendor type, then the vendor's last name.</a:t>
            </a:r>
          </a:p>
          <a:p>
            <a:pPr marL="514350" indent="-514350">
              <a:buFont typeface="+mj-lt"/>
              <a:buAutoNum type="arabicPeriod" startAt="4"/>
            </a:pPr>
            <a:endParaRPr lang="en-US" b="0" i="0" u="none" strike="noStrike" dirty="0">
              <a:solidFill>
                <a:srgbClr val="C9D1D9"/>
              </a:solidFill>
              <a:effectLst/>
              <a:latin typeface="-apple-system"/>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SELECT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vendor_type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a:t>
            </a: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CONCAT(</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vendor_owner_first_name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 ",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vendor_owner_last_name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AS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vendor_full_name</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FROM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farmers_market.vendor</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ORDER BY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vendor_type</a:t>
            </a:r>
            <a:r>
              <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rPr>
              <a:t>, </a:t>
            </a:r>
            <a:r>
              <a:rPr lang="en-US" b="0" i="0" u="none" strike="noStrike" dirty="0" err="1">
                <a:solidFill>
                  <a:srgbClr val="C9D1D9"/>
                </a:solidFill>
                <a:effectLst/>
                <a:latin typeface="Menlo" panose="020B0609030804020204" pitchFamily="49" charset="0"/>
                <a:ea typeface="Menlo" panose="020B0609030804020204" pitchFamily="49" charset="0"/>
                <a:cs typeface="Menlo" panose="020B0609030804020204" pitchFamily="49" charset="0"/>
              </a:rPr>
              <a:t>vendor_owner_last_name</a:t>
            </a:r>
            <a:endParaRPr lang="en-US" b="0" i="0" u="none" strike="noStrike" dirty="0">
              <a:solidFill>
                <a:srgbClr val="C9D1D9"/>
              </a:solidFill>
              <a:effectLst/>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pic>
        <p:nvPicPr>
          <p:cNvPr id="5" name="Picture 4">
            <a:extLst>
              <a:ext uri="{FF2B5EF4-FFF2-40B4-BE49-F238E27FC236}">
                <a16:creationId xmlns:a16="http://schemas.microsoft.com/office/drawing/2014/main" id="{1AE9EB49-51B6-1258-DF74-7B4A736072AC}"/>
              </a:ext>
            </a:extLst>
          </p:cNvPr>
          <p:cNvPicPr>
            <a:picLocks noChangeAspect="1"/>
          </p:cNvPicPr>
          <p:nvPr/>
        </p:nvPicPr>
        <p:blipFill>
          <a:blip r:embed="rId2"/>
          <a:stretch>
            <a:fillRect/>
          </a:stretch>
        </p:blipFill>
        <p:spPr>
          <a:xfrm>
            <a:off x="1788729" y="2286000"/>
            <a:ext cx="8614541" cy="3162300"/>
          </a:xfrm>
          <a:prstGeom prst="rect">
            <a:avLst/>
          </a:prstGeom>
        </p:spPr>
      </p:pic>
    </p:spTree>
    <p:extLst>
      <p:ext uri="{BB962C8B-B14F-4D97-AF65-F5344CB8AC3E}">
        <p14:creationId xmlns:p14="http://schemas.microsoft.com/office/powerpoint/2010/main" val="74684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C96-8ABE-D9FC-CAF4-2850E97C1E5E}"/>
              </a:ext>
            </a:extLst>
          </p:cNvPr>
          <p:cNvSpPr>
            <a:spLocks noGrp="1"/>
          </p:cNvSpPr>
          <p:nvPr>
            <p:ph type="title"/>
          </p:nvPr>
        </p:nvSpPr>
        <p:spPr/>
        <p:txBody>
          <a:bodyPr/>
          <a:lstStyle/>
          <a:p>
            <a:r>
              <a:rPr lang="en-US" dirty="0"/>
              <a:t>Quick Recap – SQL Query Structure</a:t>
            </a:r>
          </a:p>
        </p:txBody>
      </p:sp>
      <p:sp>
        <p:nvSpPr>
          <p:cNvPr id="3" name="Content Placeholder 2">
            <a:extLst>
              <a:ext uri="{FF2B5EF4-FFF2-40B4-BE49-F238E27FC236}">
                <a16:creationId xmlns:a16="http://schemas.microsoft.com/office/drawing/2014/main" id="{3741DDE0-5E57-8C8C-9F10-E423ED7C3EE2}"/>
              </a:ext>
            </a:extLst>
          </p:cNvPr>
          <p:cNvSpPr>
            <a:spLocks noGrp="1"/>
          </p:cNvSpPr>
          <p:nvPr>
            <p:ph idx="1"/>
          </p:nvPr>
        </p:nvSpPr>
        <p:spPr/>
        <p:txBody>
          <a:bodyPr>
            <a:normAutofit fontScale="92500" lnSpcReduction="20000"/>
          </a:bodyPr>
          <a:lstStyle/>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SELECT [columns to return]</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FROM [</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database.table_name</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a:t>
            </a:r>
          </a:p>
          <a:p>
            <a:pPr marL="0" indent="0">
              <a:buNone/>
            </a:pPr>
            <a:r>
              <a:rPr lang="en-US" dirty="0">
                <a:solidFill>
                  <a:srgbClr val="FF0000">
                    <a:alpha val="70000"/>
                  </a:srgbClr>
                </a:solidFill>
                <a:latin typeface="Menlo" panose="020B0609030804020204" pitchFamily="49" charset="0"/>
                <a:ea typeface="Menlo" panose="020B0609030804020204" pitchFamily="49" charset="0"/>
                <a:cs typeface="Menlo" panose="020B0609030804020204" pitchFamily="49" charset="0"/>
              </a:rPr>
              <a:t>WHERE [conditional filter statements]</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GROUP BY [columns to group on]</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HAVING [conditional filter statements run after grouping]</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ORDER BY [columns to sort on]</a:t>
            </a:r>
          </a:p>
          <a:p>
            <a:endParaRPr lang="en-US" dirty="0"/>
          </a:p>
        </p:txBody>
      </p:sp>
    </p:spTree>
    <p:extLst>
      <p:ext uri="{BB962C8B-B14F-4D97-AF65-F5344CB8AC3E}">
        <p14:creationId xmlns:p14="http://schemas.microsoft.com/office/powerpoint/2010/main" val="361588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A392-00FE-BBCE-015B-5275DAD07F5B}"/>
              </a:ext>
            </a:extLst>
          </p:cNvPr>
          <p:cNvSpPr>
            <a:spLocks noGrp="1"/>
          </p:cNvSpPr>
          <p:nvPr>
            <p:ph type="title"/>
          </p:nvPr>
        </p:nvSpPr>
        <p:spPr/>
        <p:txBody>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3" name="Content Placeholder 2">
            <a:extLst>
              <a:ext uri="{FF2B5EF4-FFF2-40B4-BE49-F238E27FC236}">
                <a16:creationId xmlns:a16="http://schemas.microsoft.com/office/drawing/2014/main" id="{3C8ACC05-B920-13F1-4C6E-5F60EEF5EDB9}"/>
              </a:ext>
            </a:extLst>
          </p:cNvPr>
          <p:cNvSpPr>
            <a:spLocks noGrp="1"/>
          </p:cNvSpPr>
          <p:nvPr>
            <p:ph idx="1"/>
          </p:nvPr>
        </p:nvSpPr>
        <p:spPr/>
        <p:txBody>
          <a:bodyPr/>
          <a:lstStyle/>
          <a:p>
            <a:r>
              <a:rPr lang="en-US" dirty="0"/>
              <a:t>The WHERE clause is used as part of a SELECT statement that is used to determine which rows should be included in the results a.k.a. filtering</a:t>
            </a:r>
          </a:p>
          <a:p>
            <a:r>
              <a:rPr lang="en-US" dirty="0"/>
              <a:t>Similar to IF statements in other programming languages, SQL also uses Boolean logic (AND/OR) to determine the action to take</a:t>
            </a:r>
          </a:p>
        </p:txBody>
      </p:sp>
    </p:spTree>
    <p:extLst>
      <p:ext uri="{BB962C8B-B14F-4D97-AF65-F5344CB8AC3E}">
        <p14:creationId xmlns:p14="http://schemas.microsoft.com/office/powerpoint/2010/main" val="399267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C0C6-E24E-AEAD-DDBA-493BA0956D51}"/>
              </a:ext>
            </a:extLst>
          </p:cNvPr>
          <p:cNvSpPr>
            <a:spLocks noGrp="1"/>
          </p:cNvSpPr>
          <p:nvPr>
            <p:ph type="title"/>
          </p:nvPr>
        </p:nvSpPr>
        <p:spPr/>
        <p:txBody>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3" name="Content Placeholder 2">
            <a:extLst>
              <a:ext uri="{FF2B5EF4-FFF2-40B4-BE49-F238E27FC236}">
                <a16:creationId xmlns:a16="http://schemas.microsoft.com/office/drawing/2014/main" id="{CDFA1329-320F-0665-AD20-0EBDC4CF470D}"/>
              </a:ext>
            </a:extLst>
          </p:cNvPr>
          <p:cNvSpPr>
            <a:spLocks noGrp="1"/>
          </p:cNvSpPr>
          <p:nvPr>
            <p:ph idx="1"/>
          </p:nvPr>
        </p:nvSpPr>
        <p:spPr/>
        <p:txBody>
          <a:bodyPr>
            <a:normAutofit/>
          </a:bodyPr>
          <a:lstStyle/>
          <a:p>
            <a:r>
              <a:rPr lang="en-US" sz="2400" dirty="0"/>
              <a:t>The </a:t>
            </a:r>
            <a:r>
              <a:rPr lang="en-US" sz="2400" dirty="0">
                <a:latin typeface="Menlo" panose="020B0609030804020204" pitchFamily="49" charset="0"/>
                <a:ea typeface="Menlo" panose="020B0609030804020204" pitchFamily="49" charset="0"/>
                <a:cs typeface="Menlo" panose="020B0609030804020204" pitchFamily="49" charset="0"/>
              </a:rPr>
              <a:t>WHERE</a:t>
            </a:r>
            <a:r>
              <a:rPr lang="en-US" sz="2400" dirty="0"/>
              <a:t> clause goes after the </a:t>
            </a:r>
            <a:r>
              <a:rPr lang="en-US" sz="2400" dirty="0">
                <a:latin typeface="Menlo" panose="020B0609030804020204" pitchFamily="49" charset="0"/>
                <a:ea typeface="Menlo" panose="020B0609030804020204" pitchFamily="49" charset="0"/>
                <a:cs typeface="Menlo" panose="020B0609030804020204" pitchFamily="49" charset="0"/>
              </a:rPr>
              <a:t>FROM</a:t>
            </a:r>
            <a:r>
              <a:rPr lang="en-US" sz="2400" dirty="0"/>
              <a:t> statement, before the </a:t>
            </a:r>
            <a:r>
              <a:rPr lang="en-US" sz="2400" dirty="0">
                <a:latin typeface="Menlo" panose="020B0609030804020204" pitchFamily="49" charset="0"/>
                <a:ea typeface="Menlo" panose="020B0609030804020204" pitchFamily="49" charset="0"/>
                <a:cs typeface="Menlo" panose="020B0609030804020204" pitchFamily="49" charset="0"/>
              </a:rPr>
              <a:t>GROUP BY</a:t>
            </a:r>
            <a:r>
              <a:rPr lang="en-US" sz="2400" dirty="0"/>
              <a:t>, </a:t>
            </a:r>
            <a:r>
              <a:rPr lang="en-US" sz="2400" dirty="0">
                <a:latin typeface="Menlo" panose="020B0609030804020204" pitchFamily="49" charset="0"/>
                <a:ea typeface="Menlo" panose="020B0609030804020204" pitchFamily="49" charset="0"/>
                <a:cs typeface="Menlo" panose="020B0609030804020204" pitchFamily="49" charset="0"/>
              </a:rPr>
              <a:t>ORDER BY</a:t>
            </a:r>
            <a:r>
              <a:rPr lang="en-US" sz="2400" dirty="0"/>
              <a:t> or </a:t>
            </a:r>
            <a:r>
              <a:rPr lang="en-US" sz="2400" dirty="0">
                <a:latin typeface="Menlo" panose="020B0609030804020204" pitchFamily="49" charset="0"/>
                <a:ea typeface="Menlo" panose="020B0609030804020204" pitchFamily="49" charset="0"/>
                <a:cs typeface="Menlo" panose="020B0609030804020204" pitchFamily="49" charset="0"/>
              </a:rPr>
              <a:t>LIMIT</a:t>
            </a:r>
            <a:r>
              <a:rPr lang="en-US" sz="2400" dirty="0"/>
              <a:t> statements in the </a:t>
            </a:r>
            <a:r>
              <a:rPr lang="en-US" sz="2400" dirty="0">
                <a:latin typeface="Menlo" panose="020B0609030804020204" pitchFamily="49" charset="0"/>
                <a:ea typeface="Menlo" panose="020B0609030804020204" pitchFamily="49" charset="0"/>
                <a:cs typeface="Menlo" panose="020B0609030804020204" pitchFamily="49" charset="0"/>
              </a:rPr>
              <a:t>SELECT</a:t>
            </a:r>
            <a:r>
              <a:rPr lang="en-US" sz="2400" dirty="0"/>
              <a:t> query. The conditions being applied use regular algebraic expressions including but not limited to ”=“, “&lt;”, “&gt;” and combinations thereof. </a:t>
            </a:r>
          </a:p>
        </p:txBody>
      </p:sp>
      <p:sp>
        <p:nvSpPr>
          <p:cNvPr id="4" name="TextBox 3">
            <a:extLst>
              <a:ext uri="{FF2B5EF4-FFF2-40B4-BE49-F238E27FC236}">
                <a16:creationId xmlns:a16="http://schemas.microsoft.com/office/drawing/2014/main" id="{F362D742-5958-615D-389C-EEB733658E80}"/>
              </a:ext>
            </a:extLst>
          </p:cNvPr>
          <p:cNvSpPr txBox="1"/>
          <p:nvPr/>
        </p:nvSpPr>
        <p:spPr>
          <a:xfrm>
            <a:off x="2882989" y="4288201"/>
            <a:ext cx="6426021" cy="1815882"/>
          </a:xfrm>
          <a:prstGeom prst="rect">
            <a:avLst/>
          </a:prstGeom>
          <a:noFill/>
        </p:spPr>
        <p:txBody>
          <a:bodyPr wrap="square" rtlCol="0">
            <a:spAutoFit/>
          </a:bodyPr>
          <a:lstStyle/>
          <a:p>
            <a:r>
              <a:rPr lang="en-US" sz="2800" dirty="0">
                <a:latin typeface="Menlo" panose="020B0609030804020204" pitchFamily="49" charset="0"/>
                <a:ea typeface="Menlo" panose="020B0609030804020204" pitchFamily="49" charset="0"/>
                <a:cs typeface="Menlo" panose="020B0609030804020204" pitchFamily="49" charset="0"/>
              </a:rPr>
              <a:t>SELECT *</a:t>
            </a:r>
          </a:p>
          <a:p>
            <a:r>
              <a:rPr lang="en-US" sz="2800" dirty="0">
                <a:latin typeface="Menlo" panose="020B0609030804020204" pitchFamily="49" charset="0"/>
                <a:ea typeface="Menlo" panose="020B0609030804020204" pitchFamily="49" charset="0"/>
                <a:cs typeface="Menlo" panose="020B0609030804020204" pitchFamily="49" charset="0"/>
              </a:rPr>
              <a:t>FROM </a:t>
            </a:r>
            <a:r>
              <a:rPr lang="en-US" sz="2800" dirty="0" err="1">
                <a:latin typeface="Menlo" panose="020B0609030804020204" pitchFamily="49" charset="0"/>
                <a:ea typeface="Menlo" panose="020B0609030804020204" pitchFamily="49" charset="0"/>
                <a:cs typeface="Menlo" panose="020B0609030804020204" pitchFamily="49" charset="0"/>
              </a:rPr>
              <a:t>farmers_market.table</a:t>
            </a:r>
            <a:endParaRPr lang="en-US" sz="2800" dirty="0">
              <a:latin typeface="Menlo" panose="020B0609030804020204" pitchFamily="49" charset="0"/>
              <a:ea typeface="Menlo" panose="020B0609030804020204" pitchFamily="49" charset="0"/>
              <a:cs typeface="Menlo" panose="020B0609030804020204" pitchFamily="49" charset="0"/>
            </a:endParaRPr>
          </a:p>
          <a:p>
            <a:r>
              <a:rPr lang="en-US" sz="2800" dirty="0">
                <a:latin typeface="Menlo" panose="020B0609030804020204" pitchFamily="49" charset="0"/>
                <a:ea typeface="Menlo" panose="020B0609030804020204" pitchFamily="49" charset="0"/>
                <a:cs typeface="Menlo" panose="020B0609030804020204" pitchFamily="49" charset="0"/>
              </a:rPr>
              <a:t>WHERE </a:t>
            </a:r>
            <a:r>
              <a:rPr lang="en-US" sz="2800" dirty="0" err="1">
                <a:latin typeface="Menlo" panose="020B0609030804020204" pitchFamily="49" charset="0"/>
                <a:ea typeface="Menlo" panose="020B0609030804020204" pitchFamily="49" charset="0"/>
                <a:cs typeface="Menlo" panose="020B0609030804020204" pitchFamily="49" charset="0"/>
              </a:rPr>
              <a:t>customer_id</a:t>
            </a:r>
            <a:r>
              <a:rPr lang="en-US" sz="2800" dirty="0">
                <a:latin typeface="Menlo" panose="020B0609030804020204" pitchFamily="49" charset="0"/>
                <a:ea typeface="Menlo" panose="020B0609030804020204" pitchFamily="49" charset="0"/>
                <a:cs typeface="Menlo" panose="020B0609030804020204" pitchFamily="49" charset="0"/>
              </a:rPr>
              <a:t> = 1 </a:t>
            </a:r>
          </a:p>
          <a:p>
            <a:r>
              <a:rPr lang="en-US" sz="2800" dirty="0">
                <a:latin typeface="Menlo" panose="020B0609030804020204" pitchFamily="49" charset="0"/>
                <a:ea typeface="Menlo" panose="020B0609030804020204" pitchFamily="49" charset="0"/>
                <a:cs typeface="Menlo" panose="020B0609030804020204" pitchFamily="49" charset="0"/>
              </a:rPr>
              <a:t>LIMIT 5</a:t>
            </a:r>
          </a:p>
        </p:txBody>
      </p:sp>
    </p:spTree>
    <p:extLst>
      <p:ext uri="{BB962C8B-B14F-4D97-AF65-F5344CB8AC3E}">
        <p14:creationId xmlns:p14="http://schemas.microsoft.com/office/powerpoint/2010/main" val="146624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05C0-F49D-6B9A-EBA1-543CA30DABFD}"/>
              </a:ext>
            </a:extLst>
          </p:cNvPr>
          <p:cNvSpPr>
            <a:spLocks noGrp="1"/>
          </p:cNvSpPr>
          <p:nvPr>
            <p:ph type="title"/>
          </p:nvPr>
        </p:nvSpPr>
        <p:spPr/>
        <p:txBody>
          <a:bodyPr/>
          <a:lstStyle/>
          <a:p>
            <a:r>
              <a:rPr lang="en-US" dirty="0"/>
              <a:t>Filtering on Multiple Conditions</a:t>
            </a:r>
          </a:p>
        </p:txBody>
      </p:sp>
      <p:sp>
        <p:nvSpPr>
          <p:cNvPr id="3" name="Content Placeholder 2">
            <a:extLst>
              <a:ext uri="{FF2B5EF4-FFF2-40B4-BE49-F238E27FC236}">
                <a16:creationId xmlns:a16="http://schemas.microsoft.com/office/drawing/2014/main" id="{B595D6A7-2476-C099-D519-F3CA98CDEFE0}"/>
              </a:ext>
            </a:extLst>
          </p:cNvPr>
          <p:cNvSpPr>
            <a:spLocks noGrp="1"/>
          </p:cNvSpPr>
          <p:nvPr>
            <p:ph idx="1"/>
          </p:nvPr>
        </p:nvSpPr>
        <p:spPr/>
        <p:txBody>
          <a:bodyPr/>
          <a:lstStyle/>
          <a:p>
            <a:r>
              <a:rPr lang="en-US" dirty="0"/>
              <a:t>You can combine multiple conditions with Boolean operators such as </a:t>
            </a:r>
            <a:r>
              <a:rPr lang="en-US" dirty="0">
                <a:latin typeface="Menlo" panose="020B0609030804020204" pitchFamily="49" charset="0"/>
                <a:ea typeface="Menlo" panose="020B0609030804020204" pitchFamily="49" charset="0"/>
                <a:cs typeface="Menlo" panose="020B0609030804020204" pitchFamily="49" charset="0"/>
              </a:rPr>
              <a:t>AND</a:t>
            </a:r>
            <a:r>
              <a:rPr lang="en-US" dirty="0"/>
              <a:t>, </a:t>
            </a:r>
            <a:r>
              <a:rPr lang="en-US" dirty="0">
                <a:latin typeface="Menlo" panose="020B0609030804020204" pitchFamily="49" charset="0"/>
                <a:ea typeface="Menlo" panose="020B0609030804020204" pitchFamily="49" charset="0"/>
                <a:cs typeface="Menlo" panose="020B0609030804020204" pitchFamily="49" charset="0"/>
              </a:rPr>
              <a:t>OR</a:t>
            </a:r>
            <a:r>
              <a:rPr lang="en-US" dirty="0"/>
              <a:t>, or </a:t>
            </a:r>
            <a:r>
              <a:rPr lang="en-US" dirty="0">
                <a:latin typeface="Menlo" panose="020B0609030804020204" pitchFamily="49" charset="0"/>
                <a:ea typeface="Menlo" panose="020B0609030804020204" pitchFamily="49" charset="0"/>
                <a:cs typeface="Menlo" panose="020B0609030804020204" pitchFamily="49" charset="0"/>
              </a:rPr>
              <a:t>AND NOT </a:t>
            </a:r>
            <a:r>
              <a:rPr lang="en-US" dirty="0"/>
              <a:t>between them in order to filter using multiple criteria in the </a:t>
            </a:r>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a:t>
            </a:r>
          </a:p>
        </p:txBody>
      </p:sp>
      <p:sp>
        <p:nvSpPr>
          <p:cNvPr id="4" name="TextBox 3">
            <a:extLst>
              <a:ext uri="{FF2B5EF4-FFF2-40B4-BE49-F238E27FC236}">
                <a16:creationId xmlns:a16="http://schemas.microsoft.com/office/drawing/2014/main" id="{26A9E28A-2524-044A-0406-A2A36EC424D2}"/>
              </a:ext>
            </a:extLst>
          </p:cNvPr>
          <p:cNvSpPr txBox="1"/>
          <p:nvPr/>
        </p:nvSpPr>
        <p:spPr>
          <a:xfrm>
            <a:off x="2284700" y="4371032"/>
            <a:ext cx="7622600" cy="1200329"/>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 </a:t>
            </a:r>
          </a:p>
          <a:p>
            <a:r>
              <a:rPr lang="en-US" sz="2400" dirty="0">
                <a:latin typeface="Menlo" panose="020B0609030804020204" pitchFamily="49" charset="0"/>
                <a:ea typeface="Menlo" panose="020B0609030804020204" pitchFamily="49" charset="0"/>
                <a:cs typeface="Menlo" panose="020B0609030804020204" pitchFamily="49" charset="0"/>
              </a:rPr>
              <a:t>FROM </a:t>
            </a:r>
            <a:r>
              <a:rPr lang="en-US" sz="2400" dirty="0" err="1">
                <a:latin typeface="Menlo" panose="020B0609030804020204" pitchFamily="49" charset="0"/>
                <a:ea typeface="Menlo" panose="020B0609030804020204" pitchFamily="49" charset="0"/>
                <a:cs typeface="Menlo" panose="020B0609030804020204" pitchFamily="49" charset="0"/>
              </a:rPr>
              <a:t>farmers_market.table</a:t>
            </a:r>
            <a:endParaRPr lang="en-US" sz="2400" dirty="0">
              <a:latin typeface="Menlo" panose="020B0609030804020204" pitchFamily="49" charset="0"/>
              <a:ea typeface="Menlo" panose="020B0609030804020204" pitchFamily="49" charset="0"/>
              <a:cs typeface="Menlo" panose="020B0609030804020204" pitchFamily="49" charset="0"/>
            </a:endParaRPr>
          </a:p>
          <a:p>
            <a:r>
              <a:rPr lang="en-US" sz="2400" dirty="0">
                <a:latin typeface="Menlo" panose="020B0609030804020204" pitchFamily="49" charset="0"/>
                <a:ea typeface="Menlo" panose="020B0609030804020204" pitchFamily="49" charset="0"/>
                <a:cs typeface="Menlo" panose="020B0609030804020204" pitchFamily="49" charset="0"/>
              </a:rPr>
              <a:t>WHERE </a:t>
            </a:r>
            <a:r>
              <a:rPr lang="en-US" sz="2400" dirty="0" err="1">
                <a:latin typeface="Menlo" panose="020B0609030804020204" pitchFamily="49" charset="0"/>
                <a:ea typeface="Menlo" panose="020B0609030804020204" pitchFamily="49" charset="0"/>
                <a:cs typeface="Menlo" panose="020B0609030804020204" pitchFamily="49" charset="0"/>
              </a:rPr>
              <a:t>customer_id</a:t>
            </a:r>
            <a:r>
              <a:rPr lang="en-US" sz="2400" dirty="0">
                <a:latin typeface="Menlo" panose="020B0609030804020204" pitchFamily="49" charset="0"/>
                <a:ea typeface="Menlo" panose="020B0609030804020204" pitchFamily="49" charset="0"/>
                <a:cs typeface="Menlo" panose="020B0609030804020204" pitchFamily="49" charset="0"/>
              </a:rPr>
              <a:t> = 1 OR </a:t>
            </a:r>
            <a:r>
              <a:rPr lang="en-US" sz="2400" dirty="0" err="1">
                <a:latin typeface="Menlo" panose="020B0609030804020204" pitchFamily="49" charset="0"/>
                <a:ea typeface="Menlo" panose="020B0609030804020204" pitchFamily="49" charset="0"/>
                <a:cs typeface="Menlo" panose="020B0609030804020204" pitchFamily="49" charset="0"/>
              </a:rPr>
              <a:t>customer_id</a:t>
            </a:r>
            <a:r>
              <a:rPr lang="en-US" sz="2400" dirty="0">
                <a:latin typeface="Menlo" panose="020B0609030804020204" pitchFamily="49" charset="0"/>
                <a:ea typeface="Menlo" panose="020B0609030804020204" pitchFamily="49" charset="0"/>
                <a:cs typeface="Menlo" panose="020B0609030804020204" pitchFamily="49" charset="0"/>
              </a:rPr>
              <a:t> = 3</a:t>
            </a:r>
          </a:p>
        </p:txBody>
      </p:sp>
    </p:spTree>
    <p:extLst>
      <p:ext uri="{BB962C8B-B14F-4D97-AF65-F5344CB8AC3E}">
        <p14:creationId xmlns:p14="http://schemas.microsoft.com/office/powerpoint/2010/main" val="24370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26EF-2851-360F-1F22-AF446B5854E0}"/>
              </a:ext>
            </a:extLst>
          </p:cNvPr>
          <p:cNvSpPr>
            <a:spLocks noGrp="1"/>
          </p:cNvSpPr>
          <p:nvPr>
            <p:ph type="title"/>
          </p:nvPr>
        </p:nvSpPr>
        <p:spPr/>
        <p:txBody>
          <a:bodyPr/>
          <a:lstStyle/>
          <a:p>
            <a:r>
              <a:rPr lang="en-US" dirty="0"/>
              <a:t>Filtering on Multiple Conditions</a:t>
            </a:r>
          </a:p>
        </p:txBody>
      </p:sp>
      <p:sp>
        <p:nvSpPr>
          <p:cNvPr id="3" name="Content Placeholder 2">
            <a:extLst>
              <a:ext uri="{FF2B5EF4-FFF2-40B4-BE49-F238E27FC236}">
                <a16:creationId xmlns:a16="http://schemas.microsoft.com/office/drawing/2014/main" id="{FDCF4F41-7B35-8734-2CF5-C47017C5D560}"/>
              </a:ext>
            </a:extLst>
          </p:cNvPr>
          <p:cNvSpPr>
            <a:spLocks noGrp="1"/>
          </p:cNvSpPr>
          <p:nvPr>
            <p:ph idx="1"/>
          </p:nvPr>
        </p:nvSpPr>
        <p:spPr/>
        <p:txBody>
          <a:bodyPr/>
          <a:lstStyle/>
          <a:p>
            <a:r>
              <a:rPr lang="en-US" dirty="0"/>
              <a:t>You can also combine multiple </a:t>
            </a:r>
            <a:r>
              <a:rPr lang="en-US" dirty="0">
                <a:latin typeface="Menlo" panose="020B0609030804020204" pitchFamily="49" charset="0"/>
                <a:ea typeface="Menlo" panose="020B0609030804020204" pitchFamily="49" charset="0"/>
                <a:cs typeface="Menlo" panose="020B0609030804020204" pitchFamily="49" charset="0"/>
              </a:rPr>
              <a:t>AND</a:t>
            </a:r>
            <a:r>
              <a:rPr lang="en-US" dirty="0"/>
              <a:t>, </a:t>
            </a:r>
            <a:r>
              <a:rPr lang="en-US" dirty="0">
                <a:latin typeface="Menlo" panose="020B0609030804020204" pitchFamily="49" charset="0"/>
                <a:ea typeface="Menlo" panose="020B0609030804020204" pitchFamily="49" charset="0"/>
                <a:cs typeface="Menlo" panose="020B0609030804020204" pitchFamily="49" charset="0"/>
              </a:rPr>
              <a:t>OR</a:t>
            </a:r>
            <a:r>
              <a:rPr lang="en-US" dirty="0"/>
              <a:t> and </a:t>
            </a:r>
            <a:r>
              <a:rPr lang="en-US" dirty="0">
                <a:latin typeface="Menlo" panose="020B0609030804020204" pitchFamily="49" charset="0"/>
                <a:ea typeface="Menlo" panose="020B0609030804020204" pitchFamily="49" charset="0"/>
                <a:cs typeface="Menlo" panose="020B0609030804020204" pitchFamily="49" charset="0"/>
              </a:rPr>
              <a:t>NOT</a:t>
            </a:r>
            <a:r>
              <a:rPr lang="en-US" dirty="0"/>
              <a:t> conditions, and use parentheses the same way as you would in algebraic expressions to specify the order of operations</a:t>
            </a:r>
          </a:p>
          <a:p>
            <a:pPr lvl="1"/>
            <a:r>
              <a:rPr lang="en-US" dirty="0"/>
              <a:t>The conditions inside the parentheses will be evaluated first</a:t>
            </a:r>
          </a:p>
          <a:p>
            <a:r>
              <a:rPr lang="en-US" dirty="0">
                <a:latin typeface="Menlo" panose="020B0609030804020204" pitchFamily="49" charset="0"/>
                <a:ea typeface="Menlo" panose="020B0609030804020204" pitchFamily="49" charset="0"/>
                <a:cs typeface="Menlo" panose="020B0609030804020204" pitchFamily="49" charset="0"/>
              </a:rPr>
              <a:t>WHERE</a:t>
            </a:r>
            <a:r>
              <a:rPr lang="en-US" dirty="0"/>
              <a:t> clauses can also impose conditions using values in multiple columns</a:t>
            </a:r>
          </a:p>
          <a:p>
            <a:pPr marL="0" indent="0">
              <a:buNone/>
            </a:pPr>
            <a:endParaRPr lang="en-US" dirty="0"/>
          </a:p>
        </p:txBody>
      </p:sp>
    </p:spTree>
    <p:extLst>
      <p:ext uri="{BB962C8B-B14F-4D97-AF65-F5344CB8AC3E}">
        <p14:creationId xmlns:p14="http://schemas.microsoft.com/office/powerpoint/2010/main" val="109889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1324-4F00-FA88-5B59-59D66E05A7A3}"/>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BETWEEN</a:t>
            </a:r>
          </a:p>
        </p:txBody>
      </p:sp>
      <p:sp>
        <p:nvSpPr>
          <p:cNvPr id="3" name="Content Placeholder 2">
            <a:extLst>
              <a:ext uri="{FF2B5EF4-FFF2-40B4-BE49-F238E27FC236}">
                <a16:creationId xmlns:a16="http://schemas.microsoft.com/office/drawing/2014/main" id="{CE18EE67-76F6-7A71-5456-D262A83815C4}"/>
              </a:ext>
            </a:extLst>
          </p:cNvPr>
          <p:cNvSpPr>
            <a:spLocks noGrp="1"/>
          </p:cNvSpPr>
          <p:nvPr>
            <p:ph idx="1"/>
          </p:nvPr>
        </p:nvSpPr>
        <p:spPr/>
        <p:txBody>
          <a:bodyPr/>
          <a:lstStyle/>
          <a:p>
            <a:r>
              <a:rPr lang="en-US" dirty="0"/>
              <a:t>In order to specify a conditions that need to check if a value lies within a certain range, you can use the </a:t>
            </a:r>
            <a:r>
              <a:rPr lang="en-US" dirty="0">
                <a:latin typeface="Menlo" panose="020B0609030804020204" pitchFamily="49" charset="0"/>
                <a:ea typeface="Menlo" panose="020B0609030804020204" pitchFamily="49" charset="0"/>
                <a:cs typeface="Menlo" panose="020B0609030804020204" pitchFamily="49" charset="0"/>
              </a:rPr>
              <a:t>BETWEEN</a:t>
            </a:r>
            <a:r>
              <a:rPr lang="en-US" dirty="0"/>
              <a:t> keyword.</a:t>
            </a:r>
          </a:p>
        </p:txBody>
      </p:sp>
      <p:sp>
        <p:nvSpPr>
          <p:cNvPr id="4" name="TextBox 3">
            <a:extLst>
              <a:ext uri="{FF2B5EF4-FFF2-40B4-BE49-F238E27FC236}">
                <a16:creationId xmlns:a16="http://schemas.microsoft.com/office/drawing/2014/main" id="{239B4444-3749-7521-2B0A-1C1AAF5D03F6}"/>
              </a:ext>
            </a:extLst>
          </p:cNvPr>
          <p:cNvSpPr txBox="1"/>
          <p:nvPr/>
        </p:nvSpPr>
        <p:spPr>
          <a:xfrm>
            <a:off x="2842545" y="3821723"/>
            <a:ext cx="6506909" cy="2308324"/>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a:t>
            </a:r>
          </a:p>
          <a:p>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err="1">
                <a:latin typeface="Menlo" panose="020B0609030804020204" pitchFamily="49" charset="0"/>
                <a:ea typeface="Menlo" panose="020B0609030804020204" pitchFamily="49" charset="0"/>
                <a:cs typeface="Menlo" panose="020B0609030804020204" pitchFamily="49" charset="0"/>
              </a:rPr>
              <a:t>col_a</a:t>
            </a:r>
            <a:r>
              <a:rPr lang="en-US" sz="2400" dirty="0">
                <a:latin typeface="Menlo" panose="020B0609030804020204" pitchFamily="49" charset="0"/>
                <a:ea typeface="Menlo" panose="020B0609030804020204" pitchFamily="49" charset="0"/>
                <a:cs typeface="Menlo" panose="020B0609030804020204" pitchFamily="49" charset="0"/>
              </a:rPr>
              <a:t> = 7 </a:t>
            </a:r>
          </a:p>
          <a:p>
            <a:r>
              <a:rPr lang="en-US" sz="2400" dirty="0">
                <a:latin typeface="Menlo" panose="020B0609030804020204" pitchFamily="49" charset="0"/>
                <a:ea typeface="Menlo" panose="020B0609030804020204" pitchFamily="49" charset="0"/>
                <a:cs typeface="Menlo" panose="020B0609030804020204" pitchFamily="49" charset="0"/>
              </a:rPr>
              <a:t> AND date BETWEEN ‘2019-03-02’ and</a:t>
            </a:r>
          </a:p>
          <a:p>
            <a:r>
              <a:rPr lang="en-US" sz="2400" dirty="0">
                <a:latin typeface="Menlo" panose="020B0609030804020204" pitchFamily="49" charset="0"/>
                <a:ea typeface="Menlo" panose="020B0609030804020204" pitchFamily="49" charset="0"/>
                <a:cs typeface="Menlo" panose="020B0609030804020204" pitchFamily="49" charset="0"/>
              </a:rPr>
              <a:t> ’2019-03-16’</a:t>
            </a:r>
          </a:p>
        </p:txBody>
      </p:sp>
    </p:spTree>
    <p:extLst>
      <p:ext uri="{BB962C8B-B14F-4D97-AF65-F5344CB8AC3E}">
        <p14:creationId xmlns:p14="http://schemas.microsoft.com/office/powerpoint/2010/main" val="79979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D056-89D0-C248-151F-3CAE36387FF1}"/>
              </a:ext>
            </a:extLst>
          </p:cNvPr>
          <p:cNvSpPr>
            <a:spLocks noGrp="1"/>
          </p:cNvSpPr>
          <p:nvPr>
            <p:ph type="title"/>
          </p:nvPr>
        </p:nvSpPr>
        <p:spPr/>
        <p:txBody>
          <a:bodyPr/>
          <a:lstStyle/>
          <a:p>
            <a:r>
              <a:rPr lang="en-US" dirty="0"/>
              <a:t>Quick Recap – Relational Databases</a:t>
            </a:r>
          </a:p>
        </p:txBody>
      </p:sp>
      <p:sp>
        <p:nvSpPr>
          <p:cNvPr id="3" name="Content Placeholder 2">
            <a:extLst>
              <a:ext uri="{FF2B5EF4-FFF2-40B4-BE49-F238E27FC236}">
                <a16:creationId xmlns:a16="http://schemas.microsoft.com/office/drawing/2014/main" id="{DE58B467-C292-DDFC-F452-BECF0BEC502B}"/>
              </a:ext>
            </a:extLst>
          </p:cNvPr>
          <p:cNvSpPr>
            <a:spLocks noGrp="1"/>
          </p:cNvSpPr>
          <p:nvPr>
            <p:ph idx="1"/>
          </p:nvPr>
        </p:nvSpPr>
        <p:spPr/>
        <p:txBody>
          <a:bodyPr/>
          <a:lstStyle/>
          <a:p>
            <a:r>
              <a:rPr lang="en-US" dirty="0"/>
              <a:t>Data Sources: Can be structured (tabular) or unstructured (images, videos, text, etc.)</a:t>
            </a:r>
          </a:p>
          <a:p>
            <a:r>
              <a:rPr lang="en-US" dirty="0"/>
              <a:t>Relational databases are a collection of related tables. </a:t>
            </a:r>
          </a:p>
          <a:p>
            <a:r>
              <a:rPr lang="en-US" dirty="0"/>
              <a:t>Database schemas stores information about the individual tables and documents the database structure</a:t>
            </a:r>
          </a:p>
        </p:txBody>
      </p:sp>
    </p:spTree>
    <p:extLst>
      <p:ext uri="{BB962C8B-B14F-4D97-AF65-F5344CB8AC3E}">
        <p14:creationId xmlns:p14="http://schemas.microsoft.com/office/powerpoint/2010/main" val="2909119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4408-3409-DF5D-67D8-6CA28FB80348}"/>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IN</a:t>
            </a:r>
          </a:p>
        </p:txBody>
      </p:sp>
      <p:sp>
        <p:nvSpPr>
          <p:cNvPr id="3" name="Content Placeholder 2">
            <a:extLst>
              <a:ext uri="{FF2B5EF4-FFF2-40B4-BE49-F238E27FC236}">
                <a16:creationId xmlns:a16="http://schemas.microsoft.com/office/drawing/2014/main" id="{C743C407-4D01-C35D-75EE-45DA6E552DEA}"/>
              </a:ext>
            </a:extLst>
          </p:cNvPr>
          <p:cNvSpPr>
            <a:spLocks noGrp="1"/>
          </p:cNvSpPr>
          <p:nvPr>
            <p:ph idx="1"/>
          </p:nvPr>
        </p:nvSpPr>
        <p:spPr/>
        <p:txBody>
          <a:bodyPr/>
          <a:lstStyle/>
          <a:p>
            <a:r>
              <a:rPr lang="en-US" dirty="0"/>
              <a:t>You can also use the IN keyword to determine if the value in a column belongs to a list</a:t>
            </a:r>
          </a:p>
        </p:txBody>
      </p:sp>
      <p:sp>
        <p:nvSpPr>
          <p:cNvPr id="4" name="TextBox 3">
            <a:extLst>
              <a:ext uri="{FF2B5EF4-FFF2-40B4-BE49-F238E27FC236}">
                <a16:creationId xmlns:a16="http://schemas.microsoft.com/office/drawing/2014/main" id="{74A4E395-2B93-D5DB-09AB-AADE5D38BE70}"/>
              </a:ext>
            </a:extLst>
          </p:cNvPr>
          <p:cNvSpPr txBox="1"/>
          <p:nvPr/>
        </p:nvSpPr>
        <p:spPr>
          <a:xfrm>
            <a:off x="1633881" y="3821723"/>
            <a:ext cx="8924238" cy="1569660"/>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a:t>
            </a:r>
          </a:p>
          <a:p>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err="1">
                <a:latin typeface="Menlo" panose="020B0609030804020204" pitchFamily="49" charset="0"/>
                <a:ea typeface="Menlo" panose="020B0609030804020204" pitchFamily="49" charset="0"/>
                <a:cs typeface="Menlo" panose="020B0609030804020204" pitchFamily="49" charset="0"/>
              </a:rPr>
              <a:t>customer_name</a:t>
            </a:r>
            <a:r>
              <a:rPr lang="en-US" sz="2400" dirty="0">
                <a:latin typeface="Menlo" panose="020B0609030804020204" pitchFamily="49" charset="0"/>
                <a:ea typeface="Menlo" panose="020B0609030804020204" pitchFamily="49" charset="0"/>
                <a:cs typeface="Menlo" panose="020B0609030804020204" pitchFamily="49" charset="0"/>
              </a:rPr>
              <a:t> IN (‘Diaz’, ‘Edwards’, ‘Wilson’)</a:t>
            </a:r>
          </a:p>
        </p:txBody>
      </p:sp>
    </p:spTree>
    <p:extLst>
      <p:ext uri="{BB962C8B-B14F-4D97-AF65-F5344CB8AC3E}">
        <p14:creationId xmlns:p14="http://schemas.microsoft.com/office/powerpoint/2010/main" val="391203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14AD-C193-EA7F-EC96-CA9DF7F6ABEB}"/>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LIKE</a:t>
            </a:r>
          </a:p>
        </p:txBody>
      </p:sp>
      <p:sp>
        <p:nvSpPr>
          <p:cNvPr id="3" name="Content Placeholder 2">
            <a:extLst>
              <a:ext uri="{FF2B5EF4-FFF2-40B4-BE49-F238E27FC236}">
                <a16:creationId xmlns:a16="http://schemas.microsoft.com/office/drawing/2014/main" id="{003B9F10-F192-365F-68C0-D7635AF507C0}"/>
              </a:ext>
            </a:extLst>
          </p:cNvPr>
          <p:cNvSpPr>
            <a:spLocks noGrp="1"/>
          </p:cNvSpPr>
          <p:nvPr>
            <p:ph idx="1"/>
          </p:nvPr>
        </p:nvSpPr>
        <p:spPr>
          <a:xfrm>
            <a:off x="762000" y="2286000"/>
            <a:ext cx="10668000" cy="4255477"/>
          </a:xfrm>
        </p:spPr>
        <p:txBody>
          <a:bodyPr>
            <a:normAutofit fontScale="92500" lnSpcReduction="10000"/>
          </a:bodyPr>
          <a:lstStyle/>
          <a:p>
            <a:r>
              <a:rPr lang="en-US" dirty="0"/>
              <a:t>The </a:t>
            </a:r>
            <a:r>
              <a:rPr lang="en-US" dirty="0">
                <a:latin typeface="Menlo" panose="020B0609030804020204" pitchFamily="49" charset="0"/>
                <a:ea typeface="Menlo" panose="020B0609030804020204" pitchFamily="49" charset="0"/>
                <a:cs typeface="Menlo" panose="020B0609030804020204" pitchFamily="49" charset="0"/>
              </a:rPr>
              <a:t>LIKE</a:t>
            </a:r>
            <a:r>
              <a:rPr lang="en-US" dirty="0"/>
              <a:t> keyword allows you to search for strings that partially match a given condition. This is super useful when dealing with “dirty data”</a:t>
            </a:r>
          </a:p>
          <a:p>
            <a:endParaRPr lang="en-US" dirty="0"/>
          </a:p>
          <a:p>
            <a:endParaRPr lang="en-US" dirty="0"/>
          </a:p>
          <a:p>
            <a:r>
              <a:rPr lang="en-US" dirty="0"/>
              <a:t>If the name you were searching for was Jeremy but were unsure how it was spelt, you will be able to find all results that match the first three letters</a:t>
            </a:r>
          </a:p>
        </p:txBody>
      </p:sp>
      <p:sp>
        <p:nvSpPr>
          <p:cNvPr id="4" name="TextBox 3">
            <a:extLst>
              <a:ext uri="{FF2B5EF4-FFF2-40B4-BE49-F238E27FC236}">
                <a16:creationId xmlns:a16="http://schemas.microsoft.com/office/drawing/2014/main" id="{644B2EFB-433D-C6C7-4405-B59FF71B74EA}"/>
              </a:ext>
            </a:extLst>
          </p:cNvPr>
          <p:cNvSpPr txBox="1"/>
          <p:nvPr/>
        </p:nvSpPr>
        <p:spPr>
          <a:xfrm>
            <a:off x="4003119" y="3551946"/>
            <a:ext cx="4185761" cy="1323439"/>
          </a:xfrm>
          <a:prstGeom prst="rect">
            <a:avLst/>
          </a:prstGeom>
          <a:noFill/>
        </p:spPr>
        <p:txBody>
          <a:bodyPr wrap="none" rtlCol="0">
            <a:spAutoFit/>
          </a:bodyPr>
          <a:lstStyle/>
          <a:p>
            <a:r>
              <a:rPr lang="en-US" sz="2000" dirty="0">
                <a:latin typeface="Menlo" panose="020B0609030804020204" pitchFamily="49" charset="0"/>
                <a:ea typeface="Menlo" panose="020B0609030804020204" pitchFamily="49" charset="0"/>
                <a:cs typeface="Menlo" panose="020B0609030804020204" pitchFamily="49" charset="0"/>
              </a:rPr>
              <a:t>SELECT *</a:t>
            </a:r>
          </a:p>
          <a:p>
            <a:r>
              <a:rPr lang="en-US" sz="2000" dirty="0">
                <a:latin typeface="Menlo" panose="020B0609030804020204" pitchFamily="49" charset="0"/>
                <a:ea typeface="Menlo" panose="020B0609030804020204" pitchFamily="49" charset="0"/>
                <a:cs typeface="Menlo" panose="020B0609030804020204" pitchFamily="49" charset="0"/>
              </a:rPr>
              <a:t>FROM table</a:t>
            </a:r>
          </a:p>
          <a:p>
            <a:r>
              <a:rPr lang="en-US" sz="2000" dirty="0">
                <a:latin typeface="Menlo" panose="020B0609030804020204" pitchFamily="49" charset="0"/>
                <a:ea typeface="Menlo" panose="020B0609030804020204" pitchFamily="49" charset="0"/>
                <a:cs typeface="Menlo" panose="020B0609030804020204" pitchFamily="49" charset="0"/>
              </a:rPr>
              <a:t>WHERE </a:t>
            </a:r>
          </a:p>
          <a:p>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customer_name</a:t>
            </a:r>
            <a:r>
              <a:rPr lang="en-US" sz="2000" dirty="0">
                <a:latin typeface="Menlo" panose="020B0609030804020204" pitchFamily="49" charset="0"/>
                <a:ea typeface="Menlo" panose="020B0609030804020204" pitchFamily="49" charset="0"/>
                <a:cs typeface="Menlo" panose="020B0609030804020204" pitchFamily="49" charset="0"/>
              </a:rPr>
              <a:t> LIKE ‘</a:t>
            </a:r>
            <a:r>
              <a:rPr lang="en-US" sz="2000" dirty="0" err="1">
                <a:latin typeface="Menlo" panose="020B0609030804020204" pitchFamily="49" charset="0"/>
                <a:ea typeface="Menlo" panose="020B0609030804020204" pitchFamily="49" charset="0"/>
                <a:cs typeface="Menlo" panose="020B0609030804020204" pitchFamily="49" charset="0"/>
              </a:rPr>
              <a:t>Jer</a:t>
            </a:r>
            <a:r>
              <a:rPr lang="en-US" sz="20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190902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C39F-9BC1-A682-E0F5-9029B82962FE}"/>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IS NULL</a:t>
            </a:r>
          </a:p>
        </p:txBody>
      </p:sp>
      <p:sp>
        <p:nvSpPr>
          <p:cNvPr id="3" name="Content Placeholder 2">
            <a:extLst>
              <a:ext uri="{FF2B5EF4-FFF2-40B4-BE49-F238E27FC236}">
                <a16:creationId xmlns:a16="http://schemas.microsoft.com/office/drawing/2014/main" id="{65DFA623-7554-EE9C-DA03-94B0998F529B}"/>
              </a:ext>
            </a:extLst>
          </p:cNvPr>
          <p:cNvSpPr>
            <a:spLocks noGrp="1"/>
          </p:cNvSpPr>
          <p:nvPr>
            <p:ph idx="1"/>
          </p:nvPr>
        </p:nvSpPr>
        <p:spPr/>
        <p:txBody>
          <a:bodyPr/>
          <a:lstStyle/>
          <a:p>
            <a:r>
              <a:rPr lang="en-US" dirty="0"/>
              <a:t>You can use the IS NULL keyword to find rows where the field is NULL. Note that “blank” entries are not the same as NULL. Blank entries could simply be an empty string ‘’ (two quotes with nothing in between)</a:t>
            </a:r>
          </a:p>
        </p:txBody>
      </p:sp>
      <p:sp>
        <p:nvSpPr>
          <p:cNvPr id="4" name="TextBox 3">
            <a:extLst>
              <a:ext uri="{FF2B5EF4-FFF2-40B4-BE49-F238E27FC236}">
                <a16:creationId xmlns:a16="http://schemas.microsoft.com/office/drawing/2014/main" id="{6297CCB4-EF58-F0EE-6351-7712806DA101}"/>
              </a:ext>
            </a:extLst>
          </p:cNvPr>
          <p:cNvSpPr txBox="1"/>
          <p:nvPr/>
        </p:nvSpPr>
        <p:spPr>
          <a:xfrm>
            <a:off x="4330132" y="4903754"/>
            <a:ext cx="3531736" cy="1200329"/>
          </a:xfrm>
          <a:prstGeom prst="rect">
            <a:avLst/>
          </a:prstGeom>
          <a:noFill/>
        </p:spPr>
        <p:txBody>
          <a:bodyPr wrap="none" rtlCol="0">
            <a:spAutoFit/>
          </a:bodyPr>
          <a:lstStyle/>
          <a:p>
            <a:r>
              <a:rPr lang="en-US" sz="2400" dirty="0">
                <a:latin typeface="Menlo" panose="020B0609030804020204" pitchFamily="49" charset="0"/>
                <a:ea typeface="Menlo" panose="020B0609030804020204" pitchFamily="49" charset="0"/>
                <a:cs typeface="Menlo" panose="020B0609030804020204" pitchFamily="49" charset="0"/>
              </a:rPr>
              <a:t>SELECT *</a:t>
            </a:r>
          </a:p>
          <a:p>
            <a:r>
              <a:rPr lang="en-US" sz="2400" dirty="0">
                <a:latin typeface="Menlo" panose="020B0609030804020204" pitchFamily="49" charset="0"/>
                <a:ea typeface="Menlo" panose="020B0609030804020204" pitchFamily="49" charset="0"/>
                <a:cs typeface="Menlo" panose="020B0609030804020204" pitchFamily="49" charset="0"/>
              </a:rPr>
              <a:t>FROM table</a:t>
            </a:r>
          </a:p>
          <a:p>
            <a:r>
              <a:rPr lang="en-US" sz="2400" dirty="0">
                <a:latin typeface="Menlo" panose="020B0609030804020204" pitchFamily="49" charset="0"/>
                <a:ea typeface="Menlo" panose="020B0609030804020204" pitchFamily="49" charset="0"/>
                <a:cs typeface="Menlo" panose="020B0609030804020204" pitchFamily="49" charset="0"/>
              </a:rPr>
              <a:t>WHERE size IS NULL</a:t>
            </a:r>
          </a:p>
        </p:txBody>
      </p:sp>
    </p:spTree>
    <p:extLst>
      <p:ext uri="{BB962C8B-B14F-4D97-AF65-F5344CB8AC3E}">
        <p14:creationId xmlns:p14="http://schemas.microsoft.com/office/powerpoint/2010/main" val="881925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C39F-9BC1-A682-E0F5-9029B82962FE}"/>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IS NULL</a:t>
            </a:r>
          </a:p>
        </p:txBody>
      </p:sp>
      <p:sp>
        <p:nvSpPr>
          <p:cNvPr id="3" name="Content Placeholder 2">
            <a:extLst>
              <a:ext uri="{FF2B5EF4-FFF2-40B4-BE49-F238E27FC236}">
                <a16:creationId xmlns:a16="http://schemas.microsoft.com/office/drawing/2014/main" id="{65DFA623-7554-EE9C-DA03-94B0998F529B}"/>
              </a:ext>
            </a:extLst>
          </p:cNvPr>
          <p:cNvSpPr>
            <a:spLocks noGrp="1"/>
          </p:cNvSpPr>
          <p:nvPr>
            <p:ph idx="1"/>
          </p:nvPr>
        </p:nvSpPr>
        <p:spPr/>
        <p:txBody>
          <a:bodyPr/>
          <a:lstStyle/>
          <a:p>
            <a:r>
              <a:rPr lang="en-US" dirty="0"/>
              <a:t>Note the use of “IS NULL” and not “= NULL”. NULL is not a value, but the absence of a value and can therefore not be compared. Nothing can “equal” NULL, including NULL.</a:t>
            </a:r>
          </a:p>
          <a:p>
            <a:r>
              <a:rPr lang="en-US" dirty="0"/>
              <a:t>In order to find values that are not empty, you can combine the NULL keyword with NOT.  </a:t>
            </a:r>
          </a:p>
        </p:txBody>
      </p:sp>
      <p:sp>
        <p:nvSpPr>
          <p:cNvPr id="5" name="TextBox 4">
            <a:extLst>
              <a:ext uri="{FF2B5EF4-FFF2-40B4-BE49-F238E27FC236}">
                <a16:creationId xmlns:a16="http://schemas.microsoft.com/office/drawing/2014/main" id="{89AE7694-5977-D38D-2397-113963443BE0}"/>
              </a:ext>
            </a:extLst>
          </p:cNvPr>
          <p:cNvSpPr txBox="1"/>
          <p:nvPr/>
        </p:nvSpPr>
        <p:spPr>
          <a:xfrm>
            <a:off x="1045028" y="5245239"/>
            <a:ext cx="5378395" cy="1384995"/>
          </a:xfrm>
          <a:prstGeom prst="rect">
            <a:avLst/>
          </a:prstGeom>
          <a:noFill/>
        </p:spPr>
        <p:txBody>
          <a:bodyPr wrap="none" rtlCol="0">
            <a:spAutoFit/>
          </a:bodyPr>
          <a:lstStyle/>
          <a:p>
            <a:r>
              <a:rPr lang="en-US" sz="2800" dirty="0">
                <a:latin typeface="Menlo" panose="020B0609030804020204" pitchFamily="49" charset="0"/>
                <a:ea typeface="Menlo" panose="020B0609030804020204" pitchFamily="49" charset="0"/>
                <a:cs typeface="Menlo" panose="020B0609030804020204" pitchFamily="49" charset="0"/>
              </a:rPr>
              <a:t>SELECT *</a:t>
            </a:r>
          </a:p>
          <a:p>
            <a:r>
              <a:rPr lang="en-US" sz="2800" dirty="0">
                <a:latin typeface="Menlo" panose="020B0609030804020204" pitchFamily="49" charset="0"/>
                <a:ea typeface="Menlo" panose="020B0609030804020204" pitchFamily="49" charset="0"/>
                <a:cs typeface="Menlo" panose="020B0609030804020204" pitchFamily="49" charset="0"/>
              </a:rPr>
              <a:t>FROM table</a:t>
            </a:r>
          </a:p>
          <a:p>
            <a:r>
              <a:rPr lang="en-US" sz="2800" dirty="0">
                <a:latin typeface="Menlo" panose="020B0609030804020204" pitchFamily="49" charset="0"/>
                <a:ea typeface="Menlo" panose="020B0609030804020204" pitchFamily="49" charset="0"/>
                <a:cs typeface="Menlo" panose="020B0609030804020204" pitchFamily="49" charset="0"/>
              </a:rPr>
              <a:t>WHERE column IS NOT NULL</a:t>
            </a:r>
          </a:p>
        </p:txBody>
      </p:sp>
    </p:spTree>
    <p:extLst>
      <p:ext uri="{BB962C8B-B14F-4D97-AF65-F5344CB8AC3E}">
        <p14:creationId xmlns:p14="http://schemas.microsoft.com/office/powerpoint/2010/main" val="313909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E218-C55C-6194-DC17-8C27E3C3EC86}"/>
              </a:ext>
            </a:extLst>
          </p:cNvPr>
          <p:cNvSpPr>
            <a:spLocks noGrp="1"/>
          </p:cNvSpPr>
          <p:nvPr>
            <p:ph type="title"/>
          </p:nvPr>
        </p:nvSpPr>
        <p:spPr/>
        <p:txBody>
          <a:bodyPr/>
          <a:lstStyle/>
          <a:p>
            <a:r>
              <a:rPr lang="en-US" dirty="0">
                <a:latin typeface="Menlo" panose="020B0609030804020204" pitchFamily="49" charset="0"/>
                <a:ea typeface="Menlo" panose="020B0609030804020204" pitchFamily="49" charset="0"/>
                <a:cs typeface="Menlo" panose="020B0609030804020204" pitchFamily="49" charset="0"/>
              </a:rPr>
              <a:t>TRIM - Function</a:t>
            </a:r>
          </a:p>
        </p:txBody>
      </p:sp>
      <p:sp>
        <p:nvSpPr>
          <p:cNvPr id="3" name="Content Placeholder 2">
            <a:extLst>
              <a:ext uri="{FF2B5EF4-FFF2-40B4-BE49-F238E27FC236}">
                <a16:creationId xmlns:a16="http://schemas.microsoft.com/office/drawing/2014/main" id="{0800D197-81A0-00D3-2440-B34C5906A031}"/>
              </a:ext>
            </a:extLst>
          </p:cNvPr>
          <p:cNvSpPr>
            <a:spLocks noGrp="1"/>
          </p:cNvSpPr>
          <p:nvPr>
            <p:ph idx="1"/>
          </p:nvPr>
        </p:nvSpPr>
        <p:spPr/>
        <p:txBody>
          <a:bodyPr/>
          <a:lstStyle/>
          <a:p>
            <a:r>
              <a:rPr lang="en-US" dirty="0"/>
              <a:t>Sometimes data can be dirty, and an empty value could be listed as ‘’, or ‘ ‘. In order to capture all missing values, you can use TRIM, which removes excess spaces from the beginning or end of a string</a:t>
            </a:r>
          </a:p>
        </p:txBody>
      </p:sp>
    </p:spTree>
    <p:extLst>
      <p:ext uri="{BB962C8B-B14F-4D97-AF65-F5344CB8AC3E}">
        <p14:creationId xmlns:p14="http://schemas.microsoft.com/office/powerpoint/2010/main" val="3458697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7036-323E-E1C1-09EE-9FC07E844EEB}"/>
              </a:ext>
            </a:extLst>
          </p:cNvPr>
          <p:cNvSpPr>
            <a:spLocks noGrp="1"/>
          </p:cNvSpPr>
          <p:nvPr>
            <p:ph type="title"/>
          </p:nvPr>
        </p:nvSpPr>
        <p:spPr/>
        <p:txBody>
          <a:bodyPr/>
          <a:lstStyle/>
          <a:p>
            <a:r>
              <a:rPr lang="en-US" dirty="0"/>
              <a:t>Filtering using Subqueries</a:t>
            </a:r>
          </a:p>
        </p:txBody>
      </p:sp>
      <p:sp>
        <p:nvSpPr>
          <p:cNvPr id="3" name="Content Placeholder 2">
            <a:extLst>
              <a:ext uri="{FF2B5EF4-FFF2-40B4-BE49-F238E27FC236}">
                <a16:creationId xmlns:a16="http://schemas.microsoft.com/office/drawing/2014/main" id="{526F4133-133C-315E-A58E-54CBD1D617D6}"/>
              </a:ext>
            </a:extLst>
          </p:cNvPr>
          <p:cNvSpPr>
            <a:spLocks noGrp="1"/>
          </p:cNvSpPr>
          <p:nvPr>
            <p:ph idx="1"/>
          </p:nvPr>
        </p:nvSpPr>
        <p:spPr/>
        <p:txBody>
          <a:bodyPr/>
          <a:lstStyle/>
          <a:p>
            <a:r>
              <a:rPr lang="en-US" dirty="0"/>
              <a:t>Imagine you wanted to filter based on the results of another query. This is useful when you don’t have a hard-coded list of values to filter on</a:t>
            </a:r>
          </a:p>
        </p:txBody>
      </p:sp>
      <p:sp>
        <p:nvSpPr>
          <p:cNvPr id="4" name="TextBox 3">
            <a:extLst>
              <a:ext uri="{FF2B5EF4-FFF2-40B4-BE49-F238E27FC236}">
                <a16:creationId xmlns:a16="http://schemas.microsoft.com/office/drawing/2014/main" id="{59F0CF5E-E584-1AD3-A206-C3AB2F38DBE2}"/>
              </a:ext>
            </a:extLst>
          </p:cNvPr>
          <p:cNvSpPr txBox="1"/>
          <p:nvPr/>
        </p:nvSpPr>
        <p:spPr>
          <a:xfrm>
            <a:off x="4818246" y="4195041"/>
            <a:ext cx="2555508" cy="2585323"/>
          </a:xfrm>
          <a:prstGeom prst="rect">
            <a:avLst/>
          </a:prstGeom>
          <a:noFill/>
        </p:spPr>
        <p:txBody>
          <a:bodyPr wrap="non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SELECT * </a:t>
            </a:r>
          </a:p>
          <a:p>
            <a:r>
              <a:rPr lang="en-US" dirty="0">
                <a:latin typeface="Menlo" panose="020B0609030804020204" pitchFamily="49" charset="0"/>
                <a:ea typeface="Menlo" panose="020B0609030804020204" pitchFamily="49" charset="0"/>
                <a:cs typeface="Menlo" panose="020B0609030804020204" pitchFamily="49" charset="0"/>
              </a:rPr>
              <a:t>FROM table</a:t>
            </a:r>
          </a:p>
          <a:p>
            <a:r>
              <a:rPr lang="en-US" dirty="0">
                <a:latin typeface="Menlo" panose="020B0609030804020204" pitchFamily="49" charset="0"/>
                <a:ea typeface="Menlo" panose="020B0609030804020204" pitchFamily="49" charset="0"/>
                <a:cs typeface="Menlo" panose="020B0609030804020204" pitchFamily="49" charset="0"/>
              </a:rPr>
              <a:t>WHERE </a:t>
            </a:r>
          </a:p>
          <a:p>
            <a:r>
              <a:rPr lang="en-US" dirty="0">
                <a:latin typeface="Menlo" panose="020B0609030804020204" pitchFamily="49" charset="0"/>
                <a:ea typeface="Menlo" panose="020B0609030804020204" pitchFamily="49" charset="0"/>
                <a:cs typeface="Menlo" panose="020B0609030804020204" pitchFamily="49" charset="0"/>
              </a:rPr>
              <a:t> column IN </a:t>
            </a:r>
          </a:p>
          <a:p>
            <a:r>
              <a:rPr lang="en-US" dirty="0">
                <a:latin typeface="Menlo" panose="020B0609030804020204" pitchFamily="49" charset="0"/>
                <a:ea typeface="Menlo" panose="020B0609030804020204" pitchFamily="49" charset="0"/>
                <a:cs typeface="Menlo" panose="020B0609030804020204" pitchFamily="49" charset="0"/>
              </a:rPr>
              <a:t> (</a:t>
            </a:r>
          </a:p>
          <a:p>
            <a:r>
              <a:rPr lang="en-US" dirty="0">
                <a:latin typeface="Menlo" panose="020B0609030804020204" pitchFamily="49" charset="0"/>
                <a:ea typeface="Menlo" panose="020B0609030804020204" pitchFamily="49" charset="0"/>
                <a:cs typeface="Menlo" panose="020B0609030804020204" pitchFamily="49" charset="0"/>
              </a:rPr>
              <a:t> SELECT column</a:t>
            </a:r>
          </a:p>
          <a:p>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table_b</a:t>
            </a:r>
            <a:endParaRPr lang="en-US" dirty="0">
              <a:latin typeface="Menlo" panose="020B0609030804020204" pitchFamily="49" charset="0"/>
              <a:ea typeface="Menlo" panose="020B0609030804020204" pitchFamily="49" charset="0"/>
              <a:cs typeface="Menlo" panose="020B0609030804020204" pitchFamily="49" charset="0"/>
            </a:endParaRPr>
          </a:p>
          <a:p>
            <a:r>
              <a:rPr lang="en-US" dirty="0">
                <a:latin typeface="Menlo" panose="020B0609030804020204" pitchFamily="49" charset="0"/>
                <a:ea typeface="Menlo" panose="020B0609030804020204" pitchFamily="49" charset="0"/>
                <a:cs typeface="Menlo" panose="020B0609030804020204" pitchFamily="49" charset="0"/>
              </a:rPr>
              <a:t> WHERE column = 1</a:t>
            </a:r>
          </a:p>
          <a:p>
            <a:r>
              <a:rPr lang="en-US" dirty="0">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84993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0CD9-559B-FEDD-A3F3-BF7C8C39EC36}"/>
              </a:ext>
            </a:extLst>
          </p:cNvPr>
          <p:cNvSpPr>
            <a:spLocks noGrp="1"/>
          </p:cNvSpPr>
          <p:nvPr>
            <p:ph type="title"/>
          </p:nvPr>
        </p:nvSpPr>
        <p:spPr>
          <a:xfrm>
            <a:off x="761999" y="762000"/>
            <a:ext cx="11194775" cy="1524000"/>
          </a:xfrm>
        </p:spPr>
        <p:txBody>
          <a:bodyPr/>
          <a:lstStyle/>
          <a:p>
            <a:r>
              <a:rPr lang="en-US" dirty="0"/>
              <a:t>Quick Recap – Entity Relationship Diagrams</a:t>
            </a:r>
          </a:p>
        </p:txBody>
      </p:sp>
      <p:sp>
        <p:nvSpPr>
          <p:cNvPr id="3" name="Content Placeholder 2">
            <a:extLst>
              <a:ext uri="{FF2B5EF4-FFF2-40B4-BE49-F238E27FC236}">
                <a16:creationId xmlns:a16="http://schemas.microsoft.com/office/drawing/2014/main" id="{2F3CA295-D297-11B1-BAB0-63FCD9C0E848}"/>
              </a:ext>
            </a:extLst>
          </p:cNvPr>
          <p:cNvSpPr>
            <a:spLocks noGrp="1"/>
          </p:cNvSpPr>
          <p:nvPr>
            <p:ph idx="1"/>
          </p:nvPr>
        </p:nvSpPr>
        <p:spPr/>
        <p:txBody>
          <a:bodyPr/>
          <a:lstStyle/>
          <a:p>
            <a:r>
              <a:rPr lang="en-US" dirty="0"/>
              <a:t>Relationships between individual tables are depicted using </a:t>
            </a:r>
            <a:r>
              <a:rPr lang="en-US" i="1" dirty="0"/>
              <a:t>Entity-Relationship-Diagrams </a:t>
            </a:r>
            <a:r>
              <a:rPr lang="en-US" dirty="0"/>
              <a:t>(ERDs)</a:t>
            </a:r>
          </a:p>
          <a:p>
            <a:r>
              <a:rPr lang="en-US" dirty="0"/>
              <a:t>This graphical representation of the database’s structure captures types of relationships and level of details of each table within the database</a:t>
            </a:r>
          </a:p>
        </p:txBody>
      </p:sp>
    </p:spTree>
    <p:extLst>
      <p:ext uri="{BB962C8B-B14F-4D97-AF65-F5344CB8AC3E}">
        <p14:creationId xmlns:p14="http://schemas.microsoft.com/office/powerpoint/2010/main" val="390160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894CCA-16C1-9DF5-140B-D631A5C341FF}"/>
              </a:ext>
            </a:extLst>
          </p:cNvPr>
          <p:cNvPicPr>
            <a:picLocks noChangeAspect="1"/>
          </p:cNvPicPr>
          <p:nvPr/>
        </p:nvPicPr>
        <p:blipFill>
          <a:blip r:embed="rId2"/>
          <a:stretch>
            <a:fillRect/>
          </a:stretch>
        </p:blipFill>
        <p:spPr>
          <a:xfrm>
            <a:off x="2482850" y="12700"/>
            <a:ext cx="7226300" cy="6832600"/>
          </a:xfrm>
          <a:prstGeom prst="rect">
            <a:avLst/>
          </a:prstGeom>
        </p:spPr>
      </p:pic>
    </p:spTree>
    <p:extLst>
      <p:ext uri="{BB962C8B-B14F-4D97-AF65-F5344CB8AC3E}">
        <p14:creationId xmlns:p14="http://schemas.microsoft.com/office/powerpoint/2010/main" val="22121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580-6F0D-50B2-E195-D6622AC48678}"/>
              </a:ext>
            </a:extLst>
          </p:cNvPr>
          <p:cNvSpPr>
            <a:spLocks noGrp="1"/>
          </p:cNvSpPr>
          <p:nvPr>
            <p:ph type="title"/>
          </p:nvPr>
        </p:nvSpPr>
        <p:spPr/>
        <p:txBody>
          <a:bodyPr/>
          <a:lstStyle/>
          <a:p>
            <a:r>
              <a:rPr lang="en-US" dirty="0"/>
              <a:t>Reverse-Engineering an ERD from a database</a:t>
            </a:r>
          </a:p>
        </p:txBody>
      </p:sp>
      <p:sp>
        <p:nvSpPr>
          <p:cNvPr id="3" name="Content Placeholder 2">
            <a:extLst>
              <a:ext uri="{FF2B5EF4-FFF2-40B4-BE49-F238E27FC236}">
                <a16:creationId xmlns:a16="http://schemas.microsoft.com/office/drawing/2014/main" id="{0AC1B9F0-C142-31B3-D132-D0AECB544089}"/>
              </a:ext>
            </a:extLst>
          </p:cNvPr>
          <p:cNvSpPr>
            <a:spLocks noGrp="1"/>
          </p:cNvSpPr>
          <p:nvPr>
            <p:ph idx="1"/>
          </p:nvPr>
        </p:nvSpPr>
        <p:spPr/>
        <p:txBody>
          <a:bodyPr/>
          <a:lstStyle/>
          <a:p>
            <a:pPr marL="514350" indent="-514350">
              <a:buFont typeface="+mj-lt"/>
              <a:buAutoNum type="arabicPeriod"/>
            </a:pPr>
            <a:r>
              <a:rPr lang="en-US" dirty="0"/>
              <a:t>Open MySQL to the connection containing the database</a:t>
            </a:r>
          </a:p>
          <a:p>
            <a:pPr marL="514350" indent="-514350">
              <a:buFont typeface="+mj-lt"/>
              <a:buAutoNum type="arabicPeriod"/>
            </a:pPr>
            <a:r>
              <a:rPr lang="en-US" dirty="0"/>
              <a:t>Click on Database &gt; Reverse Engineer</a:t>
            </a:r>
          </a:p>
          <a:p>
            <a:pPr marL="514350" indent="-514350">
              <a:buFont typeface="+mj-lt"/>
              <a:buAutoNum type="arabicPeriod"/>
            </a:pPr>
            <a:r>
              <a:rPr lang="en-US" dirty="0"/>
              <a:t>Select the relevant stored connection &gt; select database</a:t>
            </a:r>
          </a:p>
          <a:p>
            <a:endParaRPr lang="en-US" dirty="0"/>
          </a:p>
        </p:txBody>
      </p:sp>
    </p:spTree>
    <p:extLst>
      <p:ext uri="{BB962C8B-B14F-4D97-AF65-F5344CB8AC3E}">
        <p14:creationId xmlns:p14="http://schemas.microsoft.com/office/powerpoint/2010/main" val="310323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D3AD-C90B-D7BF-C3D8-099ED218E8C6}"/>
              </a:ext>
            </a:extLst>
          </p:cNvPr>
          <p:cNvSpPr>
            <a:spLocks noGrp="1"/>
          </p:cNvSpPr>
          <p:nvPr>
            <p:ph type="title"/>
          </p:nvPr>
        </p:nvSpPr>
        <p:spPr/>
        <p:txBody>
          <a:bodyPr/>
          <a:lstStyle/>
          <a:p>
            <a:r>
              <a:rPr lang="en-US" dirty="0"/>
              <a:t>Quick Recap – ERD Cardinalities</a:t>
            </a:r>
          </a:p>
        </p:txBody>
      </p:sp>
      <p:cxnSp>
        <p:nvCxnSpPr>
          <p:cNvPr id="4" name="Straight Connector 3">
            <a:extLst>
              <a:ext uri="{FF2B5EF4-FFF2-40B4-BE49-F238E27FC236}">
                <a16:creationId xmlns:a16="http://schemas.microsoft.com/office/drawing/2014/main" id="{526C7F7C-CB47-5473-6F22-C9C3FAFFE5E6}"/>
              </a:ext>
            </a:extLst>
          </p:cNvPr>
          <p:cNvCxnSpPr/>
          <p:nvPr/>
        </p:nvCxnSpPr>
        <p:spPr>
          <a:xfrm>
            <a:off x="994064" y="326274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2B76A0E-8520-D4EB-5B3D-96B217102DA1}"/>
              </a:ext>
            </a:extLst>
          </p:cNvPr>
          <p:cNvCxnSpPr/>
          <p:nvPr/>
        </p:nvCxnSpPr>
        <p:spPr>
          <a:xfrm>
            <a:off x="994064" y="387580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7CE7C1-BC79-D0E6-7F2E-59DB9A5CBDC7}"/>
              </a:ext>
            </a:extLst>
          </p:cNvPr>
          <p:cNvCxnSpPr/>
          <p:nvPr/>
        </p:nvCxnSpPr>
        <p:spPr>
          <a:xfrm>
            <a:off x="994064" y="4520046"/>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2166D5-8C15-60FD-1F88-0D79335F119A}"/>
              </a:ext>
            </a:extLst>
          </p:cNvPr>
          <p:cNvCxnSpPr/>
          <p:nvPr/>
        </p:nvCxnSpPr>
        <p:spPr>
          <a:xfrm>
            <a:off x="994064" y="2664419"/>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26271F-2672-02DA-01C4-8BAA7168D5EB}"/>
              </a:ext>
            </a:extLst>
          </p:cNvPr>
          <p:cNvSpPr txBox="1"/>
          <p:nvPr/>
        </p:nvSpPr>
        <p:spPr>
          <a:xfrm>
            <a:off x="3904401" y="2386234"/>
            <a:ext cx="423514" cy="523220"/>
          </a:xfrm>
          <a:prstGeom prst="rect">
            <a:avLst/>
          </a:prstGeom>
          <a:noFill/>
        </p:spPr>
        <p:txBody>
          <a:bodyPr wrap="none" rtlCol="0">
            <a:spAutoFit/>
          </a:bodyPr>
          <a:lstStyle/>
          <a:p>
            <a:r>
              <a:rPr lang="en-US" sz="2800" dirty="0"/>
              <a:t>&lt;</a:t>
            </a:r>
          </a:p>
        </p:txBody>
      </p:sp>
      <p:cxnSp>
        <p:nvCxnSpPr>
          <p:cNvPr id="9" name="Straight Connector 8">
            <a:extLst>
              <a:ext uri="{FF2B5EF4-FFF2-40B4-BE49-F238E27FC236}">
                <a16:creationId xmlns:a16="http://schemas.microsoft.com/office/drawing/2014/main" id="{BE13818F-3A02-649D-5524-2DA41CCA038B}"/>
              </a:ext>
            </a:extLst>
          </p:cNvPr>
          <p:cNvCxnSpPr>
            <a:cxnSpLocks/>
          </p:cNvCxnSpPr>
          <p:nvPr/>
        </p:nvCxnSpPr>
        <p:spPr>
          <a:xfrm flipV="1">
            <a:off x="3907865" y="31311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D52EE5-0DA3-8ECD-1940-ED2560AA46A1}"/>
              </a:ext>
            </a:extLst>
          </p:cNvPr>
          <p:cNvCxnSpPr>
            <a:cxnSpLocks/>
          </p:cNvCxnSpPr>
          <p:nvPr/>
        </p:nvCxnSpPr>
        <p:spPr>
          <a:xfrm flipV="1">
            <a:off x="3904401"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147CB2-05B1-2278-5673-90605B432431}"/>
              </a:ext>
            </a:extLst>
          </p:cNvPr>
          <p:cNvCxnSpPr>
            <a:cxnSpLocks/>
          </p:cNvCxnSpPr>
          <p:nvPr/>
        </p:nvCxnSpPr>
        <p:spPr>
          <a:xfrm flipV="1">
            <a:off x="4039483" y="3740726"/>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F8FA0C-EE5D-AC02-7CC0-ACE3117BC317}"/>
              </a:ext>
            </a:extLst>
          </p:cNvPr>
          <p:cNvCxnSpPr>
            <a:cxnSpLocks/>
          </p:cNvCxnSpPr>
          <p:nvPr/>
        </p:nvCxnSpPr>
        <p:spPr>
          <a:xfrm flipV="1">
            <a:off x="4070656" y="4384961"/>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864520A-C89A-5027-E348-94965C5EFE96}"/>
              </a:ext>
            </a:extLst>
          </p:cNvPr>
          <p:cNvSpPr/>
          <p:nvPr/>
        </p:nvSpPr>
        <p:spPr>
          <a:xfrm>
            <a:off x="3665413" y="4384964"/>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510B30F-E892-400F-B660-E4CC706D311F}"/>
              </a:ext>
            </a:extLst>
          </p:cNvPr>
          <p:cNvCxnSpPr/>
          <p:nvPr/>
        </p:nvCxnSpPr>
        <p:spPr>
          <a:xfrm>
            <a:off x="994064" y="5157352"/>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172E64-58CA-724A-103D-A11087FAADDB}"/>
              </a:ext>
            </a:extLst>
          </p:cNvPr>
          <p:cNvSpPr txBox="1"/>
          <p:nvPr/>
        </p:nvSpPr>
        <p:spPr>
          <a:xfrm>
            <a:off x="3904401" y="4879167"/>
            <a:ext cx="423514" cy="523220"/>
          </a:xfrm>
          <a:prstGeom prst="rect">
            <a:avLst/>
          </a:prstGeom>
          <a:noFill/>
        </p:spPr>
        <p:txBody>
          <a:bodyPr wrap="none" rtlCol="0">
            <a:spAutoFit/>
          </a:bodyPr>
          <a:lstStyle/>
          <a:p>
            <a:r>
              <a:rPr lang="en-US" sz="2800" dirty="0"/>
              <a:t>&lt;</a:t>
            </a:r>
          </a:p>
        </p:txBody>
      </p:sp>
      <p:cxnSp>
        <p:nvCxnSpPr>
          <p:cNvPr id="16" name="Straight Connector 15">
            <a:extLst>
              <a:ext uri="{FF2B5EF4-FFF2-40B4-BE49-F238E27FC236}">
                <a16:creationId xmlns:a16="http://schemas.microsoft.com/office/drawing/2014/main" id="{924B6FAB-E78E-2FD6-8B1D-525FCD143BC9}"/>
              </a:ext>
            </a:extLst>
          </p:cNvPr>
          <p:cNvCxnSpPr>
            <a:cxnSpLocks/>
          </p:cNvCxnSpPr>
          <p:nvPr/>
        </p:nvCxnSpPr>
        <p:spPr>
          <a:xfrm flipV="1">
            <a:off x="4036903" y="5025733"/>
            <a:ext cx="0" cy="263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4E2FF3-A6FE-85CE-9B80-DA5A02B8C60E}"/>
              </a:ext>
            </a:extLst>
          </p:cNvPr>
          <p:cNvCxnSpPr/>
          <p:nvPr/>
        </p:nvCxnSpPr>
        <p:spPr>
          <a:xfrm>
            <a:off x="994064" y="5743575"/>
            <a:ext cx="3221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91EDFE-B218-EA73-8BAE-C622E5A69CA3}"/>
              </a:ext>
            </a:extLst>
          </p:cNvPr>
          <p:cNvSpPr txBox="1"/>
          <p:nvPr/>
        </p:nvSpPr>
        <p:spPr>
          <a:xfrm>
            <a:off x="3904401" y="5465390"/>
            <a:ext cx="423514" cy="523220"/>
          </a:xfrm>
          <a:prstGeom prst="rect">
            <a:avLst/>
          </a:prstGeom>
          <a:noFill/>
        </p:spPr>
        <p:txBody>
          <a:bodyPr wrap="none" rtlCol="0">
            <a:spAutoFit/>
          </a:bodyPr>
          <a:lstStyle/>
          <a:p>
            <a:r>
              <a:rPr lang="en-US" sz="2800" dirty="0"/>
              <a:t>&lt;</a:t>
            </a:r>
          </a:p>
        </p:txBody>
      </p:sp>
      <p:sp>
        <p:nvSpPr>
          <p:cNvPr id="19" name="Oval 18">
            <a:extLst>
              <a:ext uri="{FF2B5EF4-FFF2-40B4-BE49-F238E27FC236}">
                <a16:creationId xmlns:a16="http://schemas.microsoft.com/office/drawing/2014/main" id="{5044D167-8693-AD7F-78ED-2DF5646B67F8}"/>
              </a:ext>
            </a:extLst>
          </p:cNvPr>
          <p:cNvSpPr/>
          <p:nvPr/>
        </p:nvSpPr>
        <p:spPr>
          <a:xfrm>
            <a:off x="3743380" y="5611958"/>
            <a:ext cx="270162" cy="263234"/>
          </a:xfrm>
          <a:prstGeom prst="ellipse">
            <a:avLst/>
          </a:prstGeom>
          <a:solidFill>
            <a:srgbClr val="1C1F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C8D8B9D-BC94-E953-0721-9389F7F3664E}"/>
              </a:ext>
            </a:extLst>
          </p:cNvPr>
          <p:cNvSpPr txBox="1"/>
          <p:nvPr/>
        </p:nvSpPr>
        <p:spPr>
          <a:xfrm>
            <a:off x="4696692" y="2479753"/>
            <a:ext cx="1552028" cy="369332"/>
          </a:xfrm>
          <a:prstGeom prst="rect">
            <a:avLst/>
          </a:prstGeom>
          <a:noFill/>
        </p:spPr>
        <p:txBody>
          <a:bodyPr wrap="none" rtlCol="0">
            <a:spAutoFit/>
          </a:bodyPr>
          <a:lstStyle/>
          <a:p>
            <a:r>
              <a:rPr lang="en-US" dirty="0"/>
              <a:t>One to Many</a:t>
            </a:r>
          </a:p>
        </p:txBody>
      </p:sp>
      <p:sp>
        <p:nvSpPr>
          <p:cNvPr id="21" name="TextBox 20">
            <a:extLst>
              <a:ext uri="{FF2B5EF4-FFF2-40B4-BE49-F238E27FC236}">
                <a16:creationId xmlns:a16="http://schemas.microsoft.com/office/drawing/2014/main" id="{673A34DD-73B9-2E4C-F51D-2401EF550B27}"/>
              </a:ext>
            </a:extLst>
          </p:cNvPr>
          <p:cNvSpPr txBox="1"/>
          <p:nvPr/>
        </p:nvSpPr>
        <p:spPr>
          <a:xfrm>
            <a:off x="4696692" y="3079171"/>
            <a:ext cx="1438214" cy="369332"/>
          </a:xfrm>
          <a:prstGeom prst="rect">
            <a:avLst/>
          </a:prstGeom>
          <a:noFill/>
        </p:spPr>
        <p:txBody>
          <a:bodyPr wrap="none" rtlCol="0">
            <a:spAutoFit/>
          </a:bodyPr>
          <a:lstStyle/>
          <a:p>
            <a:r>
              <a:rPr lang="en-US" dirty="0"/>
              <a:t>One to One</a:t>
            </a:r>
          </a:p>
        </p:txBody>
      </p:sp>
      <p:sp>
        <p:nvSpPr>
          <p:cNvPr id="22" name="TextBox 21">
            <a:extLst>
              <a:ext uri="{FF2B5EF4-FFF2-40B4-BE49-F238E27FC236}">
                <a16:creationId xmlns:a16="http://schemas.microsoft.com/office/drawing/2014/main" id="{E5B2289E-AC2F-A760-47AA-A40906642A05}"/>
              </a:ext>
            </a:extLst>
          </p:cNvPr>
          <p:cNvSpPr txBox="1"/>
          <p:nvPr/>
        </p:nvSpPr>
        <p:spPr>
          <a:xfrm>
            <a:off x="4696692" y="3691029"/>
            <a:ext cx="3007555" cy="369332"/>
          </a:xfrm>
          <a:prstGeom prst="rect">
            <a:avLst/>
          </a:prstGeom>
          <a:noFill/>
        </p:spPr>
        <p:txBody>
          <a:bodyPr wrap="none" rtlCol="0">
            <a:spAutoFit/>
          </a:bodyPr>
          <a:lstStyle/>
          <a:p>
            <a:r>
              <a:rPr lang="en-US" dirty="0"/>
              <a:t>One to One (and only one)</a:t>
            </a:r>
          </a:p>
        </p:txBody>
      </p:sp>
      <p:sp>
        <p:nvSpPr>
          <p:cNvPr id="23" name="TextBox 22">
            <a:extLst>
              <a:ext uri="{FF2B5EF4-FFF2-40B4-BE49-F238E27FC236}">
                <a16:creationId xmlns:a16="http://schemas.microsoft.com/office/drawing/2014/main" id="{17953823-9070-85C4-98E4-C9FBD5E5FEAE}"/>
              </a:ext>
            </a:extLst>
          </p:cNvPr>
          <p:cNvSpPr txBox="1"/>
          <p:nvPr/>
        </p:nvSpPr>
        <p:spPr>
          <a:xfrm>
            <a:off x="4696692" y="4331913"/>
            <a:ext cx="2258375" cy="369332"/>
          </a:xfrm>
          <a:prstGeom prst="rect">
            <a:avLst/>
          </a:prstGeom>
          <a:noFill/>
        </p:spPr>
        <p:txBody>
          <a:bodyPr wrap="none" rtlCol="0">
            <a:spAutoFit/>
          </a:bodyPr>
          <a:lstStyle/>
          <a:p>
            <a:r>
              <a:rPr lang="en-US" dirty="0"/>
              <a:t>One to Zero or One</a:t>
            </a:r>
          </a:p>
        </p:txBody>
      </p:sp>
      <p:sp>
        <p:nvSpPr>
          <p:cNvPr id="24" name="TextBox 23">
            <a:extLst>
              <a:ext uri="{FF2B5EF4-FFF2-40B4-BE49-F238E27FC236}">
                <a16:creationId xmlns:a16="http://schemas.microsoft.com/office/drawing/2014/main" id="{AFE83D48-7813-7744-8C77-51F188BC2452}"/>
              </a:ext>
            </a:extLst>
          </p:cNvPr>
          <p:cNvSpPr txBox="1"/>
          <p:nvPr/>
        </p:nvSpPr>
        <p:spPr>
          <a:xfrm>
            <a:off x="4696692" y="4972685"/>
            <a:ext cx="2353529" cy="369332"/>
          </a:xfrm>
          <a:prstGeom prst="rect">
            <a:avLst/>
          </a:prstGeom>
          <a:noFill/>
        </p:spPr>
        <p:txBody>
          <a:bodyPr wrap="none" rtlCol="0">
            <a:spAutoFit/>
          </a:bodyPr>
          <a:lstStyle/>
          <a:p>
            <a:r>
              <a:rPr lang="en-US" dirty="0"/>
              <a:t>One to One or Many</a:t>
            </a:r>
          </a:p>
        </p:txBody>
      </p:sp>
      <p:sp>
        <p:nvSpPr>
          <p:cNvPr id="25" name="TextBox 24">
            <a:extLst>
              <a:ext uri="{FF2B5EF4-FFF2-40B4-BE49-F238E27FC236}">
                <a16:creationId xmlns:a16="http://schemas.microsoft.com/office/drawing/2014/main" id="{5D4EF4E2-B50B-7DB4-50D8-F52F4532CF11}"/>
              </a:ext>
            </a:extLst>
          </p:cNvPr>
          <p:cNvSpPr txBox="1"/>
          <p:nvPr/>
        </p:nvSpPr>
        <p:spPr>
          <a:xfrm>
            <a:off x="4696691" y="5558909"/>
            <a:ext cx="2372188" cy="369332"/>
          </a:xfrm>
          <a:prstGeom prst="rect">
            <a:avLst/>
          </a:prstGeom>
          <a:noFill/>
        </p:spPr>
        <p:txBody>
          <a:bodyPr wrap="none" rtlCol="0">
            <a:spAutoFit/>
          </a:bodyPr>
          <a:lstStyle/>
          <a:p>
            <a:r>
              <a:rPr lang="en-US" dirty="0"/>
              <a:t>One to Zero or Many</a:t>
            </a:r>
          </a:p>
        </p:txBody>
      </p:sp>
    </p:spTree>
    <p:extLst>
      <p:ext uri="{BB962C8B-B14F-4D97-AF65-F5344CB8AC3E}">
        <p14:creationId xmlns:p14="http://schemas.microsoft.com/office/powerpoint/2010/main" val="137705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6C96-8ABE-D9FC-CAF4-2850E97C1E5E}"/>
              </a:ext>
            </a:extLst>
          </p:cNvPr>
          <p:cNvSpPr>
            <a:spLocks noGrp="1"/>
          </p:cNvSpPr>
          <p:nvPr>
            <p:ph type="title"/>
          </p:nvPr>
        </p:nvSpPr>
        <p:spPr/>
        <p:txBody>
          <a:bodyPr/>
          <a:lstStyle/>
          <a:p>
            <a:r>
              <a:rPr lang="en-US" dirty="0"/>
              <a:t>Quick Recap – SQL Query Structure</a:t>
            </a:r>
          </a:p>
        </p:txBody>
      </p:sp>
      <p:sp>
        <p:nvSpPr>
          <p:cNvPr id="3" name="Content Placeholder 2">
            <a:extLst>
              <a:ext uri="{FF2B5EF4-FFF2-40B4-BE49-F238E27FC236}">
                <a16:creationId xmlns:a16="http://schemas.microsoft.com/office/drawing/2014/main" id="{3741DDE0-5E57-8C8C-9F10-E423ED7C3EE2}"/>
              </a:ext>
            </a:extLst>
          </p:cNvPr>
          <p:cNvSpPr>
            <a:spLocks noGrp="1"/>
          </p:cNvSpPr>
          <p:nvPr>
            <p:ph idx="1"/>
          </p:nvPr>
        </p:nvSpPr>
        <p:spPr/>
        <p:txBody>
          <a:bodyPr>
            <a:normAutofit fontScale="92500" lnSpcReduction="20000"/>
          </a:bodyPr>
          <a:lstStyle/>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SELECT [columns to return]</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FROM [</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database.table_name</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WHERE [conditional filter statements]</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GROUP BY [columns to group on]</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HAVING [conditional filter statements run after grouping]</a:t>
            </a:r>
          </a:p>
          <a:p>
            <a:pPr marL="0" indent="0">
              <a:buNone/>
            </a:pP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ORDER BY [columns to sort on]</a:t>
            </a:r>
          </a:p>
          <a:p>
            <a:endParaRPr lang="en-US" dirty="0"/>
          </a:p>
        </p:txBody>
      </p:sp>
    </p:spTree>
    <p:extLst>
      <p:ext uri="{BB962C8B-B14F-4D97-AF65-F5344CB8AC3E}">
        <p14:creationId xmlns:p14="http://schemas.microsoft.com/office/powerpoint/2010/main" val="102021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AD77-11C3-123E-3017-0277B6A27014}"/>
              </a:ext>
            </a:extLst>
          </p:cNvPr>
          <p:cNvSpPr>
            <a:spLocks noGrp="1"/>
          </p:cNvSpPr>
          <p:nvPr>
            <p:ph type="title"/>
          </p:nvPr>
        </p:nvSpPr>
        <p:spPr/>
        <p:txBody>
          <a:bodyPr/>
          <a:lstStyle/>
          <a:p>
            <a:r>
              <a:rPr lang="en-US" dirty="0"/>
              <a:t>Quick Recap – SQL in-line calculations</a:t>
            </a:r>
          </a:p>
        </p:txBody>
      </p:sp>
      <p:sp>
        <p:nvSpPr>
          <p:cNvPr id="3" name="Content Placeholder 2">
            <a:extLst>
              <a:ext uri="{FF2B5EF4-FFF2-40B4-BE49-F238E27FC236}">
                <a16:creationId xmlns:a16="http://schemas.microsoft.com/office/drawing/2014/main" id="{3754B85A-9CFD-A018-2000-35CBAFBFFF9C}"/>
              </a:ext>
            </a:extLst>
          </p:cNvPr>
          <p:cNvSpPr>
            <a:spLocks noGrp="1"/>
          </p:cNvSpPr>
          <p:nvPr>
            <p:ph idx="1"/>
          </p:nvPr>
        </p:nvSpPr>
        <p:spPr>
          <a:xfrm>
            <a:off x="762000" y="2286000"/>
            <a:ext cx="11430000" cy="3818083"/>
          </a:xfrm>
        </p:spPr>
        <p:txBody>
          <a:bodyPr/>
          <a:lstStyle/>
          <a:p>
            <a:r>
              <a:rPr lang="en-US" dirty="0"/>
              <a:t>As part of the </a:t>
            </a:r>
            <a:r>
              <a:rPr lang="en-US" dirty="0">
                <a:latin typeface="Menlo" panose="020B0609030804020204" pitchFamily="49" charset="0"/>
                <a:ea typeface="Menlo" panose="020B0609030804020204" pitchFamily="49" charset="0"/>
                <a:cs typeface="Menlo" panose="020B0609030804020204" pitchFamily="49" charset="0"/>
              </a:rPr>
              <a:t>SELECT</a:t>
            </a:r>
            <a:r>
              <a:rPr lang="en-US" dirty="0"/>
              <a:t> statement, you can do simple calculations using values in other columns and return the results as a new column</a:t>
            </a:r>
          </a:p>
          <a:p>
            <a:pPr marL="0" indent="0">
              <a:buNone/>
            </a:pPr>
            <a:r>
              <a:rPr lang="en-US" dirty="0"/>
              <a:t>	</a:t>
            </a:r>
            <a:r>
              <a:rPr lang="en-US" dirty="0">
                <a:latin typeface="Menlo" panose="020B0609030804020204" pitchFamily="49" charset="0"/>
                <a:ea typeface="Menlo" panose="020B0609030804020204" pitchFamily="49" charset="0"/>
                <a:cs typeface="Menlo" panose="020B0609030804020204" pitchFamily="49" charset="0"/>
              </a:rPr>
              <a:t>SELECT </a:t>
            </a:r>
            <a:r>
              <a:rPr lang="en-US" dirty="0" err="1">
                <a:latin typeface="Menlo" panose="020B0609030804020204" pitchFamily="49" charset="0"/>
                <a:ea typeface="Menlo" panose="020B0609030804020204" pitchFamily="49" charset="0"/>
                <a:cs typeface="Menlo" panose="020B0609030804020204" pitchFamily="49" charset="0"/>
              </a:rPr>
              <a:t>col_a</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col_b</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 </a:t>
            </a:r>
            <a:r>
              <a:rPr lang="en-US" dirty="0" err="1">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C00000">
                    <a:alpha val="70000"/>
                  </a:srgbClr>
                </a:solidFill>
                <a:latin typeface="Menlo" panose="020B0609030804020204" pitchFamily="49" charset="0"/>
                <a:ea typeface="Menlo" panose="020B0609030804020204" pitchFamily="49" charset="0"/>
                <a:cs typeface="Menlo" panose="020B0609030804020204" pitchFamily="49" charset="0"/>
              </a:rPr>
              <a:t> AS product</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FROM </a:t>
            </a:r>
            <a:r>
              <a:rPr lang="en-US" dirty="0" err="1">
                <a:latin typeface="Menlo" panose="020B0609030804020204" pitchFamily="49" charset="0"/>
                <a:ea typeface="Menlo" panose="020B0609030804020204" pitchFamily="49" charset="0"/>
                <a:cs typeface="Menlo" panose="020B0609030804020204" pitchFamily="49" charset="0"/>
              </a:rPr>
              <a:t>database.table_name</a:t>
            </a:r>
            <a:endParaRPr lang="en-US" dirty="0">
              <a:latin typeface="Menlo" panose="020B0609030804020204" pitchFamily="49" charset="0"/>
              <a:ea typeface="Menlo" panose="020B0609030804020204" pitchFamily="49" charset="0"/>
              <a:cs typeface="Menlo" panose="020B0609030804020204" pitchFamily="49" charset="0"/>
            </a:endParaRPr>
          </a:p>
          <a:p>
            <a:endParaRPr lang="en-US" dirty="0"/>
          </a:p>
        </p:txBody>
      </p:sp>
    </p:spTree>
    <p:extLst>
      <p:ext uri="{BB962C8B-B14F-4D97-AF65-F5344CB8AC3E}">
        <p14:creationId xmlns:p14="http://schemas.microsoft.com/office/powerpoint/2010/main" val="268309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5CBE-78E2-6FD5-8770-E2A3E8AEBE92}"/>
              </a:ext>
            </a:extLst>
          </p:cNvPr>
          <p:cNvSpPr>
            <a:spLocks noGrp="1"/>
          </p:cNvSpPr>
          <p:nvPr>
            <p:ph type="title"/>
          </p:nvPr>
        </p:nvSpPr>
        <p:spPr/>
        <p:txBody>
          <a:bodyPr/>
          <a:lstStyle/>
          <a:p>
            <a:r>
              <a:rPr lang="en-US" dirty="0"/>
              <a:t>Quick Recap – SQL Functions</a:t>
            </a:r>
          </a:p>
        </p:txBody>
      </p:sp>
      <p:sp>
        <p:nvSpPr>
          <p:cNvPr id="3" name="Content Placeholder 2">
            <a:extLst>
              <a:ext uri="{FF2B5EF4-FFF2-40B4-BE49-F238E27FC236}">
                <a16:creationId xmlns:a16="http://schemas.microsoft.com/office/drawing/2014/main" id="{E87E5B89-9C0F-74D2-6F97-F3C67D5CAE3B}"/>
              </a:ext>
            </a:extLst>
          </p:cNvPr>
          <p:cNvSpPr>
            <a:spLocks noGrp="1"/>
          </p:cNvSpPr>
          <p:nvPr>
            <p:ph idx="1"/>
          </p:nvPr>
        </p:nvSpPr>
        <p:spPr/>
        <p:txBody>
          <a:bodyPr/>
          <a:lstStyle/>
          <a:p>
            <a:r>
              <a:rPr lang="en-US" dirty="0"/>
              <a:t>An SQL Function is a piece of code that takes in some parameters and returns a result. </a:t>
            </a:r>
          </a:p>
          <a:p>
            <a:pPr marL="0" indent="0">
              <a:buNone/>
            </a:pPr>
            <a:r>
              <a:rPr lang="en-US" dirty="0">
                <a:latin typeface="Menlo" panose="020B0609030804020204" pitchFamily="49" charset="0"/>
                <a:ea typeface="Menlo" panose="020B0609030804020204" pitchFamily="49" charset="0"/>
                <a:cs typeface="Menlo" panose="020B0609030804020204" pitchFamily="49" charset="0"/>
              </a:rPr>
              <a:t>	</a:t>
            </a:r>
            <a:r>
              <a:rPr lang="en-US" sz="2400" dirty="0">
                <a:latin typeface="Menlo" panose="020B0609030804020204" pitchFamily="49" charset="0"/>
                <a:ea typeface="Menlo" panose="020B0609030804020204" pitchFamily="49" charset="0"/>
                <a:cs typeface="Menlo" panose="020B0609030804020204" pitchFamily="49" charset="0"/>
              </a:rPr>
              <a:t>FUNCTION_NAME([parameter 1], [parameter 2] …)</a:t>
            </a:r>
          </a:p>
          <a:p>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ROUND(</a:t>
            </a:r>
            <a:r>
              <a:rPr lang="en-US" dirty="0" err="1">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col_a</a:t>
            </a:r>
            <a:r>
              <a:rPr lang="en-US" dirty="0">
                <a:solidFill>
                  <a:srgbClr val="00B050">
                    <a:alpha val="70000"/>
                  </a:srgbClr>
                </a:solidFill>
                <a:latin typeface="Menlo" panose="020B0609030804020204" pitchFamily="49" charset="0"/>
                <a:ea typeface="Menlo" panose="020B0609030804020204" pitchFamily="49" charset="0"/>
                <a:cs typeface="Menlo" panose="020B0609030804020204" pitchFamily="49" charset="0"/>
              </a:rPr>
              <a:t>, 2)</a:t>
            </a:r>
          </a:p>
          <a:p>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CONCAT(</a:t>
            </a:r>
            <a:r>
              <a:rPr lang="en-US" dirty="0" err="1">
                <a:solidFill>
                  <a:srgbClr val="00B050"/>
                </a:solidFill>
                <a:latin typeface="Menlo" panose="020B0609030804020204" pitchFamily="49" charset="0"/>
                <a:ea typeface="Menlo" panose="020B0609030804020204" pitchFamily="49" charset="0"/>
                <a:cs typeface="Menlo" panose="020B0609030804020204" pitchFamily="49" charset="0"/>
              </a:rPr>
              <a:t>col_b</a:t>
            </a:r>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 “, </a:t>
            </a:r>
            <a:r>
              <a:rPr lang="en-US" dirty="0" err="1">
                <a:solidFill>
                  <a:srgbClr val="00B050"/>
                </a:solidFill>
                <a:latin typeface="Menlo" panose="020B0609030804020204" pitchFamily="49" charset="0"/>
                <a:ea typeface="Menlo" panose="020B0609030804020204" pitchFamily="49" charset="0"/>
                <a:cs typeface="Menlo" panose="020B0609030804020204" pitchFamily="49" charset="0"/>
              </a:rPr>
              <a:t>col_c</a:t>
            </a:r>
            <a:r>
              <a:rPr lang="en-US" dirty="0">
                <a:solidFill>
                  <a:srgbClr val="00B050"/>
                </a:solidFill>
                <a:latin typeface="Menlo" panose="020B0609030804020204" pitchFamily="49" charset="0"/>
                <a:ea typeface="Menlo" panose="020B0609030804020204" pitchFamily="49" charset="0"/>
                <a:cs typeface="Menlo" panose="020B0609030804020204" pitchFamily="49" charset="0"/>
              </a:rPr>
              <a:t>) AS MERGED_COL</a:t>
            </a:r>
            <a:endParaRPr lang="en-US" dirty="0">
              <a:solidFill>
                <a:srgbClr val="00B050"/>
              </a:solidFill>
            </a:endParaRPr>
          </a:p>
        </p:txBody>
      </p:sp>
    </p:spTree>
    <p:extLst>
      <p:ext uri="{BB962C8B-B14F-4D97-AF65-F5344CB8AC3E}">
        <p14:creationId xmlns:p14="http://schemas.microsoft.com/office/powerpoint/2010/main" val="412953137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1173</TotalTime>
  <Words>1243</Words>
  <Application>Microsoft Macintosh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Avenir Next LT Pro</vt:lpstr>
      <vt:lpstr>Avenir Next LT Pro Light</vt:lpstr>
      <vt:lpstr>Menlo</vt:lpstr>
      <vt:lpstr>Sitka Subheading</vt:lpstr>
      <vt:lpstr>PebbleVTI</vt:lpstr>
      <vt:lpstr>SQL for Data Science</vt:lpstr>
      <vt:lpstr>Quick Recap – Relational Databases</vt:lpstr>
      <vt:lpstr>Quick Recap – Entity Relationship Diagrams</vt:lpstr>
      <vt:lpstr>PowerPoint Presentation</vt:lpstr>
      <vt:lpstr>Reverse-Engineering an ERD from a database</vt:lpstr>
      <vt:lpstr>Quick Recap – ERD Cardinalities</vt:lpstr>
      <vt:lpstr>Quick Recap – SQL Query Structure</vt:lpstr>
      <vt:lpstr>Quick Recap – SQL in-line calculations</vt:lpstr>
      <vt:lpstr>Quick Recap – SQL Functions</vt:lpstr>
      <vt:lpstr>Solutions to Homework Problems</vt:lpstr>
      <vt:lpstr>Solutions to Homework Problems</vt:lpstr>
      <vt:lpstr>Solutions to Homework Problems</vt:lpstr>
      <vt:lpstr>Solutions to Homework Problems</vt:lpstr>
      <vt:lpstr>Quick Recap – SQL Query Structure</vt:lpstr>
      <vt:lpstr>The WHERE clause</vt:lpstr>
      <vt:lpstr>The WHERE clause</vt:lpstr>
      <vt:lpstr>Filtering on Multiple Conditions</vt:lpstr>
      <vt:lpstr>Filtering on Multiple Conditions</vt:lpstr>
      <vt:lpstr>BETWEEN</vt:lpstr>
      <vt:lpstr>IN</vt:lpstr>
      <vt:lpstr>LIKE</vt:lpstr>
      <vt:lpstr>IS NULL</vt:lpstr>
      <vt:lpstr>IS NULL</vt:lpstr>
      <vt:lpstr>TRIM - Function</vt:lpstr>
      <vt:lpstr>Filtering using Subqueries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Science</dc:title>
  <dc:creator>Chaudhry, Umang</dc:creator>
  <cp:lastModifiedBy>Chaudhry, Umang</cp:lastModifiedBy>
  <cp:revision>3</cp:revision>
  <dcterms:created xsi:type="dcterms:W3CDTF">2022-09-21T00:37:30Z</dcterms:created>
  <dcterms:modified xsi:type="dcterms:W3CDTF">2022-09-21T20:11:30Z</dcterms:modified>
</cp:coreProperties>
</file>