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3" r:id="rId3"/>
    <p:sldId id="274" r:id="rId4"/>
    <p:sldId id="257" r:id="rId5"/>
    <p:sldId id="278" r:id="rId6"/>
    <p:sldId id="280" r:id="rId7"/>
    <p:sldId id="281" r:id="rId8"/>
    <p:sldId id="282" r:id="rId9"/>
    <p:sldId id="286" r:id="rId10"/>
    <p:sldId id="284" r:id="rId11"/>
    <p:sldId id="283" r:id="rId12"/>
    <p:sldId id="285" r:id="rId13"/>
    <p:sldId id="279" r:id="rId14"/>
    <p:sldId id="287" r:id="rId15"/>
    <p:sldId id="288" r:id="rId16"/>
    <p:sldId id="289" r:id="rId17"/>
    <p:sldId id="290" r:id="rId18"/>
    <p:sldId id="293" r:id="rId19"/>
    <p:sldId id="291" r:id="rId20"/>
    <p:sldId id="329" r:id="rId21"/>
    <p:sldId id="330" r:id="rId22"/>
    <p:sldId id="331" r:id="rId23"/>
    <p:sldId id="327" r:id="rId24"/>
    <p:sldId id="277" r:id="rId25"/>
    <p:sldId id="261" r:id="rId26"/>
    <p:sldId id="262" r:id="rId27"/>
    <p:sldId id="263" r:id="rId28"/>
    <p:sldId id="264" r:id="rId29"/>
    <p:sldId id="267" r:id="rId30"/>
    <p:sldId id="268" r:id="rId31"/>
    <p:sldId id="336" r:id="rId32"/>
    <p:sldId id="265" r:id="rId33"/>
    <p:sldId id="333" r:id="rId34"/>
    <p:sldId id="304" r:id="rId35"/>
    <p:sldId id="335" r:id="rId36"/>
    <p:sldId id="310" r:id="rId37"/>
    <p:sldId id="311" r:id="rId38"/>
    <p:sldId id="312" r:id="rId39"/>
    <p:sldId id="313" r:id="rId40"/>
    <p:sldId id="316" r:id="rId41"/>
    <p:sldId id="314" r:id="rId42"/>
    <p:sldId id="317" r:id="rId43"/>
    <p:sldId id="340" r:id="rId44"/>
    <p:sldId id="319" r:id="rId45"/>
    <p:sldId id="320" r:id="rId46"/>
    <p:sldId id="325" r:id="rId47"/>
    <p:sldId id="321" r:id="rId48"/>
    <p:sldId id="334" r:id="rId49"/>
    <p:sldId id="322" r:id="rId50"/>
    <p:sldId id="324" r:id="rId51"/>
    <p:sldId id="338" r:id="rId52"/>
    <p:sldId id="337" r:id="rId53"/>
    <p:sldId id="339" r:id="rId5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A0D4D-F14F-47A7-A9C2-2A1C067B5B78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3B190-6938-4983-A3E6-BB203C99D8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4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3B190-6938-4983-A3E6-BB203C99D8C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364D-2FEE-40D0-84BC-D46804C2E8FA}" type="datetimeFigureOut">
              <a:rPr lang="pt-BR" smtClean="0"/>
              <a:t>04/01/2019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CFC15-CBAE-44F7-91B8-B1AFE1CE660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fpa.br/dicas/cartao/fra-esta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eeing-theory.brown.edu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465462"/>
            <a:ext cx="7772400" cy="1899642"/>
          </a:xfrm>
        </p:spPr>
        <p:txBody>
          <a:bodyPr>
            <a:normAutofit/>
          </a:bodyPr>
          <a:lstStyle/>
          <a:p>
            <a:r>
              <a:rPr lang="pt-BR" dirty="0" smtClean="0"/>
              <a:t>Curso </a:t>
            </a:r>
            <a:r>
              <a:rPr lang="pt-BR" dirty="0"/>
              <a:t>B</a:t>
            </a:r>
            <a:r>
              <a:rPr lang="pt-BR" dirty="0" smtClean="0"/>
              <a:t>ásico de Estatística Experimental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7704" y="5542384"/>
            <a:ext cx="6400800" cy="694928"/>
          </a:xfrm>
        </p:spPr>
        <p:txBody>
          <a:bodyPr>
            <a:normAutofit/>
          </a:bodyPr>
          <a:lstStyle/>
          <a:p>
            <a:pPr algn="r"/>
            <a:r>
              <a:rPr lang="pt-BR" sz="2800" dirty="0" smtClean="0">
                <a:solidFill>
                  <a:schemeClr val="tx1"/>
                </a:solidFill>
              </a:rPr>
              <a:t>Vander </a:t>
            </a:r>
            <a:r>
              <a:rPr lang="pt-BR" sz="2800" dirty="0" err="1" smtClean="0">
                <a:solidFill>
                  <a:schemeClr val="tx1"/>
                </a:solidFill>
              </a:rPr>
              <a:t>Fillipe</a:t>
            </a:r>
            <a:r>
              <a:rPr lang="pt-BR" sz="2800" dirty="0" smtClean="0">
                <a:solidFill>
                  <a:schemeClr val="tx1"/>
                </a:solidFill>
              </a:rPr>
              <a:t> de Souza</a:t>
            </a:r>
          </a:p>
          <a:p>
            <a:pPr algn="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10" name="Grupo 9"/>
          <p:cNvGrpSpPr/>
          <p:nvPr/>
        </p:nvGrpSpPr>
        <p:grpSpPr>
          <a:xfrm>
            <a:off x="1475655" y="1600200"/>
            <a:ext cx="5976665" cy="3840162"/>
            <a:chOff x="1475655" y="1600200"/>
            <a:chExt cx="5976665" cy="3840162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5" name="Elipse 4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043608" y="573441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Existe muita variação dentro dos grupos...</a:t>
            </a: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6732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62100"/>
            <a:ext cx="5591175" cy="37338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734417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 Porém, a variação entre grupos é semelhante 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0590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00200"/>
            <a:ext cx="5648325" cy="36576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445224"/>
            <a:ext cx="793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pessoas que produzem as diferenças, não as bebidas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142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2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1113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485900"/>
            <a:ext cx="5848350" cy="38862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Não existe muita variação em cada grupo...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53336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9765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52575"/>
            <a:ext cx="5591175" cy="37528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11560" y="5590401"/>
            <a:ext cx="793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...mas, os grupos apresentam diferenças.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31179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556792"/>
            <a:ext cx="5629275" cy="37147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544522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Conclusão: São as bebidas que produzem as diferenças, </a:t>
            </a:r>
          </a:p>
          <a:p>
            <a:pPr algn="ctr"/>
            <a:r>
              <a:rPr lang="pt-BR" sz="2800" dirty="0" smtClean="0"/>
              <a:t>não as pessoas.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2872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ideia principal da ANOVA: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525963"/>
          </a:xfrm>
        </p:spPr>
        <p:txBody>
          <a:bodyPr/>
          <a:lstStyle/>
          <a:p>
            <a:r>
              <a:rPr lang="pt-BR" dirty="0" smtClean="0"/>
              <a:t>Encontra-se de onde vem a maior parte da variância</a:t>
            </a:r>
          </a:p>
          <a:p>
            <a:pPr lvl="1"/>
            <a:r>
              <a:rPr lang="pt-BR" dirty="0" smtClean="0"/>
              <a:t>Da variância entre grupos (Tratamentos)</a:t>
            </a:r>
          </a:p>
          <a:p>
            <a:pPr lvl="1"/>
            <a:r>
              <a:rPr lang="pt-BR" dirty="0" smtClean="0"/>
              <a:t>Ou, da variância dentro dos grupos (Erro ou Resíduo)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7504" y="364502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entre grupos, o efeito provavelmente é significativo</a:t>
            </a:r>
            <a:endParaRPr lang="pt-BR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72000" y="3645024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smtClean="0"/>
              <a:t>Se a maior parte da variação é dentro do  grupos, o efeito provavelmente é não significativo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640362"/>
            <a:ext cx="3237460" cy="2173014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860032" y="4640362"/>
            <a:ext cx="3603300" cy="2101006"/>
            <a:chOff x="1475655" y="1600200"/>
            <a:chExt cx="5976665" cy="384016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837" y="1600200"/>
              <a:ext cx="5648325" cy="3657600"/>
            </a:xfrm>
            <a:prstGeom prst="rect">
              <a:avLst/>
            </a:prstGeom>
          </p:spPr>
        </p:pic>
        <p:sp>
          <p:nvSpPr>
            <p:cNvPr id="10" name="Elipse 9"/>
            <p:cNvSpPr/>
            <p:nvPr/>
          </p:nvSpPr>
          <p:spPr>
            <a:xfrm>
              <a:off x="147565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/>
            <p:cNvSpPr/>
            <p:nvPr/>
          </p:nvSpPr>
          <p:spPr>
            <a:xfrm>
              <a:off x="3779911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6156175" y="2924944"/>
              <a:ext cx="1296145" cy="25154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397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F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pt-BR" dirty="0" smtClean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𝑒𝑛𝑡𝑟𝑒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𝑑𝑒𝑛𝑡𝑟𝑜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𝑔𝑟𝑢𝑝𝑜𝑠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ou</a:t>
                </a: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𝑑𝑜𝑠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𝑡𝑟𝑎𝑡𝑎𝑚𝑒𝑛𝑡𝑜𝑠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𝑣𝑎𝑟𝑖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𝑛𝑐𝑖𝑎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dirty="0" smtClean="0"/>
                  <a:t>Quanto maior a relação (ou seja, maior F), mais provável que exista diferença entre as médias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(rejeitar H</a:t>
                </a:r>
                <a:r>
                  <a:rPr lang="pt-BR" baseline="-25000" dirty="0" smtClean="0"/>
                  <a:t>0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135" r="-1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7092280" y="2924944"/>
            <a:ext cx="0" cy="432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7092280" y="3429000"/>
            <a:ext cx="0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57189"/>
            <a:ext cx="5149726" cy="336004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...E quando a relação entre a variância entre e dentro dos grupos não é tão obvia ? 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467544" y="5589240"/>
            <a:ext cx="8496944" cy="1233428"/>
            <a:chOff x="467544" y="5589240"/>
            <a:chExt cx="8496944" cy="1233428"/>
          </a:xfrm>
        </p:grpSpPr>
        <p:sp>
          <p:nvSpPr>
            <p:cNvPr id="5" name="CaixaDeTexto 4"/>
            <p:cNvSpPr txBox="1"/>
            <p:nvPr/>
          </p:nvSpPr>
          <p:spPr>
            <a:xfrm>
              <a:off x="467544" y="5589240"/>
              <a:ext cx="820891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 smtClean="0"/>
                <a:t>O resultado da ANOVA:  </a:t>
              </a:r>
            </a:p>
            <a:p>
              <a:pPr algn="ctr"/>
              <a:r>
                <a:rPr lang="pt-BR" sz="2800" i="1" dirty="0" smtClean="0"/>
                <a:t>F</a:t>
              </a:r>
              <a:r>
                <a:rPr lang="pt-BR" sz="2800" dirty="0" smtClean="0"/>
                <a:t>(2, 12) = 4.27, </a:t>
              </a:r>
              <a:r>
                <a:rPr lang="pt-BR" sz="2800" i="1" dirty="0" smtClean="0"/>
                <a:t>p</a:t>
              </a:r>
              <a:r>
                <a:rPr lang="pt-BR" sz="2800" dirty="0" smtClean="0"/>
                <a:t> = 0.04</a:t>
              </a:r>
              <a:endParaRPr lang="pt-BR" sz="2800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6948264" y="64533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Graus de liberdade</a:t>
              </a:r>
              <a:endParaRPr lang="pt-BR" dirty="0"/>
            </a:p>
          </p:txBody>
        </p:sp>
        <p:cxnSp>
          <p:nvCxnSpPr>
            <p:cNvPr id="8" name="Conector angulado 7"/>
            <p:cNvCxnSpPr>
              <a:endCxn id="6" idx="1"/>
            </p:cNvCxnSpPr>
            <p:nvPr/>
          </p:nvCxnSpPr>
          <p:spPr>
            <a:xfrm>
              <a:off x="3491880" y="6543347"/>
              <a:ext cx="3456384" cy="94655"/>
            </a:xfrm>
            <a:prstGeom prst="bentConnector3">
              <a:avLst>
                <a:gd name="adj1" fmla="val -5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51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</a:t>
            </a:r>
            <a:r>
              <a:rPr lang="pt-BR" dirty="0" smtClean="0"/>
              <a:t>amo da matemática que trata da coleta, da análise, da interpretação e da apresentação de massas de dados numéricos (</a:t>
            </a:r>
            <a:r>
              <a:rPr lang="pt-BR" dirty="0" err="1" smtClean="0"/>
              <a:t>google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 smtClean="0"/>
              <a:t> ...é um conjunto de métodos usados para se analisar dados. Ou, medidas resultantes de um conjunto de dados (leg.ufpr.br)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3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Estatística Experimental</a:t>
            </a:r>
            <a:br>
              <a:rPr lang="pt-BR" dirty="0" smtClean="0"/>
            </a:br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Experimentos ou ensaio</a:t>
            </a:r>
          </a:p>
          <a:p>
            <a:pPr lvl="1"/>
            <a:r>
              <a:rPr lang="pt-BR" dirty="0" smtClean="0"/>
              <a:t>Estudo previamente planejado, que segue determinados princípios básicos, e permite a comparação dos efeitos de tratamentos.</a:t>
            </a:r>
          </a:p>
          <a:p>
            <a:r>
              <a:rPr lang="pt-BR" dirty="0" smtClean="0"/>
              <a:t>Tratamentos</a:t>
            </a:r>
          </a:p>
          <a:p>
            <a:pPr lvl="1"/>
            <a:r>
              <a:rPr lang="pt-BR" dirty="0" smtClean="0"/>
              <a:t>Métodos ou materiais, efeitos que desejamos testar (genótipos ou cultivares; doses de adubos ou agroquímicos; sistemas de </a:t>
            </a:r>
            <a:r>
              <a:rPr lang="pt-BR" dirty="0" err="1" smtClean="0"/>
              <a:t>cultivo;etc</a:t>
            </a:r>
            <a:r>
              <a:rPr lang="pt-BR" dirty="0" smtClean="0"/>
              <a:t>...) </a:t>
            </a:r>
            <a:endParaRPr lang="pt-BR" dirty="0"/>
          </a:p>
          <a:p>
            <a:r>
              <a:rPr lang="pt-BR" dirty="0" smtClean="0"/>
              <a:t>Parcela ou unidade experimental</a:t>
            </a:r>
          </a:p>
          <a:p>
            <a:pPr lvl="1"/>
            <a:r>
              <a:rPr lang="pt-BR" dirty="0" smtClean="0"/>
              <a:t>Unidade local que recebe o tratamento (área ou vaso, com uma ou  mais plantas; placa de </a:t>
            </a:r>
            <a:r>
              <a:rPr lang="pt-BR" dirty="0" err="1" smtClean="0"/>
              <a:t>petri</a:t>
            </a:r>
            <a:r>
              <a:rPr lang="pt-BR" dirty="0" smtClean="0"/>
              <a:t> com meio de cultura; etc...)(deve ser representativa) </a:t>
            </a:r>
          </a:p>
          <a:p>
            <a:r>
              <a:rPr lang="pt-BR" dirty="0" smtClean="0"/>
              <a:t>Delineamento experimental</a:t>
            </a:r>
          </a:p>
          <a:p>
            <a:pPr lvl="1"/>
            <a:r>
              <a:rPr lang="pt-BR" dirty="0" smtClean="0"/>
              <a:t>Designa o arranjo dos tratamentos nas unidades experimentais e oferece um padrão para as análises dos dados coletados (DIC, DBC, Parcela subdividida e </a:t>
            </a:r>
            <a:r>
              <a:rPr lang="pt-BR" dirty="0" err="1" smtClean="0"/>
              <a:t>Látice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87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Princípios Básicos da Experimentação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Repetição</a:t>
            </a:r>
          </a:p>
          <a:p>
            <a:endParaRPr lang="pt-BR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/>
              <a:t>Casualização(</a:t>
            </a:r>
            <a:r>
              <a:rPr lang="pt-BR" dirty="0" err="1" smtClean="0"/>
              <a:t>aleatorização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Controle Local (controle do erro experimental)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63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Pressupostos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 hipóteses  básicas </a:t>
            </a:r>
            <a:r>
              <a:rPr lang="pt-BR" dirty="0" smtClean="0"/>
              <a:t>para admitir a  </a:t>
            </a:r>
            <a:r>
              <a:rPr lang="pt-BR" dirty="0"/>
              <a:t>validade  da  análise  de  variância  </a:t>
            </a:r>
            <a:r>
              <a:rPr lang="pt-BR" dirty="0" smtClean="0"/>
              <a:t>são: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Aditividade (modelo aditivo)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 smtClean="0"/>
              <a:t>Independência dos erros (viés)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 err="1" smtClean="0"/>
              <a:t>Homocedasticidade</a:t>
            </a:r>
            <a:r>
              <a:rPr lang="pt-BR" dirty="0" smtClean="0"/>
              <a:t> ou homogeneidade </a:t>
            </a:r>
            <a:r>
              <a:rPr lang="pt-BR" dirty="0"/>
              <a:t>de variâncias (a variabilidade das repetições </a:t>
            </a:r>
            <a:r>
              <a:rPr lang="pt-BR" dirty="0" smtClean="0"/>
              <a:t>dos tratamentos devem </a:t>
            </a:r>
            <a:r>
              <a:rPr lang="pt-BR" dirty="0"/>
              <a:t>ser </a:t>
            </a:r>
            <a:r>
              <a:rPr lang="pt-BR" dirty="0" smtClean="0"/>
              <a:t>semelhantes)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Normalidade (</a:t>
            </a:r>
            <a:r>
              <a:rPr lang="pt-BR" dirty="0"/>
              <a:t>os resíduos devem ter distribuição  </a:t>
            </a:r>
            <a:r>
              <a:rPr lang="pt-BR" dirty="0" smtClean="0"/>
              <a:t>normal) (aleatoriedade)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2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/>
          </a:bodyPr>
          <a:lstStyle/>
          <a:p>
            <a:r>
              <a:rPr lang="pt-BR" sz="3800" dirty="0" smtClean="0"/>
              <a:t>Delineamento Inteiramente </a:t>
            </a:r>
            <a:r>
              <a:rPr lang="pt-BR" sz="3800" dirty="0" err="1" smtClean="0"/>
              <a:t>Casualizado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44933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DIC 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 smtClean="0"/>
              <a:t>= </a:t>
            </a:r>
            <a:r>
              <a:rPr lang="el-GR" dirty="0" smtClean="0"/>
              <a:t>μ</a:t>
            </a:r>
            <a:r>
              <a:rPr lang="pt-BR" dirty="0" smtClean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</a:t>
            </a:r>
            <a:endParaRPr lang="pt-BR" baseline="-25000" dirty="0" smtClean="0"/>
          </a:p>
          <a:p>
            <a:pPr algn="ctr"/>
            <a:endParaRPr lang="pt-BR" dirty="0" smtClean="0"/>
          </a:p>
          <a:p>
            <a:pPr algn="ctr"/>
            <a:endParaRPr lang="pt-BR" sz="2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645999"/>
            <a:ext cx="4574401" cy="33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Variância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76872"/>
            <a:ext cx="8229600" cy="1885950"/>
          </a:xfrm>
          <a:prstGeom prst="rect">
            <a:avLst/>
          </a:prstGeom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DIC com 5 </a:t>
            </a:r>
            <a:r>
              <a:rPr lang="pt-BR" dirty="0" err="1" smtClean="0"/>
              <a:t>Trat</a:t>
            </a:r>
            <a:r>
              <a:rPr lang="pt-BR" dirty="0" smtClean="0"/>
              <a:t> e 4 Rep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9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 dos Desvios em Relação a Média (SD)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 smtClean="0"/>
              <a:t>x = 2, 1, 1, 3, 3 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030349"/>
              </p:ext>
            </p:extLst>
          </p:nvPr>
        </p:nvGraphicFramePr>
        <p:xfrm>
          <a:off x="2482056" y="2789238"/>
          <a:ext cx="4179888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ção" r:id="rId3" imgW="1409400" imgH="1600200" progId="Equation.3">
                  <p:embed/>
                </p:oleObj>
              </mc:Choice>
              <mc:Fallback>
                <p:oleObj name="Equação" r:id="rId3" imgW="1409400" imgH="160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056" y="2789238"/>
                        <a:ext cx="4179888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Soma dos Quadrados dos Desvios (SQD</a:t>
            </a:r>
            <a:r>
              <a:rPr lang="pt-BR" dirty="0" smtClean="0"/>
              <a:t>)</a:t>
            </a:r>
            <a:endParaRPr lang="pt-BR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9135"/>
              </p:ext>
            </p:extLst>
          </p:nvPr>
        </p:nvGraphicFramePr>
        <p:xfrm>
          <a:off x="2293144" y="2060848"/>
          <a:ext cx="4583112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ção" r:id="rId3" imgW="1676160" imgH="1701720" progId="Equation.3">
                  <p:embed/>
                </p:oleObj>
              </mc:Choice>
              <mc:Fallback>
                <p:oleObj name="Equação" r:id="rId3" imgW="1676160" imgH="1701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144" y="2060848"/>
                        <a:ext cx="4583112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2413" y="1988840"/>
          <a:ext cx="4102100" cy="351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Equação" r:id="rId3" imgW="1460160" imgH="1600200" progId="Equation.3">
                  <p:embed/>
                </p:oleObj>
              </mc:Choice>
              <mc:Fallback>
                <p:oleObj name="Equação" r:id="rId3" imgW="1460160" imgH="1600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1988840"/>
                        <a:ext cx="4102100" cy="351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667250" y="1872332"/>
          <a:ext cx="4408488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Equação" r:id="rId5" imgW="1765080" imgH="1701720" progId="Equation.3">
                  <p:embed/>
                </p:oleObj>
              </mc:Choice>
              <mc:Fallback>
                <p:oleObj name="Equação" r:id="rId5" imgW="1765080" imgH="1701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872332"/>
                        <a:ext cx="4408488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18762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SD</a:t>
            </a:r>
            <a:endParaRPr lang="pt-BR" sz="3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868144" y="980728"/>
            <a:ext cx="21602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 smtClean="0"/>
              <a:t>SQD</a:t>
            </a:r>
            <a:endParaRPr lang="pt-BR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pt-BR" dirty="0" smtClean="0"/>
              <a:t>Variância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Desvio Padrão</a:t>
            </a:r>
          </a:p>
          <a:p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65405"/>
              </p:ext>
            </p:extLst>
          </p:nvPr>
        </p:nvGraphicFramePr>
        <p:xfrm>
          <a:off x="2340198" y="1772816"/>
          <a:ext cx="44640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1772816"/>
                        <a:ext cx="446405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4224"/>
              </p:ext>
            </p:extLst>
          </p:nvPr>
        </p:nvGraphicFramePr>
        <p:xfrm>
          <a:off x="2340198" y="4365104"/>
          <a:ext cx="44640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5" imgW="1574640" imgH="482400" progId="Equation.3">
                  <p:embed/>
                </p:oleObj>
              </mc:Choice>
              <mc:Fallback>
                <p:oleObj name="Equation" r:id="rId5" imgW="15746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98" y="4365104"/>
                        <a:ext cx="44640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876256" y="206163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= QMD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Dados de nº de pulgões coletados nas parcelas, 36 h após pulverização</a:t>
            </a:r>
            <a:endParaRPr lang="pt-BR" sz="2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032" y="3645024"/>
            <a:ext cx="8229600" cy="9049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27165"/>
            <a:ext cx="6210300" cy="3714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32" y="4869160"/>
            <a:ext cx="8343900" cy="6096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5" y="5335885"/>
            <a:ext cx="7258050" cy="2857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80" y="5589240"/>
            <a:ext cx="7696200" cy="83820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73732" y="3645024"/>
            <a:ext cx="8343900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67242" y="4866692"/>
            <a:ext cx="8343900" cy="75494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819" y="6292974"/>
            <a:ext cx="7705725" cy="3143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51219" y="5621635"/>
            <a:ext cx="8343900" cy="9856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41" y="836712"/>
            <a:ext cx="7458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estatística?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"</a:t>
            </a:r>
            <a:r>
              <a:rPr lang="pt-BR" dirty="0"/>
              <a:t>A estatística é a arte de torturar os números até que eles </a:t>
            </a:r>
            <a:r>
              <a:rPr lang="pt-BR" dirty="0" smtClean="0"/>
              <a:t>confessem“</a:t>
            </a:r>
          </a:p>
          <a:p>
            <a:pPr marL="0" lvl="3" indent="0" algn="ctr">
              <a:buNone/>
            </a:pPr>
            <a:r>
              <a:rPr lang="pt-BR" dirty="0"/>
              <a:t>(</a:t>
            </a:r>
            <a:r>
              <a:rPr lang="pt-BR" dirty="0">
                <a:hlinkClick r:id="rId2"/>
              </a:rPr>
              <a:t>http://www.ufpa.br/dicas/cartao/fra-esta.html</a:t>
            </a:r>
            <a:r>
              <a:rPr lang="pt-BR" dirty="0"/>
              <a:t>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 “Números não mentem, mas têm a propensão de dizer a verdade com intenção de enganar” </a:t>
            </a:r>
            <a:r>
              <a:rPr lang="pt-BR" sz="2800" dirty="0" smtClean="0"/>
              <a:t>(Eric </a:t>
            </a:r>
            <a:r>
              <a:rPr lang="pt-BR" sz="2800" dirty="0" err="1" smtClean="0"/>
              <a:t>Temple</a:t>
            </a:r>
            <a:r>
              <a:rPr lang="pt-BR" sz="2800" dirty="0" smtClean="0"/>
              <a:t> Bell)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67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sz="2400" dirty="0" smtClean="0"/>
              <a:t>Como o valor de F calculado supera o F tabelado, em então significativo, ou seja:</a:t>
            </a:r>
          </a:p>
          <a:p>
            <a:pPr lvl="1"/>
            <a:r>
              <a:rPr lang="pt-BR" sz="2400" dirty="0" smtClean="0"/>
              <a:t>Rejeita-se a hipótese de nulidade H</a:t>
            </a:r>
            <a:r>
              <a:rPr lang="pt-BR" sz="2400" baseline="-25000" dirty="0" smtClean="0"/>
              <a:t>0</a:t>
            </a:r>
            <a:r>
              <a:rPr lang="pt-BR" sz="2400" dirty="0"/>
              <a:t> </a:t>
            </a:r>
            <a:r>
              <a:rPr lang="pt-BR" sz="2400" dirty="0" smtClean="0"/>
              <a:t>e concluímos que os tratamentos possuem efeitos diferentes (com grau de confiança superior a 99% de probabilidade)</a:t>
            </a:r>
          </a:p>
          <a:p>
            <a:pPr lvl="1"/>
            <a:endParaRPr lang="pt-BR" sz="2400" baseline="-25000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00" y="476672"/>
            <a:ext cx="8362950" cy="1714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83158"/>
            <a:ext cx="6057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990"/>
            <a:ext cx="8229600" cy="1143000"/>
          </a:xfrm>
        </p:spPr>
        <p:txBody>
          <a:bodyPr/>
          <a:lstStyle/>
          <a:p>
            <a:r>
              <a:rPr lang="pt-BR" dirty="0" smtClean="0"/>
              <a:t>Interpretação do 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552590"/>
            <a:ext cx="4320481" cy="31079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36105" y="2457470"/>
            <a:ext cx="29158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 smtClean="0"/>
              <a:t>Ftabelado</a:t>
            </a:r>
            <a:r>
              <a:rPr lang="pt-BR" sz="2200" dirty="0" smtClean="0"/>
              <a:t> 5% = 2,45</a:t>
            </a:r>
          </a:p>
          <a:p>
            <a:r>
              <a:rPr lang="pt-BR" sz="2200" dirty="0" err="1" smtClean="0"/>
              <a:t>Ftabelado</a:t>
            </a:r>
            <a:r>
              <a:rPr lang="pt-BR" sz="2200" dirty="0" smtClean="0"/>
              <a:t> 1% = 3,53</a:t>
            </a:r>
          </a:p>
          <a:p>
            <a:endParaRPr lang="pt-BR" sz="2200" dirty="0" smtClean="0"/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1 = 1,33</a:t>
            </a:r>
          </a:p>
          <a:p>
            <a:r>
              <a:rPr lang="pt-BR" sz="2200" dirty="0" err="1" smtClean="0"/>
              <a:t>Fcalculado</a:t>
            </a:r>
            <a:r>
              <a:rPr lang="pt-BR" sz="2200" dirty="0" smtClean="0"/>
              <a:t> 2 = 5,36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8244408" y="4150241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5,36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452320" y="4149080"/>
            <a:ext cx="693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3,53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7740352" y="3951144"/>
            <a:ext cx="0" cy="2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95536" y="494116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</a:t>
            </a:r>
            <a:r>
              <a:rPr lang="pt-BR" dirty="0"/>
              <a:t>1, se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é </a:t>
            </a:r>
            <a:r>
              <a:rPr lang="pt-BR" dirty="0"/>
              <a:t>verdadeira, valores de F≥2,45 ocorrerão por acaso, com </a:t>
            </a:r>
            <a:r>
              <a:rPr lang="pt-BR" dirty="0" smtClean="0"/>
              <a:t>apenas  </a:t>
            </a:r>
            <a:r>
              <a:rPr lang="pt-BR" dirty="0"/>
              <a:t>5%  de  probabilidade,  ao  passo  que  existe  uma  probabilidade  de  95%  de  ocorrência  </a:t>
            </a:r>
            <a:r>
              <a:rPr lang="pt-BR" dirty="0" smtClean="0"/>
              <a:t>de valores </a:t>
            </a:r>
            <a:r>
              <a:rPr lang="pt-BR" dirty="0"/>
              <a:t>de F &lt; 2,45.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292080" y="4221088"/>
            <a:ext cx="1944216" cy="358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380312" y="4222249"/>
            <a:ext cx="1584176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95536" y="581803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Caso 2</a:t>
            </a:r>
            <a:r>
              <a:rPr lang="pt-BR" dirty="0"/>
              <a:t>, </a:t>
            </a:r>
            <a:r>
              <a:rPr lang="pt-BR" dirty="0" smtClean="0"/>
              <a:t>como </a:t>
            </a:r>
            <a:r>
              <a:rPr lang="pt-BR" dirty="0"/>
              <a:t>o valor de F calculado (5,36) é maior que 3,53, </a:t>
            </a:r>
            <a:r>
              <a:rPr lang="pt-BR" dirty="0" smtClean="0"/>
              <a:t>(existe apenas 1% de probabilidade de ocorrência por simples acaso) dizemos </a:t>
            </a:r>
            <a:r>
              <a:rPr lang="pt-BR" dirty="0"/>
              <a:t>que o </a:t>
            </a:r>
            <a:r>
              <a:rPr lang="pt-BR" dirty="0" smtClean="0"/>
              <a:t>teste é </a:t>
            </a:r>
            <a:r>
              <a:rPr lang="pt-BR" dirty="0"/>
              <a:t>significativo </a:t>
            </a:r>
            <a:r>
              <a:rPr lang="pt-BR" dirty="0" smtClean="0"/>
              <a:t>ao nível </a:t>
            </a:r>
            <a:r>
              <a:rPr lang="pt-BR" dirty="0"/>
              <a:t>de 1% de probabilidade, rejeitamos </a:t>
            </a:r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 em </a:t>
            </a:r>
            <a:r>
              <a:rPr lang="pt-BR" dirty="0"/>
              <a:t>favor </a:t>
            </a:r>
            <a:r>
              <a:rPr lang="pt-BR" dirty="0" smtClean="0"/>
              <a:t>de 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7" y="6381328"/>
            <a:ext cx="936104" cy="346432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966526" y="3513782"/>
            <a:ext cx="22322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7543" y="5013176"/>
            <a:ext cx="8352929" cy="804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971600" y="3861048"/>
            <a:ext cx="2232248" cy="35887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67544" y="5877272"/>
            <a:ext cx="8342584" cy="89153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395536" y="4365104"/>
            <a:ext cx="41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Conforme </a:t>
            </a:r>
            <a:r>
              <a:rPr lang="pt-BR" dirty="0"/>
              <a:t>os graus de liberdade 6 e 28</a:t>
            </a:r>
          </a:p>
        </p:txBody>
      </p:sp>
    </p:spTree>
    <p:extLst>
      <p:ext uri="{BB962C8B-B14F-4D97-AF65-F5344CB8AC3E}">
        <p14:creationId xmlns:p14="http://schemas.microsoft.com/office/powerpoint/2010/main" val="261407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Coeficiente de Variação</a:t>
                </a:r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800" dirty="0"/>
                          <m:t>Desvio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  <m:r>
                          <m:rPr>
                            <m:nor/>
                          </m:rPr>
                          <a:rPr lang="pt-BR" sz="2800" dirty="0"/>
                          <m:t>Padr</m:t>
                        </m:r>
                        <m:r>
                          <m:rPr>
                            <m:nor/>
                          </m:rPr>
                          <a:rPr lang="pt-BR" sz="2800" dirty="0"/>
                          <m:t>ã</m:t>
                        </m:r>
                        <m:r>
                          <m:rPr>
                            <m:nor/>
                          </m:rPr>
                          <a:rPr lang="pt-BR" sz="2800" dirty="0"/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800" dirty="0"/>
                          <m:t>M</m:t>
                        </m:r>
                        <m:r>
                          <m:rPr>
                            <m:nor/>
                          </m:rPr>
                          <a:rPr lang="pt-BR" sz="2800" dirty="0"/>
                          <m:t>é</m:t>
                        </m:r>
                        <m:r>
                          <m:rPr>
                            <m:nor/>
                          </m:rPr>
                          <a:rPr lang="pt-BR" sz="2800" dirty="0"/>
                          <m:t>dia</m:t>
                        </m:r>
                        <m:r>
                          <m:rPr>
                            <m:nor/>
                          </m:rPr>
                          <a:rPr lang="pt-BR" sz="2800" dirty="0"/>
                          <m:t> </m:t>
                        </m:r>
                      </m:den>
                    </m:f>
                  </m:oMath>
                </a14:m>
                <a:r>
                  <a:rPr lang="pt-BR" sz="2800" dirty="0" smtClean="0"/>
                  <a:t> x 100,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853" y="1600199"/>
                <a:ext cx="8229600" cy="4525963"/>
              </a:xfrm>
              <a:blipFill rotWithShape="0">
                <a:blip r:embed="rId2"/>
                <a:stretch>
                  <a:fillRect l="-1704" t="-1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sz="3200" baseline="30000" dirty="0" smtClean="0">
                    <a:ea typeface="Cambria Math" panose="02040503050406030204" pitchFamily="18" charset="0"/>
                  </a:rPr>
                  <a:t>2</a:t>
                </a:r>
                <a:r>
                  <a:rPr lang="pt-BR" sz="3200" dirty="0" smtClean="0">
                    <a:ea typeface="Cambria Math" panose="02040503050406030204" pitchFamily="18" charset="0"/>
                  </a:rPr>
                  <a:t> = 0.1104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pt-B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 smtClean="0">
                    <a:ea typeface="Cambria Math" panose="02040503050406030204" pitchFamily="18" charset="0"/>
                  </a:rPr>
                  <a:t>= 0.3323</a:t>
                </a:r>
                <a:r>
                  <a:rPr lang="pt-BR" sz="3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pt-B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sz="3200" dirty="0" smtClean="0"/>
                  <a:t> = 6.08</a:t>
                </a:r>
                <a:endParaRPr lang="pt-BR" sz="3200" baseline="300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61" y="3447489"/>
                <a:ext cx="2726040" cy="1569660"/>
              </a:xfrm>
              <a:prstGeom prst="rect">
                <a:avLst/>
              </a:prstGeom>
              <a:blipFill rotWithShape="0">
                <a:blip r:embed="rId3"/>
                <a:stretch>
                  <a:fillRect t="-4669" b="-12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de seta reta 16"/>
          <p:cNvCxnSpPr/>
          <p:nvPr/>
        </p:nvCxnSpPr>
        <p:spPr>
          <a:xfrm>
            <a:off x="5004048" y="3284984"/>
            <a:ext cx="648072" cy="57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4860032" y="4532005"/>
            <a:ext cx="758619" cy="44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1547664" y="4984364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 smtClean="0"/>
              <a:t>CV</a:t>
            </a:r>
            <a:r>
              <a:rPr lang="pt-BR" sz="3200" dirty="0" smtClean="0"/>
              <a:t> = 0.05 ou 5% 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5001419"/>
          </a:xfrm>
        </p:spPr>
        <p:txBody>
          <a:bodyPr/>
          <a:lstStyle/>
          <a:p>
            <a:pPr algn="ctr"/>
            <a:r>
              <a:rPr lang="pt-BR" dirty="0" smtClean="0"/>
              <a:t>DBC  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b</a:t>
            </a:r>
            <a:r>
              <a:rPr lang="pt-BR" baseline="-25000" dirty="0" err="1"/>
              <a:t>j</a:t>
            </a:r>
            <a:r>
              <a:rPr lang="pt-BR" baseline="-25000" dirty="0" smtClean="0"/>
              <a:t> </a:t>
            </a:r>
            <a:r>
              <a:rPr lang="pt-BR" dirty="0" smtClean="0"/>
              <a:t>+ </a:t>
            </a:r>
            <a:r>
              <a:rPr lang="pt-BR" dirty="0" err="1"/>
              <a:t>e</a:t>
            </a:r>
            <a:r>
              <a:rPr lang="pt-BR" baseline="-25000" dirty="0" err="1"/>
              <a:t>ij</a:t>
            </a:r>
            <a:endParaRPr lang="pt-BR" dirty="0" smtClean="0"/>
          </a:p>
          <a:p>
            <a:endParaRPr lang="pt-BR" dirty="0" smtClean="0"/>
          </a:p>
          <a:p>
            <a:endParaRPr lang="pt-BR" sz="20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97" y="1884893"/>
            <a:ext cx="6695279" cy="212017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6" y="4437112"/>
            <a:ext cx="6105301" cy="2214438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267744" y="44278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Blocos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11560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6,33486</a:t>
            </a:r>
            <a:endParaRPr lang="pt-BR" sz="1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33164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5,92802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051720" y="630932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699792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347864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...</a:t>
            </a:r>
            <a:endParaRPr lang="pt-BR" sz="12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95936" y="63203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6,15648</a:t>
            </a:r>
            <a:endParaRPr lang="pt-BR" sz="1200" dirty="0"/>
          </a:p>
        </p:txBody>
      </p:sp>
      <p:sp>
        <p:nvSpPr>
          <p:cNvPr id="19" name="Retângulo 18"/>
          <p:cNvSpPr/>
          <p:nvPr/>
        </p:nvSpPr>
        <p:spPr>
          <a:xfrm>
            <a:off x="1043608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691680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233975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3059832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3707904" y="4808185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4355976" y="4797152"/>
            <a:ext cx="576064" cy="17891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6876256" y="54452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Calcula-se também a S.Q.B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Médias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4525963"/>
          </a:xfrm>
        </p:spPr>
        <p:txBody>
          <a:bodyPr/>
          <a:lstStyle/>
          <a:p>
            <a:r>
              <a:rPr lang="pt-BR" dirty="0" smtClean="0"/>
              <a:t>Dados Qualitativos</a:t>
            </a:r>
          </a:p>
          <a:p>
            <a:pPr lvl="1"/>
            <a:r>
              <a:rPr lang="pt-BR" dirty="0" smtClean="0"/>
              <a:t>Exemplo: Genótipos </a:t>
            </a:r>
          </a:p>
          <a:p>
            <a:pPr lvl="1"/>
            <a:r>
              <a:rPr lang="pt-BR" b="1" dirty="0" smtClean="0"/>
              <a:t>Teste de médias ou de agrupamento de médias</a:t>
            </a:r>
          </a:p>
          <a:p>
            <a:pPr lvl="2"/>
            <a:r>
              <a:rPr lang="pt-BR" dirty="0" err="1" smtClean="0"/>
              <a:t>Dunnett</a:t>
            </a:r>
            <a:r>
              <a:rPr lang="pt-BR" dirty="0" smtClean="0"/>
              <a:t> (Testemunha)</a:t>
            </a:r>
          </a:p>
          <a:p>
            <a:pPr lvl="2"/>
            <a:r>
              <a:rPr lang="pt-BR" dirty="0" smtClean="0"/>
              <a:t>Duncan e </a:t>
            </a:r>
            <a:r>
              <a:rPr lang="pt-BR" dirty="0" err="1" smtClean="0"/>
              <a:t>Tukey</a:t>
            </a:r>
            <a:r>
              <a:rPr lang="pt-BR" dirty="0" smtClean="0"/>
              <a:t> (Teste de médias)</a:t>
            </a:r>
          </a:p>
          <a:p>
            <a:pPr lvl="2"/>
            <a:r>
              <a:rPr lang="pt-BR" dirty="0" err="1" smtClean="0"/>
              <a:t>Skott</a:t>
            </a:r>
            <a:r>
              <a:rPr lang="pt-BR" dirty="0" smtClean="0"/>
              <a:t> &amp; </a:t>
            </a:r>
            <a:r>
              <a:rPr lang="pt-BR" dirty="0" err="1" smtClean="0"/>
              <a:t>Knott</a:t>
            </a:r>
            <a:r>
              <a:rPr lang="pt-BR" dirty="0" smtClean="0"/>
              <a:t> (Agrupamento de médias)                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1600199"/>
            <a:ext cx="457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Dados Quantitativos</a:t>
            </a:r>
          </a:p>
          <a:p>
            <a:pPr lvl="1"/>
            <a:r>
              <a:rPr lang="pt-BR" dirty="0" smtClean="0"/>
              <a:t>Exemplo: Doses de adubo</a:t>
            </a:r>
          </a:p>
          <a:p>
            <a:pPr lvl="1"/>
            <a:r>
              <a:rPr lang="pt-BR" b="1" dirty="0" smtClean="0"/>
              <a:t>Análise de Regressão</a:t>
            </a:r>
          </a:p>
          <a:p>
            <a:pPr lvl="2"/>
            <a:r>
              <a:rPr lang="pt-BR" dirty="0" smtClean="0"/>
              <a:t>Linear </a:t>
            </a:r>
          </a:p>
          <a:p>
            <a:pPr lvl="2"/>
            <a:r>
              <a:rPr lang="pt-BR" dirty="0" smtClean="0"/>
              <a:t>Polinomial </a:t>
            </a:r>
          </a:p>
        </p:txBody>
      </p:sp>
    </p:spTree>
    <p:extLst>
      <p:ext uri="{BB962C8B-B14F-4D97-AF65-F5344CB8AC3E}">
        <p14:creationId xmlns:p14="http://schemas.microsoft.com/office/powerpoint/2010/main" val="14436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de </a:t>
            </a:r>
            <a:r>
              <a:rPr lang="pt-BR" dirty="0" err="1" smtClean="0"/>
              <a:t>Tukey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Diferença Mínima Significativa – DMS</a:t>
            </a:r>
          </a:p>
          <a:p>
            <a:pPr lvl="1"/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676103"/>
            <a:ext cx="4419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/>
          <a:lstStyle/>
          <a:p>
            <a:r>
              <a:rPr lang="pt-BR" dirty="0"/>
              <a:t>Análise de regressão </a:t>
            </a:r>
            <a:r>
              <a:rPr lang="pt-BR" dirty="0" smtClean="0"/>
              <a:t>linear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5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A análise de regressão estuda a relação entre variáveis, denominadas variáveis dependentes (eixo y) e independentes (eixo x)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As técnicas de análise de correlação e regressão estão intimamente ligadas </a:t>
            </a:r>
          </a:p>
        </p:txBody>
      </p:sp>
    </p:spTree>
    <p:extLst>
      <p:ext uri="{BB962C8B-B14F-4D97-AF65-F5344CB8AC3E}">
        <p14:creationId xmlns:p14="http://schemas.microsoft.com/office/powerpoint/2010/main" val="8792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A utilização de um diagrama de dispersão permite determinar empiricamente se um relacionamento linear entre as variáveis deve ser assumido e se o grau de relacionamento é forte ou fraco. </a:t>
            </a:r>
            <a:endParaRPr lang="pt-BR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356992"/>
            <a:ext cx="324036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429000"/>
            <a:ext cx="3343275" cy="266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1115616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positiva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61653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Correlação negativa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9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Dispersão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401019"/>
          </a:xfrm>
        </p:spPr>
        <p:txBody>
          <a:bodyPr/>
          <a:lstStyle/>
          <a:p>
            <a:pPr algn="ctr"/>
            <a:r>
              <a:rPr lang="pt-BR" dirty="0" smtClean="0"/>
              <a:t>Sugerem regressão não linear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2443163"/>
            <a:ext cx="74580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63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Descritiva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04256"/>
            <a:ext cx="4114800" cy="2908920"/>
          </a:xfrm>
        </p:spPr>
        <p:txBody>
          <a:bodyPr/>
          <a:lstStyle/>
          <a:p>
            <a:r>
              <a:rPr lang="pt-BR" dirty="0" smtClean="0"/>
              <a:t>Medidas de Posição</a:t>
            </a:r>
          </a:p>
          <a:p>
            <a:pPr lvl="1"/>
            <a:r>
              <a:rPr lang="pt-BR" dirty="0" smtClean="0"/>
              <a:t>Média</a:t>
            </a:r>
          </a:p>
          <a:p>
            <a:pPr lvl="1"/>
            <a:r>
              <a:rPr lang="pt-BR" dirty="0" smtClean="0"/>
              <a:t>Moda</a:t>
            </a:r>
          </a:p>
          <a:p>
            <a:pPr lvl="1"/>
            <a:r>
              <a:rPr lang="pt-BR" dirty="0" smtClean="0"/>
              <a:t>Mediana</a:t>
            </a:r>
          </a:p>
          <a:p>
            <a:pPr lvl="1"/>
            <a:r>
              <a:rPr lang="pt-BR" dirty="0" smtClean="0"/>
              <a:t>Separatrizes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2104255"/>
            <a:ext cx="4572000" cy="290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Medidas de Dispersão  </a:t>
            </a:r>
          </a:p>
          <a:p>
            <a:pPr lvl="1"/>
            <a:r>
              <a:rPr lang="pt-BR" dirty="0" smtClean="0"/>
              <a:t>Amplitude Total</a:t>
            </a:r>
          </a:p>
          <a:p>
            <a:pPr lvl="1"/>
            <a:r>
              <a:rPr lang="pt-BR" dirty="0" smtClean="0"/>
              <a:t>Soma dos Desvios</a:t>
            </a:r>
          </a:p>
          <a:p>
            <a:pPr lvl="1"/>
            <a:r>
              <a:rPr lang="pt-BR" dirty="0" smtClean="0"/>
              <a:t>Variância</a:t>
            </a:r>
          </a:p>
          <a:p>
            <a:pPr lvl="1"/>
            <a:r>
              <a:rPr lang="pt-BR" dirty="0" smtClean="0"/>
              <a:t>Desvio Padrão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dos Mínimos Quadrados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1619250"/>
            <a:ext cx="46958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ector reto 11"/>
          <p:cNvCxnSpPr/>
          <p:nvPr/>
        </p:nvCxnSpPr>
        <p:spPr>
          <a:xfrm>
            <a:off x="2627784" y="3140968"/>
            <a:ext cx="3528392" cy="64807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2627784" y="2204864"/>
            <a:ext cx="3312368" cy="25202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627784" y="2780928"/>
            <a:ext cx="3528392" cy="12961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1547664" y="544522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Qual reta melhor se ajusta?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7002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Regressão Linear Simples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2388021"/>
            <a:ext cx="8229600" cy="413732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PT" sz="2400" dirty="0" smtClean="0"/>
              <a:t>Y - variável explicada (dependente); 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0</a:t>
            </a:r>
            <a:r>
              <a:rPr lang="pt-PT" sz="2400" dirty="0" smtClean="0"/>
              <a:t>- parâmetro, que representa a interceptação da reta com o eixo vertical;</a:t>
            </a:r>
          </a:p>
          <a:p>
            <a:r>
              <a:rPr lang="el-GR" sz="2400" dirty="0" smtClean="0"/>
              <a:t>β</a:t>
            </a:r>
            <a:r>
              <a:rPr lang="pt-BR" sz="2400" baseline="-25000" dirty="0" smtClean="0"/>
              <a:t>1 </a:t>
            </a:r>
            <a:r>
              <a:rPr lang="pt-PT" sz="2400" dirty="0" smtClean="0"/>
              <a:t>- parâmetro, que representa a inclinação da reta;</a:t>
            </a:r>
          </a:p>
          <a:p>
            <a:r>
              <a:rPr lang="pt-PT" sz="2400" dirty="0" smtClean="0"/>
              <a:t>X - variável explicativa (independente), representa o fator explicativo na equação;</a:t>
            </a:r>
          </a:p>
          <a:p>
            <a:r>
              <a:rPr lang="pt-PT" sz="2400" dirty="0" smtClean="0"/>
              <a:t>E – resíduo.</a:t>
            </a:r>
          </a:p>
          <a:p>
            <a:endParaRPr lang="pt-BR" sz="2400" dirty="0" smtClean="0"/>
          </a:p>
          <a:p>
            <a:endParaRPr lang="pt-BR" sz="2400" dirty="0" smtClean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001788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6165304"/>
            <a:ext cx="3888432" cy="53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504056" y="630932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estimar as equações da regressão: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051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4721110"/>
            <a:ext cx="2021756" cy="122817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1473027"/>
          </a:xfrm>
        </p:spPr>
        <p:txBody>
          <a:bodyPr>
            <a:normAutofit/>
          </a:bodyPr>
          <a:lstStyle/>
          <a:p>
            <a:pPr lvl="1"/>
            <a:r>
              <a:rPr lang="pt-BR" dirty="0" smtClean="0"/>
              <a:t>O objetivo do método é escolher b</a:t>
            </a:r>
            <a:r>
              <a:rPr lang="pt-BR" baseline="-25000" dirty="0" smtClean="0"/>
              <a:t>0</a:t>
            </a:r>
            <a:r>
              <a:rPr lang="pt-BR" dirty="0" smtClean="0"/>
              <a:t> e b</a:t>
            </a:r>
            <a:r>
              <a:rPr lang="pt-BR" baseline="-25000" dirty="0" smtClean="0"/>
              <a:t>1</a:t>
            </a:r>
            <a:r>
              <a:rPr lang="pt-BR" dirty="0" smtClean="0"/>
              <a:t> de modo a minimizar a soma dos quadrados dos resíduos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700808"/>
            <a:ext cx="37623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Método dos Mínimos Quadrados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2636912"/>
            <a:ext cx="1266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81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>
              <a:hlinkClick r:id="rId2"/>
            </a:endParaRPr>
          </a:p>
          <a:p>
            <a:endParaRPr lang="pt-BR">
              <a:hlinkClick r:id="rId2"/>
            </a:endParaRPr>
          </a:p>
          <a:p>
            <a:r>
              <a:rPr lang="pt-BR" smtClean="0">
                <a:hlinkClick r:id="rId2"/>
              </a:rPr>
              <a:t>https</a:t>
            </a:r>
            <a:r>
              <a:rPr lang="pt-BR">
                <a:hlinkClick r:id="rId2"/>
              </a:rPr>
              <a:t>://seeing-theory.brown.edu/index.html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126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Determinação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relação entre SSR e SST fornece uma medida da proporção da variação total que é explicada pelo modelo de regressão</a:t>
            </a:r>
          </a:p>
          <a:p>
            <a:pPr lvl="1"/>
            <a:r>
              <a:rPr lang="pt-BR" dirty="0" smtClean="0"/>
              <a:t>Coeficiente de determinação (r</a:t>
            </a:r>
            <a:r>
              <a:rPr lang="pt-BR" baseline="30000" dirty="0" smtClean="0"/>
              <a:t>2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77072"/>
            <a:ext cx="78676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374095"/>
            <a:ext cx="4712221" cy="129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06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Coeficiente de Correlação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medida do grau de relacionamento linear entre as variáveis </a:t>
            </a:r>
            <a:r>
              <a:rPr lang="pt-BR" i="1" dirty="0" smtClean="0"/>
              <a:t>X</a:t>
            </a:r>
            <a:r>
              <a:rPr lang="pt-BR" dirty="0" smtClean="0"/>
              <a:t> e </a:t>
            </a:r>
            <a:r>
              <a:rPr lang="pt-BR" i="1" dirty="0" smtClean="0"/>
              <a:t>Y</a:t>
            </a:r>
          </a:p>
          <a:p>
            <a:endParaRPr lang="pt-BR" i="1" dirty="0" smtClean="0"/>
          </a:p>
          <a:p>
            <a:endParaRPr lang="pt-BR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174" y="2996952"/>
            <a:ext cx="4585109" cy="77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149080"/>
            <a:ext cx="7305547" cy="194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206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7" y="2204864"/>
            <a:ext cx="8344275" cy="259228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Equação da correlação de Pearson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872086"/>
            <a:ext cx="63627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37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Fatorial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56792"/>
            <a:ext cx="65436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14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33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Delineamento em Blocos </a:t>
            </a:r>
            <a:r>
              <a:rPr lang="pt-BR" dirty="0" err="1" smtClean="0"/>
              <a:t>Casualizados</a:t>
            </a:r>
            <a:r>
              <a:rPr lang="pt-BR" dirty="0" smtClean="0"/>
              <a:t> com dois fatores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7638"/>
            <a:ext cx="8229600" cy="5001419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DBC (2 fatores) </a:t>
            </a:r>
            <a:r>
              <a:rPr lang="pt-BR" dirty="0" err="1" smtClean="0"/>
              <a:t>y</a:t>
            </a:r>
            <a:r>
              <a:rPr lang="pt-BR" baseline="-25000" dirty="0" err="1" smtClean="0"/>
              <a:t>ijk</a:t>
            </a:r>
            <a:r>
              <a:rPr lang="pt-BR" baseline="-25000" dirty="0" smtClean="0"/>
              <a:t> </a:t>
            </a:r>
            <a:r>
              <a:rPr lang="pt-BR" dirty="0"/>
              <a:t>= </a:t>
            </a:r>
            <a:r>
              <a:rPr lang="el-GR" dirty="0"/>
              <a:t>μ</a:t>
            </a:r>
            <a:r>
              <a:rPr lang="pt-BR" dirty="0"/>
              <a:t> + </a:t>
            </a:r>
            <a:r>
              <a:rPr lang="pt-BR" dirty="0" err="1" smtClean="0"/>
              <a:t>b</a:t>
            </a:r>
            <a:r>
              <a:rPr lang="pt-BR" baseline="-25000" dirty="0" err="1" smtClean="0"/>
              <a:t>j</a:t>
            </a:r>
            <a:r>
              <a:rPr lang="pt-BR" dirty="0" smtClean="0"/>
              <a:t>/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err="1" smtClean="0"/>
              <a:t>g</a:t>
            </a:r>
            <a:r>
              <a:rPr lang="pt-BR" baseline="-25000" dirty="0" err="1" smtClean="0"/>
              <a:t>i</a:t>
            </a:r>
            <a:r>
              <a:rPr lang="pt-BR" dirty="0" smtClean="0"/>
              <a:t> +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k</a:t>
            </a:r>
            <a:r>
              <a:rPr lang="pt-BR" dirty="0" smtClean="0"/>
              <a:t> + </a:t>
            </a:r>
            <a:r>
              <a:rPr lang="pt-BR" dirty="0" err="1" smtClean="0"/>
              <a:t>e</a:t>
            </a:r>
            <a:r>
              <a:rPr lang="pt-BR" baseline="-25000" dirty="0" err="1" smtClean="0"/>
              <a:t>ijk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" y="4158372"/>
            <a:ext cx="3898776" cy="123461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32" y="4158372"/>
            <a:ext cx="3898776" cy="12346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227684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260132" y="381995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7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Interação Genótipo x Ambiente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420888"/>
            <a:ext cx="7877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Estatística Inferencial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de Hipótese</a:t>
            </a:r>
          </a:p>
          <a:p>
            <a:r>
              <a:rPr lang="pt-BR" dirty="0" smtClean="0"/>
              <a:t>Análise de Variância (ANOVA)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722" y="274638"/>
            <a:ext cx="9902275" cy="639472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12160" y="65253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Souza et al. (2013) CBAB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4200" dirty="0" smtClean="0"/>
          </a:p>
          <a:p>
            <a:pPr marL="0" indent="0" algn="ctr">
              <a:buNone/>
            </a:pPr>
            <a:r>
              <a:rPr lang="pt-BR" sz="4800" dirty="0" smtClean="0"/>
              <a:t>Obrigado!</a:t>
            </a:r>
            <a:endParaRPr lang="pt-BR" sz="4800" dirty="0"/>
          </a:p>
          <a:p>
            <a:pPr marL="0" indent="0" algn="ctr">
              <a:buNone/>
            </a:pPr>
            <a:r>
              <a:rPr lang="pt-BR" sz="4200" dirty="0" smtClean="0"/>
              <a:t>vanderfsouza@gmail.com</a:t>
            </a:r>
            <a:endParaRPr lang="pt-BR" sz="4200" dirty="0"/>
          </a:p>
        </p:txBody>
      </p:sp>
    </p:spTree>
    <p:extLst>
      <p:ext uri="{BB962C8B-B14F-4D97-AF65-F5344CB8AC3E}">
        <p14:creationId xmlns:p14="http://schemas.microsoft.com/office/powerpoint/2010/main" val="33906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Parcela subdividida no tempo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376" y="3797597"/>
            <a:ext cx="6295976" cy="2943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125963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0770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5577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0384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385192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187624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788024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436096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084168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732240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380312" y="1628800"/>
            <a:ext cx="576064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4716016" y="1556792"/>
            <a:ext cx="3312368" cy="175679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21237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1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724128" y="11967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Bloco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827584" y="32756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Corte 1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015716" y="3284984"/>
            <a:ext cx="59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C2        C3       C4        C5             C1        C2        C3        C4        C5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331640" y="1700808"/>
            <a:ext cx="576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V3</a:t>
            </a:r>
          </a:p>
          <a:p>
            <a:r>
              <a:rPr lang="pt-BR" dirty="0" smtClean="0"/>
              <a:t>V1</a:t>
            </a:r>
          </a:p>
          <a:p>
            <a:r>
              <a:rPr lang="pt-BR" dirty="0" smtClean="0"/>
              <a:t>V5</a:t>
            </a:r>
          </a:p>
          <a:p>
            <a:r>
              <a:rPr lang="pt-BR" dirty="0" smtClean="0"/>
              <a:t>V3</a:t>
            </a:r>
          </a:p>
          <a:p>
            <a:r>
              <a:rPr lang="pt-BR" dirty="0" smtClean="0"/>
              <a:t>V4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Látice</a:t>
            </a:r>
            <a:endParaRPr lang="pt-BR" dirty="0"/>
          </a:p>
        </p:txBody>
      </p:sp>
      <p:sp>
        <p:nvSpPr>
          <p:cNvPr id="4" name="Retângulo 3"/>
          <p:cNvSpPr>
            <a:spLocks noChangeAspect="1"/>
          </p:cNvSpPr>
          <p:nvPr/>
        </p:nvSpPr>
        <p:spPr>
          <a:xfrm>
            <a:off x="2173081" y="2012866"/>
            <a:ext cx="4775183" cy="465649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>
            <a:spLocks noChangeAspect="1"/>
          </p:cNvSpPr>
          <p:nvPr/>
        </p:nvSpPr>
        <p:spPr>
          <a:xfrm>
            <a:off x="2208866" y="3586344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>
            <a:spLocks noChangeAspect="1"/>
          </p:cNvSpPr>
          <p:nvPr/>
        </p:nvSpPr>
        <p:spPr>
          <a:xfrm>
            <a:off x="2210953" y="2044923"/>
            <a:ext cx="4712763" cy="15521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2208810" y="5098512"/>
            <a:ext cx="4712763" cy="1526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2234901" y="5098512"/>
            <a:ext cx="4686252" cy="1530360"/>
            <a:chOff x="172261" y="1267928"/>
            <a:chExt cx="5405421" cy="2165151"/>
          </a:xfrm>
        </p:grpSpPr>
        <p:sp>
          <p:nvSpPr>
            <p:cNvPr id="9" name="Retângulo 8"/>
            <p:cNvSpPr/>
            <p:nvPr/>
          </p:nvSpPr>
          <p:spPr>
            <a:xfrm>
              <a:off x="17226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31079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89039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1249214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608531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969216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329402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2690087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050273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410958" y="1267928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70958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4136126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496811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856997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217682" y="1273079"/>
              <a:ext cx="360000" cy="2160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>
            <a:grpSpLocks noChangeAspect="1"/>
          </p:cNvGrpSpPr>
          <p:nvPr/>
        </p:nvGrpSpPr>
        <p:grpSpPr>
          <a:xfrm>
            <a:off x="2266122" y="5170520"/>
            <a:ext cx="249685" cy="1424935"/>
            <a:chOff x="0" y="288000"/>
            <a:chExt cx="288000" cy="2016000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0" y="28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0" y="43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0" y="57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0" y="72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0" y="86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0" y="100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0" y="115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>
              <a:off x="0" y="129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0" y="144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/>
            <p:nvPr/>
          </p:nvCxnSpPr>
          <p:spPr>
            <a:xfrm>
              <a:off x="0" y="158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0" y="1728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>
              <a:off x="0" y="1872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/>
            <p:nvPr/>
          </p:nvCxnSpPr>
          <p:spPr>
            <a:xfrm>
              <a:off x="0" y="2016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0" y="2160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/>
            <p:cNvCxnSpPr/>
            <p:nvPr/>
          </p:nvCxnSpPr>
          <p:spPr>
            <a:xfrm>
              <a:off x="0" y="2304000"/>
              <a:ext cx="288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aixaDeTexto 39"/>
          <p:cNvSpPr txBox="1">
            <a:spLocks noChangeAspect="1"/>
          </p:cNvSpPr>
          <p:nvPr/>
        </p:nvSpPr>
        <p:spPr>
          <a:xfrm>
            <a:off x="3178807" y="2600019"/>
            <a:ext cx="2964879" cy="58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Delineamento em </a:t>
            </a:r>
            <a:r>
              <a:rPr lang="pt-BR" dirty="0" err="1" smtClean="0"/>
              <a:t>Látice</a:t>
            </a:r>
            <a:r>
              <a:rPr lang="pt-BR" dirty="0" smtClean="0"/>
              <a:t> </a:t>
            </a:r>
          </a:p>
          <a:p>
            <a:pPr algn="ctr"/>
            <a:r>
              <a:rPr lang="pt-BR" dirty="0" smtClean="0"/>
              <a:t>(15x15)</a:t>
            </a:r>
            <a:endParaRPr lang="pt-BR" dirty="0"/>
          </a:p>
        </p:txBody>
      </p:sp>
      <p:sp>
        <p:nvSpPr>
          <p:cNvPr id="41" name="CaixaDeTexto 40"/>
          <p:cNvSpPr txBox="1">
            <a:spLocks noChangeAspect="1"/>
          </p:cNvSpPr>
          <p:nvPr/>
        </p:nvSpPr>
        <p:spPr>
          <a:xfrm>
            <a:off x="3178808" y="374105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3 Repetições</a:t>
            </a:r>
            <a:endParaRPr lang="pt-BR" dirty="0"/>
          </a:p>
        </p:txBody>
      </p:sp>
      <p:sp>
        <p:nvSpPr>
          <p:cNvPr id="42" name="CaixaDeTexto 41"/>
          <p:cNvSpPr txBox="1">
            <a:spLocks noChangeAspect="1"/>
          </p:cNvSpPr>
          <p:nvPr/>
        </p:nvSpPr>
        <p:spPr>
          <a:xfrm>
            <a:off x="3178808" y="4101098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Blocos por Repetição</a:t>
            </a:r>
          </a:p>
        </p:txBody>
      </p:sp>
      <p:sp>
        <p:nvSpPr>
          <p:cNvPr id="43" name="CaixaDeTexto 42"/>
          <p:cNvSpPr txBox="1">
            <a:spLocks noChangeAspect="1"/>
          </p:cNvSpPr>
          <p:nvPr/>
        </p:nvSpPr>
        <p:spPr>
          <a:xfrm>
            <a:off x="3178808" y="4533146"/>
            <a:ext cx="2964879" cy="33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15 Parcelas por Bloco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1475656" y="126876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/>
            <a:r>
              <a:rPr lang="pt-BR" sz="3000" dirty="0" err="1"/>
              <a:t>y</a:t>
            </a:r>
            <a:r>
              <a:rPr lang="pt-BR" sz="3000" baseline="-25000" dirty="0" err="1"/>
              <a:t>ijkm</a:t>
            </a:r>
            <a:r>
              <a:rPr lang="pt-BR" sz="3000" dirty="0"/>
              <a:t> = µ + </a:t>
            </a:r>
            <a:r>
              <a:rPr lang="pt-BR" sz="3000" dirty="0" err="1" smtClean="0"/>
              <a:t>r</a:t>
            </a:r>
            <a:r>
              <a:rPr lang="pt-BR" sz="3000" baseline="-25000" dirty="0" err="1" smtClean="0"/>
              <a:t>k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err="1" smtClean="0"/>
              <a:t>b</a:t>
            </a:r>
            <a:r>
              <a:rPr lang="pt-BR" sz="3000" baseline="-25000" dirty="0" err="1" smtClean="0"/>
              <a:t>j</a:t>
            </a:r>
            <a:r>
              <a:rPr lang="pt-BR" sz="3000" baseline="-25000" dirty="0" smtClean="0"/>
              <a:t>(k)</a:t>
            </a:r>
            <a:r>
              <a:rPr lang="pt-BR" sz="3000" dirty="0" smtClean="0"/>
              <a:t> </a:t>
            </a:r>
            <a:r>
              <a:rPr lang="pt-BR" sz="3000" dirty="0"/>
              <a:t>+ </a:t>
            </a:r>
            <a:r>
              <a:rPr lang="pt-BR" sz="3000" dirty="0" smtClean="0"/>
              <a:t>t</a:t>
            </a:r>
            <a:r>
              <a:rPr lang="pt-BR" sz="3000" baseline="-25000" dirty="0" smtClean="0"/>
              <a:t>i</a:t>
            </a:r>
            <a:r>
              <a:rPr lang="pt-BR" sz="3000" dirty="0" smtClean="0"/>
              <a:t> + </a:t>
            </a:r>
            <a:r>
              <a:rPr lang="el-GR" sz="3000" dirty="0"/>
              <a:t>ε</a:t>
            </a:r>
            <a:r>
              <a:rPr lang="pt-BR" sz="3000" baseline="-25000" dirty="0" err="1" smtClean="0"/>
              <a:t>ijk</a:t>
            </a:r>
            <a:endParaRPr lang="pt-BR" sz="3000" baseline="-25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dirty="0" smtClean="0"/>
              <a:t>Anova  - Exemplo prático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052736"/>
            <a:ext cx="6547445" cy="3639359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90770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43608" y="5571237"/>
            <a:ext cx="7123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Hipótese:  H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: Não existe diferença na média do tempo de reação dos três grupos 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051720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Água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19872" y="2420888"/>
            <a:ext cx="2232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Suco de Maracujá</a:t>
            </a:r>
            <a:endParaRPr lang="pt-BR" sz="22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228184" y="2420888"/>
            <a:ext cx="86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Café</a:t>
            </a:r>
            <a:endParaRPr lang="pt-BR" sz="2200" dirty="0"/>
          </a:p>
        </p:txBody>
      </p:sp>
      <p:sp>
        <p:nvSpPr>
          <p:cNvPr id="14" name="Retângulo 13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04876" y="4365104"/>
            <a:ext cx="73342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dirty="0" smtClean="0"/>
              <a:t>Grupos de 5 pessoas foram avaliados quanto ao tempo de reposta após ingerirem 3 tipos de bebidas</a:t>
            </a:r>
            <a:endParaRPr lang="pt-BR" sz="2600" dirty="0"/>
          </a:p>
        </p:txBody>
      </p:sp>
      <p:sp>
        <p:nvSpPr>
          <p:cNvPr id="15" name="Elipse 14"/>
          <p:cNvSpPr/>
          <p:nvPr/>
        </p:nvSpPr>
        <p:spPr>
          <a:xfrm>
            <a:off x="3923928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6048164" y="1268760"/>
            <a:ext cx="1224136" cy="11521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57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Observação: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Para testar apenas 2 grupos poderia ser utilizado o teste t de </a:t>
            </a:r>
            <a:r>
              <a:rPr lang="pt-BR" dirty="0" err="1" smtClean="0"/>
              <a:t>student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16" y="2364681"/>
            <a:ext cx="5326280" cy="20004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22279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1844824"/>
            <a:ext cx="4593714" cy="285399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47290"/>
            <a:ext cx="4320480" cy="2877854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844824"/>
            <a:ext cx="457200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608004" y="1844824"/>
            <a:ext cx="4528851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47196" y="499864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dentro de cada grupo</a:t>
            </a:r>
            <a:endParaRPr lang="pt-BR" sz="22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081369" y="5014337"/>
            <a:ext cx="3811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 smtClean="0"/>
              <a:t>Variação entre os grupos</a:t>
            </a:r>
            <a:endParaRPr lang="pt-BR" sz="2200" dirty="0"/>
          </a:p>
        </p:txBody>
      </p:sp>
      <p:sp>
        <p:nvSpPr>
          <p:cNvPr id="12" name="Retângulo 11"/>
          <p:cNvSpPr/>
          <p:nvPr/>
        </p:nvSpPr>
        <p:spPr>
          <a:xfrm>
            <a:off x="4293096" y="6488668"/>
            <a:ext cx="5454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https://www.youtube.com/watch?v=ITf4vHhyGpc</a:t>
            </a:r>
          </a:p>
        </p:txBody>
      </p:sp>
    </p:spTree>
    <p:extLst>
      <p:ext uri="{BB962C8B-B14F-4D97-AF65-F5344CB8AC3E}">
        <p14:creationId xmlns:p14="http://schemas.microsoft.com/office/powerpoint/2010/main" val="42200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pPr algn="ctr"/>
            <a:r>
              <a:rPr lang="pt-BR" sz="4500" dirty="0" smtClean="0"/>
              <a:t>Exemplo 1</a:t>
            </a:r>
            <a:endParaRPr lang="pt-BR" sz="4500" dirty="0"/>
          </a:p>
        </p:txBody>
      </p:sp>
    </p:spTree>
    <p:extLst>
      <p:ext uri="{BB962C8B-B14F-4D97-AF65-F5344CB8AC3E}">
        <p14:creationId xmlns:p14="http://schemas.microsoft.com/office/powerpoint/2010/main" val="370173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1266</Words>
  <Application>Microsoft Office PowerPoint</Application>
  <PresentationFormat>Apresentação na tela (4:3)</PresentationFormat>
  <Paragraphs>234</Paragraphs>
  <Slides>53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Courier New</vt:lpstr>
      <vt:lpstr>Times New Roman</vt:lpstr>
      <vt:lpstr>Wingdings</vt:lpstr>
      <vt:lpstr>Tema do Office</vt:lpstr>
      <vt:lpstr>Equação</vt:lpstr>
      <vt:lpstr>Equation</vt:lpstr>
      <vt:lpstr>Curso Básico de Estatística Experimental</vt:lpstr>
      <vt:lpstr>O que é estatística?</vt:lpstr>
      <vt:lpstr>O que é estatística?</vt:lpstr>
      <vt:lpstr>Estatística Descritiva</vt:lpstr>
      <vt:lpstr>Estatística Inferencial</vt:lpstr>
      <vt:lpstr>Anova  - Exemplo prático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ideia principal da ANOVA:</vt:lpstr>
      <vt:lpstr>Teste F</vt:lpstr>
      <vt:lpstr>...E quando a relação entre a variância entre e dentro dos grupos não é tão obvia ? </vt:lpstr>
      <vt:lpstr>Estatística Experimental Conceitos básicos</vt:lpstr>
      <vt:lpstr>Princípios Básicos da Experimentação</vt:lpstr>
      <vt:lpstr>Pressupostos Básicos</vt:lpstr>
      <vt:lpstr>Delineamento Inteiramente Casualizado</vt:lpstr>
      <vt:lpstr>Análise de Variância</vt:lpstr>
      <vt:lpstr>Soma dos Desvios em Relação a Média (SD)</vt:lpstr>
      <vt:lpstr>Soma dos Quadrados dos Desvios (SQD)</vt:lpstr>
      <vt:lpstr>Apresentação do PowerPoint</vt:lpstr>
      <vt:lpstr>Apresentação do PowerPoint</vt:lpstr>
      <vt:lpstr>Dados de nº de pulgões coletados nas parcelas, 36 h após pulverização</vt:lpstr>
      <vt:lpstr>Apresentação do PowerPoint</vt:lpstr>
      <vt:lpstr>Interpretação do F</vt:lpstr>
      <vt:lpstr> </vt:lpstr>
      <vt:lpstr>Delineamento em Blocos Casualizados</vt:lpstr>
      <vt:lpstr>Teste de Médias</vt:lpstr>
      <vt:lpstr>Teste de Tukey</vt:lpstr>
      <vt:lpstr>Análise de regressão linear</vt:lpstr>
      <vt:lpstr>Introdução</vt:lpstr>
      <vt:lpstr>Diagrama de Dispersão</vt:lpstr>
      <vt:lpstr>Diagrama de Dispersão</vt:lpstr>
      <vt:lpstr>Método dos Mínimos Quadrados</vt:lpstr>
      <vt:lpstr>Modelo de Regressão Linear Simples</vt:lpstr>
      <vt:lpstr>Apresentação do PowerPoint</vt:lpstr>
      <vt:lpstr>Apresentação do PowerPoint</vt:lpstr>
      <vt:lpstr>Coeficiente de Determinação</vt:lpstr>
      <vt:lpstr>Coeficiente de Correlação</vt:lpstr>
      <vt:lpstr>Equação da correlação de Pearson</vt:lpstr>
      <vt:lpstr>Análise Fatorial </vt:lpstr>
      <vt:lpstr>Delineamento em Blocos Casualizados com dois fatores</vt:lpstr>
      <vt:lpstr>Interação Genótipo x Ambiente</vt:lpstr>
      <vt:lpstr>Apresentação do PowerPoint</vt:lpstr>
      <vt:lpstr>Apresentação do PowerPoint</vt:lpstr>
      <vt:lpstr>Parcela subdividida no tempo</vt:lpstr>
      <vt:lpstr>Látice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</dc:title>
  <dc:creator>Vander</dc:creator>
  <cp:lastModifiedBy>Vander Souza</cp:lastModifiedBy>
  <cp:revision>128</cp:revision>
  <dcterms:created xsi:type="dcterms:W3CDTF">2013-07-07T17:51:45Z</dcterms:created>
  <dcterms:modified xsi:type="dcterms:W3CDTF">2019-01-04T19:25:31Z</dcterms:modified>
</cp:coreProperties>
</file>