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8" r:id="rId3"/>
    <p:sldId id="310" r:id="rId4"/>
    <p:sldId id="259" r:id="rId5"/>
    <p:sldId id="305" r:id="rId6"/>
    <p:sldId id="306" r:id="rId7"/>
    <p:sldId id="268" r:id="rId8"/>
    <p:sldId id="288" r:id="rId9"/>
    <p:sldId id="309" r:id="rId10"/>
    <p:sldId id="304" r:id="rId11"/>
    <p:sldId id="302" r:id="rId12"/>
    <p:sldId id="266" r:id="rId13"/>
    <p:sldId id="271" r:id="rId14"/>
    <p:sldId id="273" r:id="rId15"/>
    <p:sldId id="278" r:id="rId16"/>
    <p:sldId id="284" r:id="rId17"/>
    <p:sldId id="311" r:id="rId18"/>
    <p:sldId id="282" r:id="rId19"/>
    <p:sldId id="283" r:id="rId20"/>
    <p:sldId id="303" r:id="rId21"/>
    <p:sldId id="307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DF04-8B8C-4B1A-8906-EE89AE29936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BC31A-F29C-4081-885A-195C6FD25C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C31A-F29C-4081-885A-195C6FD25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66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B9C777-5F09-46E1-8868-4B013600B6B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VCtqG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" TargetMode="External"/><Relationship Id="rId7" Type="http://schemas.openxmlformats.org/officeDocument/2006/relationships/hyperlink" Target="http://r-br.2285057.n4.nabble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idiculas.wordpress.com/" TargetMode="External"/><Relationship Id="rId5" Type="http://schemas.openxmlformats.org/officeDocument/2006/relationships/hyperlink" Target="https://stackoverflow.com/questions/tagged/r" TargetMode="External"/><Relationship Id="rId4" Type="http://schemas.openxmlformats.org/officeDocument/2006/relationships/hyperlink" Target="https://rseek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5814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tx1"/>
                </a:solidFill>
              </a:rPr>
              <a:t>Introdução</a:t>
            </a:r>
            <a:r>
              <a:rPr lang="en-US" sz="6600" dirty="0" smtClean="0">
                <a:solidFill>
                  <a:schemeClr val="tx1"/>
                </a:solidFill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</a:rPr>
              <a:t>ao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smtClean="0">
                <a:solidFill>
                  <a:schemeClr val="tx1"/>
                </a:solidFill>
              </a:rPr>
              <a:t>software R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2051720" y="4399002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dirty="0" smtClean="0">
                <a:hlinkClick r:id="rId2"/>
              </a:rPr>
              <a:t>https</a:t>
            </a:r>
            <a:r>
              <a:rPr lang="pt-BR" sz="3000" dirty="0">
                <a:hlinkClick r:id="rId2"/>
              </a:rPr>
              <a:t>://</a:t>
            </a:r>
            <a:r>
              <a:rPr lang="pt-BR" sz="3000" dirty="0" smtClean="0">
                <a:hlinkClick r:id="rId2"/>
              </a:rPr>
              <a:t>bit.ly/2VCtqGk</a:t>
            </a:r>
            <a:endParaRPr lang="pt-BR" sz="3000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907704" y="5542384"/>
            <a:ext cx="6400800" cy="694928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Vander </a:t>
            </a:r>
            <a:r>
              <a:rPr lang="pt-BR" sz="2800" dirty="0" err="1" smtClean="0">
                <a:solidFill>
                  <a:schemeClr val="bg1">
                    <a:lumMod val="50000"/>
                  </a:schemeClr>
                </a:solidFill>
              </a:rPr>
              <a:t>Fillipe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 de Souza</a:t>
            </a:r>
          </a:p>
          <a:p>
            <a:pPr algn="r"/>
            <a:endParaRPr lang="pt-B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pt-BR" dirty="0" smtClean="0"/>
              <a:t>HELP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Pedindo ajuda:</a:t>
            </a:r>
          </a:p>
          <a:p>
            <a:pPr marL="457200" lvl="1" indent="0">
              <a:buNone/>
            </a:pPr>
            <a:r>
              <a:rPr lang="pt-BR" dirty="0" smtClean="0"/>
              <a:t>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??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help.search</a:t>
            </a:r>
            <a:r>
              <a:rPr lang="pt-BR" dirty="0" smtClean="0"/>
              <a:t>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help(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err="1" smtClean="0"/>
              <a:t>Install.packages</a:t>
            </a:r>
            <a:r>
              <a:rPr lang="pt-BR" dirty="0" smtClean="0"/>
              <a:t>(“</a:t>
            </a:r>
            <a:r>
              <a:rPr lang="pt-BR" dirty="0" err="1" smtClean="0"/>
              <a:t>sos</a:t>
            </a:r>
            <a:r>
              <a:rPr lang="pt-BR" dirty="0" smtClean="0"/>
              <a:t>”)</a:t>
            </a:r>
          </a:p>
          <a:p>
            <a:pPr marL="457200" lvl="1" indent="0">
              <a:buNone/>
            </a:pPr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sos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???"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adjust</a:t>
            </a:r>
            <a:r>
              <a:rPr lang="pt-BR" dirty="0"/>
              <a:t>"</a:t>
            </a:r>
          </a:p>
          <a:p>
            <a:pPr marL="457200" lvl="1" indent="0">
              <a:buNone/>
            </a:pPr>
            <a:r>
              <a:rPr lang="pt-BR" dirty="0" err="1" smtClean="0"/>
              <a:t>remove.packages</a:t>
            </a:r>
            <a:r>
              <a:rPr lang="pt-BR" dirty="0"/>
              <a:t>("</a:t>
            </a:r>
            <a:r>
              <a:rPr lang="pt-BR" dirty="0" err="1" smtClean="0"/>
              <a:t>robust</a:t>
            </a:r>
            <a:r>
              <a:rPr lang="pt-BR" dirty="0" smtClean="0"/>
              <a:t>")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514350" indent="-457200"/>
            <a:r>
              <a:rPr lang="pt-BR" dirty="0" smtClean="0"/>
              <a:t>Outras funções:</a:t>
            </a:r>
          </a:p>
          <a:p>
            <a:pPr marL="5715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seq</a:t>
            </a:r>
            <a:r>
              <a:rPr lang="pt-BR" dirty="0" smtClean="0"/>
              <a:t>(), </a:t>
            </a:r>
            <a:r>
              <a:rPr lang="pt-BR" dirty="0" err="1" smtClean="0"/>
              <a:t>mean</a:t>
            </a:r>
            <a:r>
              <a:rPr lang="pt-BR" dirty="0" smtClean="0"/>
              <a:t>(), sum(), </a:t>
            </a:r>
            <a:r>
              <a:rPr lang="pt-BR" dirty="0" err="1" smtClean="0"/>
              <a:t>sd</a:t>
            </a:r>
            <a:r>
              <a:rPr lang="pt-BR" dirty="0" smtClean="0"/>
              <a:t>(),rep(), paste()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83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	</a:t>
            </a:r>
            <a:r>
              <a:rPr lang="en-US" dirty="0" err="1"/>
              <a:t>O</a:t>
            </a:r>
            <a:r>
              <a:rPr lang="en-US" dirty="0" err="1" smtClean="0"/>
              <a:t>bjetos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-152400" y="1951038"/>
            <a:ext cx="4040188" cy="639762"/>
          </a:xfrm>
        </p:spPr>
        <p:txBody>
          <a:bodyPr/>
          <a:lstStyle/>
          <a:p>
            <a:r>
              <a:rPr lang="en-US" b="1" dirty="0" err="1" smtClean="0"/>
              <a:t>Tipos</a:t>
            </a:r>
            <a:endParaRPr lang="en-US" b="1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3886200" y="1951038"/>
            <a:ext cx="4041775" cy="639762"/>
          </a:xfrm>
        </p:spPr>
        <p:txBody>
          <a:bodyPr/>
          <a:lstStyle/>
          <a:p>
            <a:r>
              <a:rPr lang="en-US" b="1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830512"/>
            <a:ext cx="4040188" cy="3951288"/>
          </a:xfrm>
        </p:spPr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 smtClean="0"/>
              <a:t>Factor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5026025" y="2819400"/>
            <a:ext cx="4041775" cy="395128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Atômicos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vetores</a:t>
            </a:r>
            <a:endParaRPr lang="en-US" dirty="0"/>
          </a:p>
          <a:p>
            <a:pPr lvl="0"/>
            <a:r>
              <a:rPr lang="en-US" dirty="0" err="1"/>
              <a:t>matrizes</a:t>
            </a:r>
            <a:r>
              <a:rPr lang="en-US" dirty="0"/>
              <a:t> e arrays</a:t>
            </a:r>
          </a:p>
          <a:p>
            <a:pPr marL="0" lvl="0" indent="0">
              <a:buNone/>
            </a:pPr>
            <a:r>
              <a:rPr lang="en-US" dirty="0" err="1" smtClean="0"/>
              <a:t>Recursivos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data-frames</a:t>
            </a:r>
            <a:endParaRPr lang="en-US" dirty="0"/>
          </a:p>
          <a:p>
            <a:pPr lvl="0"/>
            <a:r>
              <a:rPr lang="en-US" dirty="0" err="1"/>
              <a:t>listas</a:t>
            </a:r>
            <a:endParaRPr lang="en-US" dirty="0"/>
          </a:p>
          <a:p>
            <a:pPr lvl="0"/>
            <a:r>
              <a:rPr lang="en-US" dirty="0" err="1"/>
              <a:t>funções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pt-BR" sz="2200" dirty="0" smtClean="0"/>
              <a:t>Objeto unidimensional capaz de estocar diferentes tipos de dados;</a:t>
            </a:r>
          </a:p>
          <a:p>
            <a:pPr>
              <a:buFontTx/>
              <a:buChar char="-"/>
            </a:pPr>
            <a:r>
              <a:rPr lang="pt-BR" sz="2200" dirty="0" smtClean="0"/>
              <a:t>Criação de um vetor:  a </a:t>
            </a:r>
            <a:r>
              <a:rPr lang="pt-BR" sz="2200" dirty="0"/>
              <a:t>&lt;- c(1,2,5.3,6,-2,4)</a:t>
            </a:r>
            <a:endParaRPr lang="pt-BR" sz="2200" dirty="0" smtClean="0"/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numeric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character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logical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vector</a:t>
            </a:r>
            <a:endParaRPr lang="pt-BR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sz="2200" dirty="0"/>
              <a:t>Tamanho: </a:t>
            </a:r>
            <a:r>
              <a:rPr lang="pt-BR" sz="2200" dirty="0" err="1"/>
              <a:t>length</a:t>
            </a:r>
            <a:r>
              <a:rPr lang="pt-BR" sz="2200" dirty="0"/>
              <a:t>(x)</a:t>
            </a:r>
          </a:p>
          <a:p>
            <a:pPr lvl="1"/>
            <a:r>
              <a:rPr lang="pt-BR" sz="2200" dirty="0" smtClean="0"/>
              <a:t>Nomes: </a:t>
            </a:r>
            <a:r>
              <a:rPr lang="pt-BR" sz="2200" dirty="0" err="1"/>
              <a:t>names</a:t>
            </a:r>
            <a:r>
              <a:rPr lang="pt-BR" sz="2200" dirty="0"/>
              <a:t>(x)</a:t>
            </a:r>
          </a:p>
          <a:p>
            <a:pPr lvl="1"/>
            <a:r>
              <a:rPr lang="pt-BR" sz="2200" dirty="0"/>
              <a:t>Modo: </a:t>
            </a:r>
            <a:r>
              <a:rPr lang="pt-BR" sz="2200" dirty="0" err="1"/>
              <a:t>mode</a:t>
            </a:r>
            <a:r>
              <a:rPr lang="pt-BR" sz="2200" dirty="0"/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is.logical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is.numeric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is.character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marL="457200" lvl="1" indent="0">
              <a:buNone/>
            </a:pPr>
            <a:endParaRPr lang="pt-BR" sz="2200" dirty="0" smtClean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64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Conversão para outro modo: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as.character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as.numeric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as.logical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r>
              <a:rPr lang="pt-BR" dirty="0" smtClean="0"/>
              <a:t>Indexação</a:t>
            </a:r>
            <a:endParaRPr lang="pt-BR" dirty="0"/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posição: X[4], Y[3], etc.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nome: X[Chico], Y[Francisco], etc.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Lógico: X[X&gt;6], X[X==1], etc.</a:t>
            </a:r>
          </a:p>
          <a:p>
            <a:pPr marL="457200" lvl="1" indent="0">
              <a:buNone/>
            </a:pPr>
            <a:endParaRPr lang="pt-BR" sz="2400" dirty="0">
              <a:solidFill>
                <a:srgbClr val="C00000"/>
              </a:solidFill>
            </a:endParaRPr>
          </a:p>
          <a:p>
            <a:pPr marL="0" lvl="1"/>
            <a:r>
              <a:rPr lang="pt-BR" sz="2400" dirty="0" smtClean="0">
                <a:solidFill>
                  <a:srgbClr val="C00000"/>
                </a:solidFill>
              </a:rPr>
              <a:t>Tudo </a:t>
            </a:r>
            <a:r>
              <a:rPr lang="pt-BR" sz="2400" dirty="0">
                <a:solidFill>
                  <a:srgbClr val="C00000"/>
                </a:solidFill>
              </a:rPr>
              <a:t>o que pode ser indexado pode ser substituído </a:t>
            </a:r>
            <a:endParaRPr lang="pt-BR" sz="2400" dirty="0" smtClean="0">
              <a:solidFill>
                <a:srgbClr val="C00000"/>
              </a:solidFill>
            </a:endParaRPr>
          </a:p>
          <a:p>
            <a:pPr marL="400050" lvl="2"/>
            <a:r>
              <a:rPr lang="pt-BR" sz="2400" dirty="0" smtClean="0">
                <a:solidFill>
                  <a:srgbClr val="C00000"/>
                </a:solidFill>
              </a:rPr>
              <a:t>(</a:t>
            </a:r>
            <a:r>
              <a:rPr lang="pt-BR" sz="2400" dirty="0">
                <a:solidFill>
                  <a:srgbClr val="C00000"/>
                </a:solidFill>
              </a:rPr>
              <a:t>princípio chave para a manipulação de objetos)</a:t>
            </a:r>
          </a:p>
          <a:p>
            <a:pPr lvl="3"/>
            <a:endParaRPr lang="pt-BR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</a:t>
            </a:r>
            <a:r>
              <a:rPr lang="pt-BR" dirty="0" smtClean="0"/>
              <a:t>idimensional (linhas x colunas)</a:t>
            </a:r>
          </a:p>
          <a:p>
            <a:r>
              <a:rPr lang="pt-BR" dirty="0" smtClean="0"/>
              <a:t>Criação de uma matriz: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A &lt;-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matrix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(1:6,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nrow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=3)</a:t>
            </a:r>
          </a:p>
          <a:p>
            <a:r>
              <a:rPr lang="pt-BR" dirty="0"/>
              <a:t>Nomeando as colunas e as linhas de uma matriz: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colnames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(XY)&lt;-c(“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Fran”,”Dalmo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”)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rownames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(XY)&lt;-paste(“Trat”,1:5)</a:t>
            </a:r>
          </a:p>
          <a:p>
            <a:r>
              <a:rPr lang="pt-BR" dirty="0" smtClean="0"/>
              <a:t>Indexando </a:t>
            </a:r>
            <a:r>
              <a:rPr lang="pt-BR" dirty="0"/>
              <a:t>matrizes: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               XY[,1]                 XY[1,]</a:t>
            </a:r>
          </a:p>
          <a:p>
            <a:pPr marL="355600" indent="-355600"/>
            <a:r>
              <a:rPr lang="pt-BR" dirty="0" smtClean="0"/>
              <a:t>Tudo </a:t>
            </a:r>
            <a:r>
              <a:rPr lang="pt-BR" dirty="0"/>
              <a:t>o que pode ser indexado . . . 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XY[1,1]&lt;-100      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Dataframes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828785"/>
            <a:ext cx="8229600" cy="4602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nl-NL" dirty="0"/>
              <a:t>Muito importante!!!!!</a:t>
            </a:r>
          </a:p>
          <a:p>
            <a:endParaRPr lang="pt-BR" dirty="0"/>
          </a:p>
          <a:p>
            <a:r>
              <a:rPr lang="pt-BR" dirty="0"/>
              <a:t>Um das classes de objetos mais utilizadas em banco de dados;</a:t>
            </a:r>
          </a:p>
          <a:p>
            <a:r>
              <a:rPr lang="pt-BR" dirty="0"/>
              <a:t>Classe normalmente resultante da importação de dados;</a:t>
            </a:r>
          </a:p>
          <a:p>
            <a:r>
              <a:rPr lang="pt-BR" dirty="0"/>
              <a:t>Recursiva, muito semelhante as </a:t>
            </a:r>
            <a:r>
              <a:rPr lang="pt-BR" dirty="0" err="1"/>
              <a:t>lists</a:t>
            </a:r>
            <a:r>
              <a:rPr lang="pt-BR" dirty="0"/>
              <a:t>, mas todos os seus “recipientes“ têm o mesmo tamanho.</a:t>
            </a:r>
          </a:p>
          <a:p>
            <a:r>
              <a:rPr lang="pt-BR" dirty="0"/>
              <a:t>Pode ser entendida como um conjunto de vetores de mesmo comprimento.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700" dirty="0" smtClean="0">
                <a:solidFill>
                  <a:schemeClr val="tx1"/>
                </a:solidFill>
                <a:latin typeface="+mn-lt"/>
              </a:rPr>
              <a:t>Criando um </a:t>
            </a:r>
            <a:r>
              <a:rPr lang="pt-BR" sz="2700" dirty="0" err="1" smtClean="0">
                <a:solidFill>
                  <a:schemeClr val="tx1"/>
                </a:solidFill>
                <a:latin typeface="+mn-lt"/>
              </a:rPr>
              <a:t>dataframe</a:t>
            </a:r>
            <a:endParaRPr lang="pt-BR" sz="27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&lt;-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data.frame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id = c (1:5),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nome  = c("Rick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Michelle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Ryan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Gary"),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salario = c(623.3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, 515.2, 611.0, 729.0, 843.25</a:t>
            </a:r>
            <a:r>
              <a:rPr lang="pt-BR" sz="2000" dirty="0"/>
              <a:t>))</a:t>
            </a:r>
          </a:p>
          <a:p>
            <a:endParaRPr lang="pt-BR" sz="2700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sz="2700" dirty="0" smtClean="0">
                <a:solidFill>
                  <a:schemeClr val="tx1"/>
                </a:solidFill>
                <a:latin typeface="+mn-lt"/>
              </a:rPr>
              <a:t>Indexação</a:t>
            </a:r>
            <a:endParaRPr lang="pt-BR" sz="27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ataframe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pt-BR" sz="2000" dirty="0" smtClean="0">
                <a:solidFill>
                  <a:schemeClr val="tx1"/>
                </a:solidFill>
              </a:rPr>
              <a:t>ou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dataframe$nome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[1,2] (</a:t>
            </a:r>
            <a:r>
              <a:rPr lang="pt-BR" sz="2000" dirty="0" smtClean="0">
                <a:solidFill>
                  <a:schemeClr val="tx1"/>
                </a:solidFill>
              </a:rPr>
              <a:t>linha, coluna)</a:t>
            </a: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Dataframes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86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das mais importantes classes de objetos do R.</a:t>
            </a:r>
          </a:p>
          <a:p>
            <a:r>
              <a:rPr lang="pt-BR" dirty="0" smtClean="0"/>
              <a:t>Recursivo e muito flexível.</a:t>
            </a:r>
          </a:p>
          <a:p>
            <a:r>
              <a:rPr lang="pt-BR" dirty="0" smtClean="0"/>
              <a:t>Pode ser entendido como uma coleção de recipientes independentes em que se pode armazenar qualquer coisa.</a:t>
            </a:r>
          </a:p>
          <a:p>
            <a:r>
              <a:rPr lang="pt-BR" dirty="0" smtClean="0"/>
              <a:t>A maioria das funções retornam seus resultados na forma de </a:t>
            </a:r>
            <a:r>
              <a:rPr lang="pt-BR" dirty="0" err="1" smtClean="0"/>
              <a:t>lists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428737"/>
            <a:ext cx="7515252" cy="4849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Criando </a:t>
            </a:r>
            <a:r>
              <a:rPr lang="pt-BR" dirty="0" err="1"/>
              <a:t>lists</a:t>
            </a:r>
            <a:r>
              <a:rPr lang="pt-BR" dirty="0"/>
              <a:t>: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vetor1 &lt;- 1:100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vetor2 &lt;- letters[1:23]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lista&lt;-list(Numero=vetor1,Letras&lt;-vetor2)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Indexação de </a:t>
            </a:r>
            <a:r>
              <a:rPr lang="pt-BR" dirty="0" err="1" smtClean="0"/>
              <a:t>lists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   lista[[1]]    lista[1]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[1:3]   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lista[[1]][1:3] 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830763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R</a:t>
            </a:r>
            <a:r>
              <a:rPr lang="pt-BR" sz="2800" dirty="0">
                <a:solidFill>
                  <a:schemeClr val="tx1"/>
                </a:solidFill>
              </a:rPr>
              <a:t> é uma linguagem e também um ambiente de desenvolvimento integrado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R é livre e não oferece garantias </a:t>
            </a:r>
          </a:p>
          <a:p>
            <a:endParaRPr lang="pt-BR" sz="2800" u="sng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A comunidade do R é bem ativa e amigável.</a:t>
            </a:r>
          </a:p>
          <a:p>
            <a:endParaRPr lang="pt-BR" sz="2800" u="sng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042" y="-4572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 ao 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3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418"/>
            <a:ext cx="8534400" cy="6169446"/>
          </a:xfrm>
        </p:spPr>
      </p:pic>
    </p:spTree>
    <p:extLst>
      <p:ext uri="{BB962C8B-B14F-4D97-AF65-F5344CB8AC3E}">
        <p14:creationId xmlns:p14="http://schemas.microsoft.com/office/powerpoint/2010/main" val="2242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6" name="Espaço Reservado para Conteúdo 5" descr="Gráfico de dispersã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85865"/>
            <a:ext cx="4500594" cy="5143535"/>
          </a:xfrm>
        </p:spPr>
      </p:pic>
      <p:sp>
        <p:nvSpPr>
          <p:cNvPr id="4" name="CaixaDeTexto 3"/>
          <p:cNvSpPr txBox="1"/>
          <p:nvPr/>
        </p:nvSpPr>
        <p:spPr>
          <a:xfrm>
            <a:off x="7286644" y="64172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(Theo, 2011)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6383"/>
            <a:ext cx="4206438" cy="35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://www.r-project.org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3"/>
              </a:rPr>
              <a:t>https://www.r-bloggers.com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https://rseek.org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stackoverflow.com/questions/tagged/r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6"/>
              </a:rPr>
              <a:t>https://ridiculas.wordpress.com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7"/>
              </a:rPr>
              <a:t>http://r-br.2285057.n4.nabble.com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042" y="-4572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Links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1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6701"/>
            <a:ext cx="8229600" cy="1066800"/>
          </a:xfrm>
        </p:spPr>
        <p:txBody>
          <a:bodyPr/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399"/>
          </a:xfrm>
        </p:spPr>
        <p:txBody>
          <a:bodyPr>
            <a:normAutofit fontScale="92500"/>
          </a:bodyPr>
          <a:lstStyle/>
          <a:p>
            <a:r>
              <a:rPr lang="pt-BR" sz="3200" dirty="0" smtClean="0"/>
              <a:t>Software Base;</a:t>
            </a:r>
          </a:p>
          <a:p>
            <a:pPr lvl="1"/>
            <a:r>
              <a:rPr lang="pt-BR" sz="2000" dirty="0" smtClean="0"/>
              <a:t>Calculadora, </a:t>
            </a:r>
            <a:r>
              <a:rPr lang="pt-BR" sz="2000" dirty="0"/>
              <a:t>O</a:t>
            </a:r>
            <a:r>
              <a:rPr lang="pt-BR" sz="2000" dirty="0" smtClean="0"/>
              <a:t>peradores Lógicos e Comandos de Decisão;</a:t>
            </a:r>
          </a:p>
          <a:p>
            <a:pPr lvl="1"/>
            <a:r>
              <a:rPr lang="pt-BR" sz="2000" dirty="0" smtClean="0"/>
              <a:t>Importação de Banco de Dados;</a:t>
            </a:r>
          </a:p>
          <a:p>
            <a:pPr lvl="1"/>
            <a:r>
              <a:rPr lang="pt-BR" sz="2000" dirty="0" smtClean="0"/>
              <a:t>Criação de Objetos;</a:t>
            </a:r>
          </a:p>
          <a:p>
            <a:pPr lvl="1"/>
            <a:r>
              <a:rPr lang="pt-BR" sz="2000" dirty="0" smtClean="0"/>
              <a:t>Uso de Funções.</a:t>
            </a:r>
          </a:p>
          <a:p>
            <a:pPr lvl="1"/>
            <a:endParaRPr lang="pt-BR" sz="20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34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RStudio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3400" y="4343400"/>
            <a:ext cx="8229600" cy="20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Software Complementar;</a:t>
            </a:r>
          </a:p>
          <a:p>
            <a:pPr lvl="1"/>
            <a:r>
              <a:rPr lang="pt-BR" sz="2000" dirty="0" smtClean="0"/>
              <a:t>Múltiplas Janelas;</a:t>
            </a:r>
          </a:p>
          <a:p>
            <a:pPr lvl="1"/>
            <a:r>
              <a:rPr lang="pt-BR" sz="2000" dirty="0" smtClean="0"/>
              <a:t>Auto completar e atalho para ‘Help’;</a:t>
            </a:r>
          </a:p>
          <a:p>
            <a:pPr lvl="1"/>
            <a:r>
              <a:rPr lang="pt-BR" sz="2000" dirty="0" smtClean="0"/>
              <a:t>Destaque de elementos do código;</a:t>
            </a:r>
          </a:p>
        </p:txBody>
      </p:sp>
    </p:spTree>
    <p:extLst>
      <p:ext uri="{BB962C8B-B14F-4D97-AF65-F5344CB8AC3E}">
        <p14:creationId xmlns:p14="http://schemas.microsoft.com/office/powerpoint/2010/main" val="2326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752600"/>
            <a:ext cx="7239000" cy="4724400"/>
          </a:xfrm>
        </p:spPr>
        <p:txBody>
          <a:bodyPr>
            <a:normAutofit fontScale="92500" lnSpcReduction="10000"/>
          </a:bodyPr>
          <a:lstStyle/>
          <a:p>
            <a:r>
              <a:rPr lang="pt-BR" sz="4000" dirty="0" smtClean="0"/>
              <a:t>Script (ou rotina)</a:t>
            </a:r>
          </a:p>
          <a:p>
            <a:r>
              <a:rPr lang="pt-BR" sz="4000" dirty="0"/>
              <a:t>Objetos </a:t>
            </a:r>
            <a:endParaRPr lang="pt-BR" sz="4000" dirty="0" smtClean="0"/>
          </a:p>
          <a:p>
            <a:pPr lvl="1"/>
            <a:r>
              <a:rPr lang="pt-BR" sz="3200" dirty="0" smtClean="0"/>
              <a:t>Case-</a:t>
            </a:r>
            <a:r>
              <a:rPr lang="pt-BR" sz="3200" dirty="0" err="1" smtClean="0"/>
              <a:t>sensitive</a:t>
            </a:r>
            <a:endParaRPr lang="pt-BR" sz="3200" dirty="0" smtClean="0"/>
          </a:p>
          <a:p>
            <a:pPr lvl="1"/>
            <a:r>
              <a:rPr lang="pt-BR" sz="3200" dirty="0" smtClean="0"/>
              <a:t>Sobreposição </a:t>
            </a:r>
            <a:endParaRPr lang="pt-BR" sz="3200" dirty="0"/>
          </a:p>
          <a:p>
            <a:r>
              <a:rPr lang="pt-BR" sz="4000" dirty="0" smtClean="0"/>
              <a:t>Funções</a:t>
            </a:r>
            <a:endParaRPr lang="pt-BR" dirty="0" smtClean="0"/>
          </a:p>
          <a:p>
            <a:pPr lvl="1"/>
            <a:r>
              <a:rPr lang="pt-BR" sz="3200" dirty="0" smtClean="0"/>
              <a:t>Parâmetros</a:t>
            </a:r>
            <a:endParaRPr lang="pt-BR" sz="4000" dirty="0"/>
          </a:p>
          <a:p>
            <a:r>
              <a:rPr lang="pt-BR" sz="4000" dirty="0"/>
              <a:t> </a:t>
            </a:r>
            <a:r>
              <a:rPr lang="pt-BR" sz="4000" dirty="0" smtClean="0"/>
              <a:t>Pacote</a:t>
            </a:r>
          </a:p>
          <a:p>
            <a:pPr lvl="1"/>
            <a:r>
              <a:rPr lang="pt-BR" sz="3200" dirty="0"/>
              <a:t>Repositório (</a:t>
            </a:r>
            <a:r>
              <a:rPr lang="pt-BR" sz="3200" dirty="0" err="1"/>
              <a:t>cran</a:t>
            </a:r>
            <a:r>
              <a:rPr lang="pt-BR" sz="3200" dirty="0"/>
              <a:t> e </a:t>
            </a:r>
            <a:r>
              <a:rPr lang="pt-BR" sz="3200" dirty="0" err="1"/>
              <a:t>bioconductor</a:t>
            </a:r>
            <a:r>
              <a:rPr lang="pt-BR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957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Arredondado 44"/>
          <p:cNvSpPr/>
          <p:nvPr/>
        </p:nvSpPr>
        <p:spPr>
          <a:xfrm>
            <a:off x="380999" y="1057182"/>
            <a:ext cx="8419747" cy="5562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6" name="Retângulo Arredondado 45"/>
          <p:cNvSpPr/>
          <p:nvPr/>
        </p:nvSpPr>
        <p:spPr>
          <a:xfrm>
            <a:off x="671834" y="207103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7" name="Retângulo Arredondado 46"/>
          <p:cNvSpPr/>
          <p:nvPr/>
        </p:nvSpPr>
        <p:spPr>
          <a:xfrm>
            <a:off x="2687807" y="2300090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8" name="Retângulo Arredondado 47"/>
          <p:cNvSpPr/>
          <p:nvPr/>
        </p:nvSpPr>
        <p:spPr>
          <a:xfrm>
            <a:off x="4465325" y="23028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9" name="Retângulo Arredondado 48"/>
          <p:cNvSpPr/>
          <p:nvPr/>
        </p:nvSpPr>
        <p:spPr>
          <a:xfrm>
            <a:off x="6773938" y="2284967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CaixaDeTexto 49"/>
          <p:cNvSpPr txBox="1"/>
          <p:nvPr/>
        </p:nvSpPr>
        <p:spPr>
          <a:xfrm>
            <a:off x="3003480" y="1199221"/>
            <a:ext cx="349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Pacote “X”</a:t>
            </a:r>
            <a:endParaRPr lang="pt-BR" sz="4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19053" y="226303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A”</a:t>
            </a:r>
            <a:endParaRPr lang="pt-BR" sz="2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684185" y="235838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470744" y="234190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800124" y="233160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148301" y="225518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866231" y="226303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400582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170755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59" name="Retângulo Arredondado 58"/>
          <p:cNvSpPr/>
          <p:nvPr/>
        </p:nvSpPr>
        <p:spPr>
          <a:xfrm>
            <a:off x="679059" y="3124356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0" name="Retângulo Arredondado 59"/>
          <p:cNvSpPr/>
          <p:nvPr/>
        </p:nvSpPr>
        <p:spPr>
          <a:xfrm>
            <a:off x="2695031" y="33534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1" name="Retângulo Arredondado 60"/>
          <p:cNvSpPr/>
          <p:nvPr/>
        </p:nvSpPr>
        <p:spPr>
          <a:xfrm>
            <a:off x="4472550" y="3356141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2" name="Retângulo Arredondado 61"/>
          <p:cNvSpPr/>
          <p:nvPr/>
        </p:nvSpPr>
        <p:spPr>
          <a:xfrm>
            <a:off x="6781163" y="3338293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3" name="CaixaDeTexto 62"/>
          <p:cNvSpPr txBox="1"/>
          <p:nvPr/>
        </p:nvSpPr>
        <p:spPr>
          <a:xfrm>
            <a:off x="826277" y="3316356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B”</a:t>
            </a:r>
            <a:endParaRPr lang="pt-BR" sz="20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2691409" y="3411707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477968" y="3395225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807349" y="3384927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155526" y="3308506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873455" y="3316356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407807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177979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71" name="Retângulo Arredondado 70"/>
          <p:cNvSpPr/>
          <p:nvPr/>
        </p:nvSpPr>
        <p:spPr>
          <a:xfrm>
            <a:off x="679059" y="510540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2" name="Retângulo Arredondado 71"/>
          <p:cNvSpPr/>
          <p:nvPr/>
        </p:nvSpPr>
        <p:spPr>
          <a:xfrm>
            <a:off x="2695031" y="5334460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3" name="Retângulo Arredondado 72"/>
          <p:cNvSpPr/>
          <p:nvPr/>
        </p:nvSpPr>
        <p:spPr>
          <a:xfrm>
            <a:off x="4472550" y="5337186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4" name="Retângulo Arredondado 73"/>
          <p:cNvSpPr/>
          <p:nvPr/>
        </p:nvSpPr>
        <p:spPr>
          <a:xfrm>
            <a:off x="6781163" y="5319337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5" name="CaixaDeTexto 74"/>
          <p:cNvSpPr txBox="1"/>
          <p:nvPr/>
        </p:nvSpPr>
        <p:spPr>
          <a:xfrm>
            <a:off x="826277" y="529740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N”</a:t>
            </a:r>
            <a:endParaRPr lang="pt-BR" sz="20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2691409" y="539275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477968" y="537627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6807349" y="5365972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155526" y="528955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5873455" y="529740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07807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8177979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4590873" y="4156858"/>
            <a:ext cx="316124" cy="872342"/>
            <a:chOff x="2435134" y="5138543"/>
            <a:chExt cx="381000" cy="851046"/>
          </a:xfrm>
        </p:grpSpPr>
        <p:sp>
          <p:nvSpPr>
            <p:cNvPr id="84" name="CaixaDeTexto 83"/>
            <p:cNvSpPr txBox="1"/>
            <p:nvPr/>
          </p:nvSpPr>
          <p:spPr>
            <a:xfrm>
              <a:off x="2435134" y="5311956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435134" y="5449116"/>
              <a:ext cx="381000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435134" y="5138543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52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" r="30697"/>
          <a:stretch/>
        </p:blipFill>
        <p:spPr bwMode="auto">
          <a:xfrm>
            <a:off x="65089" y="76200"/>
            <a:ext cx="9002711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6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t="7167" b="3775"/>
          <a:stretch/>
        </p:blipFill>
        <p:spPr>
          <a:xfrm>
            <a:off x="0" y="0"/>
            <a:ext cx="9144000" cy="510540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 rotWithShape="1">
          <a:blip r:embed="rId3"/>
          <a:srcRect t="33773"/>
          <a:stretch/>
        </p:blipFill>
        <p:spPr>
          <a:xfrm>
            <a:off x="4526" y="5029200"/>
            <a:ext cx="9139473" cy="18287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07457" y="6858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Funções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56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322"/>
            <a:ext cx="9109115" cy="6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3889</TotalTime>
  <Words>563</Words>
  <Application>Microsoft Office PowerPoint</Application>
  <PresentationFormat>Apresentação na tela (4:3)</PresentationFormat>
  <Paragraphs>190</Paragraphs>
  <Slides>22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Executivo</vt:lpstr>
      <vt:lpstr>Introdução ao software R</vt:lpstr>
      <vt:lpstr>Introdução ao R</vt:lpstr>
      <vt:lpstr>Links</vt:lpstr>
      <vt:lpstr>R</vt:lpstr>
      <vt:lpstr>Termos Importantes</vt:lpstr>
      <vt:lpstr>Apresentação do PowerPoint</vt:lpstr>
      <vt:lpstr>Apresentação do PowerPoint</vt:lpstr>
      <vt:lpstr>Apresentação do PowerPoint</vt:lpstr>
      <vt:lpstr>Apresentação do PowerPoint</vt:lpstr>
      <vt:lpstr>HELP</vt:lpstr>
      <vt:lpstr>Estrutura de dados</vt:lpstr>
      <vt:lpstr>   Objetos</vt:lpstr>
      <vt:lpstr>Vetores</vt:lpstr>
      <vt:lpstr>Vetores</vt:lpstr>
      <vt:lpstr>Matrizes</vt:lpstr>
      <vt:lpstr>Dataframes</vt:lpstr>
      <vt:lpstr>Dataframes</vt:lpstr>
      <vt:lpstr>Lists</vt:lpstr>
      <vt:lpstr>Lists</vt:lpstr>
      <vt:lpstr>Gráficos</vt:lpstr>
      <vt:lpstr>Apresentação do PowerPoint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R para genética e melhoramento de plantas</dc:title>
  <dc:creator>Vander Souza</dc:creator>
  <cp:lastModifiedBy>Vander Souza</cp:lastModifiedBy>
  <cp:revision>105</cp:revision>
  <dcterms:created xsi:type="dcterms:W3CDTF">2013-10-03T11:36:53Z</dcterms:created>
  <dcterms:modified xsi:type="dcterms:W3CDTF">2019-01-09T20:45:03Z</dcterms:modified>
</cp:coreProperties>
</file>