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308" r:id="rId3"/>
    <p:sldId id="259" r:id="rId4"/>
    <p:sldId id="305" r:id="rId5"/>
    <p:sldId id="306" r:id="rId6"/>
    <p:sldId id="268" r:id="rId7"/>
    <p:sldId id="288" r:id="rId8"/>
    <p:sldId id="309" r:id="rId9"/>
    <p:sldId id="304" r:id="rId10"/>
    <p:sldId id="302" r:id="rId11"/>
    <p:sldId id="266" r:id="rId12"/>
    <p:sldId id="271" r:id="rId13"/>
    <p:sldId id="273" r:id="rId14"/>
    <p:sldId id="278" r:id="rId15"/>
    <p:sldId id="280" r:id="rId16"/>
    <p:sldId id="284" r:id="rId17"/>
    <p:sldId id="282" r:id="rId18"/>
    <p:sldId id="283" r:id="rId19"/>
    <p:sldId id="303" r:id="rId20"/>
    <p:sldId id="307" r:id="rId21"/>
    <p:sldId id="29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ADF04-8B8C-4B1A-8906-EE89AE299368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BC31A-F29C-4081-885A-195C6FD25C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82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BC31A-F29C-4081-885A-195C6FD25C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13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ED672-0A23-4509-818D-9CE7092F419E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668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ED672-0A23-4509-818D-9CE7092F419E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962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ED672-0A23-4509-818D-9CE7092F419E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962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ED672-0A23-4509-818D-9CE7092F419E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962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ED672-0A23-4509-818D-9CE7092F419E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962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ED672-0A23-4509-818D-9CE7092F419E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962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777-5F09-46E1-8868-4B013600B6B5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F68804-6A6B-44EB-8384-D7A59E41A1BC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777-5F09-46E1-8868-4B013600B6B5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8804-6A6B-44EB-8384-D7A59E41A1B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777-5F09-46E1-8868-4B013600B6B5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8804-6A6B-44EB-8384-D7A59E41A1B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777-5F09-46E1-8868-4B013600B6B5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8804-6A6B-44EB-8384-D7A59E41A1B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777-5F09-46E1-8868-4B013600B6B5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8804-6A6B-44EB-8384-D7A59E41A1BC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777-5F09-46E1-8868-4B013600B6B5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8804-6A6B-44EB-8384-D7A59E41A1BC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777-5F09-46E1-8868-4B013600B6B5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8804-6A6B-44EB-8384-D7A59E41A1BC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777-5F09-46E1-8868-4B013600B6B5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8804-6A6B-44EB-8384-D7A59E41A1B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777-5F09-46E1-8868-4B013600B6B5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8804-6A6B-44EB-8384-D7A59E41A1B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777-5F09-46E1-8868-4B013600B6B5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8804-6A6B-44EB-8384-D7A59E41A1B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777-5F09-46E1-8868-4B013600B6B5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8804-6A6B-44EB-8384-D7A59E41A1B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0B9C777-5F09-46E1-8868-4B013600B6B5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AF68804-6A6B-44EB-8384-D7A59E41A1BC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3581400"/>
          </a:xfrm>
        </p:spPr>
        <p:txBody>
          <a:bodyPr/>
          <a:lstStyle/>
          <a:p>
            <a:r>
              <a:rPr lang="en-US" sz="6600" dirty="0" err="1" smtClean="0">
                <a:solidFill>
                  <a:schemeClr val="tx1"/>
                </a:solidFill>
              </a:rPr>
              <a:t>Introdução</a:t>
            </a:r>
            <a:r>
              <a:rPr lang="en-US" sz="6600" dirty="0" smtClean="0">
                <a:solidFill>
                  <a:schemeClr val="tx1"/>
                </a:solidFill>
              </a:rPr>
              <a:t> </a:t>
            </a:r>
            <a:r>
              <a:rPr lang="en-US" sz="6600" dirty="0" err="1" smtClean="0">
                <a:solidFill>
                  <a:schemeClr val="tx1"/>
                </a:solidFill>
              </a:rPr>
              <a:t>ao</a:t>
            </a:r>
            <a:r>
              <a:rPr lang="en-US" sz="6600" dirty="0">
                <a:solidFill>
                  <a:schemeClr val="tx1"/>
                </a:solidFill>
              </a:rPr>
              <a:t> </a:t>
            </a:r>
            <a:r>
              <a:rPr lang="en-US" sz="6600" dirty="0" smtClean="0">
                <a:solidFill>
                  <a:schemeClr val="tx1"/>
                </a:solidFill>
              </a:rPr>
              <a:t>software R</a:t>
            </a:r>
            <a:endParaRPr lang="en-US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55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dados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831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			</a:t>
            </a:r>
            <a:r>
              <a:rPr lang="en-US" dirty="0" err="1"/>
              <a:t>O</a:t>
            </a:r>
            <a:r>
              <a:rPr lang="en-US" dirty="0" err="1" smtClean="0"/>
              <a:t>bjetos</a:t>
            </a:r>
            <a:endParaRPr lang="en-US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-152400" y="1417638"/>
            <a:ext cx="4040188" cy="639762"/>
          </a:xfrm>
        </p:spPr>
        <p:txBody>
          <a:bodyPr/>
          <a:lstStyle/>
          <a:p>
            <a:r>
              <a:rPr lang="en-US" b="1" dirty="0" err="1" smtClean="0"/>
              <a:t>Tipos</a:t>
            </a:r>
            <a:endParaRPr lang="en-US" b="1" dirty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3"/>
          </p:nvPr>
        </p:nvSpPr>
        <p:spPr>
          <a:xfrm>
            <a:off x="3886200" y="1417638"/>
            <a:ext cx="4041775" cy="639762"/>
          </a:xfrm>
        </p:spPr>
        <p:txBody>
          <a:bodyPr/>
          <a:lstStyle/>
          <a:p>
            <a:r>
              <a:rPr lang="en-US" b="1" dirty="0"/>
              <a:t>Classes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457200" y="1992312"/>
            <a:ext cx="4040188" cy="3951288"/>
          </a:xfrm>
        </p:spPr>
        <p:txBody>
          <a:bodyPr/>
          <a:lstStyle/>
          <a:p>
            <a:r>
              <a:rPr lang="en-US" dirty="0" smtClean="0"/>
              <a:t>Numeric</a:t>
            </a:r>
          </a:p>
          <a:p>
            <a:r>
              <a:rPr lang="en-US" dirty="0"/>
              <a:t>Integer</a:t>
            </a:r>
          </a:p>
          <a:p>
            <a:r>
              <a:rPr lang="en-US" dirty="0" smtClean="0"/>
              <a:t>Factor</a:t>
            </a:r>
          </a:p>
          <a:p>
            <a:r>
              <a:rPr lang="en-US" dirty="0" smtClean="0"/>
              <a:t>Character</a:t>
            </a:r>
          </a:p>
          <a:p>
            <a:r>
              <a:rPr lang="en-US" dirty="0" smtClean="0"/>
              <a:t>Logical</a:t>
            </a:r>
            <a:endParaRPr lang="en-US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4"/>
          </p:nvPr>
        </p:nvSpPr>
        <p:spPr>
          <a:xfrm>
            <a:off x="5026025" y="1981200"/>
            <a:ext cx="4041775" cy="3951288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err="1" smtClean="0"/>
              <a:t>Atômicos</a:t>
            </a:r>
            <a:r>
              <a:rPr lang="en-US" dirty="0" smtClean="0"/>
              <a:t>:</a:t>
            </a:r>
          </a:p>
          <a:p>
            <a:pPr lvl="0"/>
            <a:r>
              <a:rPr lang="en-US" dirty="0" err="1" smtClean="0"/>
              <a:t>vetores</a:t>
            </a:r>
            <a:endParaRPr lang="en-US" dirty="0"/>
          </a:p>
          <a:p>
            <a:pPr lvl="0"/>
            <a:r>
              <a:rPr lang="en-US" dirty="0" err="1"/>
              <a:t>matrizes</a:t>
            </a:r>
            <a:r>
              <a:rPr lang="en-US" dirty="0"/>
              <a:t> e arrays</a:t>
            </a:r>
          </a:p>
          <a:p>
            <a:pPr marL="0" lvl="0" indent="0">
              <a:buNone/>
            </a:pPr>
            <a:r>
              <a:rPr lang="en-US" dirty="0" err="1" smtClean="0"/>
              <a:t>Recursivos</a:t>
            </a:r>
            <a:r>
              <a:rPr lang="en-US" dirty="0" smtClean="0"/>
              <a:t>:</a:t>
            </a:r>
          </a:p>
          <a:p>
            <a:pPr lvl="0"/>
            <a:r>
              <a:rPr lang="en-US" dirty="0" smtClean="0"/>
              <a:t>data-frames</a:t>
            </a:r>
            <a:endParaRPr lang="en-US" dirty="0"/>
          </a:p>
          <a:p>
            <a:pPr lvl="0"/>
            <a:r>
              <a:rPr lang="en-US" dirty="0" err="1"/>
              <a:t>listas</a:t>
            </a:r>
            <a:endParaRPr lang="en-US" dirty="0"/>
          </a:p>
          <a:p>
            <a:pPr lvl="0"/>
            <a:r>
              <a:rPr lang="en-US" dirty="0" err="1"/>
              <a:t>funções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9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t-BR" dirty="0" smtClean="0"/>
              <a:t>Objeto unidimensional capaz de estocar diferentes tipos de dados e variáveis;</a:t>
            </a:r>
          </a:p>
          <a:p>
            <a:pPr>
              <a:buFontTx/>
              <a:buChar char="-"/>
            </a:pPr>
            <a:r>
              <a:rPr lang="pt-BR" dirty="0" smtClean="0"/>
              <a:t>Criação de um vetor:  a </a:t>
            </a:r>
            <a:r>
              <a:rPr lang="pt-BR" dirty="0"/>
              <a:t>&lt;- c(1,2,5.3,6,-2,4)</a:t>
            </a:r>
            <a:endParaRPr lang="pt-BR" dirty="0" smtClean="0"/>
          </a:p>
          <a:p>
            <a:pPr lvl="2"/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numeric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vector</a:t>
            </a:r>
          </a:p>
          <a:p>
            <a:pPr lvl="2"/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character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vector</a:t>
            </a:r>
          </a:p>
          <a:p>
            <a:pPr lvl="2"/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logical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vector</a:t>
            </a:r>
            <a:endParaRPr lang="pt-BR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pt-BR" dirty="0"/>
              <a:t>Tamanho: </a:t>
            </a:r>
            <a:r>
              <a:rPr lang="pt-BR" dirty="0" err="1"/>
              <a:t>length</a:t>
            </a:r>
            <a:r>
              <a:rPr lang="pt-BR" dirty="0"/>
              <a:t>(x)</a:t>
            </a:r>
          </a:p>
          <a:p>
            <a:pPr lvl="1"/>
            <a:r>
              <a:rPr lang="pt-BR" dirty="0" smtClean="0"/>
              <a:t>Nomes: </a:t>
            </a:r>
            <a:r>
              <a:rPr lang="pt-BR" dirty="0" err="1"/>
              <a:t>names</a:t>
            </a:r>
            <a:r>
              <a:rPr lang="pt-BR" dirty="0"/>
              <a:t>(x)</a:t>
            </a:r>
          </a:p>
          <a:p>
            <a:pPr lvl="1"/>
            <a:r>
              <a:rPr lang="pt-BR" dirty="0"/>
              <a:t>Modo: </a:t>
            </a:r>
            <a:r>
              <a:rPr lang="pt-BR" dirty="0" err="1"/>
              <a:t>mode</a:t>
            </a:r>
            <a:r>
              <a:rPr lang="pt-BR" dirty="0"/>
              <a:t>(x)</a:t>
            </a:r>
          </a:p>
          <a:p>
            <a:pPr lvl="2"/>
            <a:r>
              <a:rPr lang="pt-BR" dirty="0" err="1">
                <a:solidFill>
                  <a:srgbClr val="C00000"/>
                </a:solidFill>
              </a:rPr>
              <a:t>is.logical</a:t>
            </a:r>
            <a:r>
              <a:rPr lang="pt-BR" dirty="0">
                <a:solidFill>
                  <a:srgbClr val="C00000"/>
                </a:solidFill>
              </a:rPr>
              <a:t>(x)</a:t>
            </a:r>
          </a:p>
          <a:p>
            <a:pPr lvl="2"/>
            <a:r>
              <a:rPr lang="pt-BR" dirty="0" err="1">
                <a:solidFill>
                  <a:srgbClr val="C00000"/>
                </a:solidFill>
              </a:rPr>
              <a:t>is.numeric</a:t>
            </a:r>
            <a:r>
              <a:rPr lang="pt-BR" dirty="0">
                <a:solidFill>
                  <a:srgbClr val="C00000"/>
                </a:solidFill>
              </a:rPr>
              <a:t>(x)</a:t>
            </a:r>
          </a:p>
          <a:p>
            <a:pPr lvl="2"/>
            <a:r>
              <a:rPr lang="pt-BR" dirty="0" err="1">
                <a:solidFill>
                  <a:srgbClr val="C00000"/>
                </a:solidFill>
              </a:rPr>
              <a:t>is.character</a:t>
            </a:r>
            <a:r>
              <a:rPr lang="pt-BR" dirty="0">
                <a:solidFill>
                  <a:srgbClr val="C00000"/>
                </a:solidFill>
              </a:rPr>
              <a:t>(x)</a:t>
            </a:r>
          </a:p>
          <a:p>
            <a:pPr marL="457200" lvl="1" indent="0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46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Conversão para outro modo:</a:t>
            </a:r>
          </a:p>
          <a:p>
            <a:pPr marL="514350" lvl="1" indent="0">
              <a:buNone/>
            </a:pPr>
            <a:r>
              <a:rPr lang="pt-BR" dirty="0" err="1" smtClean="0">
                <a:solidFill>
                  <a:schemeClr val="accent1">
                    <a:lumMod val="50000"/>
                  </a:schemeClr>
                </a:solidFill>
              </a:rPr>
              <a:t>as.character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(Dados)</a:t>
            </a:r>
          </a:p>
          <a:p>
            <a:pPr marL="514350" lvl="1" indent="0">
              <a:buNone/>
            </a:pPr>
            <a:r>
              <a:rPr lang="pt-BR" dirty="0" err="1" smtClean="0">
                <a:solidFill>
                  <a:schemeClr val="accent1">
                    <a:lumMod val="50000"/>
                  </a:schemeClr>
                </a:solidFill>
              </a:rPr>
              <a:t>as.numeric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(Dados)</a:t>
            </a:r>
          </a:p>
          <a:p>
            <a:pPr marL="514350" lvl="1" indent="0">
              <a:buNone/>
            </a:pPr>
            <a:r>
              <a:rPr lang="pt-BR" dirty="0" err="1" smtClean="0">
                <a:solidFill>
                  <a:schemeClr val="accent1">
                    <a:lumMod val="50000"/>
                  </a:schemeClr>
                </a:solidFill>
              </a:rPr>
              <a:t>as.logical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(Dados)</a:t>
            </a:r>
          </a:p>
          <a:p>
            <a:r>
              <a:rPr lang="pt-BR" dirty="0" smtClean="0"/>
              <a:t>Indexação</a:t>
            </a:r>
            <a:endParaRPr lang="pt-BR" dirty="0"/>
          </a:p>
          <a:p>
            <a:pPr marL="457200" lvl="1" indent="0">
              <a:buNone/>
            </a:pPr>
            <a:r>
              <a:rPr lang="pt-BR" dirty="0">
                <a:solidFill>
                  <a:schemeClr val="accent3">
                    <a:lumMod val="50000"/>
                  </a:schemeClr>
                </a:solidFill>
              </a:rPr>
              <a:t>Por posição: X[4], Y[3], etc.</a:t>
            </a:r>
          </a:p>
          <a:p>
            <a:pPr marL="457200" lvl="1" indent="0">
              <a:buNone/>
            </a:pPr>
            <a:r>
              <a:rPr lang="pt-BR" dirty="0">
                <a:solidFill>
                  <a:schemeClr val="accent3">
                    <a:lumMod val="50000"/>
                  </a:schemeClr>
                </a:solidFill>
              </a:rPr>
              <a:t>Por nome: X[Chico], Y[Francisco], etc.</a:t>
            </a:r>
          </a:p>
          <a:p>
            <a:pPr marL="457200" lvl="1" indent="0">
              <a:buNone/>
            </a:pPr>
            <a:r>
              <a:rPr lang="pt-BR" dirty="0">
                <a:solidFill>
                  <a:schemeClr val="accent3">
                    <a:lumMod val="50000"/>
                  </a:schemeClr>
                </a:solidFill>
              </a:rPr>
              <a:t>Por Lógico: X[X&gt;6], X[X==1], etc.</a:t>
            </a:r>
          </a:p>
          <a:p>
            <a:pPr marL="457200" lvl="1" indent="0">
              <a:buNone/>
            </a:pPr>
            <a:endParaRPr lang="pt-BR" dirty="0">
              <a:solidFill>
                <a:srgbClr val="C00000"/>
              </a:solidFill>
            </a:endParaRPr>
          </a:p>
          <a:p>
            <a:pPr marL="0" lvl="1"/>
            <a:r>
              <a:rPr lang="pt-BR" dirty="0" smtClean="0">
                <a:solidFill>
                  <a:srgbClr val="C00000"/>
                </a:solidFill>
              </a:rPr>
              <a:t>Tudo </a:t>
            </a:r>
            <a:r>
              <a:rPr lang="pt-BR" dirty="0">
                <a:solidFill>
                  <a:srgbClr val="C00000"/>
                </a:solidFill>
              </a:rPr>
              <a:t>o que pode ser indexado pode ser substituído (princípio chave para a manipulação de objetos)</a:t>
            </a:r>
          </a:p>
          <a:p>
            <a:pPr lvl="3"/>
            <a:endParaRPr lang="pt-BR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45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1066800"/>
          </a:xfrm>
        </p:spPr>
        <p:txBody>
          <a:bodyPr/>
          <a:lstStyle/>
          <a:p>
            <a:r>
              <a:rPr lang="pt-BR" dirty="0" smtClean="0"/>
              <a:t>Matrizes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pt-BR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bidimensional (linhas x colunas)</a:t>
            </a:r>
          </a:p>
          <a:p>
            <a:r>
              <a:rPr lang="pt-BR" dirty="0" smtClean="0"/>
              <a:t>Criação de uma matriz:</a:t>
            </a:r>
          </a:p>
          <a:p>
            <a:pPr marL="457200" lvl="1" indent="0">
              <a:buNone/>
            </a:pP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A &lt;- </a:t>
            </a:r>
            <a:r>
              <a:rPr lang="pt-BR" dirty="0" err="1" smtClean="0">
                <a:solidFill>
                  <a:schemeClr val="accent1">
                    <a:lumMod val="50000"/>
                  </a:schemeClr>
                </a:solidFill>
              </a:rPr>
              <a:t>matrix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(1:6, </a:t>
            </a:r>
            <a:r>
              <a:rPr lang="pt-BR" dirty="0" err="1" smtClean="0">
                <a:solidFill>
                  <a:schemeClr val="accent1">
                    <a:lumMod val="50000"/>
                  </a:schemeClr>
                </a:solidFill>
              </a:rPr>
              <a:t>nrow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=3)</a:t>
            </a:r>
          </a:p>
          <a:p>
            <a:r>
              <a:rPr lang="pt-BR" dirty="0"/>
              <a:t>Nomeando as colunas e as linhas de uma matriz:</a:t>
            </a:r>
          </a:p>
          <a:p>
            <a:pPr marL="457200" lvl="1" indent="0">
              <a:buNone/>
            </a:pPr>
            <a:r>
              <a:rPr lang="pt-BR" dirty="0" err="1">
                <a:solidFill>
                  <a:schemeClr val="accent1">
                    <a:lumMod val="50000"/>
                  </a:schemeClr>
                </a:solidFill>
              </a:rPr>
              <a:t>colnames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(XY)&lt;-c(“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</a:rPr>
              <a:t>Fran”,”Dalmo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”)</a:t>
            </a:r>
          </a:p>
          <a:p>
            <a:pPr marL="457200" lvl="1" indent="0">
              <a:buNone/>
            </a:pPr>
            <a:r>
              <a:rPr lang="pt-BR" dirty="0" err="1">
                <a:solidFill>
                  <a:schemeClr val="accent1">
                    <a:lumMod val="50000"/>
                  </a:schemeClr>
                </a:solidFill>
              </a:rPr>
              <a:t>rownames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(XY)&lt;-paste(“Trat”,1:5)</a:t>
            </a:r>
          </a:p>
          <a:p>
            <a:r>
              <a:rPr lang="pt-BR" dirty="0" smtClean="0"/>
              <a:t>Indexando </a:t>
            </a:r>
            <a:r>
              <a:rPr lang="pt-BR" dirty="0"/>
              <a:t>matrizes:</a:t>
            </a:r>
          </a:p>
          <a:p>
            <a:pPr marL="457200" lvl="1" indent="0">
              <a:buNone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XY[1,1]               XY[,1]                 XY[1,]</a:t>
            </a:r>
          </a:p>
          <a:p>
            <a:pPr marL="355600" indent="-355600"/>
            <a:r>
              <a:rPr lang="pt-BR" dirty="0" smtClean="0"/>
              <a:t>Tudo </a:t>
            </a:r>
            <a:r>
              <a:rPr lang="pt-BR" dirty="0"/>
              <a:t>o que pode ser indexado . . . </a:t>
            </a:r>
          </a:p>
          <a:p>
            <a:pPr marL="457200" lvl="1" indent="0">
              <a:buNone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XY[1,1]&lt;-100      </a:t>
            </a:r>
          </a:p>
          <a:p>
            <a:pPr marL="457200" lvl="1" indent="0">
              <a:buFont typeface="Arial" pitchFamily="34" charset="0"/>
              <a:buNone/>
            </a:pPr>
            <a:endParaRPr lang="pt-BR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3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76250"/>
            <a:ext cx="8229600" cy="1066800"/>
          </a:xfrm>
        </p:spPr>
        <p:txBody>
          <a:bodyPr/>
          <a:lstStyle/>
          <a:p>
            <a:r>
              <a:rPr lang="pt-BR" dirty="0" smtClean="0"/>
              <a:t>Matrizes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pt-BR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Operações com matrizes:</a:t>
            </a:r>
          </a:p>
          <a:p>
            <a:pPr lvl="1"/>
            <a:r>
              <a:rPr lang="pt-BR" dirty="0" err="1" smtClean="0">
                <a:solidFill>
                  <a:schemeClr val="accent1">
                    <a:lumMod val="50000"/>
                  </a:schemeClr>
                </a:solidFill>
              </a:rPr>
              <a:t>Tranposição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: t(XY)</a:t>
            </a:r>
          </a:p>
          <a:p>
            <a:pPr lvl="1"/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Reorganizar linhas ou colunas: XY[c(5,1,2,4,3),]</a:t>
            </a:r>
          </a:p>
          <a:p>
            <a:pPr marL="457200" lvl="1" indent="0">
              <a:buNone/>
            </a:pPr>
            <a:endParaRPr lang="pt-B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pt-BR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pt-BR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066800"/>
          </a:xfrm>
        </p:spPr>
        <p:txBody>
          <a:bodyPr>
            <a:normAutofit/>
          </a:bodyPr>
          <a:lstStyle/>
          <a:p>
            <a:r>
              <a:rPr lang="pt-BR" dirty="0" err="1" smtClean="0"/>
              <a:t>Dataframes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pt-BR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B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pt-B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pt-BR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pt-BR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3733819"/>
            <a:ext cx="75057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14348" y="1428737"/>
            <a:ext cx="8229600" cy="228601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Um das classes de objetos mais utilizadas</a:t>
            </a:r>
          </a:p>
          <a:p>
            <a:r>
              <a:rPr lang="pt-BR" dirty="0" smtClean="0"/>
              <a:t>Classe normalmente resultante da importação de dados</a:t>
            </a:r>
          </a:p>
          <a:p>
            <a:r>
              <a:rPr lang="pt-BR" dirty="0" smtClean="0"/>
              <a:t>Recursiva, muito semelhante as </a:t>
            </a:r>
            <a:r>
              <a:rPr lang="pt-BR" dirty="0" err="1" smtClean="0"/>
              <a:t>lists</a:t>
            </a:r>
            <a:r>
              <a:rPr lang="pt-BR" dirty="0" smtClean="0"/>
              <a:t>, mas todos os seus “recipientes“ têm o mesmo tamanho.</a:t>
            </a:r>
          </a:p>
          <a:p>
            <a:r>
              <a:rPr lang="pt-BR" dirty="0" smtClean="0"/>
              <a:t>Pode ser entendida como um conjunto de vetores de mesmo comprimento.</a:t>
            </a:r>
          </a:p>
          <a:p>
            <a:pPr>
              <a:buNone/>
            </a:pPr>
            <a:endParaRPr lang="nl-NL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nl-NL" dirty="0" smtClean="0">
                <a:solidFill>
                  <a:srgbClr val="FF0000"/>
                </a:solidFill>
              </a:rPr>
              <a:t>Muito importante!!!!!</a:t>
            </a:r>
          </a:p>
          <a:p>
            <a:pPr lvl="1">
              <a:buNone/>
            </a:pPr>
            <a:endParaRPr lang="nl-NL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pt-B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pt-BR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pt-BR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643702" y="6357958"/>
            <a:ext cx="216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Tomas Aragon (2010)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27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066800"/>
          </a:xfrm>
        </p:spPr>
        <p:txBody>
          <a:bodyPr/>
          <a:lstStyle/>
          <a:p>
            <a:r>
              <a:rPr lang="pt-BR" dirty="0" err="1" smtClean="0"/>
              <a:t>Lists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pt-BR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Uma das mais importantes classes de objetos do R.</a:t>
            </a:r>
          </a:p>
          <a:p>
            <a:r>
              <a:rPr lang="pt-BR" dirty="0" smtClean="0"/>
              <a:t>Recursivo e muito flexível.</a:t>
            </a:r>
          </a:p>
          <a:p>
            <a:r>
              <a:rPr lang="pt-BR" dirty="0" smtClean="0"/>
              <a:t>Pode ser entendido como uma coleção de recipientes independentes em que se pode armazenar qualquer coisa.</a:t>
            </a:r>
          </a:p>
          <a:p>
            <a:r>
              <a:rPr lang="pt-BR" dirty="0" smtClean="0"/>
              <a:t>A maioria das funções retornam seus resultados na forma de </a:t>
            </a:r>
            <a:r>
              <a:rPr lang="pt-BR" dirty="0" err="1" smtClean="0"/>
              <a:t>lists</a:t>
            </a:r>
            <a:r>
              <a:rPr lang="pt-BR" dirty="0" smtClean="0"/>
              <a:t>.</a:t>
            </a:r>
          </a:p>
          <a:p>
            <a:r>
              <a:rPr lang="pt-BR" dirty="0" smtClean="0"/>
              <a:t>Criando </a:t>
            </a:r>
            <a:r>
              <a:rPr lang="pt-BR" dirty="0" err="1" smtClean="0"/>
              <a:t>lists</a:t>
            </a:r>
            <a:r>
              <a:rPr lang="pt-BR" dirty="0" smtClean="0"/>
              <a:t>:</a:t>
            </a:r>
          </a:p>
          <a:p>
            <a:pPr lvl="1">
              <a:buNone/>
            </a:pPr>
            <a:r>
              <a:rPr lang="nl-NL" dirty="0" smtClean="0">
                <a:solidFill>
                  <a:schemeClr val="accent1">
                    <a:lumMod val="50000"/>
                  </a:schemeClr>
                </a:solidFill>
              </a:rPr>
              <a:t>vetor1 &lt;- 1:100</a:t>
            </a:r>
          </a:p>
          <a:p>
            <a:pPr lvl="1">
              <a:buNone/>
            </a:pPr>
            <a:r>
              <a:rPr lang="nl-NL" dirty="0" smtClean="0">
                <a:solidFill>
                  <a:schemeClr val="accent1">
                    <a:lumMod val="50000"/>
                  </a:schemeClr>
                </a:solidFill>
              </a:rPr>
              <a:t>vetor2 &lt;- letters[1:23]</a:t>
            </a:r>
          </a:p>
          <a:p>
            <a:pPr lvl="1">
              <a:buNone/>
            </a:pPr>
            <a:r>
              <a:rPr lang="nl-NL" dirty="0" smtClean="0">
                <a:solidFill>
                  <a:schemeClr val="accent1">
                    <a:lumMod val="50000"/>
                  </a:schemeClr>
                </a:solidFill>
              </a:rPr>
              <a:t>lista&lt;-list(Numero=vetor1,Letras&lt;-vetor2)</a:t>
            </a:r>
            <a:endParaRPr lang="pt-BR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0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066800"/>
          </a:xfrm>
        </p:spPr>
        <p:txBody>
          <a:bodyPr/>
          <a:lstStyle/>
          <a:p>
            <a:r>
              <a:rPr lang="pt-BR" dirty="0" err="1" smtClean="0"/>
              <a:t>Lists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pt-BR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B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pt-B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pt-BR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pt-BR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4214818"/>
            <a:ext cx="75057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14348" y="1428737"/>
            <a:ext cx="8229600" cy="228601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Indexação de </a:t>
            </a:r>
            <a:r>
              <a:rPr lang="pt-BR" dirty="0" err="1" smtClean="0"/>
              <a:t>lists</a:t>
            </a:r>
            <a:r>
              <a:rPr lang="pt-BR" dirty="0" smtClean="0"/>
              <a:t>:</a:t>
            </a:r>
          </a:p>
          <a:p>
            <a:pPr>
              <a:buNone/>
            </a:pPr>
            <a:r>
              <a:rPr lang="nl-NL" dirty="0" smtClean="0">
                <a:solidFill>
                  <a:schemeClr val="accent1">
                    <a:lumMod val="50000"/>
                  </a:schemeClr>
                </a:solidFill>
              </a:rPr>
              <a:t>lista$Numero    lista[[1]]    lista[1]</a:t>
            </a:r>
          </a:p>
          <a:p>
            <a:pPr>
              <a:buNone/>
            </a:pPr>
            <a:endParaRPr lang="nl-NL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nl-NL" dirty="0" smtClean="0">
                <a:solidFill>
                  <a:schemeClr val="accent1">
                    <a:lumMod val="50000"/>
                  </a:schemeClr>
                </a:solidFill>
              </a:rPr>
              <a:t>lista$Numero [1:3]   </a:t>
            </a:r>
          </a:p>
          <a:p>
            <a:pPr>
              <a:buNone/>
            </a:pPr>
            <a:r>
              <a:rPr lang="nl-NL" dirty="0" smtClean="0">
                <a:solidFill>
                  <a:schemeClr val="accent1">
                    <a:lumMod val="50000"/>
                  </a:schemeClr>
                </a:solidFill>
              </a:rPr>
              <a:t>lista[[1]][1:3] </a:t>
            </a:r>
          </a:p>
          <a:p>
            <a:pPr>
              <a:buNone/>
            </a:pPr>
            <a:endParaRPr lang="nl-NL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nl-NL" dirty="0" smtClean="0">
                <a:solidFill>
                  <a:srgbClr val="FF0000"/>
                </a:solidFill>
              </a:rPr>
              <a:t>Muito importante!!!!!</a:t>
            </a:r>
          </a:p>
          <a:p>
            <a:pPr lvl="1">
              <a:buNone/>
            </a:pPr>
            <a:endParaRPr lang="nl-NL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pt-B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pt-BR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pt-BR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26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Gráficos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2332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830763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chemeClr val="tx1"/>
                </a:solidFill>
              </a:rPr>
              <a:t>R</a:t>
            </a:r>
            <a:r>
              <a:rPr lang="pt-BR" sz="2800" dirty="0">
                <a:solidFill>
                  <a:schemeClr val="tx1"/>
                </a:solidFill>
              </a:rPr>
              <a:t> é uma linguagem e também um ambiente de desenvolvimento integrado</a:t>
            </a:r>
          </a:p>
          <a:p>
            <a:endParaRPr lang="pt-BR" sz="2800" dirty="0">
              <a:solidFill>
                <a:schemeClr val="tx1"/>
              </a:solidFill>
            </a:endParaRPr>
          </a:p>
          <a:p>
            <a:r>
              <a:rPr lang="pt-BR" sz="2800" dirty="0" smtClean="0">
                <a:solidFill>
                  <a:schemeClr val="tx1"/>
                </a:solidFill>
              </a:rPr>
              <a:t>R é livre e não oferece garantias </a:t>
            </a:r>
          </a:p>
          <a:p>
            <a:endParaRPr lang="pt-BR" sz="2800" u="sng" dirty="0">
              <a:solidFill>
                <a:schemeClr val="tx1"/>
              </a:solidFill>
            </a:endParaRPr>
          </a:p>
          <a:p>
            <a:r>
              <a:rPr lang="pt-BR" sz="2800" dirty="0" smtClean="0">
                <a:solidFill>
                  <a:schemeClr val="tx1"/>
                </a:solidFill>
              </a:rPr>
              <a:t>A comunidade do R é bem ativa e amigável</a:t>
            </a:r>
            <a:r>
              <a:rPr lang="pt-BR" sz="2800" dirty="0" smtClean="0">
                <a:solidFill>
                  <a:schemeClr val="tx1"/>
                </a:solidFill>
              </a:rPr>
              <a:t>.</a:t>
            </a:r>
            <a:endParaRPr lang="pt-BR" sz="2800" dirty="0" smtClean="0">
              <a:solidFill>
                <a:schemeClr val="tx1"/>
              </a:solidFill>
            </a:endParaRPr>
          </a:p>
          <a:p>
            <a:endParaRPr lang="pt-BR" sz="2800" u="sng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31042" y="-457200"/>
            <a:ext cx="8229600" cy="1600200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Introdução ao R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30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3418"/>
            <a:ext cx="8534400" cy="6169446"/>
          </a:xfrm>
        </p:spPr>
      </p:pic>
    </p:spTree>
    <p:extLst>
      <p:ext uri="{BB962C8B-B14F-4D97-AF65-F5344CB8AC3E}">
        <p14:creationId xmlns:p14="http://schemas.microsoft.com/office/powerpoint/2010/main" val="22423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066800"/>
          </a:xfrm>
        </p:spPr>
        <p:txBody>
          <a:bodyPr/>
          <a:lstStyle/>
          <a:p>
            <a:r>
              <a:rPr lang="pt-BR" dirty="0" smtClean="0"/>
              <a:t>Gráficos</a:t>
            </a:r>
            <a:endParaRPr lang="pt-BR" dirty="0"/>
          </a:p>
        </p:txBody>
      </p:sp>
      <p:pic>
        <p:nvPicPr>
          <p:cNvPr id="6" name="Espaço Reservado para Conteúdo 5" descr="Gráfico de dispersã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485865"/>
            <a:ext cx="4500594" cy="5143535"/>
          </a:xfrm>
        </p:spPr>
      </p:pic>
      <p:sp>
        <p:nvSpPr>
          <p:cNvPr id="4" name="CaixaDeTexto 3"/>
          <p:cNvSpPr txBox="1"/>
          <p:nvPr/>
        </p:nvSpPr>
        <p:spPr>
          <a:xfrm>
            <a:off x="7286644" y="6417254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(Theo, 2011)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306383"/>
            <a:ext cx="4206438" cy="353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9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6701"/>
            <a:ext cx="8229600" cy="1066800"/>
          </a:xfrm>
        </p:spPr>
        <p:txBody>
          <a:bodyPr/>
          <a:lstStyle/>
          <a:p>
            <a:r>
              <a:rPr lang="pt-BR" dirty="0" smtClean="0"/>
              <a:t>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057399"/>
          </a:xfrm>
        </p:spPr>
        <p:txBody>
          <a:bodyPr>
            <a:normAutofit fontScale="92500"/>
          </a:bodyPr>
          <a:lstStyle/>
          <a:p>
            <a:r>
              <a:rPr lang="pt-BR" sz="3200" dirty="0" smtClean="0"/>
              <a:t>Software Base;</a:t>
            </a:r>
          </a:p>
          <a:p>
            <a:pPr lvl="1"/>
            <a:r>
              <a:rPr lang="pt-BR" sz="2000" dirty="0" smtClean="0"/>
              <a:t>Calculadora, </a:t>
            </a:r>
            <a:r>
              <a:rPr lang="pt-BR" sz="2000" dirty="0"/>
              <a:t>O</a:t>
            </a:r>
            <a:r>
              <a:rPr lang="pt-BR" sz="2000" dirty="0" smtClean="0"/>
              <a:t>peradores Lógicos e Comandos de Decisão;</a:t>
            </a:r>
          </a:p>
          <a:p>
            <a:pPr lvl="1"/>
            <a:r>
              <a:rPr lang="pt-BR" sz="2000" dirty="0" smtClean="0"/>
              <a:t>Importação de Banco de Dados;</a:t>
            </a:r>
          </a:p>
          <a:p>
            <a:pPr lvl="1"/>
            <a:r>
              <a:rPr lang="pt-BR" sz="2000" dirty="0" smtClean="0"/>
              <a:t>Criação de Objetos;</a:t>
            </a:r>
          </a:p>
          <a:p>
            <a:pPr lvl="1"/>
            <a:r>
              <a:rPr lang="pt-BR" sz="2000" dirty="0" smtClean="0"/>
              <a:t>Uso de Funções.</a:t>
            </a:r>
          </a:p>
          <a:p>
            <a:pPr lvl="1"/>
            <a:endParaRPr lang="pt-BR" sz="2000" dirty="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3400" y="3200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dirty="0" err="1" smtClean="0"/>
              <a:t>RStudio</a:t>
            </a:r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33400" y="4343400"/>
            <a:ext cx="8229600" cy="2040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pt-BR" sz="3200" dirty="0" smtClean="0"/>
              <a:t>Software Complementar;</a:t>
            </a:r>
          </a:p>
          <a:p>
            <a:pPr lvl="1"/>
            <a:r>
              <a:rPr lang="pt-BR" sz="2000" dirty="0" smtClean="0"/>
              <a:t>Múltiplas Janelas;</a:t>
            </a:r>
          </a:p>
          <a:p>
            <a:pPr lvl="1"/>
            <a:r>
              <a:rPr lang="pt-BR" sz="2000" dirty="0" smtClean="0"/>
              <a:t>Auto completar e atalho para ‘Help’;</a:t>
            </a:r>
          </a:p>
          <a:p>
            <a:pPr lvl="1"/>
            <a:r>
              <a:rPr lang="pt-BR" sz="2000" dirty="0" smtClean="0"/>
              <a:t>Destaque de elementos do código;</a:t>
            </a:r>
          </a:p>
        </p:txBody>
      </p:sp>
    </p:spTree>
    <p:extLst>
      <p:ext uri="{BB962C8B-B14F-4D97-AF65-F5344CB8AC3E}">
        <p14:creationId xmlns:p14="http://schemas.microsoft.com/office/powerpoint/2010/main" val="23261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Termos Importantes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3000" y="1752600"/>
            <a:ext cx="7239000" cy="4724400"/>
          </a:xfrm>
        </p:spPr>
        <p:txBody>
          <a:bodyPr>
            <a:normAutofit fontScale="92500" lnSpcReduction="10000"/>
          </a:bodyPr>
          <a:lstStyle/>
          <a:p>
            <a:r>
              <a:rPr lang="pt-BR" sz="4000" dirty="0" smtClean="0"/>
              <a:t>Script (ou rotina)</a:t>
            </a:r>
            <a:endParaRPr lang="pt-BR" sz="4000" dirty="0" smtClean="0"/>
          </a:p>
          <a:p>
            <a:r>
              <a:rPr lang="pt-BR" sz="4000" dirty="0"/>
              <a:t>Objetos </a:t>
            </a:r>
            <a:endParaRPr lang="pt-BR" sz="4000" dirty="0" smtClean="0"/>
          </a:p>
          <a:p>
            <a:pPr lvl="1"/>
            <a:r>
              <a:rPr lang="pt-BR" sz="3200" dirty="0" smtClean="0"/>
              <a:t>Case-</a:t>
            </a:r>
            <a:r>
              <a:rPr lang="pt-BR" sz="3200" dirty="0" err="1" smtClean="0"/>
              <a:t>sensitive</a:t>
            </a:r>
            <a:endParaRPr lang="pt-BR" sz="3200" dirty="0" smtClean="0"/>
          </a:p>
          <a:p>
            <a:pPr lvl="1"/>
            <a:r>
              <a:rPr lang="pt-BR" sz="3200" dirty="0" smtClean="0"/>
              <a:t>Sobreposição </a:t>
            </a:r>
            <a:endParaRPr lang="pt-BR" sz="3200" dirty="0"/>
          </a:p>
          <a:p>
            <a:r>
              <a:rPr lang="pt-BR" sz="4000" dirty="0" smtClean="0"/>
              <a:t>Funções</a:t>
            </a:r>
            <a:endParaRPr lang="pt-BR" dirty="0" smtClean="0"/>
          </a:p>
          <a:p>
            <a:pPr lvl="1"/>
            <a:r>
              <a:rPr lang="pt-BR" sz="3200" dirty="0" smtClean="0"/>
              <a:t>Parâmetros</a:t>
            </a:r>
            <a:endParaRPr lang="pt-BR" sz="4000" dirty="0"/>
          </a:p>
          <a:p>
            <a:r>
              <a:rPr lang="pt-BR" sz="4000" dirty="0"/>
              <a:t> </a:t>
            </a:r>
            <a:r>
              <a:rPr lang="pt-BR" sz="4000" dirty="0" smtClean="0"/>
              <a:t>Pacote</a:t>
            </a:r>
          </a:p>
          <a:p>
            <a:pPr lvl="1"/>
            <a:r>
              <a:rPr lang="pt-BR" sz="3200" dirty="0"/>
              <a:t>Repositório (</a:t>
            </a:r>
            <a:r>
              <a:rPr lang="pt-BR" sz="3200" dirty="0" err="1"/>
              <a:t>cran</a:t>
            </a:r>
            <a:r>
              <a:rPr lang="pt-BR" sz="3200" dirty="0"/>
              <a:t> e </a:t>
            </a:r>
            <a:r>
              <a:rPr lang="pt-BR" sz="3200" dirty="0" err="1"/>
              <a:t>bioconductor</a:t>
            </a:r>
            <a:r>
              <a:rPr lang="pt-BR" sz="32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39573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tângulo Arredondado 44"/>
          <p:cNvSpPr/>
          <p:nvPr/>
        </p:nvSpPr>
        <p:spPr>
          <a:xfrm>
            <a:off x="380999" y="1057182"/>
            <a:ext cx="8419747" cy="55626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46" name="Retângulo Arredondado 45"/>
          <p:cNvSpPr/>
          <p:nvPr/>
        </p:nvSpPr>
        <p:spPr>
          <a:xfrm>
            <a:off x="671834" y="2071030"/>
            <a:ext cx="7933817" cy="917601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47" name="Retângulo Arredondado 46"/>
          <p:cNvSpPr/>
          <p:nvPr/>
        </p:nvSpPr>
        <p:spPr>
          <a:xfrm>
            <a:off x="2687807" y="2300090"/>
            <a:ext cx="1387335" cy="42156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48" name="Retângulo Arredondado 47"/>
          <p:cNvSpPr/>
          <p:nvPr/>
        </p:nvSpPr>
        <p:spPr>
          <a:xfrm>
            <a:off x="4465325" y="2302816"/>
            <a:ext cx="1387335" cy="42156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49" name="Retângulo Arredondado 48"/>
          <p:cNvSpPr/>
          <p:nvPr/>
        </p:nvSpPr>
        <p:spPr>
          <a:xfrm>
            <a:off x="6773938" y="2284967"/>
            <a:ext cx="1387335" cy="42156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50" name="CaixaDeTexto 49"/>
          <p:cNvSpPr txBox="1"/>
          <p:nvPr/>
        </p:nvSpPr>
        <p:spPr>
          <a:xfrm>
            <a:off x="3003480" y="1199221"/>
            <a:ext cx="3490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Pacote “X”</a:t>
            </a:r>
            <a:endParaRPr lang="pt-BR" sz="4000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819053" y="2263030"/>
            <a:ext cx="1855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“Função A”</a:t>
            </a:r>
            <a:endParaRPr lang="pt-BR" sz="20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2684185" y="2358381"/>
            <a:ext cx="1419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Parâmetro “a”</a:t>
            </a:r>
            <a:endParaRPr lang="pt-BR" sz="14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4470744" y="2341900"/>
            <a:ext cx="1419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Parâmetro “b”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6800124" y="2331601"/>
            <a:ext cx="1419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Parâmetro “n”</a:t>
            </a:r>
            <a:endParaRPr lang="pt-BR" sz="14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4148301" y="2255181"/>
            <a:ext cx="404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/>
              <a:t>,</a:t>
            </a:r>
            <a:endParaRPr lang="pt-BR" sz="3000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5866231" y="2263030"/>
            <a:ext cx="9402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/>
              <a:t>, ... ,</a:t>
            </a:r>
            <a:endParaRPr lang="pt-BR" sz="3000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2400582" y="2154215"/>
            <a:ext cx="127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dirty="0" smtClean="0"/>
              <a:t>(</a:t>
            </a:r>
            <a:endParaRPr lang="pt-BR" sz="35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8170755" y="2154215"/>
            <a:ext cx="127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dirty="0"/>
              <a:t>)</a:t>
            </a:r>
          </a:p>
        </p:txBody>
      </p:sp>
      <p:sp>
        <p:nvSpPr>
          <p:cNvPr id="59" name="Retângulo Arredondado 58"/>
          <p:cNvSpPr/>
          <p:nvPr/>
        </p:nvSpPr>
        <p:spPr>
          <a:xfrm>
            <a:off x="679059" y="3124356"/>
            <a:ext cx="7933817" cy="917601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60" name="Retângulo Arredondado 59"/>
          <p:cNvSpPr/>
          <p:nvPr/>
        </p:nvSpPr>
        <p:spPr>
          <a:xfrm>
            <a:off x="2695031" y="3353416"/>
            <a:ext cx="1387335" cy="42156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61" name="Retângulo Arredondado 60"/>
          <p:cNvSpPr/>
          <p:nvPr/>
        </p:nvSpPr>
        <p:spPr>
          <a:xfrm>
            <a:off x="4472550" y="3356141"/>
            <a:ext cx="1387335" cy="42156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62" name="Retângulo Arredondado 61"/>
          <p:cNvSpPr/>
          <p:nvPr/>
        </p:nvSpPr>
        <p:spPr>
          <a:xfrm>
            <a:off x="6781163" y="3338293"/>
            <a:ext cx="1387335" cy="42156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63" name="CaixaDeTexto 62"/>
          <p:cNvSpPr txBox="1"/>
          <p:nvPr/>
        </p:nvSpPr>
        <p:spPr>
          <a:xfrm>
            <a:off x="826277" y="3316356"/>
            <a:ext cx="1855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“Função B”</a:t>
            </a:r>
            <a:endParaRPr lang="pt-BR" sz="2000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2691409" y="3411707"/>
            <a:ext cx="1419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Parâmetro “a”</a:t>
            </a:r>
            <a:endParaRPr lang="pt-BR" sz="1400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4477968" y="3395225"/>
            <a:ext cx="1419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Parâmetro “b”</a:t>
            </a:r>
            <a:endParaRPr lang="pt-BR" sz="1400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6807349" y="3384927"/>
            <a:ext cx="1419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Parâmetro “n”</a:t>
            </a:r>
            <a:endParaRPr lang="pt-BR" sz="1400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4155526" y="3308506"/>
            <a:ext cx="404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/>
              <a:t>,</a:t>
            </a:r>
            <a:endParaRPr lang="pt-BR" sz="3000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5873455" y="3316356"/>
            <a:ext cx="9402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/>
              <a:t>, ... ,</a:t>
            </a:r>
            <a:endParaRPr lang="pt-BR" sz="3000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2407807" y="3207540"/>
            <a:ext cx="127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dirty="0" smtClean="0"/>
              <a:t>(</a:t>
            </a:r>
            <a:endParaRPr lang="pt-BR" sz="3500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8177979" y="3207540"/>
            <a:ext cx="127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dirty="0"/>
              <a:t>)</a:t>
            </a:r>
          </a:p>
        </p:txBody>
      </p:sp>
      <p:sp>
        <p:nvSpPr>
          <p:cNvPr id="71" name="Retângulo Arredondado 70"/>
          <p:cNvSpPr/>
          <p:nvPr/>
        </p:nvSpPr>
        <p:spPr>
          <a:xfrm>
            <a:off x="679059" y="5105400"/>
            <a:ext cx="7933817" cy="917601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72" name="Retângulo Arredondado 71"/>
          <p:cNvSpPr/>
          <p:nvPr/>
        </p:nvSpPr>
        <p:spPr>
          <a:xfrm>
            <a:off x="2695031" y="5334460"/>
            <a:ext cx="1387335" cy="38119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73" name="Retângulo Arredondado 72"/>
          <p:cNvSpPr/>
          <p:nvPr/>
        </p:nvSpPr>
        <p:spPr>
          <a:xfrm>
            <a:off x="4472550" y="5337186"/>
            <a:ext cx="1387335" cy="38119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74" name="Retângulo Arredondado 73"/>
          <p:cNvSpPr/>
          <p:nvPr/>
        </p:nvSpPr>
        <p:spPr>
          <a:xfrm>
            <a:off x="6781163" y="5319337"/>
            <a:ext cx="1387335" cy="38119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75" name="CaixaDeTexto 74"/>
          <p:cNvSpPr txBox="1"/>
          <p:nvPr/>
        </p:nvSpPr>
        <p:spPr>
          <a:xfrm>
            <a:off x="826277" y="5297400"/>
            <a:ext cx="1855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“Função N”</a:t>
            </a:r>
            <a:endParaRPr lang="pt-BR" sz="2000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2691409" y="5392751"/>
            <a:ext cx="1419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Parâmetro “a”</a:t>
            </a:r>
            <a:endParaRPr lang="pt-BR" sz="1400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4477968" y="5376270"/>
            <a:ext cx="1419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Parâmetro “b”</a:t>
            </a:r>
            <a:endParaRPr lang="pt-BR" sz="1400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6807349" y="5365972"/>
            <a:ext cx="1419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Parâmetro “n”</a:t>
            </a:r>
            <a:endParaRPr lang="pt-BR" sz="1400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4155526" y="5289551"/>
            <a:ext cx="404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/>
              <a:t>,</a:t>
            </a:r>
            <a:endParaRPr lang="pt-BR" sz="3000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5873455" y="5297400"/>
            <a:ext cx="9402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/>
              <a:t>, ... ,</a:t>
            </a:r>
            <a:endParaRPr lang="pt-BR" sz="3000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2407807" y="5188585"/>
            <a:ext cx="127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dirty="0" smtClean="0"/>
              <a:t>(</a:t>
            </a:r>
            <a:endParaRPr lang="pt-BR" sz="3500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8177979" y="5188585"/>
            <a:ext cx="127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dirty="0"/>
              <a:t>)</a:t>
            </a:r>
          </a:p>
        </p:txBody>
      </p:sp>
      <p:grpSp>
        <p:nvGrpSpPr>
          <p:cNvPr id="83" name="Agrupar 82"/>
          <p:cNvGrpSpPr/>
          <p:nvPr/>
        </p:nvGrpSpPr>
        <p:grpSpPr>
          <a:xfrm>
            <a:off x="4590873" y="4156858"/>
            <a:ext cx="316124" cy="872342"/>
            <a:chOff x="2435134" y="5138543"/>
            <a:chExt cx="381000" cy="851046"/>
          </a:xfrm>
        </p:grpSpPr>
        <p:sp>
          <p:nvSpPr>
            <p:cNvPr id="84" name="CaixaDeTexto 83"/>
            <p:cNvSpPr txBox="1"/>
            <p:nvPr/>
          </p:nvSpPr>
          <p:spPr>
            <a:xfrm>
              <a:off x="2435134" y="5311956"/>
              <a:ext cx="381000" cy="540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000" dirty="0" smtClean="0"/>
                <a:t>.</a:t>
              </a:r>
              <a:endParaRPr lang="pt-BR" sz="3000" dirty="0"/>
            </a:p>
          </p:txBody>
        </p:sp>
        <p:sp>
          <p:nvSpPr>
            <p:cNvPr id="85" name="CaixaDeTexto 84"/>
            <p:cNvSpPr txBox="1"/>
            <p:nvPr/>
          </p:nvSpPr>
          <p:spPr>
            <a:xfrm>
              <a:off x="2435134" y="5449116"/>
              <a:ext cx="381000" cy="540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000" dirty="0" smtClean="0"/>
                <a:t>.</a:t>
              </a:r>
              <a:endParaRPr lang="pt-BR" sz="3000" dirty="0"/>
            </a:p>
          </p:txBody>
        </p:sp>
        <p:sp>
          <p:nvSpPr>
            <p:cNvPr id="86" name="CaixaDeTexto 85"/>
            <p:cNvSpPr txBox="1"/>
            <p:nvPr/>
          </p:nvSpPr>
          <p:spPr>
            <a:xfrm>
              <a:off x="2435134" y="5138543"/>
              <a:ext cx="381000" cy="540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000" dirty="0" smtClean="0"/>
                <a:t>.</a:t>
              </a:r>
              <a:endParaRPr lang="pt-BR" sz="3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7528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9" r="30697"/>
          <a:stretch/>
        </p:blipFill>
        <p:spPr bwMode="auto">
          <a:xfrm>
            <a:off x="65089" y="76200"/>
            <a:ext cx="9002711" cy="6781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761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 rotWithShape="1">
          <a:blip r:embed="rId2"/>
          <a:srcRect t="7167" b="3775"/>
          <a:stretch/>
        </p:blipFill>
        <p:spPr>
          <a:xfrm>
            <a:off x="0" y="0"/>
            <a:ext cx="9144000" cy="5105400"/>
          </a:xfrm>
          <a:prstGeom prst="rect">
            <a:avLst/>
          </a:prstGeom>
        </p:spPr>
      </p:pic>
      <p:pic>
        <p:nvPicPr>
          <p:cNvPr id="5" name="Imagem 4"/>
          <p:cNvPicPr/>
          <p:nvPr/>
        </p:nvPicPr>
        <p:blipFill rotWithShape="1">
          <a:blip r:embed="rId3"/>
          <a:srcRect t="33773"/>
          <a:stretch/>
        </p:blipFill>
        <p:spPr>
          <a:xfrm>
            <a:off x="4526" y="5029200"/>
            <a:ext cx="9139473" cy="182879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6207457" y="685800"/>
            <a:ext cx="297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Funções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45611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322"/>
            <a:ext cx="9109115" cy="630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069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1066800"/>
          </a:xfrm>
        </p:spPr>
        <p:txBody>
          <a:bodyPr/>
          <a:lstStyle/>
          <a:p>
            <a:r>
              <a:rPr lang="pt-BR" dirty="0" smtClean="0"/>
              <a:t>HELP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pt-BR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Pedindo ajuda:</a:t>
            </a:r>
          </a:p>
          <a:p>
            <a:pPr marL="457200" lvl="1" indent="0">
              <a:buNone/>
            </a:pPr>
            <a:r>
              <a:rPr lang="pt-BR" dirty="0" smtClean="0"/>
              <a:t>?</a:t>
            </a:r>
            <a:r>
              <a:rPr lang="pt-BR" dirty="0" err="1" smtClean="0"/>
              <a:t>sample</a:t>
            </a:r>
            <a:endParaRPr lang="pt-BR" dirty="0" smtClean="0"/>
          </a:p>
          <a:p>
            <a:pPr marL="457200" lvl="1" indent="0">
              <a:buNone/>
            </a:pPr>
            <a:r>
              <a:rPr lang="pt-BR" dirty="0" smtClean="0"/>
              <a:t>??</a:t>
            </a:r>
            <a:r>
              <a:rPr lang="pt-BR" dirty="0" err="1" smtClean="0"/>
              <a:t>sample</a:t>
            </a:r>
            <a:endParaRPr lang="pt-BR" dirty="0" smtClean="0"/>
          </a:p>
          <a:p>
            <a:pPr marL="457200" lvl="1" indent="0">
              <a:buNone/>
            </a:pPr>
            <a:r>
              <a:rPr lang="pt-BR" dirty="0" err="1" smtClean="0"/>
              <a:t>help.search</a:t>
            </a:r>
            <a:r>
              <a:rPr lang="pt-BR" dirty="0" smtClean="0"/>
              <a:t>(</a:t>
            </a:r>
            <a:r>
              <a:rPr lang="pt-BR" dirty="0" err="1" smtClean="0"/>
              <a:t>sample</a:t>
            </a:r>
            <a:r>
              <a:rPr lang="pt-BR" dirty="0" smtClean="0"/>
              <a:t>)</a:t>
            </a:r>
          </a:p>
          <a:p>
            <a:pPr marL="457200" lvl="1" indent="0">
              <a:buNone/>
            </a:pPr>
            <a:r>
              <a:rPr lang="pt-BR" dirty="0" smtClean="0"/>
              <a:t>help(</a:t>
            </a:r>
            <a:r>
              <a:rPr lang="pt-BR" dirty="0" err="1" smtClean="0"/>
              <a:t>sample</a:t>
            </a:r>
            <a:r>
              <a:rPr lang="pt-BR" dirty="0" smtClean="0"/>
              <a:t>)</a:t>
            </a:r>
          </a:p>
          <a:p>
            <a:pPr marL="457200" lvl="1" indent="0">
              <a:buNone/>
            </a:pPr>
            <a:r>
              <a:rPr lang="pt-BR" dirty="0" err="1" smtClean="0"/>
              <a:t>Install.packages</a:t>
            </a:r>
            <a:r>
              <a:rPr lang="pt-BR" dirty="0" smtClean="0"/>
              <a:t>(“</a:t>
            </a:r>
            <a:r>
              <a:rPr lang="pt-BR" dirty="0" err="1" smtClean="0"/>
              <a:t>sos</a:t>
            </a:r>
            <a:r>
              <a:rPr lang="pt-BR" dirty="0" smtClean="0"/>
              <a:t>”)</a:t>
            </a:r>
          </a:p>
          <a:p>
            <a:pPr marL="457200" lvl="1" indent="0">
              <a:buNone/>
            </a:pPr>
            <a:r>
              <a:rPr lang="pt-BR" dirty="0" err="1"/>
              <a:t>library</a:t>
            </a:r>
            <a:r>
              <a:rPr lang="pt-BR" dirty="0"/>
              <a:t>(</a:t>
            </a:r>
            <a:r>
              <a:rPr lang="pt-BR" dirty="0" err="1"/>
              <a:t>sos</a:t>
            </a:r>
            <a:r>
              <a:rPr lang="pt-BR" dirty="0"/>
              <a:t>)</a:t>
            </a:r>
          </a:p>
          <a:p>
            <a:pPr marL="457200" lvl="1" indent="0">
              <a:buNone/>
            </a:pPr>
            <a:r>
              <a:rPr lang="pt-BR" dirty="0" smtClean="0"/>
              <a:t>???"</a:t>
            </a:r>
            <a:r>
              <a:rPr lang="pt-BR" dirty="0" err="1"/>
              <a:t>mean</a:t>
            </a:r>
            <a:r>
              <a:rPr lang="pt-BR" dirty="0"/>
              <a:t> </a:t>
            </a:r>
            <a:r>
              <a:rPr lang="pt-BR" dirty="0" err="1"/>
              <a:t>adjust</a:t>
            </a:r>
            <a:r>
              <a:rPr lang="pt-BR" dirty="0"/>
              <a:t>"</a:t>
            </a:r>
          </a:p>
          <a:p>
            <a:pPr marL="457200" lvl="1" indent="0">
              <a:buNone/>
            </a:pPr>
            <a:r>
              <a:rPr lang="pt-BR" dirty="0" err="1" smtClean="0"/>
              <a:t>remove.packages</a:t>
            </a:r>
            <a:r>
              <a:rPr lang="pt-BR" dirty="0"/>
              <a:t>("</a:t>
            </a:r>
            <a:r>
              <a:rPr lang="pt-BR" dirty="0" err="1" smtClean="0"/>
              <a:t>robust</a:t>
            </a:r>
            <a:r>
              <a:rPr lang="pt-BR" dirty="0" smtClean="0"/>
              <a:t>")</a:t>
            </a:r>
            <a:endParaRPr lang="pt-BR" dirty="0"/>
          </a:p>
          <a:p>
            <a:pPr marL="457200" lvl="1" indent="0">
              <a:buNone/>
            </a:pPr>
            <a:endParaRPr lang="pt-BR" dirty="0" smtClean="0"/>
          </a:p>
          <a:p>
            <a:pPr marL="514350" indent="-457200"/>
            <a:r>
              <a:rPr lang="pt-BR" dirty="0" smtClean="0"/>
              <a:t>Outras funções:</a:t>
            </a:r>
          </a:p>
          <a:p>
            <a:pPr marL="57150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seq</a:t>
            </a:r>
            <a:r>
              <a:rPr lang="pt-BR" dirty="0" smtClean="0"/>
              <a:t>(), </a:t>
            </a:r>
            <a:r>
              <a:rPr lang="pt-BR" dirty="0" err="1" smtClean="0"/>
              <a:t>mean</a:t>
            </a:r>
            <a:r>
              <a:rPr lang="pt-BR" dirty="0" smtClean="0"/>
              <a:t>(), sum(), </a:t>
            </a:r>
            <a:r>
              <a:rPr lang="pt-BR" dirty="0" err="1" smtClean="0"/>
              <a:t>sd</a:t>
            </a:r>
            <a:r>
              <a:rPr lang="pt-BR" dirty="0" smtClean="0"/>
              <a:t>(),rep(), paste()</a:t>
            </a:r>
          </a:p>
          <a:p>
            <a:pPr marL="457200" lvl="1" indent="0">
              <a:buFont typeface="Arial" pitchFamily="34" charset="0"/>
              <a:buNone/>
            </a:pPr>
            <a:endParaRPr lang="pt-BR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31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3454</TotalTime>
  <Words>545</Words>
  <Application>Microsoft Office PowerPoint</Application>
  <PresentationFormat>Apresentação na tela (4:3)</PresentationFormat>
  <Paragraphs>175</Paragraphs>
  <Slides>21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Courier New</vt:lpstr>
      <vt:lpstr>Palatino Linotype</vt:lpstr>
      <vt:lpstr>Executivo</vt:lpstr>
      <vt:lpstr>Introdução ao software R</vt:lpstr>
      <vt:lpstr>Introdução ao R</vt:lpstr>
      <vt:lpstr>R</vt:lpstr>
      <vt:lpstr>Termos Importantes</vt:lpstr>
      <vt:lpstr>Apresentação do PowerPoint</vt:lpstr>
      <vt:lpstr>Apresentação do PowerPoint</vt:lpstr>
      <vt:lpstr>Apresentação do PowerPoint</vt:lpstr>
      <vt:lpstr>Apresentação do PowerPoint</vt:lpstr>
      <vt:lpstr>HELP</vt:lpstr>
      <vt:lpstr>Estrutura de dados</vt:lpstr>
      <vt:lpstr>   Objetos</vt:lpstr>
      <vt:lpstr>Vetores</vt:lpstr>
      <vt:lpstr>Vetores</vt:lpstr>
      <vt:lpstr>Matrizes</vt:lpstr>
      <vt:lpstr>Matrizes</vt:lpstr>
      <vt:lpstr>Dataframes</vt:lpstr>
      <vt:lpstr>Lists</vt:lpstr>
      <vt:lpstr>Lists</vt:lpstr>
      <vt:lpstr>Gráficos</vt:lpstr>
      <vt:lpstr>Apresentação do PowerPoint</vt:lpstr>
      <vt:lpstr>Gráficos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R para genética e melhoramento de plantas</dc:title>
  <dc:creator>Vander Souza</dc:creator>
  <cp:lastModifiedBy>Vander Souza</cp:lastModifiedBy>
  <cp:revision>94</cp:revision>
  <dcterms:created xsi:type="dcterms:W3CDTF">2013-10-03T11:36:53Z</dcterms:created>
  <dcterms:modified xsi:type="dcterms:W3CDTF">2019-01-03T19:48:44Z</dcterms:modified>
</cp:coreProperties>
</file>