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3" r:id="rId3"/>
    <p:sldId id="261" r:id="rId4"/>
    <p:sldId id="262" r:id="rId5"/>
    <p:sldId id="266" r:id="rId6"/>
    <p:sldId id="265" r:id="rId7"/>
    <p:sldId id="267" r:id="rId8"/>
    <p:sldId id="268" r:id="rId9"/>
    <p:sldId id="260" r:id="rId10"/>
    <p:sldId id="263" r:id="rId11"/>
    <p:sldId id="270" r:id="rId12"/>
    <p:sldId id="272" r:id="rId13"/>
    <p:sldId id="271" r:id="rId14"/>
    <p:sldId id="274" r:id="rId15"/>
    <p:sldId id="276" r:id="rId16"/>
    <p:sldId id="275" r:id="rId17"/>
  </p:sldIdLst>
  <p:sldSz cx="9144000" cy="6858000" type="screen4x3"/>
  <p:notesSz cx="7102475" cy="9388475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2159">
          <p15:clr>
            <a:srgbClr val="A4A3A4"/>
          </p15:clr>
        </p15:guide>
        <p15:guide id="12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orient="horz" pos="5757">
          <p15:clr>
            <a:srgbClr val="A4A3A4"/>
          </p15:clr>
        </p15:guide>
        <p15:guide id="3" pos="2237">
          <p15:clr>
            <a:srgbClr val="A4A3A4"/>
          </p15:clr>
        </p15:guide>
        <p15:guide id="4" pos="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ell,Lisa" initials="S" lastIdx="1" clrIdx="0">
    <p:extLst/>
  </p:cmAuthor>
  <p:cmAuthor id="2" name="Fletcher,Suzanne" initials="F" lastIdx="3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7A9"/>
    <a:srgbClr val="969696"/>
    <a:srgbClr val="E69D66"/>
    <a:srgbClr val="F3CDB2"/>
    <a:srgbClr val="95917F"/>
    <a:srgbClr val="00A8B4"/>
    <a:srgbClr val="003368"/>
    <a:srgbClr val="00254C"/>
    <a:srgbClr val="56129D"/>
    <a:srgbClr val="31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1" autoAdjust="0"/>
    <p:restoredTop sz="96125" autoAdjust="0"/>
  </p:normalViewPr>
  <p:slideViewPr>
    <p:cSldViewPr snapToGrid="0">
      <p:cViewPr varScale="1">
        <p:scale>
          <a:sx n="85" d="100"/>
          <a:sy n="85" d="100"/>
        </p:scale>
        <p:origin x="1195" y="58"/>
      </p:cViewPr>
      <p:guideLst>
        <p:guide orient="horz" pos="2160"/>
        <p:guide pos="2880"/>
        <p:guide orient="horz" pos="2159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086" y="58"/>
      </p:cViewPr>
      <p:guideLst>
        <p:guide orient="horz" pos="2957"/>
        <p:guide orient="horz" pos="5757"/>
        <p:guide pos="2237"/>
        <p:guide pos="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9149278215223099E-2"/>
          <c:y val="1.1072966711824653E-3"/>
          <c:w val="0.96372094130583075"/>
          <c:h val="0.9960818280755252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'[161127 Project plan research_voor proposal.xlsx]Projecttijdlijn'!$D$19</c:f>
              <c:strCache>
                <c:ptCount val="1"/>
                <c:pt idx="0">
                  <c:v>POSITION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layout>
                <c:manualLayout>
                  <c:x val="-1.2346319353737729E-17"/>
                  <c:y val="-4.1068820671032238E-18"/>
                </c:manualLayout>
              </c:layout>
              <c:tx>
                <c:rich>
                  <a:bodyPr/>
                  <a:lstStyle/>
                  <a:p>
                    <a:fld id="{3CDE3A9C-86FE-4A65-ACEA-69E6891C8763}" type="CATEGORYNAME">
                      <a:rPr lang="en-US" sz="900" b="0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FBA-459B-95F0-DEE8F13430FA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-2.1949012184422629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7C5-4D92-8DFE-68B57C4B24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1949012184422629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47C5-4D92-8DFE-68B57C4B24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0974506092211315E-17"/>
                  <c:y val="-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FBA-459B-95F0-DEE8F13430F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7C5-4D92-8DFE-68B57C4B24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5.9962081301783397E-4"/>
                  <c:y val="7.1017810580774462E-3"/>
                </c:manualLayout>
              </c:layout>
              <c:tx>
                <c:rich>
                  <a:bodyPr/>
                  <a:lstStyle/>
                  <a:p>
                    <a:fld id="{A72674D6-C3FB-4681-99AB-D08440345D1E}" type="CATEGORYNAME">
                      <a:rPr lang="en-US" sz="900" b="0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7C5-4D92-8DFE-68B57C4B2403}"/>
                </c:ext>
                <c:ext xmlns:c15="http://schemas.microsoft.com/office/drawing/2012/chart" uri="{CE6537A1-D6FC-4f65-9D91-7224C49458BB}">
                  <c15:layout>
                    <c:manualLayout>
                      <c:w val="0.11399386554858316"/>
                      <c:h val="7.42655532933441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6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7C5-4D92-8DFE-68B57C4B2403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0974506092211315E-17"/>
                  <c:y val="-4.1068820671032238E-18"/>
                </c:manualLayout>
              </c:layout>
              <c:tx>
                <c:rich>
                  <a:bodyPr/>
                  <a:lstStyle/>
                  <a:p>
                    <a:fld id="{ADCB112D-2BAD-4C06-B590-1AF02F94C40E}" type="CATEGORYNAME">
                      <a:rPr lang="en-US" sz="1000" b="0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7C5-4D92-8DFE-68B57C4B2403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8"/>
              <c:layout>
                <c:manualLayout>
                  <c:x val="-1.0974506092211315E-17"/>
                  <c:y val="4.1068820671032238E-18"/>
                </c:manualLayout>
              </c:layout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47C5-4D92-8DFE-68B57C4B2403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2.9981512793263274E-3"/>
                  <c:y val="1.7758297037609061E-3"/>
                </c:manualLayout>
              </c:layout>
              <c:tx>
                <c:rich>
                  <a:bodyPr/>
                  <a:lstStyle/>
                  <a:p>
                    <a:fld id="{B90F51A4-E4F7-4270-8454-CF7D2ACB8D47}" type="CATEGORYNAME">
                      <a:rPr lang="en-US" sz="900" b="0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47C5-4D92-8DFE-68B57C4B2403}"/>
                </c:ext>
                <c:ext xmlns:c15="http://schemas.microsoft.com/office/drawing/2012/chart" uri="{CE6537A1-D6FC-4f65-9D91-7224C49458BB}">
                  <c15:layout>
                    <c:manualLayout>
                      <c:w val="0.1573405013358796"/>
                      <c:h val="7.7816373924338988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0"/>
              <c:layout>
                <c:manualLayout>
                  <c:x val="1.1992416260354849E-3"/>
                  <c:y val="3.5508206309947982E-3"/>
                </c:manualLayout>
              </c:layout>
              <c:tx>
                <c:rich>
                  <a:bodyPr/>
                  <a:lstStyle/>
                  <a:p>
                    <a:fld id="{B78870A2-E10F-45DA-AEBB-87EA68FDFA76}" type="CATEGORYNAME">
                      <a:rPr lang="en-US" sz="900" b="0"/>
                      <a:pPr/>
                      <a:t>[CATEGORY NAME]</a:t>
                    </a:fld>
                    <a:endParaRPr lang="en-US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47C5-4D92-8DFE-68B57C4B2403}"/>
                </c:ext>
                <c:ext xmlns:c15="http://schemas.microsoft.com/office/drawing/2012/chart" uri="{CE6537A1-D6FC-4f65-9D91-7224C49458BB}">
                  <c15:layout>
                    <c:manualLayout>
                      <c:w val="0.16456597934698178"/>
                      <c:h val="6.7163912031354564E-2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1"/>
              <c:layout>
                <c:manualLayout>
                  <c:x val="-1.0974506092211315E-17"/>
                  <c:y val="-4.1068820671032238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38100" tIns="19050" rIns="38100" bIns="19050" anchor="ctr">
                  <a:noAutofit/>
                </a:bodyPr>
                <a:lstStyle/>
                <a:p>
                  <a:pPr>
                    <a:defRPr sz="1100" b="0" cap="all" spc="10" baseline="0">
                      <a:solidFill>
                        <a:srgbClr val="0033CC"/>
                      </a:solidFill>
                      <a:latin typeface="ITC Lubalin Graph Std Book" panose="020605020202050204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vertOverflow="overflow" horzOverflow="overflow" wrap="square" lIns="38100" tIns="19050" rIns="38100" bIns="19050" anchor="ctr">
                <a:noAutofit/>
              </a:bodyPr>
              <a:lstStyle/>
              <a:p>
                <a:pPr>
                  <a:defRPr sz="900" b="0" cap="all" spc="10" baseline="0">
                    <a:solidFill>
                      <a:srgbClr val="0033CC"/>
                    </a:solidFill>
                    <a:latin typeface="ITC Lubalin Graph Std Book" panose="020605020202050204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errBars>
            <c:errBarType val="minus"/>
            <c:errValType val="percentage"/>
            <c:noEndCap val="0"/>
            <c:val val="100"/>
            <c:spPr>
              <a:ln>
                <a:solidFill>
                  <a:schemeClr val="bg1">
                    <a:lumMod val="75000"/>
                  </a:schemeClr>
                </a:solidFill>
              </a:ln>
            </c:spPr>
          </c:errBars>
          <c:cat>
            <c:strRef>
              <c:f>'[161127 Project plan research_voor proposal.xlsx]Projecttijdlijn'!$C$20:$C$27</c:f>
              <c:strCache>
                <c:ptCount val="8"/>
                <c:pt idx="0">
                  <c:v>End Dutch Blockchain Hackathon</c:v>
                </c:pt>
                <c:pt idx="1">
                  <c:v>Find commited governor</c:v>
                </c:pt>
                <c:pt idx="2">
                  <c:v>Find commited policy-maker</c:v>
                </c:pt>
                <c:pt idx="3">
                  <c:v>Test outside Ethereum testnet </c:v>
                </c:pt>
                <c:pt idx="4">
                  <c:v>Connect to EPICAUTH</c:v>
                </c:pt>
                <c:pt idx="5">
                  <c:v>Test with pilot group of citizens</c:v>
                </c:pt>
                <c:pt idx="6">
                  <c:v>Implement on municipality level</c:v>
                </c:pt>
                <c:pt idx="7">
                  <c:v>Explore other use cases</c:v>
                </c:pt>
              </c:strCache>
            </c:strRef>
          </c:cat>
          <c:val>
            <c:numRef>
              <c:f>'[161127 Project plan research_voor proposal.xlsx]Projecttijdlijn'!$D$20:$D$27</c:f>
              <c:numCache>
                <c:formatCode>General</c:formatCode>
                <c:ptCount val="8"/>
                <c:pt idx="0">
                  <c:v>25</c:v>
                </c:pt>
                <c:pt idx="1">
                  <c:v>-10</c:v>
                </c:pt>
                <c:pt idx="2">
                  <c:v>10</c:v>
                </c:pt>
                <c:pt idx="3">
                  <c:v>-25</c:v>
                </c:pt>
                <c:pt idx="4">
                  <c:v>15</c:v>
                </c:pt>
                <c:pt idx="5">
                  <c:v>-15</c:v>
                </c:pt>
                <c:pt idx="6">
                  <c:v>25</c:v>
                </c:pt>
                <c:pt idx="7">
                  <c:v>-25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47C5-4D92-8DFE-68B57C4B2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315400"/>
        <c:axId val="236315008"/>
      </c:barChart>
      <c:lineChart>
        <c:grouping val="standard"/>
        <c:varyColors val="0"/>
        <c:ser>
          <c:idx val="0"/>
          <c:order val="0"/>
          <c:tx>
            <c:strRef>
              <c:f>'[161127 Project plan research_voor proposal.xlsx]Projecttijdlijn'!$B$19</c:f>
              <c:strCache>
                <c:ptCount val="1"/>
                <c:pt idx="0">
                  <c:v>DATE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4"/>
            <c:spPr>
              <a:solidFill>
                <a:schemeClr val="accent1"/>
              </a:solidFill>
              <a:ln w="60325">
                <a:solidFill>
                  <a:srgbClr val="0033CC"/>
                </a:solidFill>
              </a:ln>
            </c:spPr>
          </c:marker>
          <c:errBars>
            <c:errDir val="y"/>
            <c:errBarType val="both"/>
            <c:errValType val="percentage"/>
            <c:noEndCap val="0"/>
            <c:val val="5"/>
          </c:errBars>
          <c:cat>
            <c:strRef>
              <c:f>'[161127 Project plan research_voor proposal.xlsx]Projecttijdlijn'!$B$20:$B$27</c:f>
              <c:strCache>
                <c:ptCount val="8"/>
                <c:pt idx="0">
                  <c:v>12/2</c:v>
                </c:pt>
                <c:pt idx="1">
                  <c:v>20/2</c:v>
                </c:pt>
                <c:pt idx="2">
                  <c:v>27/2</c:v>
                </c:pt>
                <c:pt idx="3">
                  <c:v>13/3</c:v>
                </c:pt>
                <c:pt idx="4">
                  <c:v>27/3</c:v>
                </c:pt>
                <c:pt idx="5">
                  <c:v>3/4</c:v>
                </c:pt>
                <c:pt idx="6">
                  <c:v>10/4</c:v>
                </c:pt>
                <c:pt idx="7">
                  <c:v>12/5</c:v>
                </c:pt>
              </c:strCache>
            </c:strRef>
          </c:cat>
          <c:val>
            <c:numRef>
              <c:f>'[161127 Project plan research_voor proposal.xlsx]Projecttijdlijn'!$E$20:$E$27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D-47C5-4D92-8DFE-68B57C4B2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548736"/>
        <c:axId val="312548344"/>
      </c:lineChart>
      <c:catAx>
        <c:axId val="312548736"/>
        <c:scaling>
          <c:orientation val="minMax"/>
        </c:scaling>
        <c:delete val="0"/>
        <c:axPos val="b"/>
        <c:numFmt formatCode="dd/mm" sourceLinked="0"/>
        <c:majorTickMark val="cross"/>
        <c:minorTickMark val="in"/>
        <c:tickLblPos val="nextTo"/>
        <c:spPr>
          <a:solidFill>
            <a:schemeClr val="bg2"/>
          </a:solidFill>
          <a:ln w="9525">
            <a:solidFill>
              <a:schemeClr val="bg1">
                <a:lumMod val="65000"/>
              </a:schemeClr>
            </a:solidFill>
            <a:prstDash val="solid"/>
          </a:ln>
        </c:spPr>
        <c:txPr>
          <a:bodyPr/>
          <a:lstStyle/>
          <a:p>
            <a:pPr>
              <a:defRPr sz="800" b="1">
                <a:solidFill>
                  <a:schemeClr val="bg1">
                    <a:lumMod val="65000"/>
                  </a:schemeClr>
                </a:solidFill>
                <a:latin typeface="+mn-lt"/>
              </a:defRPr>
            </a:pPr>
            <a:endParaRPr lang="en-US"/>
          </a:p>
        </c:txPr>
        <c:crossAx val="312548344"/>
        <c:crosses val="autoZero"/>
        <c:auto val="0"/>
        <c:lblAlgn val="ctr"/>
        <c:lblOffset val="100"/>
        <c:tickLblSkip val="1"/>
        <c:tickMarkSkip val="7"/>
        <c:noMultiLvlLbl val="1"/>
      </c:catAx>
      <c:valAx>
        <c:axId val="312548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2548736"/>
        <c:crosses val="autoZero"/>
        <c:crossBetween val="midCat"/>
      </c:valAx>
      <c:valAx>
        <c:axId val="236315008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236315400"/>
        <c:crosses val="max"/>
        <c:crossBetween val="between"/>
      </c:valAx>
      <c:catAx>
        <c:axId val="236315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36315008"/>
        <c:crosses val="autoZero"/>
        <c:auto val="0"/>
        <c:lblAlgn val="ctr"/>
        <c:lblOffset val="100"/>
        <c:noMultiLvlLbl val="0"/>
      </c:catAx>
      <c:spPr>
        <a:noFill/>
      </c:spPr>
    </c:plotArea>
    <c:plotVisOnly val="0"/>
    <c:dispBlanksAs val="gap"/>
    <c:showDLblsOverMax val="0"/>
  </c:chart>
  <c:spPr>
    <a:solidFill>
      <a:schemeClr val="bg2"/>
    </a:solidFill>
    <a:ln>
      <a:noFill/>
    </a:ln>
  </c:sp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36591-9B9F-4351-A3B9-FCA23485E90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48691E6-1115-48AE-AFD2-B9C1839C1A1F}">
      <dgm:prSet phldrT="[Text]" custT="1"/>
      <dgm:spPr/>
      <dgm:t>
        <a:bodyPr/>
        <a:lstStyle/>
        <a:p>
          <a:r>
            <a:rPr lang="en-US" sz="2000" dirty="0" smtClean="0">
              <a:latin typeface="Constantia" panose="02030602050306030303" pitchFamily="18" charset="0"/>
            </a:rPr>
            <a:t>Inquiry</a:t>
          </a:r>
          <a:endParaRPr lang="en-US" sz="2000" dirty="0">
            <a:latin typeface="Constantia" panose="02030602050306030303" pitchFamily="18" charset="0"/>
          </a:endParaRPr>
        </a:p>
      </dgm:t>
    </dgm:pt>
    <dgm:pt modelId="{EE43CA3E-BEF8-44B6-B5C3-4F6FBFD54A10}" type="parTrans" cxnId="{484F4C67-8D91-43DD-B79E-B1F81127ABBA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16542CDD-3178-4D48-8B48-487F88A75B9C}" type="sibTrans" cxnId="{484F4C67-8D91-43DD-B79E-B1F81127ABBA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7D412902-8763-48D3-BC30-6C93C6350FC1}">
      <dgm:prSet phldrT="[Text]" custT="1"/>
      <dgm:spPr/>
      <dgm:t>
        <a:bodyPr/>
        <a:lstStyle/>
        <a:p>
          <a:r>
            <a:rPr lang="en-US" sz="2000" dirty="0" smtClean="0">
              <a:latin typeface="Constantia" panose="02030602050306030303" pitchFamily="18" charset="0"/>
            </a:rPr>
            <a:t>Policy shaping</a:t>
          </a:r>
          <a:endParaRPr lang="en-US" sz="2000" dirty="0">
            <a:latin typeface="Constantia" panose="02030602050306030303" pitchFamily="18" charset="0"/>
          </a:endParaRPr>
        </a:p>
      </dgm:t>
    </dgm:pt>
    <dgm:pt modelId="{B365FBC2-B50C-4A54-BAC0-A8FEBD412E4C}" type="parTrans" cxnId="{2D1E2928-43A0-433B-A9B1-1B553F8B019B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02D12027-0FBE-4159-B5E9-314A6F3F6293}" type="sibTrans" cxnId="{2D1E2928-43A0-433B-A9B1-1B553F8B019B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6BD9A159-33D9-4422-B109-36112DE22438}">
      <dgm:prSet phldrT="[Text]" custT="1"/>
      <dgm:spPr/>
      <dgm:t>
        <a:bodyPr/>
        <a:lstStyle/>
        <a:p>
          <a:r>
            <a:rPr lang="en-US" sz="2000" dirty="0" smtClean="0">
              <a:latin typeface="Constantia" panose="02030602050306030303" pitchFamily="18" charset="0"/>
            </a:rPr>
            <a:t>Policy proposal</a:t>
          </a:r>
          <a:endParaRPr lang="en-US" sz="2000" dirty="0">
            <a:latin typeface="Constantia" panose="02030602050306030303" pitchFamily="18" charset="0"/>
          </a:endParaRPr>
        </a:p>
      </dgm:t>
    </dgm:pt>
    <dgm:pt modelId="{5C13A980-6D73-4C30-B978-850843E3F0DE}" type="parTrans" cxnId="{802147B3-C157-40E6-9ACF-08BB17767878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CE714282-0D5B-456F-8FCA-77D58A65D692}" type="sibTrans" cxnId="{802147B3-C157-40E6-9ACF-08BB17767878}">
      <dgm:prSet/>
      <dgm:spPr/>
      <dgm:t>
        <a:bodyPr/>
        <a:lstStyle/>
        <a:p>
          <a:endParaRPr lang="en-US" sz="1200">
            <a:latin typeface="Constantia" panose="02030602050306030303" pitchFamily="18" charset="0"/>
          </a:endParaRPr>
        </a:p>
      </dgm:t>
    </dgm:pt>
    <dgm:pt modelId="{52E05821-92CA-4DCB-8903-09B33F086E46}" type="pres">
      <dgm:prSet presAssocID="{BF336591-9B9F-4351-A3B9-FCA23485E904}" presName="Name0" presStyleCnt="0">
        <dgm:presLayoutVars>
          <dgm:dir/>
          <dgm:animLvl val="lvl"/>
          <dgm:resizeHandles val="exact"/>
        </dgm:presLayoutVars>
      </dgm:prSet>
      <dgm:spPr/>
    </dgm:pt>
    <dgm:pt modelId="{D54F55F3-638E-47F5-98C2-2B869F20A1B7}" type="pres">
      <dgm:prSet presAssocID="{C48691E6-1115-48AE-AFD2-B9C1839C1A1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3264D-9652-4761-98A6-1D7E83E23C4F}" type="pres">
      <dgm:prSet presAssocID="{16542CDD-3178-4D48-8B48-487F88A75B9C}" presName="parTxOnlySpace" presStyleCnt="0"/>
      <dgm:spPr/>
    </dgm:pt>
    <dgm:pt modelId="{F22AEE33-C4FF-4682-B8FD-02D04418BDB6}" type="pres">
      <dgm:prSet presAssocID="{7D412902-8763-48D3-BC30-6C93C6350FC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BC92B-D18F-4BDD-83CB-71A953A45AA3}" type="pres">
      <dgm:prSet presAssocID="{02D12027-0FBE-4159-B5E9-314A6F3F6293}" presName="parTxOnlySpace" presStyleCnt="0"/>
      <dgm:spPr/>
    </dgm:pt>
    <dgm:pt modelId="{6AC65E8A-3278-4EEA-AC69-99EDDAFA44D0}" type="pres">
      <dgm:prSet presAssocID="{6BD9A159-33D9-4422-B109-36112DE22438}" presName="parTxOnly" presStyleLbl="node1" presStyleIdx="2" presStyleCnt="3" custLinFactNeighborX="5783" custLinFactNeighborY="206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D8867-80F3-4546-91E9-32A3BAE02DF0}" type="presOf" srcId="{7D412902-8763-48D3-BC30-6C93C6350FC1}" destId="{F22AEE33-C4FF-4682-B8FD-02D04418BDB6}" srcOrd="0" destOrd="0" presId="urn:microsoft.com/office/officeart/2005/8/layout/chevron1"/>
    <dgm:cxn modelId="{BA5ECA67-5530-465C-830B-689B68F1570D}" type="presOf" srcId="{BF336591-9B9F-4351-A3B9-FCA23485E904}" destId="{52E05821-92CA-4DCB-8903-09B33F086E46}" srcOrd="0" destOrd="0" presId="urn:microsoft.com/office/officeart/2005/8/layout/chevron1"/>
    <dgm:cxn modelId="{484F4C67-8D91-43DD-B79E-B1F81127ABBA}" srcId="{BF336591-9B9F-4351-A3B9-FCA23485E904}" destId="{C48691E6-1115-48AE-AFD2-B9C1839C1A1F}" srcOrd="0" destOrd="0" parTransId="{EE43CA3E-BEF8-44B6-B5C3-4F6FBFD54A10}" sibTransId="{16542CDD-3178-4D48-8B48-487F88A75B9C}"/>
    <dgm:cxn modelId="{2D1E2928-43A0-433B-A9B1-1B553F8B019B}" srcId="{BF336591-9B9F-4351-A3B9-FCA23485E904}" destId="{7D412902-8763-48D3-BC30-6C93C6350FC1}" srcOrd="1" destOrd="0" parTransId="{B365FBC2-B50C-4A54-BAC0-A8FEBD412E4C}" sibTransId="{02D12027-0FBE-4159-B5E9-314A6F3F6293}"/>
    <dgm:cxn modelId="{DBDAE094-7DF7-43F6-BE5E-BF36AD25D329}" type="presOf" srcId="{6BD9A159-33D9-4422-B109-36112DE22438}" destId="{6AC65E8A-3278-4EEA-AC69-99EDDAFA44D0}" srcOrd="0" destOrd="0" presId="urn:microsoft.com/office/officeart/2005/8/layout/chevron1"/>
    <dgm:cxn modelId="{802147B3-C157-40E6-9ACF-08BB17767878}" srcId="{BF336591-9B9F-4351-A3B9-FCA23485E904}" destId="{6BD9A159-33D9-4422-B109-36112DE22438}" srcOrd="2" destOrd="0" parTransId="{5C13A980-6D73-4C30-B978-850843E3F0DE}" sibTransId="{CE714282-0D5B-456F-8FCA-77D58A65D692}"/>
    <dgm:cxn modelId="{66D24C4D-7EA9-44D1-A779-91B21B3FB691}" type="presOf" srcId="{C48691E6-1115-48AE-AFD2-B9C1839C1A1F}" destId="{D54F55F3-638E-47F5-98C2-2B869F20A1B7}" srcOrd="0" destOrd="0" presId="urn:microsoft.com/office/officeart/2005/8/layout/chevron1"/>
    <dgm:cxn modelId="{DE40C912-60A2-48C0-BB0D-D28242ABC928}" type="presParOf" srcId="{52E05821-92CA-4DCB-8903-09B33F086E46}" destId="{D54F55F3-638E-47F5-98C2-2B869F20A1B7}" srcOrd="0" destOrd="0" presId="urn:microsoft.com/office/officeart/2005/8/layout/chevron1"/>
    <dgm:cxn modelId="{B30F74E4-7D86-4142-8F25-8125B9035F2B}" type="presParOf" srcId="{52E05821-92CA-4DCB-8903-09B33F086E46}" destId="{9593264D-9652-4761-98A6-1D7E83E23C4F}" srcOrd="1" destOrd="0" presId="urn:microsoft.com/office/officeart/2005/8/layout/chevron1"/>
    <dgm:cxn modelId="{4BBAD32D-89EF-4B2C-83FE-F8D9CFEA0484}" type="presParOf" srcId="{52E05821-92CA-4DCB-8903-09B33F086E46}" destId="{F22AEE33-C4FF-4682-B8FD-02D04418BDB6}" srcOrd="2" destOrd="0" presId="urn:microsoft.com/office/officeart/2005/8/layout/chevron1"/>
    <dgm:cxn modelId="{53424BD6-4C07-41BF-81D5-5C45010B0F36}" type="presParOf" srcId="{52E05821-92CA-4DCB-8903-09B33F086E46}" destId="{B59BC92B-D18F-4BDD-83CB-71A953A45AA3}" srcOrd="3" destOrd="0" presId="urn:microsoft.com/office/officeart/2005/8/layout/chevron1"/>
    <dgm:cxn modelId="{3DF40A7C-954D-43C1-87E5-F0013F479A92}" type="presParOf" srcId="{52E05821-92CA-4DCB-8903-09B33F086E46}" destId="{6AC65E8A-3278-4EEA-AC69-99EDDAFA44D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F55F3-638E-47F5-98C2-2B869F20A1B7}">
      <dsp:nvSpPr>
        <dsp:cNvPr id="0" name=""/>
        <dsp:cNvSpPr/>
      </dsp:nvSpPr>
      <dsp:spPr>
        <a:xfrm>
          <a:off x="2448" y="0"/>
          <a:ext cx="2983606" cy="5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tantia" panose="02030602050306030303" pitchFamily="18" charset="0"/>
            </a:rPr>
            <a:t>Inquiry</a:t>
          </a:r>
          <a:endParaRPr lang="en-US" sz="2000" kern="1200" dirty="0">
            <a:latin typeface="Constantia" panose="02030602050306030303" pitchFamily="18" charset="0"/>
          </a:endParaRPr>
        </a:p>
      </dsp:txBody>
      <dsp:txXfrm>
        <a:off x="252614" y="0"/>
        <a:ext cx="2483274" cy="500332"/>
      </dsp:txXfrm>
    </dsp:sp>
    <dsp:sp modelId="{F22AEE33-C4FF-4682-B8FD-02D04418BDB6}">
      <dsp:nvSpPr>
        <dsp:cNvPr id="0" name=""/>
        <dsp:cNvSpPr/>
      </dsp:nvSpPr>
      <dsp:spPr>
        <a:xfrm>
          <a:off x="2687694" y="0"/>
          <a:ext cx="2983606" cy="5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tantia" panose="02030602050306030303" pitchFamily="18" charset="0"/>
            </a:rPr>
            <a:t>Policy shaping</a:t>
          </a:r>
          <a:endParaRPr lang="en-US" sz="2000" kern="1200" dirty="0">
            <a:latin typeface="Constantia" panose="02030602050306030303" pitchFamily="18" charset="0"/>
          </a:endParaRPr>
        </a:p>
      </dsp:txBody>
      <dsp:txXfrm>
        <a:off x="2937860" y="0"/>
        <a:ext cx="2483274" cy="500332"/>
      </dsp:txXfrm>
    </dsp:sp>
    <dsp:sp modelId="{6AC65E8A-3278-4EEA-AC69-99EDDAFA44D0}">
      <dsp:nvSpPr>
        <dsp:cNvPr id="0" name=""/>
        <dsp:cNvSpPr/>
      </dsp:nvSpPr>
      <dsp:spPr>
        <a:xfrm>
          <a:off x="5375389" y="0"/>
          <a:ext cx="2983606" cy="500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nstantia" panose="02030602050306030303" pitchFamily="18" charset="0"/>
            </a:rPr>
            <a:t>Policy proposal</a:t>
          </a:r>
          <a:endParaRPr lang="en-US" sz="2000" kern="1200" dirty="0">
            <a:latin typeface="Constantia" panose="02030602050306030303" pitchFamily="18" charset="0"/>
          </a:endParaRPr>
        </a:p>
      </dsp:txBody>
      <dsp:txXfrm>
        <a:off x="5625555" y="0"/>
        <a:ext cx="2483274" cy="50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t" anchorCtr="0" compatLnSpc="1">
            <a:prstTxWarp prst="textNoShape">
              <a:avLst/>
            </a:prstTxWarp>
          </a:bodyPr>
          <a:lstStyle>
            <a:lvl1pPr algn="l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b" anchorCtr="0" compatLnSpc="1">
            <a:prstTxWarp prst="textNoShape">
              <a:avLst/>
            </a:prstTxWarp>
          </a:bodyPr>
          <a:lstStyle>
            <a:lvl1pPr algn="l" defTabSz="962025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i="1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8920163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24" tIns="0" rIns="19324" bIns="0" numCol="1" anchor="b" anchorCtr="0" compatLnSpc="1">
            <a:prstTxWarp prst="textNoShape">
              <a:avLst/>
            </a:prstTxWarp>
          </a:bodyPr>
          <a:lstStyle>
            <a:lvl1pPr algn="r" defTabSz="962025" eaLnBrk="0" hangingPunct="0">
              <a:defRPr sz="1000" i="1">
                <a:cs typeface="Arial Unicode MS" charset="0"/>
              </a:defRPr>
            </a:lvl1pPr>
          </a:lstStyle>
          <a:p>
            <a:pPr>
              <a:defRPr/>
            </a:pPr>
            <a:fld id="{DAEF91CA-F91A-F944-9FA3-89A6B7866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65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242373" y="5151436"/>
            <a:ext cx="6739452" cy="35814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290" name="Rectangle 87"/>
          <p:cNvSpPr>
            <a:spLocks noChangeArrowheads="1"/>
          </p:cNvSpPr>
          <p:nvPr/>
        </p:nvSpPr>
        <p:spPr bwMode="gray">
          <a:xfrm>
            <a:off x="6226175" y="9134475"/>
            <a:ext cx="4921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>
            <a:spAutoFit/>
          </a:bodyPr>
          <a:lstStyle/>
          <a:p>
            <a:pPr algn="ctr" defTabSz="944563" eaLnBrk="0" hangingPunct="0">
              <a:lnSpc>
                <a:spcPct val="108000"/>
              </a:lnSpc>
            </a:pPr>
            <a:r>
              <a:rPr lang="en-US" sz="1000" b="1" dirty="0"/>
              <a:t>Page </a:t>
            </a:r>
            <a:fld id="{04CCADE0-96CD-A143-90A4-65F7C6102AAB}" type="slidenum">
              <a:rPr lang="en-US" sz="1000" b="1"/>
              <a:pPr algn="ctr" defTabSz="944563" eaLnBrk="0" hangingPunct="0">
                <a:lnSpc>
                  <a:spcPct val="108000"/>
                </a:lnSpc>
              </a:pPr>
              <a:t>‹#›</a:t>
            </a:fld>
            <a:endParaRPr lang="en-US" sz="1000" b="1" dirty="0"/>
          </a:p>
        </p:txBody>
      </p:sp>
      <p:sp>
        <p:nvSpPr>
          <p:cNvPr id="12291" name="Rectangle 88"/>
          <p:cNvSpPr>
            <a:spLocks noChangeArrowheads="1"/>
          </p:cNvSpPr>
          <p:nvPr/>
        </p:nvSpPr>
        <p:spPr bwMode="gray">
          <a:xfrm>
            <a:off x="3551238" y="8828088"/>
            <a:ext cx="333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12813" eaLnBrk="0" hangingPunct="0"/>
            <a:r>
              <a:rPr lang="en-US" sz="1000" dirty="0">
                <a:solidFill>
                  <a:srgbClr val="000000"/>
                </a:solidFill>
              </a:rPr>
              <a:t>Presenter Name, Presenter Name, Presenter Name, and </a:t>
            </a:r>
          </a:p>
          <a:p>
            <a:pPr defTabSz="912813" eaLnBrk="0" hangingPunct="0"/>
            <a:r>
              <a:rPr lang="en-US" sz="1000" dirty="0">
                <a:solidFill>
                  <a:srgbClr val="000000"/>
                </a:solidFill>
              </a:rPr>
              <a:t>Presenter Name</a:t>
            </a:r>
            <a:endParaRPr lang="en-US" sz="1000" b="1" dirty="0"/>
          </a:p>
        </p:txBody>
      </p:sp>
      <p:sp>
        <p:nvSpPr>
          <p:cNvPr id="12292" name="Rectangle 89"/>
          <p:cNvSpPr>
            <a:spLocks noChangeArrowheads="1"/>
          </p:cNvSpPr>
          <p:nvPr/>
        </p:nvSpPr>
        <p:spPr bwMode="gray">
          <a:xfrm>
            <a:off x="3551238" y="9147175"/>
            <a:ext cx="2173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/>
          <a:p>
            <a:pPr defTabSz="912813" eaLnBrk="0" hangingPunct="0"/>
            <a:r>
              <a:rPr lang="en-US" sz="1000" dirty="0">
                <a:solidFill>
                  <a:srgbClr val="000000"/>
                </a:solidFill>
              </a:rPr>
              <a:t>conf_sessionID, date</a:t>
            </a:r>
            <a:endParaRPr lang="en-US" sz="10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1074255" y="2731589"/>
            <a:ext cx="3672352" cy="397032"/>
          </a:xfrm>
          <a:prstGeom prst="rect">
            <a:avLst/>
          </a:prstGeom>
          <a:noFill/>
        </p:spPr>
        <p:txBody>
          <a:bodyPr wrap="none" bIns="182880" anchor="t" anchorCtr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pc="100" dirty="0">
                <a:solidFill>
                  <a:srgbClr val="CDCDCD"/>
                </a:solidFill>
                <a:ea typeface="Arial Unicode MS" pitchFamily="34" charset="-128"/>
                <a:cs typeface="Arial Unicode MS" pitchFamily="34" charset="-128"/>
              </a:rPr>
              <a:t>— NOT FOR EXTERNAL DISTRIBUTION —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4504377" y="2731591"/>
            <a:ext cx="3672352" cy="397032"/>
          </a:xfrm>
          <a:prstGeom prst="rect">
            <a:avLst/>
          </a:prstGeom>
          <a:noFill/>
        </p:spPr>
        <p:txBody>
          <a:bodyPr wrap="none" bIns="182880" anchor="t" anchorCtr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pc="100" dirty="0">
                <a:solidFill>
                  <a:srgbClr val="CDCDCD"/>
                </a:solidFill>
                <a:ea typeface="Arial Unicode MS" pitchFamily="34" charset="-128"/>
                <a:cs typeface="Arial Unicode MS" pitchFamily="34" charset="-128"/>
              </a:rPr>
              <a:t>— NOT FOR EXTERNAL DISTRIBUTION —</a:t>
            </a:r>
          </a:p>
        </p:txBody>
      </p:sp>
      <p:sp>
        <p:nvSpPr>
          <p:cNvPr id="12299" name="Rectangle 90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960437" y="986581"/>
            <a:ext cx="5181600" cy="38870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" name="Text Box 86"/>
          <p:cNvSpPr txBox="1">
            <a:spLocks noChangeArrowheads="1"/>
          </p:cNvSpPr>
          <p:nvPr/>
        </p:nvSpPr>
        <p:spPr bwMode="gray">
          <a:xfrm>
            <a:off x="242373" y="242060"/>
            <a:ext cx="6739453" cy="2769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45683" rIns="91366" bIns="45683" anchor="b">
            <a:spAutoFit/>
          </a:bodyPr>
          <a:lstStyle/>
          <a:p>
            <a:pPr algn="l" defTabSz="9128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981392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indent="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Tx/>
      <a:buNone/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Times New Roman" panose="02020603050405020304" pitchFamily="18" charset="0"/>
      </a:defRPr>
    </a:lvl1pPr>
    <a:lvl2pPr marL="274320" indent="-13716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Times New Roman" panose="02020603050405020304" pitchFamily="18" charset="0"/>
      </a:defRPr>
    </a:lvl2pPr>
    <a:lvl3pPr marL="457200" indent="-13716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Times New Roman" panose="02020603050405020304" pitchFamily="18" charset="0"/>
      </a:defRPr>
    </a:lvl3pPr>
    <a:lvl4pPr marL="640080" indent="-13716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Times New Roman" panose="02020603050405020304" pitchFamily="18" charset="0"/>
      </a:defRPr>
    </a:lvl4pPr>
    <a:lvl5pPr marL="822960" indent="-137160" algn="l" defTabSz="949325" rtl="0" eaLnBrk="0" fontAlgn="base" hangingPunct="0">
      <a:lnSpc>
        <a:spcPct val="90000"/>
      </a:lnSpc>
      <a:spcBef>
        <a:spcPts val="0"/>
      </a:spcBef>
      <a:spcAft>
        <a:spcPts val="120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Times New Roman" panose="02020603050405020304" pitchFamily="18" charset="0"/>
        <a:ea typeface="ＭＳ Ｐゴシック" charset="0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985838"/>
            <a:ext cx="5181600" cy="3887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E-petitions, local electronic plebiscites, electronic referenda </a:t>
            </a:r>
          </a:p>
          <a:p>
            <a:r>
              <a:rPr lang="en-US" dirty="0" smtClean="0"/>
              <a:t>Primaries and other political processes </a:t>
            </a:r>
          </a:p>
          <a:p>
            <a:r>
              <a:rPr lang="en-US" dirty="0" smtClean="0"/>
              <a:t>Voting for local councils and parliaments </a:t>
            </a:r>
          </a:p>
          <a:p>
            <a:r>
              <a:rPr lang="en-US" dirty="0" smtClean="0"/>
              <a:t>Voting for any groups and communities, and for other purposes </a:t>
            </a:r>
          </a:p>
        </p:txBody>
      </p:sp>
    </p:spTree>
    <p:extLst>
      <p:ext uri="{BB962C8B-B14F-4D97-AF65-F5344CB8AC3E}">
        <p14:creationId xmlns:p14="http://schemas.microsoft.com/office/powerpoint/2010/main" val="1090598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0"/>
          <a:stretch/>
        </p:blipFill>
        <p:spPr>
          <a:xfrm>
            <a:off x="322453" y="282735"/>
            <a:ext cx="8504048" cy="5801032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2390775" y="1771650"/>
            <a:ext cx="6094729" cy="3559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2724149" y="2105492"/>
            <a:ext cx="5532883" cy="1867269"/>
          </a:xfrm>
          <a:ln>
            <a:noFill/>
          </a:ln>
        </p:spPr>
        <p:txBody>
          <a:bodyPr tIns="0" bIns="0" anchor="t" anchorCtr="0"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Constantia" panose="02030602050306030303" pitchFamily="18" charset="0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24149" y="4116501"/>
            <a:ext cx="2903303" cy="457200"/>
          </a:xfrm>
          <a:ln/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600">
                <a:solidFill>
                  <a:srgbClr val="00000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2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>
            <a:lvl1pPr marL="0" indent="0">
              <a:buNone/>
              <a:defRPr b="1"/>
            </a:lvl1pPr>
            <a:lvl2pPr marL="228600">
              <a:buClr>
                <a:srgbClr val="00529B"/>
              </a:buClr>
              <a:defRPr sz="2000"/>
            </a:lvl2pPr>
            <a:lvl3pPr marL="457200" indent="-228600">
              <a:buFont typeface="Wingdings" panose="05000000000000000000" pitchFamily="2" charset="2"/>
              <a:buChar char="§"/>
              <a:defRPr sz="2000"/>
            </a:lvl3pPr>
            <a:lvl4pPr marL="685800" indent="-228600">
              <a:buSzPct val="90000"/>
              <a:buFont typeface="Arial" panose="020B0604020202020204" pitchFamily="34" charset="0"/>
              <a:buChar char="–"/>
              <a:defRPr sz="2000"/>
            </a:lvl4pPr>
            <a:lvl5pPr marL="960120" indent="-228600">
              <a:buSzPct val="90000"/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55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 bwMode="gray">
          <a:xfrm>
            <a:off x="4800600" y="1460500"/>
            <a:ext cx="3886200" cy="4032504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 bwMode="gray">
          <a:xfrm>
            <a:off x="4800600" y="5493004"/>
            <a:ext cx="3886200" cy="467106"/>
          </a:xfrm>
        </p:spPr>
        <p:txBody>
          <a:bodyPr tIns="64008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7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 bwMode="gray">
          <a:xfrm>
            <a:off x="4800600" y="1460500"/>
            <a:ext cx="3886200" cy="4032504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 bwMode="gray">
          <a:xfrm>
            <a:off x="4800600" y="5493004"/>
            <a:ext cx="3886200" cy="467106"/>
          </a:xfrm>
        </p:spPr>
        <p:txBody>
          <a:bodyPr tIns="64008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9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>
            <a:lvl1pPr marL="0" indent="0">
              <a:buNone/>
              <a:defRPr b="1"/>
            </a:lvl1pPr>
            <a:lvl2pPr marL="228600">
              <a:buClr>
                <a:srgbClr val="00529B"/>
              </a:buClr>
              <a:defRPr sz="2000"/>
            </a:lvl2pPr>
            <a:lvl3pPr marL="457200" indent="-228600">
              <a:buFont typeface="Wingdings" panose="05000000000000000000" pitchFamily="2" charset="2"/>
              <a:buChar char="§"/>
              <a:defRPr sz="2000"/>
            </a:lvl3pPr>
            <a:lvl4pPr marL="685800" indent="-228600">
              <a:buSzPct val="90000"/>
              <a:buFont typeface="Arial" panose="020B0604020202020204" pitchFamily="34" charset="0"/>
              <a:buChar char="–"/>
              <a:defRPr sz="2000"/>
            </a:lvl4pPr>
            <a:lvl5pPr marL="960120" indent="-228600">
              <a:buSzPct val="90000"/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01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 bwMode="gray">
          <a:xfrm>
            <a:off x="4800600" y="1460500"/>
            <a:ext cx="3886200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5" hasCustomPrompt="1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7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5" hasCustomPrompt="1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7"/>
          </p:nvPr>
        </p:nvSpPr>
        <p:spPr bwMode="gray">
          <a:xfrm>
            <a:off x="4800600" y="1460500"/>
            <a:ext cx="3886200" cy="4429125"/>
          </a:xfrm>
        </p:spPr>
        <p:txBody>
          <a:bodyPr/>
          <a:lstStyle>
            <a:lvl1pPr marL="0" indent="0">
              <a:buNone/>
              <a:defRPr b="1"/>
            </a:lvl1pPr>
            <a:lvl2pPr marL="228600">
              <a:buClr>
                <a:srgbClr val="00529B"/>
              </a:buClr>
              <a:defRPr sz="2000"/>
            </a:lvl2pPr>
            <a:lvl3pPr marL="457200" indent="-228600">
              <a:buFont typeface="Wingdings" panose="05000000000000000000" pitchFamily="2" charset="2"/>
              <a:buChar char="§"/>
              <a:defRPr sz="2000"/>
            </a:lvl3pPr>
            <a:lvl4pPr marL="685800" indent="-228600">
              <a:buSzPct val="90000"/>
              <a:buFont typeface="Arial" panose="020B0604020202020204" pitchFamily="34" charset="0"/>
              <a:buChar char="–"/>
              <a:defRPr sz="2000"/>
            </a:lvl4pPr>
            <a:lvl5pPr marL="960120" indent="-228600">
              <a:buSzPct val="90000"/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7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2" r="288" b="-119"/>
          <a:stretch/>
        </p:blipFill>
        <p:spPr bwMode="gray">
          <a:xfrm>
            <a:off x="312208" y="289162"/>
            <a:ext cx="8519584" cy="562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>
            <a:spLocks noChangeArrowheads="1"/>
          </p:cNvSpPr>
          <p:nvPr userDrawn="1"/>
        </p:nvSpPr>
        <p:spPr bwMode="gray">
          <a:xfrm>
            <a:off x="640080" y="914400"/>
            <a:ext cx="5833872" cy="28620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 bwMode="auto">
          <a:xfrm>
            <a:off x="978408" y="1234429"/>
            <a:ext cx="5181148" cy="2238949"/>
          </a:xfrm>
        </p:spPr>
        <p:txBody>
          <a:bodyPr anchor="t" anchorCtr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529B"/>
              </a:buClr>
              <a:buSzPct val="90000"/>
              <a:buFont typeface="Wingdings" charset="2"/>
              <a:buNone/>
              <a:tabLst/>
              <a:defRPr sz="3800" b="1" baseline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529B"/>
              </a:buClr>
              <a:buSzPct val="90000"/>
              <a:buFont typeface="Wingdings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83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312738" y="289782"/>
            <a:ext cx="8517995" cy="561571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640080" y="914400"/>
            <a:ext cx="5833872" cy="286207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/>
          </p:nvPr>
        </p:nvSpPr>
        <p:spPr bwMode="auto">
          <a:xfrm>
            <a:off x="978408" y="1234440"/>
            <a:ext cx="5181148" cy="2238949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8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9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322790" y="285750"/>
            <a:ext cx="8465609" cy="5640917"/>
          </a:xfrm>
          <a:prstGeom prst="rect">
            <a:avLst/>
          </a:prstGeom>
          <a:solidFill>
            <a:srgbClr val="1A67A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2390775" y="1771650"/>
            <a:ext cx="6094729" cy="3559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Rectangle 122"/>
          <p:cNvSpPr>
            <a:spLocks noGrp="1" noChangeArrowheads="1"/>
          </p:cNvSpPr>
          <p:nvPr>
            <p:ph type="ctrTitle"/>
          </p:nvPr>
        </p:nvSpPr>
        <p:spPr bwMode="auto">
          <a:xfrm>
            <a:off x="2724149" y="2105492"/>
            <a:ext cx="5532883" cy="1867269"/>
          </a:xfrm>
          <a:ln>
            <a:noFill/>
          </a:ln>
        </p:spPr>
        <p:txBody>
          <a:bodyPr tIns="0" bIns="0" anchor="t" anchorCtr="0"/>
          <a:lstStyle>
            <a:lvl1pPr>
              <a:lnSpc>
                <a:spcPct val="100000"/>
              </a:lnSpc>
              <a:defRPr sz="2800" baseline="0">
                <a:solidFill>
                  <a:schemeClr val="tx1"/>
                </a:solidFill>
                <a:latin typeface="Constantia" panose="02030602050306030303" pitchFamily="18" charset="0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22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24149" y="4116501"/>
            <a:ext cx="2903303" cy="457200"/>
          </a:xfrm>
          <a:ln/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" pitchFamily="18" charset="0"/>
              <a:buNone/>
              <a:defRPr sz="1600">
                <a:solidFill>
                  <a:srgbClr val="000000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-862061" y="11545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nstantia" panose="020306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9469" y="3666982"/>
            <a:ext cx="2702430" cy="611559"/>
          </a:xfrm>
          <a:prstGeom prst="rect">
            <a:avLst/>
          </a:prstGeom>
        </p:spPr>
      </p:pic>
      <p:sp>
        <p:nvSpPr>
          <p:cNvPr id="10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65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 bwMode="gray"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5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5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1460500"/>
            <a:ext cx="8229600" cy="4429125"/>
          </a:xfrm>
        </p:spPr>
        <p:txBody>
          <a:bodyPr/>
          <a:lstStyle>
            <a:lvl1pPr marL="0" indent="0">
              <a:buNone/>
              <a:defRPr b="1"/>
            </a:lvl1pPr>
            <a:lvl2pPr marL="228600">
              <a:buClr>
                <a:srgbClr val="00529B"/>
              </a:buClr>
              <a:defRPr sz="2000"/>
            </a:lvl2pPr>
            <a:lvl3pPr marL="457200" indent="-228600">
              <a:buFont typeface="Wingdings" panose="05000000000000000000" pitchFamily="2" charset="2"/>
              <a:buChar char="§"/>
              <a:defRPr sz="2000"/>
            </a:lvl3pPr>
            <a:lvl4pPr marL="685800" indent="-228600">
              <a:buSzPct val="90000"/>
              <a:buFont typeface="Arial" panose="020B0604020202020204" pitchFamily="34" charset="0"/>
              <a:buChar char="–"/>
              <a:defRPr sz="2000"/>
            </a:lvl4pPr>
            <a:lvl5pPr marL="960120" indent="-228600">
              <a:buSzPct val="90000"/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3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4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96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02188" y="1460500"/>
            <a:ext cx="3884612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60500"/>
            <a:ext cx="3886200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460500"/>
            <a:ext cx="3886200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800600" y="1460500"/>
            <a:ext cx="3886200" cy="4429125"/>
          </a:xfr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529B"/>
              </a:buClr>
              <a:buSzPct val="90000"/>
              <a:buFont typeface="Wingdings" charset="2"/>
              <a:buChar char="§"/>
              <a:tabLst/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8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1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 ttl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12"/>
          <p:cNvSpPr>
            <a:spLocks noGrp="1"/>
          </p:cNvSpPr>
          <p:nvPr>
            <p:ph type="chart" sz="quarter" idx="14" hasCustomPrompt="1"/>
          </p:nvPr>
        </p:nvSpPr>
        <p:spPr bwMode="gray">
          <a:xfrm>
            <a:off x="4800600" y="1460500"/>
            <a:ext cx="3886200" cy="4429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chart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>
            <a:lvl1pPr marL="0" indent="0">
              <a:buNone/>
              <a:defRPr b="1"/>
            </a:lvl1pPr>
            <a:lvl2pPr marL="228600">
              <a:buClr>
                <a:srgbClr val="00529B"/>
              </a:buClr>
              <a:defRPr sz="2000"/>
            </a:lvl2pPr>
            <a:lvl3pPr marL="457200" indent="-228600">
              <a:buFont typeface="Wingdings" panose="05000000000000000000" pitchFamily="2" charset="2"/>
              <a:buChar char="§"/>
              <a:defRPr sz="2000"/>
            </a:lvl3pPr>
            <a:lvl4pPr marL="685800" indent="-228600">
              <a:buSzPct val="90000"/>
              <a:buFont typeface="Arial" panose="020B0604020202020204" pitchFamily="34" charset="0"/>
              <a:buChar char="–"/>
              <a:defRPr sz="2000"/>
            </a:lvl4pPr>
            <a:lvl5pPr marL="960120" indent="-228600">
              <a:buSzPct val="90000"/>
              <a:buFont typeface="Arial" panose="020B0604020202020204" pitchFamily="34" charset="0"/>
              <a:buChar char="–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6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49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 bwMode="gray">
          <a:xfrm>
            <a:off x="457200" y="1460500"/>
            <a:ext cx="3886200" cy="4429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72" y="6355991"/>
            <a:ext cx="1760232" cy="398340"/>
          </a:xfrm>
          <a:prstGeom prst="rect">
            <a:avLst/>
          </a:prstGeom>
        </p:spPr>
      </p:pic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92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2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60500"/>
            <a:ext cx="8229600" cy="442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7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34255"/>
            <a:ext cx="8229600" cy="78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73" r:id="rId2"/>
    <p:sldLayoutId id="2147483750" r:id="rId3"/>
    <p:sldLayoutId id="2147483768" r:id="rId4"/>
    <p:sldLayoutId id="2147483751" r:id="rId5"/>
    <p:sldLayoutId id="2147483774" r:id="rId6"/>
    <p:sldLayoutId id="2147483753" r:id="rId7"/>
    <p:sldLayoutId id="2147483762" r:id="rId8"/>
    <p:sldLayoutId id="2147483769" r:id="rId9"/>
    <p:sldLayoutId id="2147483770" r:id="rId10"/>
    <p:sldLayoutId id="2147483771" r:id="rId11"/>
    <p:sldLayoutId id="2147483755" r:id="rId12"/>
    <p:sldLayoutId id="2147483754" r:id="rId13"/>
    <p:sldLayoutId id="2147483772" r:id="rId14"/>
    <p:sldLayoutId id="2147483766" r:id="rId15"/>
    <p:sldLayoutId id="2147483761" r:id="rId16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1">
          <a:solidFill>
            <a:srgbClr val="00529B"/>
          </a:solidFill>
          <a:latin typeface="Constantia" panose="02030602050306030303" pitchFamily="18" charset="0"/>
          <a:ea typeface="ＭＳ Ｐゴシック" charset="0"/>
          <a:cs typeface="Constantia" panose="02030602050306030303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29B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29B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29B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529B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529B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1" fontAlgn="base" hangingPunct="1">
        <a:spcBef>
          <a:spcPct val="0"/>
        </a:spcBef>
        <a:spcAft>
          <a:spcPts val="1200"/>
        </a:spcAft>
        <a:buClr>
          <a:srgbClr val="00529B"/>
        </a:buClr>
        <a:buSzPct val="90000"/>
        <a:buFont typeface="Wingdings" charset="2"/>
        <a:buChar char="§"/>
        <a:defRPr sz="2000">
          <a:solidFill>
            <a:schemeClr val="tx1"/>
          </a:solidFill>
          <a:latin typeface="Constantia" panose="02030602050306030303" pitchFamily="18" charset="0"/>
          <a:ea typeface="ＭＳ Ｐゴシック" charset="0"/>
          <a:cs typeface="Constantia" panose="02030602050306030303" pitchFamily="18" charset="0"/>
        </a:defRPr>
      </a:lvl1pPr>
      <a:lvl2pPr marL="457200" indent="-223838" algn="l" rtl="0" eaLnBrk="1" fontAlgn="base" hangingPunct="1">
        <a:spcBef>
          <a:spcPct val="0"/>
        </a:spcBef>
        <a:spcAft>
          <a:spcPts val="1200"/>
        </a:spcAft>
        <a:buSzPct val="90000"/>
        <a:buFont typeface="Wingdings" charset="2"/>
        <a:buChar char="§"/>
        <a:defRPr sz="2000">
          <a:solidFill>
            <a:schemeClr val="tx1"/>
          </a:solidFill>
          <a:latin typeface="Constantia" panose="02030602050306030303" pitchFamily="18" charset="0"/>
          <a:ea typeface="ＭＳ Ｐゴシック" charset="0"/>
          <a:cs typeface="+mn-cs"/>
        </a:defRPr>
      </a:lvl2pPr>
      <a:lvl3pPr marL="685800" indent="-22860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–"/>
        <a:defRPr sz="2000">
          <a:solidFill>
            <a:schemeClr val="tx1"/>
          </a:solidFill>
          <a:latin typeface="Constantia" panose="02030602050306030303" pitchFamily="18" charset="0"/>
          <a:ea typeface="ＭＳ Ｐゴシック" charset="0"/>
          <a:cs typeface="+mn-cs"/>
        </a:defRPr>
      </a:lvl3pPr>
      <a:lvl4pPr marL="960120" indent="-22860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–"/>
        <a:defRPr sz="2000">
          <a:solidFill>
            <a:schemeClr val="tx1"/>
          </a:solidFill>
          <a:latin typeface="Constantia" panose="02030602050306030303" pitchFamily="18" charset="0"/>
          <a:ea typeface="ＭＳ Ｐゴシック" charset="0"/>
          <a:cs typeface="+mn-cs"/>
        </a:defRPr>
      </a:lvl4pPr>
      <a:lvl5pPr marL="1234440" indent="-22860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–"/>
        <a:defRPr sz="2000">
          <a:solidFill>
            <a:schemeClr val="tx1"/>
          </a:solidFill>
          <a:latin typeface="Constantia" panose="02030602050306030303" pitchFamily="18" charset="0"/>
          <a:ea typeface="ＭＳ Ｐゴシック" charset="0"/>
          <a:cs typeface="+mn-cs"/>
        </a:defRPr>
      </a:lvl5pPr>
      <a:lvl6pPr marL="1954213" indent="-173038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411413" indent="-173038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868613" indent="-173038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325813" indent="-173038" algn="l" rtl="0" eaLnBrk="1" fontAlgn="base" hangingPunct="1">
        <a:lnSpc>
          <a:spcPct val="90000"/>
        </a:lnSpc>
        <a:spcBef>
          <a:spcPct val="30000"/>
        </a:spcBef>
        <a:spcAft>
          <a:spcPct val="10000"/>
        </a:spcAft>
        <a:buClr>
          <a:schemeClr val="tx1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13" userDrawn="1">
          <p15:clr>
            <a:srgbClr val="5ACBF0"/>
          </p15:clr>
        </p15:guide>
        <p15:guide id="2" pos="5472" userDrawn="1">
          <p15:clr>
            <a:srgbClr val="5ACBF0"/>
          </p15:clr>
        </p15:guide>
        <p15:guide id="3" orient="horz" pos="3710" userDrawn="1">
          <p15:clr>
            <a:srgbClr val="5ACBF0"/>
          </p15:clr>
        </p15:guide>
        <p15:guide id="4" pos="288" userDrawn="1">
          <p15:clr>
            <a:srgbClr val="5ACBF0"/>
          </p15:clr>
        </p15:guide>
        <p15:guide id="5" orient="horz" pos="920" userDrawn="1">
          <p15:clr>
            <a:srgbClr val="5ACBF0"/>
          </p15:clr>
        </p15:guide>
        <p15:guide id="6" orient="horz" pos="762" userDrawn="1">
          <p15:clr>
            <a:srgbClr val="5ACBF0"/>
          </p15:clr>
        </p15:guide>
        <p15:guide id="7" pos="5558" userDrawn="1">
          <p15:clr>
            <a:srgbClr val="5ACBF0"/>
          </p15:clr>
        </p15:guide>
        <p15:guide id="9" orient="horz" pos="171" userDrawn="1">
          <p15:clr>
            <a:srgbClr val="5ACBF0"/>
          </p15:clr>
        </p15:guide>
        <p15:guide id="10" orient="horz" pos="3822" userDrawn="1">
          <p15:clr>
            <a:srgbClr val="5ACBF0"/>
          </p15:clr>
        </p15:guide>
        <p15:guide id="11" pos="2735" userDrawn="1">
          <p15:clr>
            <a:srgbClr val="5ACBF0"/>
          </p15:clr>
        </p15:guide>
        <p15:guide id="12" pos="3025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P2POLLDER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Bringing </a:t>
            </a:r>
            <a:r>
              <a:rPr lang="en-US" sz="2400" dirty="0" smtClean="0"/>
              <a:t>the </a:t>
            </a:r>
            <a:r>
              <a:rPr lang="en-US" sz="2400" dirty="0" err="1" smtClean="0"/>
              <a:t>Pollder</a:t>
            </a:r>
            <a:r>
              <a:rPr lang="en-US" sz="2400" dirty="0" smtClean="0"/>
              <a:t> to the people.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Dutch </a:t>
            </a:r>
            <a:r>
              <a:rPr lang="en-US" dirty="0" err="1" smtClean="0"/>
              <a:t>Blockchain</a:t>
            </a:r>
            <a:r>
              <a:rPr lang="en-US" dirty="0" smtClean="0"/>
              <a:t> Hackathon</a:t>
            </a:r>
          </a:p>
          <a:p>
            <a:r>
              <a:rPr lang="en-US" dirty="0" smtClean="0"/>
              <a:t>12/02/2017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in the </a:t>
            </a:r>
            <a:r>
              <a:rPr lang="en-US" dirty="0" err="1" smtClean="0"/>
              <a:t>blockchain</a:t>
            </a:r>
            <a:r>
              <a:rPr lang="en-US" smtClean="0"/>
              <a:t> ecosystem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84" y="1656272"/>
            <a:ext cx="3002313" cy="300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358" y="1794294"/>
            <a:ext cx="2924676" cy="2924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055" y="5100419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Identity management system to avoid double voting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4111" y="5097382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Incorporate verified data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5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47" y="5154272"/>
            <a:ext cx="720849" cy="7208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on: the 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9685" y="1908640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Auditable commitment from policy makers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85" y="2975435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Transparency of policy decision-making processes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9685" y="4042230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Direct participation in policy-making arena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9685" y="5109025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Knowing that your opinion matters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04" y="1621405"/>
            <a:ext cx="1086928" cy="10869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05" y="2892923"/>
            <a:ext cx="1010227" cy="10102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82" y="3934506"/>
            <a:ext cx="1035176" cy="1035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33" y="4964595"/>
            <a:ext cx="467595" cy="4675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3" y="2367611"/>
            <a:ext cx="2741414" cy="27414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0354" y="5154272"/>
            <a:ext cx="28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nstantia" panose="02030602050306030303" pitchFamily="18" charset="0"/>
              </a:rPr>
              <a:t>Citizen</a:t>
            </a:r>
          </a:p>
          <a:p>
            <a:pPr algn="ctr"/>
            <a:endParaRPr lang="en-US" sz="1800" b="1" dirty="0">
              <a:latin typeface="Constantia" panose="02030602050306030303" pitchFamily="18" charset="0"/>
            </a:endParaRP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27" y="1715169"/>
            <a:ext cx="452470" cy="4524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on: the user-context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9685" y="1598092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Citizen participation in desired topics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29685" y="2557334"/>
            <a:ext cx="3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Trust in participation input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9685" y="3325842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Faster and more transparent policy decision-making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9685" y="5477436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No middle man between government and citizen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71" y="5154272"/>
            <a:ext cx="284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nstantia" panose="02030602050306030303" pitchFamily="18" charset="0"/>
              </a:rPr>
              <a:t>Government</a:t>
            </a:r>
          </a:p>
          <a:p>
            <a:pPr algn="ctr"/>
            <a:endParaRPr lang="en-US" sz="1800" b="1" dirty="0">
              <a:latin typeface="Constantia" panose="0203060205030603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9685" y="4371349"/>
            <a:ext cx="3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nstantia" panose="02030602050306030303" pitchFamily="18" charset="0"/>
              </a:rPr>
              <a:t>Closer gap between policy and agenda setting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34" y="1439729"/>
            <a:ext cx="411668" cy="411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49" y="1787528"/>
            <a:ext cx="428883" cy="428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207" y="1454199"/>
            <a:ext cx="435180" cy="435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41" y="2490774"/>
            <a:ext cx="677383" cy="6773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383" y="3257191"/>
            <a:ext cx="839756" cy="83975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98" y="5283868"/>
            <a:ext cx="1033469" cy="103346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86" y="4556033"/>
            <a:ext cx="598239" cy="59823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2261" y="4343298"/>
            <a:ext cx="467501" cy="467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9" y="2083803"/>
            <a:ext cx="2741956" cy="2741956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6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on: society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22" y="3806965"/>
            <a:ext cx="1408773" cy="14087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6773" y="2263353"/>
            <a:ext cx="289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A </a:t>
            </a:r>
            <a:r>
              <a:rPr lang="en-US" sz="1800" dirty="0" smtClean="0">
                <a:latin typeface="Constantia" panose="02030602050306030303" pitchFamily="18" charset="0"/>
              </a:rPr>
              <a:t>smaller gap between policy-making and citizen preferences.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7279" y="3410450"/>
            <a:ext cx="1100902" cy="11009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611" y="3410451"/>
            <a:ext cx="1790752" cy="17907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29362" y="2283840"/>
            <a:ext cx="289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Benefits of both direct and indirect democracy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2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8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Three-month plan</a:t>
            </a:r>
            <a:endParaRPr lang="en-US" dirty="0"/>
          </a:p>
        </p:txBody>
      </p:sp>
      <p:graphicFrame>
        <p:nvGraphicFramePr>
          <p:cNvPr id="4" name="Projecttijdlijn" descr="Line chart that plots each project on the corresponding timeframe." title="Project Timeline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B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864393"/>
              </p:ext>
            </p:extLst>
          </p:nvPr>
        </p:nvGraphicFramePr>
        <p:xfrm>
          <a:off x="1" y="1443317"/>
          <a:ext cx="9144000" cy="4518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68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P2POLLDER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Bringing </a:t>
            </a:r>
            <a:r>
              <a:rPr lang="en-US" sz="2400" dirty="0" smtClean="0"/>
              <a:t>the </a:t>
            </a:r>
            <a:r>
              <a:rPr lang="en-US" sz="2400" dirty="0" err="1" smtClean="0"/>
              <a:t>Pollder</a:t>
            </a:r>
            <a:r>
              <a:rPr lang="en-US" sz="2400" dirty="0" smtClean="0"/>
              <a:t> to the people.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Dutch </a:t>
            </a:r>
            <a:r>
              <a:rPr lang="en-US" dirty="0" err="1" smtClean="0"/>
              <a:t>Blockchain</a:t>
            </a:r>
            <a:r>
              <a:rPr lang="en-US" dirty="0" smtClean="0"/>
              <a:t> Hackathon</a:t>
            </a:r>
          </a:p>
          <a:p>
            <a:r>
              <a:rPr lang="en-US" dirty="0" smtClean="0"/>
              <a:t>12/02/2017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31384" y="5556217"/>
            <a:ext cx="1991591" cy="733680"/>
          </a:xfrm>
        </p:spPr>
        <p:txBody>
          <a:bodyPr/>
          <a:lstStyle/>
          <a:p>
            <a:r>
              <a:rPr lang="en-US" sz="1200" dirty="0" smtClean="0"/>
              <a:t>Acknowledgements</a:t>
            </a:r>
          </a:p>
          <a:p>
            <a:r>
              <a:rPr lang="en-US" sz="1200" dirty="0" smtClean="0"/>
              <a:t>Pictograms</a:t>
            </a:r>
            <a:r>
              <a:rPr lang="en-US" sz="1200" dirty="0"/>
              <a:t>: </a:t>
            </a:r>
            <a:r>
              <a:rPr lang="en-US" sz="1200" b="0" dirty="0"/>
              <a:t>designed by </a:t>
            </a:r>
            <a:r>
              <a:rPr lang="en-US" sz="1200" b="0" dirty="0" err="1"/>
              <a:t>Freepik</a:t>
            </a:r>
            <a:r>
              <a:rPr lang="en-US" sz="1200" b="0" dirty="0"/>
              <a:t> from </a:t>
            </a:r>
            <a:r>
              <a:rPr lang="en-US" sz="1200" b="0" dirty="0" err="1" smtClean="0"/>
              <a:t>Flaticon</a:t>
            </a:r>
            <a:endParaRPr lang="en-US" sz="12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P2POLLDER Team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1" y="1190274"/>
            <a:ext cx="1197145" cy="1197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66" y="1183165"/>
            <a:ext cx="1203136" cy="12031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006" y="1210616"/>
            <a:ext cx="1185826" cy="11858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13274" y="2461683"/>
            <a:ext cx="206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Pascal van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Kooten</a:t>
            </a:r>
            <a:r>
              <a:rPr lang="en-US" sz="1400" b="1" dirty="0" smtClean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tantia" panose="02030602050306030303" pitchFamily="18" charset="0"/>
                <a:cs typeface="Consolas" panose="020B0609020204030204" pitchFamily="49" charset="0"/>
              </a:rPr>
              <a:t>Blockchain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 Guru</a:t>
            </a:r>
            <a:endParaRPr lang="en-US" sz="14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307" y="2440150"/>
            <a:ext cx="206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André van der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Heijden</a:t>
            </a:r>
            <a:r>
              <a:rPr lang="en-US" sz="1400" b="1" dirty="0" smtClean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Block Builder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88979" y="2461683"/>
            <a:ext cx="206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nstantia" panose="02030602050306030303" pitchFamily="18" charset="0"/>
                <a:cs typeface="Consolas" panose="020B0609020204030204" pitchFamily="49" charset="0"/>
              </a:rPr>
              <a:t>Harmke</a:t>
            </a:r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Alkemade</a:t>
            </a:r>
            <a:endParaRPr lang="en-US" sz="1400" b="1" dirty="0" smtClean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Data 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Wizard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0131" y="4311131"/>
            <a:ext cx="2408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David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Allessie</a:t>
            </a:r>
            <a:r>
              <a:rPr lang="en-US" sz="1400" b="1" dirty="0" smtClean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</a:p>
          <a:p>
            <a:pPr algn="ctr"/>
            <a:r>
              <a:rPr lang="en-US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the 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New Kid on the Block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3508" y="4289598"/>
            <a:ext cx="206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Bas van </a:t>
            </a:r>
            <a:r>
              <a:rPr lang="nl-NL" sz="1400" b="1" dirty="0" smtClean="0">
                <a:latin typeface="Constantia" panose="02030602050306030303" pitchFamily="18" charset="0"/>
                <a:cs typeface="Consolas" panose="020B0609020204030204" pitchFamily="49" charset="0"/>
              </a:rPr>
              <a:t>Berkel</a:t>
            </a:r>
          </a:p>
          <a:p>
            <a:pPr algn="ctr"/>
            <a:r>
              <a:rPr lang="nl-NL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The </a:t>
            </a:r>
            <a:r>
              <a:rPr lang="nl-NL" sz="1400" dirty="0">
                <a:latin typeface="Constantia" panose="02030602050306030303" pitchFamily="18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97944" y="4311131"/>
            <a:ext cx="206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Ad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Reijngoudt</a:t>
            </a:r>
            <a:endParaRPr lang="en-US" sz="1400" b="1" dirty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Admin</a:t>
            </a:r>
            <a:endParaRPr lang="en-US" sz="1400" dirty="0">
              <a:latin typeface="Constantia" panose="02030602050306030303" pitchFamily="18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31202" y="6201331"/>
            <a:ext cx="206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nstantia" panose="02030602050306030303" pitchFamily="18" charset="0"/>
                <a:cs typeface="Consolas" panose="020B0609020204030204" pitchFamily="49" charset="0"/>
              </a:rPr>
              <a:t>Remi</a:t>
            </a:r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Sloot</a:t>
            </a:r>
            <a:endParaRPr lang="en-US" sz="1400" b="1" dirty="0" smtClean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The 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Backbone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2471" y="6179798"/>
            <a:ext cx="2061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onstantia" panose="02030602050306030303" pitchFamily="18" charset="0"/>
                <a:cs typeface="Consolas" panose="020B0609020204030204" pitchFamily="49" charset="0"/>
              </a:rPr>
              <a:t>Martin </a:t>
            </a:r>
            <a:r>
              <a:rPr lang="en-US" sz="1400" b="1" dirty="0" err="1" smtClean="0">
                <a:latin typeface="Constantia" panose="02030602050306030303" pitchFamily="18" charset="0"/>
                <a:cs typeface="Consolas" panose="020B0609020204030204" pitchFamily="49" charset="0"/>
              </a:rPr>
              <a:t>Kisjes</a:t>
            </a:r>
            <a:endParaRPr lang="en-US" sz="1400" b="1" dirty="0" smtClean="0">
              <a:latin typeface="Constantia" panose="02030602050306030303" pitchFamily="18" charset="0"/>
              <a:cs typeface="Consolas" panose="020B0609020204030204" pitchFamily="49" charset="0"/>
            </a:endParaRPr>
          </a:p>
          <a:p>
            <a:pPr algn="ctr"/>
            <a:r>
              <a:rPr lang="en-US" sz="1400" dirty="0" smtClean="0">
                <a:latin typeface="Constantia" panose="02030602050306030303" pitchFamily="18" charset="0"/>
                <a:cs typeface="Consolas" panose="020B0609020204030204" pitchFamily="49" charset="0"/>
              </a:rPr>
              <a:t>The UX </a:t>
            </a:r>
            <a:r>
              <a:rPr lang="en-US" sz="1400" dirty="0">
                <a:latin typeface="Constantia" panose="02030602050306030303" pitchFamily="18" charset="0"/>
                <a:cs typeface="Consolas" panose="020B0609020204030204" pitchFamily="49" charset="0"/>
              </a:rPr>
              <a:t>Guy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6" y="3033915"/>
            <a:ext cx="1216107" cy="12161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734" y="4900513"/>
            <a:ext cx="1200839" cy="120083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2" y="3085763"/>
            <a:ext cx="1203136" cy="12031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82" y="4876133"/>
            <a:ext cx="1194171" cy="1194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166" y="3010576"/>
            <a:ext cx="1229536" cy="12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8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43" y="4419441"/>
            <a:ext cx="1408773" cy="140877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essence of P2POLLDER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33" y="2878701"/>
            <a:ext cx="289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Binding citizen input into policy-making processes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3146" y="2878701"/>
            <a:ext cx="289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keeping checks &amp; balances to the government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4994" y="2875829"/>
            <a:ext cx="289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a smaller gap between policy-making and citizen preferences.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cxnSp>
        <p:nvCxnSpPr>
          <p:cNvPr id="17" name="Curved Connector 16"/>
          <p:cNvCxnSpPr>
            <a:stCxn id="4" idx="0"/>
            <a:endCxn id="5" idx="0"/>
          </p:cNvCxnSpPr>
          <p:nvPr/>
        </p:nvCxnSpPr>
        <p:spPr bwMode="auto">
          <a:xfrm rot="5400000" flipH="1" flipV="1">
            <a:off x="3062377" y="1308695"/>
            <a:ext cx="12700" cy="3140013"/>
          </a:xfrm>
          <a:prstGeom prst="curvedConnector3">
            <a:avLst>
              <a:gd name="adj1" fmla="val 4482339"/>
            </a:avLst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9"/>
          <p:cNvCxnSpPr>
            <a:stCxn id="5" idx="0"/>
            <a:endCxn id="6" idx="0"/>
          </p:cNvCxnSpPr>
          <p:nvPr/>
        </p:nvCxnSpPr>
        <p:spPr bwMode="auto">
          <a:xfrm rot="5400000" flipH="1" flipV="1">
            <a:off x="6121872" y="1386341"/>
            <a:ext cx="2872" cy="2981848"/>
          </a:xfrm>
          <a:prstGeom prst="curvedConnector3">
            <a:avLst>
              <a:gd name="adj1" fmla="val 18360306"/>
            </a:avLst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595888" y="1955372"/>
            <a:ext cx="28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while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5756" y="1952499"/>
            <a:ext cx="28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enabling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3" y="4144465"/>
            <a:ext cx="1615114" cy="16151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56" y="3681010"/>
            <a:ext cx="1047680" cy="10476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43" y="3924435"/>
            <a:ext cx="1199393" cy="11993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66" y="4144465"/>
            <a:ext cx="1605468" cy="16054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5500" y="4022926"/>
            <a:ext cx="1100902" cy="1100902"/>
          </a:xfrm>
          <a:prstGeom prst="rect">
            <a:avLst/>
          </a:prstGeom>
        </p:spPr>
      </p:pic>
      <p:sp>
        <p:nvSpPr>
          <p:cNvPr id="3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9808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03" y="1311215"/>
            <a:ext cx="2741956" cy="2741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78" y="1885641"/>
            <a:ext cx="1911637" cy="19116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7705" y="4468482"/>
            <a:ext cx="3742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Misplaced trust in 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No accountability to campaign promises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Limited trust &amp; feedback from current e-participation </a:t>
            </a:r>
            <a:r>
              <a:rPr lang="en-US" sz="1600" dirty="0" smtClean="0">
                <a:latin typeface="Constantia" panose="02030602050306030303" pitchFamily="18" charset="0"/>
              </a:rPr>
              <a:t>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Hierarchical citizen participation </a:t>
            </a:r>
            <a:r>
              <a:rPr lang="en-US" sz="1600" dirty="0" smtClean="0">
                <a:latin typeface="Constantia" panose="02030602050306030303" pitchFamily="18" charset="0"/>
              </a:rPr>
              <a:t>processes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6838" y="4468482"/>
            <a:ext cx="3579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onstantia" panose="02030602050306030303" pitchFamily="18" charset="0"/>
              </a:rPr>
              <a:t>Limited </a:t>
            </a:r>
            <a:r>
              <a:rPr lang="en-US" sz="1600" dirty="0">
                <a:latin typeface="Constantia" panose="02030602050306030303" pitchFamily="18" charset="0"/>
              </a:rPr>
              <a:t>citizen participation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Discrepancy between citizen participation and </a:t>
            </a:r>
            <a:r>
              <a:rPr lang="en-US" sz="1600" dirty="0" smtClean="0">
                <a:latin typeface="Constantia" panose="02030602050306030303" pitchFamily="18" charset="0"/>
              </a:rPr>
              <a:t>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nstantia" panose="02030602050306030303" pitchFamily="18" charset="0"/>
              </a:rPr>
              <a:t>Hierarchical citizen participation </a:t>
            </a:r>
            <a:r>
              <a:rPr lang="en-US" sz="1600" dirty="0" smtClean="0">
                <a:latin typeface="Constantia" panose="02030602050306030303" pitchFamily="18" charset="0"/>
              </a:rPr>
              <a:t>processes</a:t>
            </a:r>
            <a:endParaRPr lang="en-US" sz="1600" dirty="0"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2226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policy-making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8" y="1399526"/>
            <a:ext cx="1329279" cy="1329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20" y="1309853"/>
            <a:ext cx="1311536" cy="131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1" y="1227121"/>
            <a:ext cx="1477000" cy="147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8845" y="2612048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Policy formulation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69" y="2612048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Agenda setting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656" y="2598223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Execution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 bwMode="auto">
          <a:xfrm flipV="1">
            <a:off x="2591335" y="2781327"/>
            <a:ext cx="986744" cy="15387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 bwMode="auto">
          <a:xfrm flipV="1">
            <a:off x="5784911" y="2782889"/>
            <a:ext cx="934745" cy="13825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84" y="5128632"/>
            <a:ext cx="728163" cy="7281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2" y="4888703"/>
            <a:ext cx="1208020" cy="120802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  <a:endCxn id="21" idx="3"/>
          </p:cNvCxnSpPr>
          <p:nvPr/>
        </p:nvCxnSpPr>
        <p:spPr bwMode="auto">
          <a:xfrm flipH="1" flipV="1">
            <a:off x="2067312" y="5492713"/>
            <a:ext cx="2364572" cy="1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21" idx="0"/>
            <a:endCxn id="10" idx="2"/>
          </p:cNvCxnSpPr>
          <p:nvPr/>
        </p:nvCxnSpPr>
        <p:spPr bwMode="auto">
          <a:xfrm flipV="1">
            <a:off x="1463302" y="2981380"/>
            <a:ext cx="0" cy="1907323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463302" y="3532606"/>
            <a:ext cx="494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Political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Decision-makers’ personal preferences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False campaign promises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74495" y="5917179"/>
            <a:ext cx="3742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tantia" panose="02030602050306030303" pitchFamily="18" charset="0"/>
              </a:rPr>
              <a:t>Vote on political party that matches personal preferences once every 4 years</a:t>
            </a:r>
          </a:p>
        </p:txBody>
      </p:sp>
      <p:sp>
        <p:nvSpPr>
          <p:cNvPr id="58" name="Right Bracket 57"/>
          <p:cNvSpPr/>
          <p:nvPr/>
        </p:nvSpPr>
        <p:spPr bwMode="auto">
          <a:xfrm>
            <a:off x="5160048" y="2967555"/>
            <a:ext cx="378354" cy="2337690"/>
          </a:xfrm>
          <a:prstGeom prst="rightBracke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538401" y="3813234"/>
            <a:ext cx="36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nstantia" panose="02030602050306030303" pitchFamily="18" charset="0"/>
              </a:rPr>
              <a:t>Large gap between formulated policy and citizen preferences</a:t>
            </a:r>
            <a:endParaRPr lang="en-US" sz="1800" b="1" dirty="0">
              <a:latin typeface="Constantia" panose="02030602050306030303" pitchFamily="18" charset="0"/>
            </a:endParaRP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119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Involving the citizen directly in policy formulation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28" y="1399526"/>
            <a:ext cx="1329279" cy="1329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20" y="1309853"/>
            <a:ext cx="1311536" cy="1311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1" y="1227121"/>
            <a:ext cx="1477000" cy="147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8845" y="2612048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Policy formulation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69" y="2612048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Agenda setting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656" y="2603336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Execution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cxnSp>
        <p:nvCxnSpPr>
          <p:cNvPr id="15" name="Straight Arrow Connector 14"/>
          <p:cNvCxnSpPr>
            <a:stCxn id="10" idx="3"/>
          </p:cNvCxnSpPr>
          <p:nvPr/>
        </p:nvCxnSpPr>
        <p:spPr bwMode="auto">
          <a:xfrm flipV="1">
            <a:off x="2591335" y="2781325"/>
            <a:ext cx="986744" cy="15389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 bwMode="auto">
          <a:xfrm flipV="1">
            <a:off x="5784911" y="2788002"/>
            <a:ext cx="934745" cy="8712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82" y="5128632"/>
            <a:ext cx="728163" cy="7281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92" y="4888703"/>
            <a:ext cx="1208020" cy="120802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  <a:endCxn id="21" idx="3"/>
          </p:cNvCxnSpPr>
          <p:nvPr/>
        </p:nvCxnSpPr>
        <p:spPr bwMode="auto">
          <a:xfrm flipH="1" flipV="1">
            <a:off x="2067312" y="5492713"/>
            <a:ext cx="2364570" cy="1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21" idx="0"/>
            <a:endCxn id="10" idx="2"/>
          </p:cNvCxnSpPr>
          <p:nvPr/>
        </p:nvCxnSpPr>
        <p:spPr bwMode="auto">
          <a:xfrm flipV="1">
            <a:off x="1463302" y="2981380"/>
            <a:ext cx="0" cy="1907323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4795963" y="2920434"/>
            <a:ext cx="907" cy="532565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4799546" y="4565336"/>
            <a:ext cx="907" cy="532565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3494696"/>
            <a:ext cx="3983054" cy="901364"/>
          </a:xfrm>
          <a:prstGeom prst="rect">
            <a:avLst/>
          </a:prstGeom>
        </p:spPr>
      </p:pic>
      <p:sp>
        <p:nvSpPr>
          <p:cNvPr id="1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3468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P2POLLDER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066" y="1029897"/>
            <a:ext cx="1477000" cy="147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7535" y="2256915"/>
            <a:ext cx="225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nstantia" panose="02030602050306030303" pitchFamily="18" charset="0"/>
              </a:rPr>
              <a:t>Policy-maker</a:t>
            </a:r>
            <a:endParaRPr lang="en-US" sz="1600" b="1" dirty="0">
              <a:latin typeface="Constantia" panose="020306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486" y="5433328"/>
            <a:ext cx="728163" cy="728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7535" y="6161803"/>
            <a:ext cx="225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nstantia" panose="02030602050306030303" pitchFamily="18" charset="0"/>
              </a:rPr>
              <a:t>Citizen</a:t>
            </a:r>
            <a:endParaRPr lang="en-US" sz="1600" b="1" dirty="0">
              <a:latin typeface="Constantia" panose="02030602050306030303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039879" y="3194616"/>
            <a:ext cx="4251375" cy="1509623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/>
                </a:solidFill>
                <a:latin typeface="Constantia" panose="02030602050306030303" pitchFamily="18" charset="0"/>
              </a:rPr>
              <a:t>Voting on policy proposals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tantia" panose="02030602050306030303" pitchFamily="18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 bwMode="auto">
          <a:xfrm flipH="1">
            <a:off x="3165567" y="2595469"/>
            <a:ext cx="1" cy="599147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65566" y="2678918"/>
            <a:ext cx="225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onstantia" panose="02030602050306030303" pitchFamily="18" charset="0"/>
              </a:rPr>
              <a:t>Proposal for new policy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9512" y="2186475"/>
            <a:ext cx="2635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onstantia" panose="02030602050306030303" pitchFamily="18" charset="0"/>
              </a:rPr>
              <a:t>Policy content</a:t>
            </a:r>
          </a:p>
          <a:p>
            <a:endParaRPr lang="en-US" sz="1600" i="1" dirty="0" smtClean="0">
              <a:latin typeface="Constantia" panose="02030602050306030303" pitchFamily="18" charset="0"/>
            </a:endParaRPr>
          </a:p>
          <a:p>
            <a:r>
              <a:rPr lang="en-US" sz="1600" i="1" dirty="0" smtClean="0">
                <a:latin typeface="Constantia" panose="02030602050306030303" pitchFamily="18" charset="0"/>
              </a:rPr>
              <a:t>Time-frame for voting</a:t>
            </a:r>
          </a:p>
          <a:p>
            <a:endParaRPr lang="en-US" sz="1600" i="1" dirty="0" smtClean="0">
              <a:latin typeface="Constantia" panose="02030602050306030303" pitchFamily="18" charset="0"/>
            </a:endParaRPr>
          </a:p>
          <a:p>
            <a:r>
              <a:rPr lang="en-US" sz="1600" i="1" dirty="0" smtClean="0">
                <a:latin typeface="Constantia" panose="02030602050306030303" pitchFamily="18" charset="0"/>
              </a:rPr>
              <a:t>Defined follow-up actions 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 bwMode="auto">
          <a:xfrm flipV="1">
            <a:off x="5421632" y="2380891"/>
            <a:ext cx="1077880" cy="467304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5" idx="3"/>
            <a:endCxn id="16" idx="1"/>
          </p:cNvCxnSpPr>
          <p:nvPr/>
        </p:nvCxnSpPr>
        <p:spPr bwMode="auto">
          <a:xfrm>
            <a:off x="5421632" y="2848195"/>
            <a:ext cx="1077880" cy="0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5" idx="3"/>
          </p:cNvCxnSpPr>
          <p:nvPr/>
        </p:nvCxnSpPr>
        <p:spPr bwMode="auto">
          <a:xfrm>
            <a:off x="5421632" y="2848195"/>
            <a:ext cx="1128032" cy="467304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7" idx="0"/>
            <a:endCxn id="10" idx="2"/>
          </p:cNvCxnSpPr>
          <p:nvPr/>
        </p:nvCxnSpPr>
        <p:spPr bwMode="auto">
          <a:xfrm flipH="1" flipV="1">
            <a:off x="3165567" y="4704239"/>
            <a:ext cx="1" cy="729089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198640" y="4922179"/>
            <a:ext cx="225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latin typeface="Constantia" panose="02030602050306030303" pitchFamily="18" charset="0"/>
              </a:rPr>
              <a:t>Voting with explanation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37" y="3343220"/>
            <a:ext cx="1025458" cy="232061"/>
          </a:xfrm>
          <a:prstGeom prst="rect">
            <a:avLst/>
          </a:prstGeom>
        </p:spPr>
      </p:pic>
      <p:sp>
        <p:nvSpPr>
          <p:cNvPr id="1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9099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Citizen input throughout the whole decision-making process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12794806"/>
              </p:ext>
            </p:extLst>
          </p:nvPr>
        </p:nvGraphicFramePr>
        <p:xfrm>
          <a:off x="457200" y="3614468"/>
          <a:ext cx="8358996" cy="50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56" y="1029897"/>
            <a:ext cx="1477000" cy="147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04025" y="2256915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nstantia" panose="02030602050306030303" pitchFamily="18" charset="0"/>
              </a:rPr>
              <a:t>Policy-maker</a:t>
            </a:r>
            <a:endParaRPr lang="en-US" sz="1800" b="1" dirty="0">
              <a:latin typeface="Constantia" panose="020306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859" y="5433328"/>
            <a:ext cx="728163" cy="7281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29908" y="6161803"/>
            <a:ext cx="22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onstantia" panose="02030602050306030303" pitchFamily="18" charset="0"/>
              </a:rPr>
              <a:t>Citizen</a:t>
            </a:r>
            <a:endParaRPr lang="en-US" sz="1800" b="1" dirty="0">
              <a:latin typeface="Constantia" panose="02030602050306030303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777042" y="4114800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55219" y="4144992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120131" y="4114800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120131" y="3536830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69279" y="3534429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77041" y="3536828"/>
            <a:ext cx="405441" cy="6038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0"/>
            <a:endCxn id="13" idx="2"/>
          </p:cNvCxnSpPr>
          <p:nvPr/>
        </p:nvCxnSpPr>
        <p:spPr bwMode="auto">
          <a:xfrm rot="16200000" flipV="1">
            <a:off x="2689781" y="3465168"/>
            <a:ext cx="1258143" cy="2678178"/>
          </a:xfrm>
          <a:prstGeom prst="curvedConnector3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1" name="Curved Connector 20"/>
          <p:cNvCxnSpPr>
            <a:stCxn id="7" idx="0"/>
            <a:endCxn id="15" idx="2"/>
          </p:cNvCxnSpPr>
          <p:nvPr/>
        </p:nvCxnSpPr>
        <p:spPr bwMode="auto">
          <a:xfrm rot="5400000" flipH="1" flipV="1">
            <a:off x="5361325" y="3471802"/>
            <a:ext cx="1258143" cy="2664911"/>
          </a:xfrm>
          <a:prstGeom prst="curvedConnector3">
            <a:avLst>
              <a:gd name="adj1" fmla="val 50000"/>
            </a:avLst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6" idx="2"/>
            <a:endCxn id="16" idx="0"/>
          </p:cNvCxnSpPr>
          <p:nvPr/>
        </p:nvCxnSpPr>
        <p:spPr bwMode="auto">
          <a:xfrm rot="16200000" flipH="1">
            <a:off x="5522164" y="1736141"/>
            <a:ext cx="910583" cy="2690794"/>
          </a:xfrm>
          <a:prstGeom prst="curvedConnector3">
            <a:avLst>
              <a:gd name="adj1" fmla="val 50000"/>
            </a:avLst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Curved Connector 28"/>
          <p:cNvCxnSpPr>
            <a:stCxn id="6" idx="2"/>
            <a:endCxn id="18" idx="0"/>
          </p:cNvCxnSpPr>
          <p:nvPr/>
        </p:nvCxnSpPr>
        <p:spPr bwMode="auto">
          <a:xfrm rot="5400000">
            <a:off x="2850620" y="1755389"/>
            <a:ext cx="910581" cy="2652296"/>
          </a:xfrm>
          <a:prstGeom prst="curvedConnector3">
            <a:avLst>
              <a:gd name="adj1" fmla="val 50000"/>
            </a:avLst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stCxn id="6" idx="2"/>
            <a:endCxn id="4" idx="0"/>
          </p:cNvCxnSpPr>
          <p:nvPr/>
        </p:nvCxnSpPr>
        <p:spPr bwMode="auto">
          <a:xfrm>
            <a:off x="4632058" y="2626247"/>
            <a:ext cx="4640" cy="988221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Straight Arrow Connector 38"/>
          <p:cNvCxnSpPr>
            <a:stCxn id="14" idx="2"/>
            <a:endCxn id="7" idx="0"/>
          </p:cNvCxnSpPr>
          <p:nvPr/>
        </p:nvCxnSpPr>
        <p:spPr bwMode="auto">
          <a:xfrm>
            <a:off x="4657940" y="4205377"/>
            <a:ext cx="1" cy="1227951"/>
          </a:xfrm>
          <a:prstGeom prst="straightConnector1">
            <a:avLst/>
          </a:prstGeom>
          <a:solidFill>
            <a:srgbClr val="00529B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31855" y="1268419"/>
            <a:ext cx="302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Input on proposals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Follow-up action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Overview of citizen sentiment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71213" y="5425818"/>
            <a:ext cx="3544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Display of community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Accountability through follow-up action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latin typeface="Constantia" panose="02030602050306030303" pitchFamily="18" charset="0"/>
              </a:rPr>
              <a:t>Transparency in proposer of policy</a:t>
            </a:r>
            <a:endParaRPr lang="en-US" sz="1600" i="1" dirty="0">
              <a:latin typeface="Constantia" panose="02030602050306030303" pitchFamily="18" charset="0"/>
            </a:endParaRPr>
          </a:p>
        </p:txBody>
      </p:sp>
      <p:sp>
        <p:nvSpPr>
          <p:cNvPr id="2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38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X-Factors of P2POLLDER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09" y="2245274"/>
            <a:ext cx="2193980" cy="219398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65382" y="4763047"/>
            <a:ext cx="274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3. Fits within current judicial system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7219"/>
            <a:ext cx="2062035" cy="20620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6984" y="4763047"/>
            <a:ext cx="274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1</a:t>
            </a:r>
            <a:r>
              <a:rPr lang="en-US" sz="1800" dirty="0" smtClean="0">
                <a:latin typeface="Constantia" panose="02030602050306030303" pitchFamily="18" charset="0"/>
              </a:rPr>
              <a:t>. Accountability through follow-up logging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145" y="2234391"/>
            <a:ext cx="2204863" cy="220486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218826" y="4763047"/>
            <a:ext cx="274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2. Display of community sentiment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3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application areas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4" y="4526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Political parties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5439" y="4526330"/>
            <a:ext cx="272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onstantia" panose="02030602050306030303" pitchFamily="18" charset="0"/>
              </a:rPr>
              <a:t>C</a:t>
            </a:r>
            <a:r>
              <a:rPr lang="en-US" sz="1800" dirty="0" smtClean="0">
                <a:latin typeface="Constantia" panose="02030602050306030303" pitchFamily="18" charset="0"/>
              </a:rPr>
              <a:t>ity councils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8053" y="4526330"/>
            <a:ext cx="224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(Private) communities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229" y="4526330"/>
            <a:ext cx="217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nstantia" panose="02030602050306030303" pitchFamily="18" charset="0"/>
              </a:rPr>
              <a:t>National governments</a:t>
            </a:r>
            <a:endParaRPr lang="en-US" sz="1800" dirty="0">
              <a:latin typeface="Constantia" panose="0203060205030603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4" y="2562043"/>
            <a:ext cx="1742536" cy="17425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77" y="2078180"/>
            <a:ext cx="2156925" cy="2156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36" y="2380856"/>
            <a:ext cx="1854249" cy="1854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19" y="2293982"/>
            <a:ext cx="1941123" cy="1941123"/>
          </a:xfrm>
          <a:prstGeom prst="rect">
            <a:avLst/>
          </a:prstGeom>
        </p:spPr>
      </p:pic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8564034" y="6500861"/>
            <a:ext cx="262467" cy="253470"/>
          </a:xfrm>
        </p:spPr>
        <p:txBody>
          <a:bodyPr anchor="b"/>
          <a:lstStyle>
            <a:lvl1pPr marL="0" indent="0" algn="r">
              <a:buFontTx/>
              <a:buNone/>
              <a:defRPr sz="1100"/>
            </a:lvl1pPr>
          </a:lstStyle>
          <a:p>
            <a:pPr lvl="0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65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2016_gartner_corp-mrktg_4x3_template_KD_040516">
  <a:themeElements>
    <a:clrScheme name="CorpMrktg-2015b">
      <a:dk1>
        <a:srgbClr val="000000"/>
      </a:dk1>
      <a:lt1>
        <a:srgbClr val="FFFFFF"/>
      </a:lt1>
      <a:dk2>
        <a:srgbClr val="FFFFFF"/>
      </a:dk2>
      <a:lt2>
        <a:srgbClr val="00A5E3"/>
      </a:lt2>
      <a:accent1>
        <a:srgbClr val="00529B"/>
      </a:accent1>
      <a:accent2>
        <a:srgbClr val="46A33F"/>
      </a:accent2>
      <a:accent3>
        <a:srgbClr val="E2A800"/>
      </a:accent3>
      <a:accent4>
        <a:srgbClr val="00254C"/>
      </a:accent4>
      <a:accent5>
        <a:srgbClr val="BFBFBF"/>
      </a:accent5>
      <a:accent6>
        <a:srgbClr val="AC0000"/>
      </a:accent6>
      <a:hlink>
        <a:srgbClr val="00529B"/>
      </a:hlink>
      <a:folHlink>
        <a:srgbClr val="56129D"/>
      </a:folHlink>
    </a:clrScheme>
    <a:fontScheme name="Gartner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529B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solidFill>
          <a:srgbClr val="00529B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/>
      <a:lstStyle/>
    </a:lnDef>
  </a:objectDefaults>
  <a:extraClrSchemeLst/>
  <a:custClrLst>
    <a:custClr name="Gartner Blue">
      <a:srgbClr val="00529B"/>
    </a:custClr>
    <a:custClr name="Black">
      <a:srgbClr val="000000"/>
    </a:custClr>
    <a:custClr name="Gold">
      <a:srgbClr val="FCAF17"/>
    </a:custClr>
    <a:custClr name="Light Blue">
      <a:srgbClr val="00A5E3"/>
    </a:custClr>
    <a:custClr name="Dark Blue">
      <a:srgbClr val="00254C"/>
    </a:custClr>
    <a:custClr name="Orange">
      <a:srgbClr val="E5550D"/>
    </a:custClr>
    <a:custClr name="Green">
      <a:srgbClr val="46A33F"/>
    </a:custClr>
    <a:custClr name="Purple">
      <a:srgbClr val="56129D"/>
    </a:custClr>
    <a:custClr name="White">
      <a:srgbClr val="FFFFFF"/>
    </a:custClr>
    <a:custClr name="White">
      <a:srgbClr val="FFFFFF"/>
    </a:custClr>
    <a:custClr name="Gartner Blue 70%">
      <a:srgbClr val="B2CBE1"/>
    </a:custClr>
    <a:custClr name="Black 70%">
      <a:srgbClr val="B2B2B2"/>
    </a:custClr>
    <a:custClr name="Gold 70%">
      <a:srgbClr val="FEDFA2"/>
    </a:custClr>
    <a:custClr name="Light Blue70%">
      <a:srgbClr val="B2E4F7"/>
    </a:custClr>
    <a:custClr name="Dark Blue 70%">
      <a:srgbClr val="B2BDC9"/>
    </a:custClr>
    <a:custClr name="Orange 70%">
      <a:srgbClr val="F7CCB6"/>
    </a:custClr>
    <a:custClr name="Green 70%">
      <a:srgbClr val="C7E3C5"/>
    </a:custClr>
    <a:custClr name="Purple 70%">
      <a:srgbClr val="CCB7E1"/>
    </a:custClr>
    <a:custClr name="White">
      <a:srgbClr val="FFFFFF"/>
    </a:custClr>
    <a:custClr name="White">
      <a:srgbClr val="FFFFFF"/>
    </a:custClr>
    <a:custClr name="Gartner Blue 40%">
      <a:srgbClr val="6697C3"/>
    </a:custClr>
    <a:custClr name="Black 40%">
      <a:srgbClr val="666666"/>
    </a:custClr>
    <a:custClr name="Gold 40%">
      <a:srgbClr val="FDCF74"/>
    </a:custClr>
    <a:custClr name="Light Blue 40%">
      <a:srgbClr val="66C9EE"/>
    </a:custClr>
    <a:custClr name="Dark Blue 40%">
      <a:srgbClr val="667C94"/>
    </a:custClr>
    <a:custClr name="Orange 40%">
      <a:srgbClr val="EF996E"/>
    </a:custClr>
    <a:custClr name="Green 40%">
      <a:srgbClr val="90C88C"/>
    </a:custClr>
    <a:custClr name="Purple 40%">
      <a:srgbClr val="9470BA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2015_gartner_corp-mrktg_4x3_template.pptx" id="{382C6F14-49A7-47C6-8015-6A13BCE3EAD2}" vid="{FE66EA4A-EA69-4FA0-8854-1058E030856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0033CC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ject Timeline_1">
    <a:dk1>
      <a:sysClr val="windowText" lastClr="000000"/>
    </a:dk1>
    <a:lt1>
      <a:sysClr val="window" lastClr="FFFFFF"/>
    </a:lt1>
    <a:dk2>
      <a:srgbClr val="2A2C3B"/>
    </a:dk2>
    <a:lt2>
      <a:srgbClr val="FBFCF4"/>
    </a:lt2>
    <a:accent1>
      <a:srgbClr val="F65242"/>
    </a:accent1>
    <a:accent2>
      <a:srgbClr val="70B5CF"/>
    </a:accent2>
    <a:accent3>
      <a:srgbClr val="A78400"/>
    </a:accent3>
    <a:accent4>
      <a:srgbClr val="60B6AC"/>
    </a:accent4>
    <a:accent5>
      <a:srgbClr val="ED9535"/>
    </a:accent5>
    <a:accent6>
      <a:srgbClr val="AD7A99"/>
    </a:accent6>
    <a:hlink>
      <a:srgbClr val="70B5CF"/>
    </a:hlink>
    <a:folHlink>
      <a:srgbClr val="AD7A99"/>
    </a:folHlink>
  </a:clrScheme>
  <a:fontScheme name="Project Timeline">
    <a:majorFont>
      <a:latin typeface="Arial Black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968</TotalTime>
  <Pages>22</Pages>
  <Words>427</Words>
  <Application>Microsoft Office PowerPoint</Application>
  <PresentationFormat>On-screen Show (4:3)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 Unicode MS</vt:lpstr>
      <vt:lpstr>ＭＳ Ｐゴシック</vt:lpstr>
      <vt:lpstr>Arial</vt:lpstr>
      <vt:lpstr>Consolas</vt:lpstr>
      <vt:lpstr>Constantia</vt:lpstr>
      <vt:lpstr>ITC Lubalin Graph Std Book</vt:lpstr>
      <vt:lpstr>Times</vt:lpstr>
      <vt:lpstr>Times New Roman</vt:lpstr>
      <vt:lpstr>Wingdings</vt:lpstr>
      <vt:lpstr>2016_gartner_corp-mrktg_4x3_template_KD_040516</vt:lpstr>
      <vt:lpstr>P2POLLDER Bringing the Pollder to the people.</vt:lpstr>
      <vt:lpstr>The essence of P2POLLDER</vt:lpstr>
      <vt:lpstr>What is the problem?</vt:lpstr>
      <vt:lpstr>Current policy-making process</vt:lpstr>
      <vt:lpstr>Involving the citizen directly in policy formulation</vt:lpstr>
      <vt:lpstr>How P2POLLDER works</vt:lpstr>
      <vt:lpstr>Citizen input throughout the whole decision-making process</vt:lpstr>
      <vt:lpstr>X-Factors of P2POLLDER</vt:lpstr>
      <vt:lpstr>Potential application areas</vt:lpstr>
      <vt:lpstr>Embed in the blockchain ecosystem</vt:lpstr>
      <vt:lpstr>Impact on: the user</vt:lpstr>
      <vt:lpstr>Impact on: the user-context</vt:lpstr>
      <vt:lpstr>Impact on: society</vt:lpstr>
      <vt:lpstr>Three-month plan</vt:lpstr>
      <vt:lpstr>P2POLLDER Bringing the Pollder to the people.</vt:lpstr>
      <vt:lpstr>The P2POLLDER Team</vt:lpstr>
    </vt:vector>
  </TitlesOfParts>
  <Manager/>
  <Company>Gartner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Allessie,David</dc:creator>
  <cp:keywords/>
  <dc:description>Template version: 11 April 2016</dc:description>
  <cp:lastModifiedBy>Allessie,David</cp:lastModifiedBy>
  <cp:revision>52</cp:revision>
  <cp:lastPrinted>2016-04-01T19:05:31Z</cp:lastPrinted>
  <dcterms:created xsi:type="dcterms:W3CDTF">2017-02-10T15:45:05Z</dcterms:created>
  <dcterms:modified xsi:type="dcterms:W3CDTF">2017-02-11T23:54:15Z</dcterms:modified>
  <cp:category/>
</cp:coreProperties>
</file>