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71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5132-5C1E-4756-A72F-1094ADF526FA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50853-4E46-4E93-A59A-1EA8D517F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0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1BA19-0BF5-4197-9629-795DEF459A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1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A4AC-7E18-4208-859B-039DD03D208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3915-899E-40C5-99A1-41BEE7F8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63775"/>
            <a:ext cx="8229600" cy="147002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Demystifying Black-box Models with</a:t>
            </a:r>
            <a:b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Symbolic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Metamodels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rgbClr val="FF0066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400" dirty="0">
              <a:solidFill>
                <a:srgbClr val="FF0066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400" dirty="0">
              <a:solidFill>
                <a:srgbClr val="FF0066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400" dirty="0">
                <a:solidFill>
                  <a:srgbClr val="FF0066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 smtClean="0">
                <a:solidFill>
                  <a:srgbClr val="FF0066"/>
                </a:solidFill>
                <a:latin typeface="Arial Rounded MT Bold" panose="020F0704030504030204" pitchFamily="34" charset="0"/>
              </a:rPr>
              <a:t>    Machine Learning </a:t>
            </a:r>
            <a:r>
              <a:rPr lang="en-US" sz="1400" dirty="0">
                <a:solidFill>
                  <a:srgbClr val="FF0066"/>
                </a:solidFill>
                <a:latin typeface="Arial Rounded MT Bold" panose="020F0704030504030204" pitchFamily="34" charset="0"/>
              </a:rPr>
              <a:t>and </a:t>
            </a:r>
            <a:r>
              <a:rPr lang="en-US" sz="1400" dirty="0" smtClean="0">
                <a:solidFill>
                  <a:srgbClr val="FF0066"/>
                </a:solidFill>
                <a:latin typeface="Arial Rounded MT Bold" panose="020F0704030504030204" pitchFamily="34" charset="0"/>
              </a:rPr>
              <a:t>Artificial Intelligence </a:t>
            </a:r>
            <a:r>
              <a:rPr lang="en-US" sz="1400" dirty="0">
                <a:solidFill>
                  <a:srgbClr val="FF0066"/>
                </a:solidFill>
                <a:latin typeface="Arial Rounded MT Bold" panose="020F0704030504030204" pitchFamily="34" charset="0"/>
              </a:rPr>
              <a:t>for Medicine</a:t>
            </a:r>
          </a:p>
          <a:p>
            <a:pPr algn="ctr"/>
            <a:endParaRPr lang="en-US" sz="1400" dirty="0">
              <a:solidFill>
                <a:srgbClr val="FF00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146-03DB-4976-9A2C-71B403BA39D0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9144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66"/>
                </a:solidFill>
                <a:latin typeface="Arial Rounded MT Bold" panose="020F0704030504030204" pitchFamily="34" charset="0"/>
              </a:rPr>
              <a:t>NeurIPS 2019</a:t>
            </a:r>
            <a:endParaRPr lang="en-US" sz="1400" dirty="0">
              <a:solidFill>
                <a:srgbClr val="FF00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6800" y="3787775"/>
            <a:ext cx="6934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196072"/>
            <a:ext cx="9144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66"/>
                </a:solidFill>
                <a:latin typeface="Arial Rounded MT Bold" panose="020F0704030504030204" pitchFamily="34" charset="0"/>
              </a:rPr>
              <a:t>Ahmed M. Alaa</a:t>
            </a:r>
          </a:p>
          <a:p>
            <a:pPr algn="ctr"/>
            <a:r>
              <a:rPr lang="en-US" dirty="0" smtClean="0">
                <a:solidFill>
                  <a:srgbClr val="FF0066"/>
                </a:solidFill>
                <a:latin typeface="Arial Rounded MT Bold" panose="020F0704030504030204" pitchFamily="34" charset="0"/>
              </a:rPr>
              <a:t>Mihaela van der Schaar</a:t>
            </a:r>
            <a:endParaRPr lang="en-US" dirty="0">
              <a:solidFill>
                <a:srgbClr val="FF006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9" y="607655"/>
            <a:ext cx="765888" cy="765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95800"/>
            <a:ext cx="1447800" cy="144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23358"/>
            <a:ext cx="1170511" cy="13568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37" y="5535558"/>
            <a:ext cx="772325" cy="7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899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Synthetic experiments: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Can recover richer symbolic expressions compared to existing symbolic regression methods based on genetic programming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Experiments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0" y="139446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2" y="2819400"/>
            <a:ext cx="7902397" cy="23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899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Instance-wise feature importance: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synthetic datasets for which true feature importance is known.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Symbolic metamodeling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performs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competitively </a:t>
            </a:r>
            <a:r>
              <a:rPr lang="en-US" sz="2400" b="1" dirty="0" smtClean="0">
                <a:solidFill>
                  <a:srgbClr val="7030A0"/>
                </a:solidFill>
              </a:rPr>
              <a:t>compared to methods tailored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for feature importance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Experiments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0" y="139446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4" y="3802900"/>
            <a:ext cx="8195675" cy="1988300"/>
          </a:xfrm>
          <a:prstGeom prst="rect">
            <a:avLst/>
          </a:prstGeom>
        </p:spPr>
      </p:pic>
      <p:pic>
        <p:nvPicPr>
          <p:cNvPr id="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262128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899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Medical applications: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debugs the discrepancies in assigning feature importance in machine learning models and existing medical scores.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Experiments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0" y="139446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00" y="2792036"/>
            <a:ext cx="5851143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Demystifying Black-box Models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349875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Our focus: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Black-box machine learning models with small to moderate number of features used in applications where the physical interpretation of features is important.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Key Example: </a:t>
            </a:r>
            <a:r>
              <a:rPr lang="en-US" sz="2400" b="1" dirty="0" smtClean="0">
                <a:solidFill>
                  <a:srgbClr val="7030A0"/>
                </a:solidFill>
              </a:rPr>
              <a:t>ML models for medical risk prediction…</a:t>
            </a:r>
          </a:p>
          <a:p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 a transparent risk equation describing the model for approval in practice guidelines. 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understand what the model discovered!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trust the model predictions for every individual…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2" y="1385888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4" y="297180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89915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b="1" dirty="0" smtClean="0">
              <a:solidFill>
                <a:srgbClr val="FF0066"/>
              </a:solidFill>
            </a:endParaRPr>
          </a:p>
          <a:p>
            <a:endParaRPr lang="en-US" sz="2400" b="1" dirty="0">
              <a:solidFill>
                <a:srgbClr val="FF0066"/>
              </a:solidFill>
            </a:endParaRPr>
          </a:p>
          <a:p>
            <a:endParaRPr lang="en-US" sz="2400" b="1" dirty="0" smtClean="0">
              <a:solidFill>
                <a:srgbClr val="FF0066"/>
              </a:solidFill>
            </a:endParaRPr>
          </a:p>
          <a:p>
            <a:endParaRPr lang="en-US" sz="2400" b="1" dirty="0">
              <a:solidFill>
                <a:srgbClr val="FF0066"/>
              </a:solidFill>
            </a:endParaRPr>
          </a:p>
          <a:p>
            <a:endParaRPr lang="en-US" sz="2400" b="1" dirty="0" smtClean="0">
              <a:solidFill>
                <a:srgbClr val="FF0066"/>
              </a:solidFill>
            </a:endParaRPr>
          </a:p>
          <a:p>
            <a:endParaRPr lang="en-US" sz="2400" b="1" dirty="0">
              <a:solidFill>
                <a:srgbClr val="FF0066"/>
              </a:solidFill>
            </a:endParaRPr>
          </a:p>
          <a:p>
            <a:endParaRPr lang="en-US" sz="2400" b="1" dirty="0" smtClean="0">
              <a:solidFill>
                <a:srgbClr val="FF0066"/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A symbolic metamodel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takes as an input a </a:t>
            </a:r>
            <a:r>
              <a:rPr lang="en-US" sz="2400" b="1" dirty="0" smtClean="0">
                <a:solidFill>
                  <a:srgbClr val="7030A0"/>
                </a:solidFill>
              </a:rPr>
              <a:t>trained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machine learning model and outputs a transparent mathematical equation describing the model’s prediction surface.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 only </a:t>
            </a:r>
            <a:r>
              <a:rPr lang="en-US" sz="2400" b="1" dirty="0" smtClean="0">
                <a:solidFill>
                  <a:srgbClr val="7030A0"/>
                </a:solidFill>
              </a:rPr>
              <a:t>query access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the model.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Symbolic Metamodeling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" y="1433720"/>
            <a:ext cx="8119468" cy="2604880"/>
          </a:xfrm>
          <a:prstGeom prst="rect">
            <a:avLst/>
          </a:prstGeom>
        </p:spPr>
      </p:pic>
      <p:pic>
        <p:nvPicPr>
          <p:cNvPr id="2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2" y="445008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1" y="609600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899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FF0066"/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The symbolic metamodel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 smtClean="0">
                <a:solidFill>
                  <a:srgbClr val="FF0066"/>
                </a:solidFill>
              </a:rPr>
              <a:t>problem formulation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Symbolic Metamodeling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0" y="139446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70" y="2057400"/>
            <a:ext cx="3768430" cy="379965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62000" y="2237509"/>
            <a:ext cx="2743200" cy="5541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 space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4475018"/>
            <a:ext cx="2743200" cy="5541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Metamodel space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943100" y="2791690"/>
            <a:ext cx="381000" cy="33250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943100" y="5029200"/>
            <a:ext cx="381000" cy="33250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8001" y="3332018"/>
            <a:ext cx="3651199" cy="858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For neural networks: space of all composite functions with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ReLU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activation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4800" y="5465618"/>
            <a:ext cx="3651199" cy="858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Combination of simple functions (polynomials, closed-form or analytic expressions)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899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FF0066"/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The symbolic metamodel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 smtClean="0">
                <a:solidFill>
                  <a:srgbClr val="FF0066"/>
                </a:solidFill>
              </a:rPr>
              <a:t>problem formulation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Symbolic Metamodeling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0" y="139446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70" y="2057400"/>
            <a:ext cx="3768430" cy="379965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73964" y="2108911"/>
            <a:ext cx="3319272" cy="811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Metamodel optimization problem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0728" y="4318711"/>
            <a:ext cx="3319272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Metamodeling loss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2008"/>
            <a:ext cx="2282198" cy="760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05" y="5511271"/>
            <a:ext cx="4564395" cy="6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899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FF0066"/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Parameterize the metamodeling space using two steps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Metamodeling via Meijer-G functions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0" y="139446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428646" y="2085109"/>
            <a:ext cx="7115154" cy="5541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1 - Decompose the metamodel into univariate functions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8646" y="4322618"/>
            <a:ext cx="7115154" cy="5541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2 - Model basis functions via Meijer-G functions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9" y="2938610"/>
            <a:ext cx="4551821" cy="980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50" y="5384224"/>
            <a:ext cx="6940898" cy="7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899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univariate special function given by the following line integral in the complex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plane.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Reduces to almost all known basic functions for different selections of the poles and zeros.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What are Meijer-G functions?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0" y="139446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262128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96" y="3581400"/>
            <a:ext cx="6111008" cy="25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899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means that we can </a:t>
            </a:r>
            <a:r>
              <a:rPr lang="en-US" sz="2400" b="1" dirty="0" smtClean="0">
                <a:solidFill>
                  <a:srgbClr val="7030A0"/>
                </a:solidFill>
              </a:rPr>
              <a:t>learn symbolic equations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by </a:t>
            </a:r>
            <a:r>
              <a:rPr lang="en-US" sz="2400" b="1" dirty="0" smtClean="0">
                <a:solidFill>
                  <a:srgbClr val="7030A0"/>
                </a:solidFill>
              </a:rPr>
              <a:t>tuning real-valued parameters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using </a:t>
            </a:r>
            <a:r>
              <a:rPr lang="en-US" sz="2400" b="1" dirty="0" smtClean="0">
                <a:solidFill>
                  <a:srgbClr val="FF0066"/>
                </a:solidFill>
              </a:rPr>
              <a:t>gradient descent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Example:</a:t>
            </a:r>
            <a:endParaRPr lang="en-US" sz="2400" b="1" dirty="0">
              <a:solidFill>
                <a:srgbClr val="FF0066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Advantages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0" y="139446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51" y="3088284"/>
            <a:ext cx="5071549" cy="3227349"/>
          </a:xfrm>
          <a:prstGeom prst="rect">
            <a:avLst/>
          </a:prstGeom>
        </p:spPr>
      </p:pic>
      <p:pic>
        <p:nvPicPr>
          <p:cNvPr id="10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262128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85" y="2414370"/>
            <a:ext cx="2716003" cy="6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04800" y="822325"/>
            <a:ext cx="8686800" cy="5899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 reduce to different forms of model explanation by analytic derivations of the symbolic expression.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   Connection to related works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0" y="990600"/>
            <a:ext cx="9144000" cy="4571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C:\Program Files\Microsoft Office\MEDIA\OFFICE14\Bullets\BD14868_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0" y="1394460"/>
            <a:ext cx="198120" cy="1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40" y="3718473"/>
            <a:ext cx="7997121" cy="1005927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2976379">
            <a:off x="2590800" y="2971800"/>
            <a:ext cx="381000" cy="60959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863008">
            <a:off x="2590800" y="4908460"/>
            <a:ext cx="381000" cy="60959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276600" y="2722418"/>
            <a:ext cx="5181600" cy="554182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Derivative: </a:t>
            </a:r>
            <a:r>
              <a:rPr lang="en-US" sz="2000" b="1" dirty="0" smtClean="0">
                <a:solidFill>
                  <a:schemeClr val="tx1"/>
                </a:solidFill>
              </a:rPr>
              <a:t>instance-wise feature importance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(INVASE, L2X, SHAP, </a:t>
            </a:r>
            <a:r>
              <a:rPr lang="en-US" sz="2000" b="1" dirty="0" err="1" smtClean="0">
                <a:solidFill>
                  <a:schemeClr val="tx1"/>
                </a:solidFill>
              </a:rPr>
              <a:t>DeepLIFT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6600" y="5237018"/>
            <a:ext cx="5181600" cy="554182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Interaction terms: </a:t>
            </a:r>
            <a:r>
              <a:rPr lang="en-US" sz="2000" b="1" dirty="0" smtClean="0">
                <a:solidFill>
                  <a:schemeClr val="tx1"/>
                </a:solidFill>
              </a:rPr>
              <a:t>feature interactions (GAM2)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399</Words>
  <Application>Microsoft Office PowerPoint</Application>
  <PresentationFormat>On-screen Show (4:3)</PresentationFormat>
  <Paragraphs>121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Demystifying Black-box Models with Symbolic Metamodels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AutoPrognosis Package</dc:title>
  <dc:creator>ahmedmalaa</dc:creator>
  <cp:lastModifiedBy>ahmedmalaa</cp:lastModifiedBy>
  <cp:revision>171</cp:revision>
  <dcterms:created xsi:type="dcterms:W3CDTF">2018-10-14T23:00:21Z</dcterms:created>
  <dcterms:modified xsi:type="dcterms:W3CDTF">2019-10-21T03:15:03Z</dcterms:modified>
</cp:coreProperties>
</file>