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4"/>
  </p:notesMasterIdLst>
  <p:handoutMasterIdLst>
    <p:handoutMasterId r:id="rId15"/>
  </p:handoutMasterIdLst>
  <p:sldIdLst>
    <p:sldId id="605" r:id="rId2"/>
    <p:sldId id="608" r:id="rId3"/>
    <p:sldId id="615" r:id="rId4"/>
    <p:sldId id="613" r:id="rId5"/>
    <p:sldId id="619" r:id="rId6"/>
    <p:sldId id="616" r:id="rId7"/>
    <p:sldId id="631" r:id="rId8"/>
    <p:sldId id="625" r:id="rId9"/>
    <p:sldId id="629" r:id="rId10"/>
    <p:sldId id="630" r:id="rId11"/>
    <p:sldId id="618" r:id="rId12"/>
    <p:sldId id="610" r:id="rId13"/>
  </p:sldIdLst>
  <p:sldSz cx="9144000" cy="5143500" type="screen16x9"/>
  <p:notesSz cx="6858000" cy="9144000"/>
  <p:custDataLst>
    <p:tags r:id="rId1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74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Silva" initials="JS" lastIdx="1" clrIdx="0">
    <p:extLst>
      <p:ext uri="{19B8F6BF-5375-455C-9EA6-DF929625EA0E}">
        <p15:presenceInfo xmlns:p15="http://schemas.microsoft.com/office/powerpoint/2012/main" xmlns="" userId="2ba341489f6b1e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  <a:srgbClr val="339966"/>
    <a:srgbClr val="FF0000"/>
    <a:srgbClr val="0066CC"/>
    <a:srgbClr val="FFFFCC"/>
    <a:srgbClr val="CC3300"/>
    <a:srgbClr val="A50021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4" autoAdjust="0"/>
    <p:restoredTop sz="86679" autoAdjust="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974"/>
        <p:guide pos="158"/>
      </p:guideLst>
    </p:cSldViewPr>
  </p:slideViewPr>
  <p:outlineViewPr>
    <p:cViewPr>
      <p:scale>
        <a:sx n="33" d="100"/>
        <a:sy n="33" d="100"/>
      </p:scale>
      <p:origin x="0" y="-9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02"/>
    </p:cViewPr>
  </p:sorterViewPr>
  <p:notesViewPr>
    <p:cSldViewPr>
      <p:cViewPr varScale="1">
        <p:scale>
          <a:sx n="67" d="100"/>
          <a:sy n="67" d="100"/>
        </p:scale>
        <p:origin x="185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5FA4E-63F3-4320-A3F6-46F4315C1FAC}" type="datetimeFigureOut">
              <a:rPr lang="pt-BR" smtClean="0"/>
              <a:pPr/>
              <a:t>25/06/2017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FD623-20D5-4F27-A713-AE3F9E9305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91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1AA8B39-878A-4E77-A81B-013B63D6FA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64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5B2F0-1513-458D-B428-3A97F6D54D63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709613"/>
            <a:ext cx="6061075" cy="340995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332288"/>
            <a:ext cx="5030788" cy="4119562"/>
          </a:xfrm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9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AA8B39-878A-4E77-A81B-013B63D6FAB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4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AA8B39-878A-4E77-A81B-013B63D6FAB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9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AA8B39-878A-4E77-A81B-013B63D6FAB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18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AA8B39-878A-4E77-A81B-013B63D6FAB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61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AA8B39-878A-4E77-A81B-013B63D6FAB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03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AA8B39-878A-4E77-A81B-013B63D6FAB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91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AA8B39-878A-4E77-A81B-013B63D6FAB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0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43240" y="1597822"/>
            <a:ext cx="5314960" cy="1102519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40042" y="2914650"/>
            <a:ext cx="4700598" cy="1314450"/>
          </a:xfrm>
        </p:spPr>
        <p:txBody>
          <a:bodyPr/>
          <a:lstStyle>
            <a:lvl1pPr marL="0" indent="0" algn="ctr">
              <a:buNone/>
              <a:defRPr sz="27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7"/>
          <a:stretch/>
        </p:blipFill>
        <p:spPr bwMode="auto">
          <a:xfrm>
            <a:off x="288457" y="215582"/>
            <a:ext cx="8401050" cy="50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1816" y="154645"/>
            <a:ext cx="6768752" cy="487747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43" y="3305176"/>
            <a:ext cx="542928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43244" y="2180035"/>
            <a:ext cx="5429287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627534"/>
            <a:ext cx="65527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IGTI\Pictures\Topo_slide.jpg"/>
          <p:cNvPicPr>
            <a:picLocks noChangeAspect="1" noChangeArrowheads="1"/>
          </p:cNvPicPr>
          <p:nvPr userDrawn="1"/>
        </p:nvPicPr>
        <p:blipFill>
          <a:blip r:embed="rId2" cstate="print"/>
          <a:srcRect t="88277"/>
          <a:stretch>
            <a:fillRect/>
          </a:stretch>
        </p:blipFill>
        <p:spPr bwMode="auto">
          <a:xfrm>
            <a:off x="-252536" y="727075"/>
            <a:ext cx="9396536" cy="9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5979"/>
            <a:ext cx="6840760" cy="5357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pic>
        <p:nvPicPr>
          <p:cNvPr id="9" name="Picture 2" descr="C:\Users\Guilherme\Pictures\logomarca IGTI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3505" r="3150" b="33704"/>
          <a:stretch/>
        </p:blipFill>
        <p:spPr bwMode="auto">
          <a:xfrm>
            <a:off x="7361262" y="279092"/>
            <a:ext cx="1432272" cy="44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987573"/>
            <a:ext cx="8064574" cy="369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7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267743" y="123478"/>
            <a:ext cx="6819231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pic>
        <p:nvPicPr>
          <p:cNvPr id="1028" name="Picture 8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7744" y="622181"/>
            <a:ext cx="6819230" cy="11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Guilherme\Pictures\logomarca IGTI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3505" r="3150" b="33704"/>
          <a:stretch/>
        </p:blipFill>
        <p:spPr bwMode="auto">
          <a:xfrm>
            <a:off x="369517" y="291987"/>
            <a:ext cx="1432272" cy="44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66"/>
          </a:solidFill>
          <a:latin typeface="Franklin Gothic Medium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006666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006666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006666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006666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rgbClr val="006666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rgbClr val="006666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rgbClr val="006666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rgbClr val="00666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ranklin Gothic Medium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Franklin Gothic Medium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Franklin Gothic Medium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Franklin Gothic Medium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IWgJTVhOF08/UheAHfiKw2I/AAAAAAAAABI/dTxiN6KNfrI/s0-d/fundo_branco_e_azu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5843" cy="510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9" y="162756"/>
            <a:ext cx="1563471" cy="7933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125558" y="972473"/>
            <a:ext cx="885698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ARQUITETURA DE MICROSERVIÇOS NA CRIAÇÃO DE APLICAÇÕES ESCALÁVEIS E TOLERANTE A FALHAS</a:t>
            </a:r>
            <a:r>
              <a:rPr lang="pt-BR" sz="2400" b="1" dirty="0"/>
              <a:t/>
            </a:r>
            <a:br>
              <a:rPr lang="pt-BR" sz="2400" b="1" dirty="0"/>
            </a:br>
            <a:endParaRPr lang="pt-BR" sz="2000" dirty="0">
              <a:latin typeface="Franklin Gothic Medium" pitchFamily="34" charset="0"/>
            </a:endParaRPr>
          </a:p>
          <a:p>
            <a:pPr algn="ctr">
              <a:defRPr/>
            </a:pPr>
            <a:endParaRPr lang="pt-BR" sz="2000" dirty="0"/>
          </a:p>
          <a:p>
            <a:pPr algn="ctr">
              <a:defRPr/>
            </a:pPr>
            <a:r>
              <a:rPr lang="pt-BR" sz="2000" dirty="0"/>
              <a:t>Aluno</a:t>
            </a:r>
            <a:r>
              <a:rPr lang="pt-BR" sz="2000" dirty="0" smtClean="0"/>
              <a:t>: </a:t>
            </a:r>
            <a:r>
              <a:rPr lang="pt-BR" sz="2000" dirty="0" err="1" smtClean="0"/>
              <a:t>Vanderson</a:t>
            </a:r>
            <a:r>
              <a:rPr lang="pt-BR" sz="2000" dirty="0" smtClean="0"/>
              <a:t> </a:t>
            </a:r>
            <a:r>
              <a:rPr lang="pt-BR" sz="2000" dirty="0" err="1" smtClean="0"/>
              <a:t>Zanoni</a:t>
            </a:r>
            <a:r>
              <a:rPr lang="pt-BR" sz="2000" dirty="0" smtClean="0"/>
              <a:t> </a:t>
            </a:r>
            <a:r>
              <a:rPr lang="pt-BR" sz="2000" dirty="0" err="1" smtClean="0"/>
              <a:t>Campanholi</a:t>
            </a:r>
            <a:r>
              <a:rPr lang="pt-BR" sz="2000" dirty="0" smtClean="0"/>
              <a:t> </a:t>
            </a:r>
            <a:endParaRPr lang="pt-BR" sz="2000" dirty="0"/>
          </a:p>
          <a:p>
            <a:pPr algn="ctr">
              <a:defRPr/>
            </a:pPr>
            <a:r>
              <a:rPr lang="pt-BR" sz="2000" dirty="0"/>
              <a:t>Orientador</a:t>
            </a:r>
            <a:r>
              <a:rPr lang="pt-BR" sz="2000" dirty="0" smtClean="0"/>
              <a:t>: Igor Ribeiro Lima</a:t>
            </a:r>
            <a:endParaRPr lang="pt-BR" sz="2000" dirty="0"/>
          </a:p>
          <a:p>
            <a:pPr algn="ctr">
              <a:defRPr/>
            </a:pPr>
            <a:endParaRPr lang="pt-BR" sz="2000" dirty="0">
              <a:latin typeface="Franklin Gothic Medium" pitchFamily="34" charset="0"/>
            </a:endParaRPr>
          </a:p>
          <a:p>
            <a:pPr algn="ctr">
              <a:defRPr/>
            </a:pPr>
            <a:endParaRPr lang="pt-BR" sz="2000" dirty="0">
              <a:latin typeface="Franklin Gothic Medium" pitchFamily="34" charset="0"/>
            </a:endParaRPr>
          </a:p>
          <a:p>
            <a:pPr algn="ctr">
              <a:defRPr/>
            </a:pPr>
            <a:endParaRPr lang="pt-BR" sz="2000" dirty="0">
              <a:latin typeface="Franklin Gothic Medium" pitchFamily="34" charset="0"/>
            </a:endParaRPr>
          </a:p>
          <a:p>
            <a:pPr algn="ctr">
              <a:defRPr/>
            </a:pPr>
            <a:endParaRPr lang="pt-BR" sz="2000" dirty="0">
              <a:latin typeface="Franklin Gothic Medium" pitchFamily="34" charset="0"/>
            </a:endParaRPr>
          </a:p>
          <a:p>
            <a:pPr algn="ctr"/>
            <a:r>
              <a:rPr lang="pt-BR" dirty="0"/>
              <a:t>MBA em Arquitetura de Software</a:t>
            </a:r>
          </a:p>
          <a:p>
            <a:pPr algn="ctr"/>
            <a:r>
              <a:rPr lang="pt-BR" dirty="0" smtClean="0"/>
              <a:t>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9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</a:rPr>
              <a:t>Discussão dos Resultados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86437"/>
              </p:ext>
            </p:extLst>
          </p:nvPr>
        </p:nvGraphicFramePr>
        <p:xfrm>
          <a:off x="539552" y="987573"/>
          <a:ext cx="8064574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585">
                  <a:extLst>
                    <a:ext uri="{9D8B030D-6E8A-4147-A177-3AD203B41FA5}">
                      <a16:colId xmlns:a16="http://schemas.microsoft.com/office/drawing/2014/main" xmlns="" val="420592780"/>
                    </a:ext>
                  </a:extLst>
                </a:gridCol>
                <a:gridCol w="2807989">
                  <a:extLst>
                    <a:ext uri="{9D8B030D-6E8A-4147-A177-3AD203B41FA5}">
                      <a16:colId xmlns:a16="http://schemas.microsoft.com/office/drawing/2014/main" xmlns="" val="7337667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>
                          <a:latin typeface="Arial" pitchFamily="34" charset="0"/>
                          <a:cs typeface="Arial" pitchFamily="34" charset="0"/>
                        </a:rPr>
                        <a:t>Fase</a:t>
                      </a:r>
                      <a:r>
                        <a:rPr lang="pt-BR" baseline="0" dirty="0">
                          <a:latin typeface="Arial" pitchFamily="34" charset="0"/>
                          <a:cs typeface="Arial" pitchFamily="34" charset="0"/>
                        </a:rPr>
                        <a:t> 1: 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Configuração e avaliação das tecnologias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189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itchFamily="34" charset="0"/>
                          <a:cs typeface="Arial" pitchFamily="34" charset="0"/>
                        </a:rPr>
                        <a:t>Objetivo: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Definir</a:t>
                      </a:r>
                      <a:r>
                        <a:rPr lang="pt-BR" sz="1600" baseline="0" dirty="0" smtClean="0">
                          <a:latin typeface="Arial" pitchFamily="34" charset="0"/>
                          <a:cs typeface="Arial" pitchFamily="34" charset="0"/>
                        </a:rPr>
                        <a:t> as tecnologias e ferramentas a serem utilizadas para o desenvolvimento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itchFamily="34" charset="0"/>
                          <a:cs typeface="Arial" pitchFamily="34" charset="0"/>
                        </a:rPr>
                        <a:t>Foco: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Escolha das ferramentas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01917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18836"/>
              </p:ext>
            </p:extLst>
          </p:nvPr>
        </p:nvGraphicFramePr>
        <p:xfrm>
          <a:off x="539552" y="2283718"/>
          <a:ext cx="8064574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585">
                  <a:extLst>
                    <a:ext uri="{9D8B030D-6E8A-4147-A177-3AD203B41FA5}">
                      <a16:colId xmlns:a16="http://schemas.microsoft.com/office/drawing/2014/main" xmlns="" val="420592780"/>
                    </a:ext>
                  </a:extLst>
                </a:gridCol>
                <a:gridCol w="2807989">
                  <a:extLst>
                    <a:ext uri="{9D8B030D-6E8A-4147-A177-3AD203B41FA5}">
                      <a16:colId xmlns:a16="http://schemas.microsoft.com/office/drawing/2014/main" xmlns="" val="7337667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>
                          <a:latin typeface="Arial" pitchFamily="34" charset="0"/>
                          <a:cs typeface="Arial" pitchFamily="34" charset="0"/>
                        </a:rPr>
                        <a:t>Fase</a:t>
                      </a:r>
                      <a:r>
                        <a:rPr lang="pt-BR" baseline="0" dirty="0">
                          <a:latin typeface="Arial" pitchFamily="34" charset="0"/>
                          <a:cs typeface="Arial" pitchFamily="34" charset="0"/>
                        </a:rPr>
                        <a:t> 2: 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Implementação de um serviço independente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189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itchFamily="34" charset="0"/>
                          <a:cs typeface="Arial" pitchFamily="34" charset="0"/>
                        </a:rPr>
                        <a:t>Objetivo: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Criação de um serviço independente com as mesmas</a:t>
                      </a:r>
                      <a:r>
                        <a:rPr lang="pt-BR" sz="1600" baseline="0" dirty="0" smtClean="0">
                          <a:latin typeface="Arial" pitchFamily="34" charset="0"/>
                          <a:cs typeface="Arial" pitchFamily="34" charset="0"/>
                        </a:rPr>
                        <a:t> características já disponível na aplicação monolítica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itchFamily="34" charset="0"/>
                          <a:cs typeface="Arial" pitchFamily="34" charset="0"/>
                        </a:rPr>
                        <a:t>Foco: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Construção do 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serviço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01917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70050"/>
              </p:ext>
            </p:extLst>
          </p:nvPr>
        </p:nvGraphicFramePr>
        <p:xfrm>
          <a:off x="572686" y="3581296"/>
          <a:ext cx="8064574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585">
                  <a:extLst>
                    <a:ext uri="{9D8B030D-6E8A-4147-A177-3AD203B41FA5}">
                      <a16:colId xmlns:a16="http://schemas.microsoft.com/office/drawing/2014/main" xmlns="" val="420592780"/>
                    </a:ext>
                  </a:extLst>
                </a:gridCol>
                <a:gridCol w="2807989">
                  <a:extLst>
                    <a:ext uri="{9D8B030D-6E8A-4147-A177-3AD203B41FA5}">
                      <a16:colId xmlns:a16="http://schemas.microsoft.com/office/drawing/2014/main" xmlns="" val="7337667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>
                          <a:latin typeface="Arial" pitchFamily="34" charset="0"/>
                          <a:cs typeface="Arial" pitchFamily="34" charset="0"/>
                        </a:rPr>
                        <a:t>Fase</a:t>
                      </a:r>
                      <a:r>
                        <a:rPr lang="pt-BR" baseline="0" dirty="0">
                          <a:latin typeface="Arial" pitchFamily="34" charset="0"/>
                          <a:cs typeface="Arial" pitchFamily="34" charset="0"/>
                        </a:rPr>
                        <a:t> 3: 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Aplicação do </a:t>
                      </a:r>
                      <a:r>
                        <a:rPr lang="pt-BR" baseline="0" dirty="0" err="1" smtClean="0">
                          <a:latin typeface="Arial" pitchFamily="34" charset="0"/>
                          <a:cs typeface="Arial" pitchFamily="34" charset="0"/>
                        </a:rPr>
                        <a:t>microserviço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189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itchFamily="34" charset="0"/>
                          <a:cs typeface="Arial" pitchFamily="34" charset="0"/>
                        </a:rPr>
                        <a:t>Objetivo: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Publicação do </a:t>
                      </a:r>
                      <a:r>
                        <a:rPr lang="pt-BR" sz="1600" dirty="0" err="1" smtClean="0">
                          <a:latin typeface="Arial" pitchFamily="34" charset="0"/>
                          <a:cs typeface="Arial" pitchFamily="34" charset="0"/>
                        </a:rPr>
                        <a:t>microserviço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 em um ambiente para testes e verificação funcional do serviço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itchFamily="34" charset="0"/>
                          <a:cs typeface="Arial" pitchFamily="34" charset="0"/>
                        </a:rPr>
                        <a:t>Foco: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Publicação do serviço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0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5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pitchFamily="34" charset="0"/>
                <a:cs typeface="Arial" pitchFamily="34" charset="0"/>
              </a:rPr>
              <a:t>Considerações Finais</a:t>
            </a:r>
          </a:p>
        </p:txBody>
      </p:sp>
      <p:grpSp>
        <p:nvGrpSpPr>
          <p:cNvPr id="4" name="Agrupar 5"/>
          <p:cNvGrpSpPr/>
          <p:nvPr/>
        </p:nvGrpSpPr>
        <p:grpSpPr>
          <a:xfrm>
            <a:off x="3419872" y="1059582"/>
            <a:ext cx="5161327" cy="710765"/>
            <a:chOff x="2903246" y="90693"/>
            <a:chExt cx="5161327" cy="710765"/>
          </a:xfrm>
        </p:grpSpPr>
        <p:sp>
          <p:nvSpPr>
            <p:cNvPr id="6" name="Arredondar Retângulo no Mesmo Canto Lateral 5"/>
            <p:cNvSpPr/>
            <p:nvPr/>
          </p:nvSpPr>
          <p:spPr>
            <a:xfrm rot="5400000">
              <a:off x="5128527" y="-2134588"/>
              <a:ext cx="710765" cy="5161327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Arredondar Retângulo no Mesmo Canto Lateral 4"/>
            <p:cNvSpPr txBox="1"/>
            <p:nvPr/>
          </p:nvSpPr>
          <p:spPr>
            <a:xfrm>
              <a:off x="2903247" y="125389"/>
              <a:ext cx="5126630" cy="641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marL="114300" lvl="1" indent="-114300" algn="l" defTabSz="57785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300" kern="1200" dirty="0" smtClean="0">
                  <a:latin typeface="Arial" pitchFamily="34" charset="0"/>
                  <a:cs typeface="Arial" pitchFamily="34" charset="0"/>
                </a:rPr>
                <a:t>Necessário buscar o envolvimento de toda equipe na migração</a:t>
              </a:r>
              <a:endParaRPr lang="pt-BR" sz="13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Agrupar 6"/>
          <p:cNvGrpSpPr/>
          <p:nvPr/>
        </p:nvGrpSpPr>
        <p:grpSpPr>
          <a:xfrm>
            <a:off x="516626" y="970736"/>
            <a:ext cx="2903246" cy="888456"/>
            <a:chOff x="0" y="1847"/>
            <a:chExt cx="2903246" cy="888456"/>
          </a:xfrm>
        </p:grpSpPr>
        <p:sp>
          <p:nvSpPr>
            <p:cNvPr id="9" name="Retângulo Arredondado 7"/>
            <p:cNvSpPr/>
            <p:nvPr/>
          </p:nvSpPr>
          <p:spPr>
            <a:xfrm>
              <a:off x="0" y="1847"/>
              <a:ext cx="2903246" cy="88845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aixaDeTexto 9"/>
            <p:cNvSpPr txBox="1"/>
            <p:nvPr/>
          </p:nvSpPr>
          <p:spPr>
            <a:xfrm>
              <a:off x="43371" y="45218"/>
              <a:ext cx="2816504" cy="80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Pts val="2000"/>
                <a:buFont typeface="Wingdings" panose="05000000000000000000" pitchFamily="2" charset="2"/>
                <a:buNone/>
              </a:pPr>
              <a:r>
                <a:rPr lang="pt-BR" sz="1800" kern="1200" dirty="0">
                  <a:latin typeface="Arial" pitchFamily="34" charset="0"/>
                  <a:cs typeface="Arial" pitchFamily="34" charset="0"/>
                </a:rPr>
                <a:t>Implantar </a:t>
              </a:r>
              <a:r>
                <a:rPr lang="pt-BR" sz="1800" kern="1200" dirty="0" smtClean="0">
                  <a:latin typeface="Arial" pitchFamily="34" charset="0"/>
                  <a:cs typeface="Arial" pitchFamily="34" charset="0"/>
                </a:rPr>
                <a:t>um </a:t>
              </a:r>
              <a:r>
                <a:rPr lang="pt-BR" sz="1800" kern="1200" dirty="0" err="1" smtClean="0">
                  <a:latin typeface="Arial" pitchFamily="34" charset="0"/>
                  <a:cs typeface="Arial" pitchFamily="34" charset="0"/>
                </a:rPr>
                <a:t>microserviço</a:t>
              </a:r>
              <a:r>
                <a:rPr lang="pt-BR" sz="1800" kern="1200" dirty="0" smtClean="0">
                  <a:latin typeface="Arial" pitchFamily="34" charset="0"/>
                  <a:cs typeface="Arial" pitchFamily="34" charset="0"/>
                </a:rPr>
                <a:t> não é tão simples</a:t>
              </a:r>
              <a:endParaRPr lang="pt-BR" sz="18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Agrupar 11"/>
          <p:cNvGrpSpPr/>
          <p:nvPr/>
        </p:nvGrpSpPr>
        <p:grpSpPr>
          <a:xfrm>
            <a:off x="3424448" y="2004875"/>
            <a:ext cx="5161327" cy="710765"/>
            <a:chOff x="2903246" y="1023573"/>
            <a:chExt cx="5161327" cy="710765"/>
          </a:xfrm>
        </p:grpSpPr>
        <p:sp>
          <p:nvSpPr>
            <p:cNvPr id="12" name="Arredondar Retângulo no Mesmo Canto Lateral 11"/>
            <p:cNvSpPr/>
            <p:nvPr/>
          </p:nvSpPr>
          <p:spPr>
            <a:xfrm rot="5400000">
              <a:off x="5128527" y="-1201708"/>
              <a:ext cx="710765" cy="5161327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Arredondar Retângulo no Mesmo Canto Lateral 4"/>
            <p:cNvSpPr txBox="1"/>
            <p:nvPr/>
          </p:nvSpPr>
          <p:spPr>
            <a:xfrm>
              <a:off x="2903247" y="1058269"/>
              <a:ext cx="5126630" cy="641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marL="114300" lvl="1" indent="-114300" algn="l" defTabSz="57785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300" kern="1200" dirty="0">
                  <a:latin typeface="Arial" pitchFamily="34" charset="0"/>
                  <a:cs typeface="Arial" pitchFamily="34" charset="0"/>
                </a:rPr>
                <a:t>O apoio da </a:t>
              </a:r>
              <a:r>
                <a:rPr lang="pt-BR" sz="1300" kern="1200" dirty="0" smtClean="0">
                  <a:latin typeface="Arial" pitchFamily="34" charset="0"/>
                  <a:cs typeface="Arial" pitchFamily="34" charset="0"/>
                </a:rPr>
                <a:t>coordenação e infraestrutura é </a:t>
              </a:r>
              <a:r>
                <a:rPr lang="pt-BR" sz="1300" kern="1200" dirty="0">
                  <a:latin typeface="Arial" pitchFamily="34" charset="0"/>
                  <a:cs typeface="Arial" pitchFamily="34" charset="0"/>
                </a:rPr>
                <a:t>fundamental</a:t>
              </a:r>
            </a:p>
          </p:txBody>
        </p:sp>
      </p:grpSp>
      <p:grpSp>
        <p:nvGrpSpPr>
          <p:cNvPr id="14" name="Agrupar 12"/>
          <p:cNvGrpSpPr/>
          <p:nvPr/>
        </p:nvGrpSpPr>
        <p:grpSpPr>
          <a:xfrm>
            <a:off x="521202" y="1916028"/>
            <a:ext cx="2903246" cy="888456"/>
            <a:chOff x="0" y="934726"/>
            <a:chExt cx="2903246" cy="888456"/>
          </a:xfrm>
        </p:grpSpPr>
        <p:sp>
          <p:nvSpPr>
            <p:cNvPr id="15" name="Retângulo Arredondado 13"/>
            <p:cNvSpPr/>
            <p:nvPr/>
          </p:nvSpPr>
          <p:spPr>
            <a:xfrm>
              <a:off x="0" y="934726"/>
              <a:ext cx="2903246" cy="88845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aixaDeTexto 15"/>
            <p:cNvSpPr txBox="1"/>
            <p:nvPr/>
          </p:nvSpPr>
          <p:spPr>
            <a:xfrm>
              <a:off x="43371" y="978097"/>
              <a:ext cx="2816504" cy="80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>
                  <a:latin typeface="Arial" pitchFamily="34" charset="0"/>
                  <a:cs typeface="Arial" pitchFamily="34" charset="0"/>
                </a:rPr>
                <a:t>Resistências são esperadas</a:t>
              </a:r>
            </a:p>
          </p:txBody>
        </p:sp>
      </p:grpSp>
      <p:grpSp>
        <p:nvGrpSpPr>
          <p:cNvPr id="17" name="Agrupar 17"/>
          <p:cNvGrpSpPr/>
          <p:nvPr/>
        </p:nvGrpSpPr>
        <p:grpSpPr>
          <a:xfrm>
            <a:off x="3437683" y="2950165"/>
            <a:ext cx="5161327" cy="710765"/>
            <a:chOff x="2903246" y="1956452"/>
            <a:chExt cx="5161327" cy="710765"/>
          </a:xfrm>
        </p:grpSpPr>
        <p:sp>
          <p:nvSpPr>
            <p:cNvPr id="18" name="Arredondar Retângulo no Mesmo Canto Lateral 17"/>
            <p:cNvSpPr/>
            <p:nvPr/>
          </p:nvSpPr>
          <p:spPr>
            <a:xfrm rot="5400000">
              <a:off x="5128527" y="-268829"/>
              <a:ext cx="710765" cy="5161327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rredondar Retângulo no Mesmo Canto Lateral 4"/>
            <p:cNvSpPr txBox="1"/>
            <p:nvPr/>
          </p:nvSpPr>
          <p:spPr>
            <a:xfrm>
              <a:off x="2903247" y="1991148"/>
              <a:ext cx="5126630" cy="641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marL="114300" lvl="1" indent="-114300" algn="l" defTabSz="57785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300" kern="1200" dirty="0">
                  <a:latin typeface="Arial" pitchFamily="34" charset="0"/>
                  <a:cs typeface="Arial" pitchFamily="34" charset="0"/>
                </a:rPr>
                <a:t>Realizar uma apresentação sobre </a:t>
              </a:r>
              <a:r>
                <a:rPr lang="pt-BR" sz="1300" kern="1200" dirty="0" smtClean="0">
                  <a:latin typeface="Arial" pitchFamily="34" charset="0"/>
                  <a:cs typeface="Arial" pitchFamily="34" charset="0"/>
                </a:rPr>
                <a:t>a arquitetura</a:t>
              </a:r>
              <a:endParaRPr lang="pt-BR" sz="1300" kern="1200" dirty="0">
                <a:latin typeface="Arial" pitchFamily="34" charset="0"/>
                <a:cs typeface="Arial" pitchFamily="34" charset="0"/>
              </a:endParaRPr>
            </a:p>
            <a:p>
              <a:pPr marL="114300" lvl="1" indent="-114300" algn="l" defTabSz="57785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300" kern="1200" dirty="0" smtClean="0">
                  <a:latin typeface="Arial" pitchFamily="34" charset="0"/>
                  <a:cs typeface="Arial" pitchFamily="34" charset="0"/>
                </a:rPr>
                <a:t>Migração em fases</a:t>
              </a:r>
              <a:endParaRPr lang="pt-BR" sz="13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Agrupar 18"/>
          <p:cNvGrpSpPr/>
          <p:nvPr/>
        </p:nvGrpSpPr>
        <p:grpSpPr>
          <a:xfrm>
            <a:off x="534437" y="2861318"/>
            <a:ext cx="2903246" cy="888456"/>
            <a:chOff x="0" y="1867605"/>
            <a:chExt cx="2903246" cy="888456"/>
          </a:xfrm>
        </p:grpSpPr>
        <p:sp>
          <p:nvSpPr>
            <p:cNvPr id="21" name="Retângulo Arredondado 19"/>
            <p:cNvSpPr/>
            <p:nvPr/>
          </p:nvSpPr>
          <p:spPr>
            <a:xfrm>
              <a:off x="0" y="1867605"/>
              <a:ext cx="2903246" cy="88845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ixaDeTexto 21"/>
            <p:cNvSpPr txBox="1"/>
            <p:nvPr/>
          </p:nvSpPr>
          <p:spPr>
            <a:xfrm>
              <a:off x="43371" y="1910976"/>
              <a:ext cx="2816504" cy="80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>
                  <a:latin typeface="Arial" pitchFamily="34" charset="0"/>
                  <a:cs typeface="Arial" pitchFamily="34" charset="0"/>
                </a:rPr>
                <a:t>Curva de aprendizagem</a:t>
              </a:r>
            </a:p>
          </p:txBody>
        </p:sp>
      </p:grpSp>
      <p:grpSp>
        <p:nvGrpSpPr>
          <p:cNvPr id="23" name="Agrupar 23"/>
          <p:cNvGrpSpPr/>
          <p:nvPr/>
        </p:nvGrpSpPr>
        <p:grpSpPr>
          <a:xfrm>
            <a:off x="3443080" y="3922607"/>
            <a:ext cx="5161327" cy="710765"/>
            <a:chOff x="2903246" y="2889330"/>
            <a:chExt cx="5161327" cy="710765"/>
          </a:xfrm>
        </p:grpSpPr>
        <p:sp>
          <p:nvSpPr>
            <p:cNvPr id="24" name="Arredondar Retângulo no Mesmo Canto Lateral 23"/>
            <p:cNvSpPr/>
            <p:nvPr/>
          </p:nvSpPr>
          <p:spPr>
            <a:xfrm rot="5400000">
              <a:off x="5128527" y="664049"/>
              <a:ext cx="710765" cy="5161327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rredondar Retângulo no Mesmo Canto Lateral 4"/>
            <p:cNvSpPr txBox="1"/>
            <p:nvPr/>
          </p:nvSpPr>
          <p:spPr>
            <a:xfrm>
              <a:off x="2903247" y="2924027"/>
              <a:ext cx="5126630" cy="641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marL="114300" lvl="1" indent="-114300" algn="l" defTabSz="57785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300" kern="1200" dirty="0">
                  <a:latin typeface="Arial" pitchFamily="34" charset="0"/>
                  <a:cs typeface="Arial" pitchFamily="34" charset="0"/>
                </a:rPr>
                <a:t>Mudança de paradigma</a:t>
              </a:r>
            </a:p>
            <a:p>
              <a:pPr marL="114300" lvl="1" indent="-114300" algn="l" defTabSz="57785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300" kern="1200" dirty="0">
                  <a:latin typeface="Arial" pitchFamily="34" charset="0"/>
                  <a:cs typeface="Arial" pitchFamily="34" charset="0"/>
                </a:rPr>
                <a:t>Foco </a:t>
              </a:r>
              <a:r>
                <a:rPr lang="pt-BR" sz="1300" dirty="0" smtClean="0">
                  <a:latin typeface="Arial" pitchFamily="34" charset="0"/>
                  <a:cs typeface="Arial" pitchFamily="34" charset="0"/>
                </a:rPr>
                <a:t>na manutenção e evolução do produto</a:t>
              </a:r>
              <a:endParaRPr lang="pt-BR" sz="1300" kern="1200" dirty="0">
                <a:latin typeface="Arial" pitchFamily="34" charset="0"/>
                <a:cs typeface="Arial" pitchFamily="34" charset="0"/>
              </a:endParaRPr>
            </a:p>
            <a:p>
              <a:pPr marL="114300" lvl="1" indent="-114300" algn="l" defTabSz="57785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300" kern="1200" dirty="0" smtClean="0">
                  <a:latin typeface="Arial" pitchFamily="34" charset="0"/>
                  <a:cs typeface="Arial" pitchFamily="34" charset="0"/>
                </a:rPr>
                <a:t>Entregas contínuas</a:t>
              </a:r>
              <a:endParaRPr lang="pt-BR" sz="13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Agrupar 24"/>
          <p:cNvGrpSpPr/>
          <p:nvPr/>
        </p:nvGrpSpPr>
        <p:grpSpPr>
          <a:xfrm>
            <a:off x="539834" y="3833762"/>
            <a:ext cx="2903246" cy="888456"/>
            <a:chOff x="0" y="2800485"/>
            <a:chExt cx="2903246" cy="888456"/>
          </a:xfrm>
        </p:grpSpPr>
        <p:sp>
          <p:nvSpPr>
            <p:cNvPr id="27" name="Retângulo Arredondado 25"/>
            <p:cNvSpPr/>
            <p:nvPr/>
          </p:nvSpPr>
          <p:spPr>
            <a:xfrm>
              <a:off x="0" y="2800485"/>
              <a:ext cx="2903246" cy="88845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ixaDeTexto 27"/>
            <p:cNvSpPr txBox="1"/>
            <p:nvPr/>
          </p:nvSpPr>
          <p:spPr>
            <a:xfrm>
              <a:off x="43371" y="2843856"/>
              <a:ext cx="2816504" cy="80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>
                  <a:latin typeface="Arial" pitchFamily="34" charset="0"/>
                  <a:cs typeface="Arial" pitchFamily="34" charset="0"/>
                </a:rPr>
                <a:t>Necessidades de adaptação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8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FOWLER, Martin. LEWIS, James.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Microservices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a definition of this new architectural term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2014. Disponível em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https://martinfowler.com/articles/microservices.html&gt;. Acesso em: 04 abr. 2017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MOREIRA, Pedro Felipe Marques; BEDER, Delano Medeiros.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Desenvolvimento de Aplicações e Micro Serviços: Um estudo de caso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T.I.S, São Carlos, v. 4, n. 3, p. 209-215, set-dez 2015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NADAREISHVILI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Irakli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MITRA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Ronnie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MCLARTY Matt, AMUNDSEN Mike.</a:t>
            </a:r>
            <a:r>
              <a:rPr lang="pt-BR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Microservice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Architecture: Aligning Principles, Practices, and Culture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 United States: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Media, 2016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NEWMAN, Sam.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Building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Microservices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 United States: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Media, 2015.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RICHARDSON, C.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Microservices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: Decomposição de Aplicações para Implantação e Escalabilidade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2014. Disponível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em: &lt;http://www.infoq.com/br/articles/microservicesintro&gt;. Acesso em: 01 de jul. 2015.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SCHROEDER, Andreas.</a:t>
            </a:r>
            <a:r>
              <a:rPr lang="pt-BR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Microservice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Architectures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Deutschland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Codecentric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2016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4729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87573"/>
            <a:ext cx="8064574" cy="2655747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Aplicações monolíticas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Dificuldades com grandes aplicações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Complexidade de código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Falhas na implementação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Arquitetura de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microserviços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Contextualização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00" y="2211710"/>
            <a:ext cx="3176156" cy="25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87573"/>
            <a:ext cx="8064574" cy="1296145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Como manter a disponibilidade de um software utilizando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microserviços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dirty="0">
                <a:latin typeface="Arial" pitchFamily="34" charset="0"/>
                <a:cs typeface="Arial" pitchFamily="34" charset="0"/>
              </a:rPr>
              <a:t>isolando partes específicas do sistema?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Problema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23728" y="21429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01" y="264375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87573"/>
            <a:ext cx="8064574" cy="172819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Auxiliar desenvolvedores e arquitetos na criação de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microserviços</a:t>
            </a:r>
            <a:r>
              <a:rPr lang="pt-BR" dirty="0">
                <a:latin typeface="Arial" pitchFamily="34" charset="0"/>
                <a:cs typeface="Arial" pitchFamily="34" charset="0"/>
              </a:rPr>
              <a:t> a fim de isolar partes específicas de um software monolítico, garantindo disponibilidade da aplicação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Objetivos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83" y="2931790"/>
            <a:ext cx="457094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Migração de sistemas monolíticos para serviços independentes;</a:t>
            </a:r>
          </a:p>
          <a:p>
            <a:pPr marL="0" indent="0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- Dificuldade de migração</a:t>
            </a:r>
          </a:p>
          <a:p>
            <a:pPr marL="0" indent="0">
              <a:buNone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    - Vantagens</a:t>
            </a:r>
          </a:p>
          <a:p>
            <a:pPr marL="0" indent="0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Escalabilidade com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microserviços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Minimizar falhas em rotinas complexas.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37876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Pesquisa bibliográfica sobre a arquitetura de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microserviços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Estudo de caso para analisar as vantagens e desvantagens da arquitetura.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Implementação de um serviço independente que opere de forma isolada.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4497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de Literatura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539552" y="987573"/>
            <a:ext cx="8064574" cy="374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Franklin Gothic Medium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 smtClean="0">
                <a:latin typeface="Arial" pitchFamily="34" charset="0"/>
                <a:cs typeface="Arial" pitchFamily="34" charset="0"/>
              </a:rPr>
              <a:t>Arquitetura de </a:t>
            </a:r>
            <a:r>
              <a:rPr lang="pt-BR" kern="0" dirty="0" err="1" smtClean="0">
                <a:latin typeface="Arial" pitchFamily="34" charset="0"/>
                <a:cs typeface="Arial" pitchFamily="34" charset="0"/>
              </a:rPr>
              <a:t>microserviços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kern="0" dirty="0">
                <a:latin typeface="Arial" pitchFamily="34" charset="0"/>
                <a:cs typeface="Arial" pitchFamily="34" charset="0"/>
              </a:rPr>
              <a:t>Características;</a:t>
            </a:r>
          </a:p>
          <a:p>
            <a:pPr lvl="1"/>
            <a:r>
              <a:rPr lang="pt-BR" kern="0" dirty="0">
                <a:latin typeface="Arial" pitchFamily="34" charset="0"/>
                <a:cs typeface="Arial" pitchFamily="34" charset="0"/>
              </a:rPr>
              <a:t>Vantagens e desvantagens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/>
            <a:endParaRPr lang="pt-BR" kern="0" dirty="0" smtClean="0">
              <a:latin typeface="Arial" pitchFamily="34" charset="0"/>
              <a:cs typeface="Arial" pitchFamily="34" charset="0"/>
            </a:endParaRPr>
          </a:p>
          <a:p>
            <a:r>
              <a:rPr lang="pt-BR" kern="0" dirty="0">
                <a:latin typeface="Arial" pitchFamily="34" charset="0"/>
                <a:cs typeface="Arial" pitchFamily="34" charset="0"/>
              </a:rPr>
              <a:t>Aplicações 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monolíticas</a:t>
            </a:r>
          </a:p>
          <a:p>
            <a:pPr lvl="1"/>
            <a:r>
              <a:rPr lang="pt-BR" kern="0" dirty="0" smtClean="0">
                <a:latin typeface="Arial" pitchFamily="34" charset="0"/>
                <a:cs typeface="Arial" pitchFamily="34" charset="0"/>
              </a:rPr>
              <a:t>Legado monolítico;</a:t>
            </a:r>
          </a:p>
          <a:p>
            <a:pPr lvl="1"/>
            <a:endParaRPr lang="pt-BR" kern="0" dirty="0">
              <a:latin typeface="Arial" pitchFamily="34" charset="0"/>
              <a:cs typeface="Arial" pitchFamily="34" charset="0"/>
            </a:endParaRPr>
          </a:p>
          <a:p>
            <a:r>
              <a:rPr lang="pt-BR" kern="0" dirty="0" err="1" smtClean="0">
                <a:latin typeface="Arial" pitchFamily="34" charset="0"/>
                <a:cs typeface="Arial" pitchFamily="34" charset="0"/>
              </a:rPr>
              <a:t>Refatorar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 aplicações monolíticas</a:t>
            </a:r>
          </a:p>
        </p:txBody>
      </p:sp>
    </p:spTree>
    <p:extLst>
      <p:ext uri="{BB962C8B-B14F-4D97-AF65-F5344CB8AC3E}">
        <p14:creationId xmlns:p14="http://schemas.microsoft.com/office/powerpoint/2010/main" val="22424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</a:rPr>
              <a:t>Apresentação da Pesquisa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 bwMode="auto">
          <a:xfrm>
            <a:off x="539552" y="987573"/>
            <a:ext cx="8064574" cy="374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Franklin Gothic Medium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 smtClean="0">
                <a:latin typeface="Arial" pitchFamily="34" charset="0"/>
                <a:cs typeface="Arial" pitchFamily="34" charset="0"/>
              </a:rPr>
              <a:t>A empresa</a:t>
            </a:r>
          </a:p>
          <a:p>
            <a:endParaRPr lang="pt-BR" kern="0" dirty="0" smtClean="0">
              <a:latin typeface="Arial" pitchFamily="34" charset="0"/>
              <a:cs typeface="Arial" pitchFamily="34" charset="0"/>
            </a:endParaRPr>
          </a:p>
          <a:p>
            <a:r>
              <a:rPr lang="pt-BR" kern="0" dirty="0" smtClean="0">
                <a:latin typeface="Arial" pitchFamily="34" charset="0"/>
                <a:cs typeface="Arial" pitchFamily="34" charset="0"/>
              </a:rPr>
              <a:t>Atual processo de desenvolvimento aplicado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840" y="2499742"/>
            <a:ext cx="3039286" cy="232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</a:rPr>
              <a:t>Discussão dos Resultados</a:t>
            </a:r>
          </a:p>
        </p:txBody>
      </p:sp>
      <p:grpSp>
        <p:nvGrpSpPr>
          <p:cNvPr id="4" name="Agrupar 5"/>
          <p:cNvGrpSpPr/>
          <p:nvPr/>
        </p:nvGrpSpPr>
        <p:grpSpPr>
          <a:xfrm>
            <a:off x="539552" y="1131590"/>
            <a:ext cx="2457174" cy="493773"/>
            <a:chOff x="2520" y="97936"/>
            <a:chExt cx="2457174" cy="493773"/>
          </a:xfrm>
        </p:grpSpPr>
        <p:sp>
          <p:nvSpPr>
            <p:cNvPr id="5" name="Retângulo 4"/>
            <p:cNvSpPr/>
            <p:nvPr/>
          </p:nvSpPr>
          <p:spPr>
            <a:xfrm>
              <a:off x="2520" y="97936"/>
              <a:ext cx="2457174" cy="49377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aixaDeTexto 5"/>
            <p:cNvSpPr txBox="1"/>
            <p:nvPr/>
          </p:nvSpPr>
          <p:spPr>
            <a:xfrm>
              <a:off x="2520" y="97936"/>
              <a:ext cx="2457174" cy="493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Pts val="2000"/>
                <a:buFont typeface="Wingdings" panose="05000000000000000000" pitchFamily="2" charset="2"/>
                <a:buNone/>
              </a:pPr>
              <a:r>
                <a:rPr lang="pt-BR" sz="1400" kern="1200" dirty="0"/>
                <a:t>A pesquisa bibliográfica indicou</a:t>
              </a:r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539552" y="1625363"/>
            <a:ext cx="2457174" cy="3001142"/>
            <a:chOff x="2520" y="591709"/>
            <a:chExt cx="2457174" cy="3001142"/>
          </a:xfrm>
        </p:grpSpPr>
        <p:sp>
          <p:nvSpPr>
            <p:cNvPr id="9" name="Retângulo 8"/>
            <p:cNvSpPr/>
            <p:nvPr/>
          </p:nvSpPr>
          <p:spPr>
            <a:xfrm>
              <a:off x="2520" y="591709"/>
              <a:ext cx="2457174" cy="300114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aixaDeTexto 9"/>
            <p:cNvSpPr txBox="1"/>
            <p:nvPr/>
          </p:nvSpPr>
          <p:spPr>
            <a:xfrm>
              <a:off x="2520" y="591709"/>
              <a:ext cx="2457174" cy="300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Vantagens no desenvolvimento de aplicações utilizando </a:t>
              </a:r>
              <a:r>
                <a:rPr lang="pt-BR" sz="1400" dirty="0" err="1" smtClean="0">
                  <a:latin typeface="Arial" pitchFamily="34" charset="0"/>
                  <a:cs typeface="Arial" pitchFamily="34" charset="0"/>
                </a:rPr>
                <a:t>microserviços</a:t>
              </a: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Possibilidade de avanço gradativo  na arquitetura.</a:t>
              </a: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BR" sz="1400" kern="1200" dirty="0"/>
            </a:p>
          </p:txBody>
        </p:sp>
      </p:grpSp>
      <p:grpSp>
        <p:nvGrpSpPr>
          <p:cNvPr id="11" name="Agrupar 12"/>
          <p:cNvGrpSpPr/>
          <p:nvPr/>
        </p:nvGrpSpPr>
        <p:grpSpPr>
          <a:xfrm>
            <a:off x="3275856" y="1131590"/>
            <a:ext cx="2457174" cy="493773"/>
            <a:chOff x="2803699" y="97936"/>
            <a:chExt cx="2457174" cy="493773"/>
          </a:xfrm>
        </p:grpSpPr>
        <p:sp>
          <p:nvSpPr>
            <p:cNvPr id="12" name="Retângulo 11"/>
            <p:cNvSpPr/>
            <p:nvPr/>
          </p:nvSpPr>
          <p:spPr>
            <a:xfrm>
              <a:off x="2803699" y="97936"/>
              <a:ext cx="2457174" cy="49377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ixaDeTexto 12"/>
            <p:cNvSpPr txBox="1"/>
            <p:nvPr/>
          </p:nvSpPr>
          <p:spPr>
            <a:xfrm>
              <a:off x="2803699" y="97936"/>
              <a:ext cx="2457174" cy="493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 dirty="0"/>
                <a:t>Mapeamento da situação atual</a:t>
              </a:r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3275856" y="1625363"/>
            <a:ext cx="2457174" cy="3001142"/>
            <a:chOff x="2803699" y="591709"/>
            <a:chExt cx="2457174" cy="3001142"/>
          </a:xfrm>
        </p:grpSpPr>
        <p:sp>
          <p:nvSpPr>
            <p:cNvPr id="15" name="Retângulo 14"/>
            <p:cNvSpPr/>
            <p:nvPr/>
          </p:nvSpPr>
          <p:spPr>
            <a:xfrm>
              <a:off x="2803699" y="591709"/>
              <a:ext cx="2457174" cy="300114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ixaDeTexto 15"/>
            <p:cNvSpPr txBox="1"/>
            <p:nvPr/>
          </p:nvSpPr>
          <p:spPr>
            <a:xfrm>
              <a:off x="2803699" y="591709"/>
              <a:ext cx="2457174" cy="300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kern="1200" dirty="0" smtClean="0">
                  <a:latin typeface="Arial" pitchFamily="34" charset="0"/>
                  <a:cs typeface="Arial" pitchFamily="34" charset="0"/>
                </a:rPr>
                <a:t>Aplicação monolítica.</a:t>
              </a: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Diversas rotinas integradas.</a:t>
              </a: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kern="1200" dirty="0" smtClean="0">
                  <a:latin typeface="Arial" pitchFamily="34" charset="0"/>
                  <a:cs typeface="Arial" pitchFamily="34" charset="0"/>
                </a:rPr>
                <a:t>Códigos complexos e em constante desenvolvimento.</a:t>
              </a: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Infraestrutura não está preparada para entregas contínuas.</a:t>
              </a:r>
              <a:endParaRPr lang="pt-BR" sz="1400" kern="1200" dirty="0" smtClean="0">
                <a:latin typeface="Arial" pitchFamily="34" charset="0"/>
                <a:cs typeface="Arial" pitchFamily="34" charset="0"/>
              </a:endParaRP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BR" sz="1400" kern="1200" dirty="0"/>
            </a:p>
          </p:txBody>
        </p:sp>
      </p:grpSp>
      <p:grpSp>
        <p:nvGrpSpPr>
          <p:cNvPr id="17" name="Agrupar 18"/>
          <p:cNvGrpSpPr/>
          <p:nvPr/>
        </p:nvGrpSpPr>
        <p:grpSpPr>
          <a:xfrm>
            <a:off x="6012160" y="1131590"/>
            <a:ext cx="2457174" cy="493773"/>
            <a:chOff x="5604878" y="97936"/>
            <a:chExt cx="2457174" cy="493773"/>
          </a:xfrm>
        </p:grpSpPr>
        <p:sp>
          <p:nvSpPr>
            <p:cNvPr id="18" name="Retângulo 17"/>
            <p:cNvSpPr/>
            <p:nvPr/>
          </p:nvSpPr>
          <p:spPr>
            <a:xfrm>
              <a:off x="5604878" y="97936"/>
              <a:ext cx="2457174" cy="49377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ixaDeTexto 18"/>
            <p:cNvSpPr txBox="1"/>
            <p:nvPr/>
          </p:nvSpPr>
          <p:spPr>
            <a:xfrm>
              <a:off x="5604878" y="97936"/>
              <a:ext cx="2457174" cy="493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/>
                <a:t>Dificuldades</a:t>
              </a: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6012160" y="1625363"/>
            <a:ext cx="2457174" cy="3001142"/>
            <a:chOff x="5604878" y="591709"/>
            <a:chExt cx="2457174" cy="3001142"/>
          </a:xfrm>
        </p:grpSpPr>
        <p:sp>
          <p:nvSpPr>
            <p:cNvPr id="21" name="Retângulo 20"/>
            <p:cNvSpPr/>
            <p:nvPr/>
          </p:nvSpPr>
          <p:spPr>
            <a:xfrm>
              <a:off x="5604878" y="591709"/>
              <a:ext cx="2457174" cy="300114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aixaDeTexto 21"/>
            <p:cNvSpPr txBox="1"/>
            <p:nvPr/>
          </p:nvSpPr>
          <p:spPr>
            <a:xfrm>
              <a:off x="5604878" y="591709"/>
              <a:ext cx="2457174" cy="30011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kern="1200" dirty="0" smtClean="0">
                  <a:latin typeface="Arial" pitchFamily="34" charset="0"/>
                  <a:cs typeface="Arial" pitchFamily="34" charset="0"/>
                </a:rPr>
                <a:t>Qualidad</a:t>
              </a: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e das entregas comprometida</a:t>
              </a: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Falta de maturidade em relação ao desenvolvimento de serviços independentes.</a:t>
              </a: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Restrições na utilização de novas tecnologias.</a:t>
              </a: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Grandes aplicações.</a:t>
              </a:r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BR" sz="1400" dirty="0" smtClean="0"/>
            </a:p>
            <a:p>
              <a:pPr marL="114300" lvl="1" indent="-114300" algn="l" defTabSz="6223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BR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72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98964</TotalTime>
  <Words>551</Words>
  <Application>Microsoft Office PowerPoint</Application>
  <PresentationFormat>Apresentação na tela (16:9)</PresentationFormat>
  <Paragraphs>105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1_Design padrão</vt:lpstr>
      <vt:lpstr>Apresentação do PowerPoint</vt:lpstr>
      <vt:lpstr>Contextualização</vt:lpstr>
      <vt:lpstr>Problema</vt:lpstr>
      <vt:lpstr>Objetivos</vt:lpstr>
      <vt:lpstr>Justificativa</vt:lpstr>
      <vt:lpstr>Metodologia</vt:lpstr>
      <vt:lpstr>Revisão de Literatura</vt:lpstr>
      <vt:lpstr>Apresentação da Pesquisa</vt:lpstr>
      <vt:lpstr>Discussão dos Resultados</vt:lpstr>
      <vt:lpstr>Discussão dos Resultados</vt:lpstr>
      <vt:lpstr>Considerações Finais</vt:lpstr>
      <vt:lpstr>Referências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None</dc:creator>
  <cp:lastModifiedBy>Vando</cp:lastModifiedBy>
  <cp:revision>779</cp:revision>
  <dcterms:created xsi:type="dcterms:W3CDTF">2005-10-05T22:30:32Z</dcterms:created>
  <dcterms:modified xsi:type="dcterms:W3CDTF">2017-06-26T01:18:50Z</dcterms:modified>
</cp:coreProperties>
</file>