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6" r:id="rId2"/>
    <p:sldId id="333" r:id="rId3"/>
    <p:sldId id="359" r:id="rId4"/>
    <p:sldId id="360" r:id="rId5"/>
    <p:sldId id="342" r:id="rId6"/>
    <p:sldId id="337" r:id="rId7"/>
    <p:sldId id="298" r:id="rId8"/>
  </p:sldIdLst>
  <p:sldSz cx="12192000" cy="6858000"/>
  <p:notesSz cx="6797675" cy="9928225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190E08"/>
    <a:srgbClr val="B5641B"/>
    <a:srgbClr val="E18939"/>
    <a:srgbClr val="4F792F"/>
    <a:srgbClr val="75B547"/>
    <a:srgbClr val="1F6689"/>
    <a:srgbClr val="2D95C9"/>
    <a:srgbClr val="140C06"/>
    <a:srgbClr val="EDD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 autoAdjust="0"/>
  </p:normalViewPr>
  <p:slideViewPr>
    <p:cSldViewPr snapToGrid="0">
      <p:cViewPr>
        <p:scale>
          <a:sx n="81" d="100"/>
          <a:sy n="81" d="100"/>
        </p:scale>
        <p:origin x="-288" y="2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07/relationships/hdphoto" Target="../media/hdphoto1.wdp"/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07/relationships/hdphoto" Target="../media/hdphoto1.wdp"/><Relationship Id="rId1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07/relationships/hdphoto" Target="../media/hdphoto1.wdp"/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07/relationships/hdphoto" Target="../media/hdphoto1.wdp"/><Relationship Id="rId1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8B579C-DBC3-4F02-82EE-FDDF0C71B151}" type="doc">
      <dgm:prSet loTypeId="urn:microsoft.com/office/officeart/2008/layout/PictureAccentList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A70C18B-E66C-4200-BB55-DFB9AAB1905D}">
      <dgm:prSet phldrT="[Text]" custT="1"/>
      <dgm:spPr/>
      <dgm:t>
        <a:bodyPr/>
        <a:lstStyle/>
        <a:p>
          <a:r>
            <a:rPr lang="en-US" sz="3600" i="1" smtClean="0"/>
            <a:t>Landasan Hukum Penyelenggaraan Statistik</a:t>
          </a:r>
        </a:p>
      </dgm:t>
    </dgm:pt>
    <dgm:pt modelId="{0B0DD99D-5880-4E55-82FE-B45D629DDB5D}" type="parTrans" cxnId="{574C400D-CD0D-44E0-BA62-BEE1185C385E}">
      <dgm:prSet/>
      <dgm:spPr/>
      <dgm:t>
        <a:bodyPr/>
        <a:lstStyle/>
        <a:p>
          <a:endParaRPr lang="en-US"/>
        </a:p>
      </dgm:t>
    </dgm:pt>
    <dgm:pt modelId="{0CD90853-945D-41FE-BA55-889BFBD4371D}" type="sibTrans" cxnId="{574C400D-CD0D-44E0-BA62-BEE1185C385E}">
      <dgm:prSet/>
      <dgm:spPr/>
      <dgm:t>
        <a:bodyPr/>
        <a:lstStyle/>
        <a:p>
          <a:endParaRPr lang="en-US"/>
        </a:p>
      </dgm:t>
    </dgm:pt>
    <dgm:pt modelId="{93CEC3B0-B038-4286-BAE5-48968E823686}">
      <dgm:prSet phldrT="[Text]"/>
      <dgm:spPr/>
      <dgm:t>
        <a:bodyPr/>
        <a:lstStyle/>
        <a:p>
          <a:pPr algn="l"/>
          <a:r>
            <a:rPr lang="en-US" smtClean="0"/>
            <a:t>UU</a:t>
          </a:r>
          <a:r>
            <a:rPr lang="id-ID" smtClean="0"/>
            <a:t> No. 16 Tahun 1997, tentang Statistik</a:t>
          </a:r>
          <a:endParaRPr lang="en-US"/>
        </a:p>
      </dgm:t>
    </dgm:pt>
    <dgm:pt modelId="{E20310A6-B674-4520-8C0E-F13950E4BCA8}" type="parTrans" cxnId="{BD8DE080-36CD-466D-A6AD-5D22E3D0F652}">
      <dgm:prSet/>
      <dgm:spPr/>
      <dgm:t>
        <a:bodyPr/>
        <a:lstStyle/>
        <a:p>
          <a:endParaRPr lang="en-US"/>
        </a:p>
      </dgm:t>
    </dgm:pt>
    <dgm:pt modelId="{1655FF0B-F7F2-4B5F-921E-CA017555058C}" type="sibTrans" cxnId="{BD8DE080-36CD-466D-A6AD-5D22E3D0F652}">
      <dgm:prSet/>
      <dgm:spPr/>
      <dgm:t>
        <a:bodyPr/>
        <a:lstStyle/>
        <a:p>
          <a:endParaRPr lang="en-US"/>
        </a:p>
      </dgm:t>
    </dgm:pt>
    <dgm:pt modelId="{C669DB28-4333-46F0-AF47-9DAD4BECBB35}">
      <dgm:prSet phldrT="[Text]"/>
      <dgm:spPr/>
      <dgm:t>
        <a:bodyPr/>
        <a:lstStyle/>
        <a:p>
          <a:pPr algn="l"/>
          <a:r>
            <a:rPr lang="en-US" smtClean="0"/>
            <a:t>PP No. 86 Tahun 2007, tentang Badan Pusat Statistik</a:t>
          </a:r>
          <a:endParaRPr lang="en-US"/>
        </a:p>
      </dgm:t>
    </dgm:pt>
    <dgm:pt modelId="{696231A4-2022-4E98-9B08-BCC7A30B4A65}" type="parTrans" cxnId="{336C835E-9F89-4142-BF4E-9575BBED3018}">
      <dgm:prSet/>
      <dgm:spPr/>
      <dgm:t>
        <a:bodyPr/>
        <a:lstStyle/>
        <a:p>
          <a:endParaRPr lang="en-US"/>
        </a:p>
      </dgm:t>
    </dgm:pt>
    <dgm:pt modelId="{82F8B51C-3A15-49E0-86EE-77A119512CBE}" type="sibTrans" cxnId="{336C835E-9F89-4142-BF4E-9575BBED3018}">
      <dgm:prSet/>
      <dgm:spPr/>
      <dgm:t>
        <a:bodyPr/>
        <a:lstStyle/>
        <a:p>
          <a:endParaRPr lang="en-US"/>
        </a:p>
      </dgm:t>
    </dgm:pt>
    <dgm:pt modelId="{1E35E36D-F7B4-4FE9-87B3-F7248575CDFB}">
      <dgm:prSet/>
      <dgm:spPr/>
      <dgm:t>
        <a:bodyPr/>
        <a:lstStyle/>
        <a:p>
          <a:pPr algn="l"/>
          <a:r>
            <a:rPr lang="en-US" smtClean="0"/>
            <a:t>PP</a:t>
          </a:r>
          <a:r>
            <a:rPr lang="id-ID" smtClean="0"/>
            <a:t> No. 51 Tahun 1999, tentang</a:t>
          </a:r>
          <a:r>
            <a:rPr lang="en-US" smtClean="0"/>
            <a:t> </a:t>
          </a:r>
          <a:r>
            <a:rPr lang="id-ID" smtClean="0"/>
            <a:t>Penyelenggaraan Statistik</a:t>
          </a:r>
          <a:r>
            <a:rPr lang="en-US" smtClean="0"/>
            <a:t>.</a:t>
          </a:r>
        </a:p>
      </dgm:t>
    </dgm:pt>
    <dgm:pt modelId="{A274EE3D-BDAF-40C7-B50D-5CA71D7D4193}" type="parTrans" cxnId="{B822DFA1-4D91-4B80-8B66-D667F35E3EBF}">
      <dgm:prSet/>
      <dgm:spPr/>
      <dgm:t>
        <a:bodyPr/>
        <a:lstStyle/>
        <a:p>
          <a:endParaRPr lang="en-US"/>
        </a:p>
      </dgm:t>
    </dgm:pt>
    <dgm:pt modelId="{CEA4506F-6427-4B9B-B320-FE2365067711}" type="sibTrans" cxnId="{B822DFA1-4D91-4B80-8B66-D667F35E3EBF}">
      <dgm:prSet/>
      <dgm:spPr/>
      <dgm:t>
        <a:bodyPr/>
        <a:lstStyle/>
        <a:p>
          <a:endParaRPr lang="en-US"/>
        </a:p>
      </dgm:t>
    </dgm:pt>
    <dgm:pt modelId="{716B9202-958C-4713-AEDB-7D556334A63E}" type="pres">
      <dgm:prSet presAssocID="{4D8B579C-DBC3-4F02-82EE-FDDF0C71B151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B01AA8C-E93C-471A-8C9B-221D2BC5BB9B}" type="pres">
      <dgm:prSet presAssocID="{5A70C18B-E66C-4200-BB55-DFB9AAB1905D}" presName="root" presStyleCnt="0">
        <dgm:presLayoutVars>
          <dgm:chMax/>
          <dgm:chPref val="4"/>
        </dgm:presLayoutVars>
      </dgm:prSet>
      <dgm:spPr/>
    </dgm:pt>
    <dgm:pt modelId="{14F699D9-5852-49E1-BAFA-C7CC0AA4551E}" type="pres">
      <dgm:prSet presAssocID="{5A70C18B-E66C-4200-BB55-DFB9AAB1905D}" presName="rootComposite" presStyleCnt="0">
        <dgm:presLayoutVars/>
      </dgm:prSet>
      <dgm:spPr/>
    </dgm:pt>
    <dgm:pt modelId="{2D274A24-111C-4FF4-9F54-E002840FC88E}" type="pres">
      <dgm:prSet presAssocID="{5A70C18B-E66C-4200-BB55-DFB9AAB1905D}" presName="rootText" presStyleLbl="node0" presStyleIdx="0" presStyleCnt="1" custLinFactNeighborX="-59" custLinFactNeighborY="-14269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FE51BB63-2D31-4326-A3FC-5BE305969035}" type="pres">
      <dgm:prSet presAssocID="{5A70C18B-E66C-4200-BB55-DFB9AAB1905D}" presName="childShape" presStyleCnt="0">
        <dgm:presLayoutVars>
          <dgm:chMax val="0"/>
          <dgm:chPref val="0"/>
        </dgm:presLayoutVars>
      </dgm:prSet>
      <dgm:spPr/>
    </dgm:pt>
    <dgm:pt modelId="{DA867581-EED2-4571-B58D-2CCFB9704F94}" type="pres">
      <dgm:prSet presAssocID="{93CEC3B0-B038-4286-BAE5-48968E823686}" presName="childComposite" presStyleCnt="0">
        <dgm:presLayoutVars>
          <dgm:chMax val="0"/>
          <dgm:chPref val="0"/>
        </dgm:presLayoutVars>
      </dgm:prSet>
      <dgm:spPr/>
    </dgm:pt>
    <dgm:pt modelId="{7F4623CC-445F-441F-A1AF-3DA85FCEF86B}" type="pres">
      <dgm:prSet presAssocID="{93CEC3B0-B038-4286-BAE5-48968E823686}" presName="Image" presStyleLbl="node1" presStyleIdx="0" presStyleCnt="3"/>
      <dgm:spPr>
        <a:blipFill>
          <a:blip xmlns:r="http://schemas.openxmlformats.org/officeDocument/2006/relationships" r:embed="rId1">
            <a:biLevel thresh="75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84F2620-230D-4402-81D9-2DFEEE5BC8DD}" type="pres">
      <dgm:prSet presAssocID="{93CEC3B0-B038-4286-BAE5-48968E823686}" presName="childText" presStyleLbl="l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235FA-FD33-4682-A45F-606B9AC57D7D}" type="pres">
      <dgm:prSet presAssocID="{1E35E36D-F7B4-4FE9-87B3-F7248575CDFB}" presName="childComposite" presStyleCnt="0">
        <dgm:presLayoutVars>
          <dgm:chMax val="0"/>
          <dgm:chPref val="0"/>
        </dgm:presLayoutVars>
      </dgm:prSet>
      <dgm:spPr/>
    </dgm:pt>
    <dgm:pt modelId="{FDD983F1-EBE3-4E09-A4B9-64C225DC3609}" type="pres">
      <dgm:prSet presAssocID="{1E35E36D-F7B4-4FE9-87B3-F7248575CDFB}" presName="Image" presStyleLbl="node1" presStyleIdx="1" presStyleCnt="3"/>
      <dgm:spPr>
        <a:blipFill>
          <a:blip xmlns:r="http://schemas.openxmlformats.org/officeDocument/2006/relationships"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BAB07A1-3AAF-4B94-9249-611CBF94A7A2}" type="pres">
      <dgm:prSet presAssocID="{1E35E36D-F7B4-4FE9-87B3-F7248575CDFB}" presName="childText" presStyleLbl="l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F6B06F-1F18-46F8-AB82-0707A287F123}" type="pres">
      <dgm:prSet presAssocID="{C669DB28-4333-46F0-AF47-9DAD4BECBB35}" presName="childComposite" presStyleCnt="0">
        <dgm:presLayoutVars>
          <dgm:chMax val="0"/>
          <dgm:chPref val="0"/>
        </dgm:presLayoutVars>
      </dgm:prSet>
      <dgm:spPr/>
    </dgm:pt>
    <dgm:pt modelId="{0B13F903-4523-4AF6-94BD-8668FDF71E4C}" type="pres">
      <dgm:prSet presAssocID="{C669DB28-4333-46F0-AF47-9DAD4BECBB35}" presName="Image" presStyleLbl="node1" presStyleIdx="2" presStyleCnt="3"/>
      <dgm:spPr>
        <a:blipFill>
          <a:blip xmlns:r="http://schemas.openxmlformats.org/officeDocument/2006/relationships"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08695DF-8BD2-4C77-8358-177C7CF3F983}" type="pres">
      <dgm:prSet presAssocID="{C669DB28-4333-46F0-AF47-9DAD4BECBB35}" presName="childText" presStyleLbl="lnNode1" presStyleIdx="2" presStyleCnt="3" custLinFactNeighborX="-74" custLinFactNeighborY="199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392607-6DC9-4674-A84C-A8BC9597CDF3}" type="presOf" srcId="{1E35E36D-F7B4-4FE9-87B3-F7248575CDFB}" destId="{6BAB07A1-3AAF-4B94-9249-611CBF94A7A2}" srcOrd="0" destOrd="0" presId="urn:microsoft.com/office/officeart/2008/layout/PictureAccentList"/>
    <dgm:cxn modelId="{4EB9F246-26FE-492E-8D9D-BD60E44314FC}" type="presOf" srcId="{C669DB28-4333-46F0-AF47-9DAD4BECBB35}" destId="{D08695DF-8BD2-4C77-8358-177C7CF3F983}" srcOrd="0" destOrd="0" presId="urn:microsoft.com/office/officeart/2008/layout/PictureAccentList"/>
    <dgm:cxn modelId="{336C835E-9F89-4142-BF4E-9575BBED3018}" srcId="{5A70C18B-E66C-4200-BB55-DFB9AAB1905D}" destId="{C669DB28-4333-46F0-AF47-9DAD4BECBB35}" srcOrd="2" destOrd="0" parTransId="{696231A4-2022-4E98-9B08-BCC7A30B4A65}" sibTransId="{82F8B51C-3A15-49E0-86EE-77A119512CBE}"/>
    <dgm:cxn modelId="{47063799-985C-4FE0-B41D-98D19773797D}" type="presOf" srcId="{5A70C18B-E66C-4200-BB55-DFB9AAB1905D}" destId="{2D274A24-111C-4FF4-9F54-E002840FC88E}" srcOrd="0" destOrd="0" presId="urn:microsoft.com/office/officeart/2008/layout/PictureAccentList"/>
    <dgm:cxn modelId="{BD8DE080-36CD-466D-A6AD-5D22E3D0F652}" srcId="{5A70C18B-E66C-4200-BB55-DFB9AAB1905D}" destId="{93CEC3B0-B038-4286-BAE5-48968E823686}" srcOrd="0" destOrd="0" parTransId="{E20310A6-B674-4520-8C0E-F13950E4BCA8}" sibTransId="{1655FF0B-F7F2-4B5F-921E-CA017555058C}"/>
    <dgm:cxn modelId="{B822DFA1-4D91-4B80-8B66-D667F35E3EBF}" srcId="{5A70C18B-E66C-4200-BB55-DFB9AAB1905D}" destId="{1E35E36D-F7B4-4FE9-87B3-F7248575CDFB}" srcOrd="1" destOrd="0" parTransId="{A274EE3D-BDAF-40C7-B50D-5CA71D7D4193}" sibTransId="{CEA4506F-6427-4B9B-B320-FE2365067711}"/>
    <dgm:cxn modelId="{D8AEB4B1-A853-49B3-9AF5-0398ACAF703F}" type="presOf" srcId="{93CEC3B0-B038-4286-BAE5-48968E823686}" destId="{184F2620-230D-4402-81D9-2DFEEE5BC8DD}" srcOrd="0" destOrd="0" presId="urn:microsoft.com/office/officeart/2008/layout/PictureAccentList"/>
    <dgm:cxn modelId="{E5B08645-4203-447C-9DB1-7E169807DFCD}" type="presOf" srcId="{4D8B579C-DBC3-4F02-82EE-FDDF0C71B151}" destId="{716B9202-958C-4713-AEDB-7D556334A63E}" srcOrd="0" destOrd="0" presId="urn:microsoft.com/office/officeart/2008/layout/PictureAccentList"/>
    <dgm:cxn modelId="{574C400D-CD0D-44E0-BA62-BEE1185C385E}" srcId="{4D8B579C-DBC3-4F02-82EE-FDDF0C71B151}" destId="{5A70C18B-E66C-4200-BB55-DFB9AAB1905D}" srcOrd="0" destOrd="0" parTransId="{0B0DD99D-5880-4E55-82FE-B45D629DDB5D}" sibTransId="{0CD90853-945D-41FE-BA55-889BFBD4371D}"/>
    <dgm:cxn modelId="{9D108EB8-D30C-467F-AAFD-9F72B3527F8C}" type="presParOf" srcId="{716B9202-958C-4713-AEDB-7D556334A63E}" destId="{EB01AA8C-E93C-471A-8C9B-221D2BC5BB9B}" srcOrd="0" destOrd="0" presId="urn:microsoft.com/office/officeart/2008/layout/PictureAccentList"/>
    <dgm:cxn modelId="{671FAD91-579D-4603-A945-AD7A86AD07DC}" type="presParOf" srcId="{EB01AA8C-E93C-471A-8C9B-221D2BC5BB9B}" destId="{14F699D9-5852-49E1-BAFA-C7CC0AA4551E}" srcOrd="0" destOrd="0" presId="urn:microsoft.com/office/officeart/2008/layout/PictureAccentList"/>
    <dgm:cxn modelId="{762AEC35-9ECA-421D-8D75-C7FB6C3CBDA2}" type="presParOf" srcId="{14F699D9-5852-49E1-BAFA-C7CC0AA4551E}" destId="{2D274A24-111C-4FF4-9F54-E002840FC88E}" srcOrd="0" destOrd="0" presId="urn:microsoft.com/office/officeart/2008/layout/PictureAccentList"/>
    <dgm:cxn modelId="{7D520F27-FDDC-422F-BF22-5A70D8C9A61B}" type="presParOf" srcId="{EB01AA8C-E93C-471A-8C9B-221D2BC5BB9B}" destId="{FE51BB63-2D31-4326-A3FC-5BE305969035}" srcOrd="1" destOrd="0" presId="urn:microsoft.com/office/officeart/2008/layout/PictureAccentList"/>
    <dgm:cxn modelId="{03C2C951-620A-4E4D-AEC8-2B07B91A7449}" type="presParOf" srcId="{FE51BB63-2D31-4326-A3FC-5BE305969035}" destId="{DA867581-EED2-4571-B58D-2CCFB9704F94}" srcOrd="0" destOrd="0" presId="urn:microsoft.com/office/officeart/2008/layout/PictureAccentList"/>
    <dgm:cxn modelId="{E1D91A73-6B05-43D7-B231-E9C6205BAFAE}" type="presParOf" srcId="{DA867581-EED2-4571-B58D-2CCFB9704F94}" destId="{7F4623CC-445F-441F-A1AF-3DA85FCEF86B}" srcOrd="0" destOrd="0" presId="urn:microsoft.com/office/officeart/2008/layout/PictureAccentList"/>
    <dgm:cxn modelId="{52901C02-9321-4838-A0DC-A8CBB879C316}" type="presParOf" srcId="{DA867581-EED2-4571-B58D-2CCFB9704F94}" destId="{184F2620-230D-4402-81D9-2DFEEE5BC8DD}" srcOrd="1" destOrd="0" presId="urn:microsoft.com/office/officeart/2008/layout/PictureAccentList"/>
    <dgm:cxn modelId="{44D68579-ED8C-4D97-BA5F-11CEAB16BEFA}" type="presParOf" srcId="{FE51BB63-2D31-4326-A3FC-5BE305969035}" destId="{5C2235FA-FD33-4682-A45F-606B9AC57D7D}" srcOrd="1" destOrd="0" presId="urn:microsoft.com/office/officeart/2008/layout/PictureAccentList"/>
    <dgm:cxn modelId="{126EA36F-1255-48FE-A511-E14B183F9CFA}" type="presParOf" srcId="{5C2235FA-FD33-4682-A45F-606B9AC57D7D}" destId="{FDD983F1-EBE3-4E09-A4B9-64C225DC3609}" srcOrd="0" destOrd="0" presId="urn:microsoft.com/office/officeart/2008/layout/PictureAccentList"/>
    <dgm:cxn modelId="{F9B7FEA9-5669-4813-9C0F-5317FDDD16C4}" type="presParOf" srcId="{5C2235FA-FD33-4682-A45F-606B9AC57D7D}" destId="{6BAB07A1-3AAF-4B94-9249-611CBF94A7A2}" srcOrd="1" destOrd="0" presId="urn:microsoft.com/office/officeart/2008/layout/PictureAccentList"/>
    <dgm:cxn modelId="{D1ADD223-461A-409C-9CB4-CFD108E9EE94}" type="presParOf" srcId="{FE51BB63-2D31-4326-A3FC-5BE305969035}" destId="{11F6B06F-1F18-46F8-AB82-0707A287F123}" srcOrd="2" destOrd="0" presId="urn:microsoft.com/office/officeart/2008/layout/PictureAccentList"/>
    <dgm:cxn modelId="{F958F396-1FD7-4E37-A0D4-6D48FC2C814D}" type="presParOf" srcId="{11F6B06F-1F18-46F8-AB82-0707A287F123}" destId="{0B13F903-4523-4AF6-94BD-8668FDF71E4C}" srcOrd="0" destOrd="0" presId="urn:microsoft.com/office/officeart/2008/layout/PictureAccentList"/>
    <dgm:cxn modelId="{44BFCE7F-F096-48F2-A51E-D90F3DA49404}" type="presParOf" srcId="{11F6B06F-1F18-46F8-AB82-0707A287F123}" destId="{D08695DF-8BD2-4C77-8358-177C7CF3F983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8B579C-DBC3-4F02-82EE-FDDF0C71B151}" type="doc">
      <dgm:prSet loTypeId="urn:microsoft.com/office/officeart/2008/layout/PictureAccentList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A70C18B-E66C-4200-BB55-DFB9AAB1905D}">
      <dgm:prSet phldrT="[Text]" custT="1"/>
      <dgm:spPr/>
      <dgm:t>
        <a:bodyPr/>
        <a:lstStyle/>
        <a:p>
          <a:pPr algn="l"/>
          <a:r>
            <a:rPr lang="en-US" sz="3600" i="1" smtClean="0"/>
            <a:t>Statistik Menurut UU No 16 Th 1997</a:t>
          </a:r>
          <a:r>
            <a:rPr lang="id-ID" sz="3600" smtClean="0"/>
            <a:t> </a:t>
          </a:r>
          <a:endParaRPr lang="en-US" sz="3600"/>
        </a:p>
      </dgm:t>
    </dgm:pt>
    <dgm:pt modelId="{0B0DD99D-5880-4E55-82FE-B45D629DDB5D}" type="parTrans" cxnId="{574C400D-CD0D-44E0-BA62-BEE1185C385E}">
      <dgm:prSet/>
      <dgm:spPr/>
      <dgm:t>
        <a:bodyPr/>
        <a:lstStyle/>
        <a:p>
          <a:endParaRPr lang="en-US"/>
        </a:p>
      </dgm:t>
    </dgm:pt>
    <dgm:pt modelId="{0CD90853-945D-41FE-BA55-889BFBD4371D}" type="sibTrans" cxnId="{574C400D-CD0D-44E0-BA62-BEE1185C385E}">
      <dgm:prSet/>
      <dgm:spPr/>
      <dgm:t>
        <a:bodyPr/>
        <a:lstStyle/>
        <a:p>
          <a:endParaRPr lang="en-US"/>
        </a:p>
      </dgm:t>
    </dgm:pt>
    <dgm:pt modelId="{93CEC3B0-B038-4286-BAE5-48968E823686}">
      <dgm:prSet phldrT="[Text]"/>
      <dgm:spPr/>
      <dgm:t>
        <a:bodyPr/>
        <a:lstStyle/>
        <a:p>
          <a:pPr algn="l"/>
          <a:r>
            <a:rPr lang="en-US" smtClean="0"/>
            <a:t>Data atau informasi berupa angka</a:t>
          </a:r>
          <a:endParaRPr lang="en-US"/>
        </a:p>
      </dgm:t>
    </dgm:pt>
    <dgm:pt modelId="{E20310A6-B674-4520-8C0E-F13950E4BCA8}" type="parTrans" cxnId="{BD8DE080-36CD-466D-A6AD-5D22E3D0F652}">
      <dgm:prSet/>
      <dgm:spPr/>
      <dgm:t>
        <a:bodyPr/>
        <a:lstStyle/>
        <a:p>
          <a:endParaRPr lang="en-US"/>
        </a:p>
      </dgm:t>
    </dgm:pt>
    <dgm:pt modelId="{1655FF0B-F7F2-4B5F-921E-CA017555058C}" type="sibTrans" cxnId="{BD8DE080-36CD-466D-A6AD-5D22E3D0F652}">
      <dgm:prSet/>
      <dgm:spPr/>
      <dgm:t>
        <a:bodyPr/>
        <a:lstStyle/>
        <a:p>
          <a:endParaRPr lang="en-US"/>
        </a:p>
      </dgm:t>
    </dgm:pt>
    <dgm:pt modelId="{A7F4C67D-C6FE-41BA-820C-B57C5C076645}">
      <dgm:prSet phldrT="[Text]"/>
      <dgm:spPr/>
      <dgm:t>
        <a:bodyPr/>
        <a:lstStyle/>
        <a:p>
          <a:pPr algn="l"/>
          <a:r>
            <a:rPr lang="en-US" smtClean="0"/>
            <a:t>Sistem yang mengatur keterkaitan penyelenggaraan </a:t>
          </a:r>
          <a:r>
            <a:rPr lang="id-ID" smtClean="0"/>
            <a:t> statistik</a:t>
          </a:r>
          <a:endParaRPr lang="en-US"/>
        </a:p>
      </dgm:t>
    </dgm:pt>
    <dgm:pt modelId="{027C5CAA-C36F-4A8C-929D-BEF90928E880}" type="parTrans" cxnId="{BA7246A7-E3E8-4213-9EAD-12C58BC76506}">
      <dgm:prSet/>
      <dgm:spPr/>
      <dgm:t>
        <a:bodyPr/>
        <a:lstStyle/>
        <a:p>
          <a:endParaRPr lang="en-US"/>
        </a:p>
      </dgm:t>
    </dgm:pt>
    <dgm:pt modelId="{7F8DAEC6-52EA-42AF-923C-7105E495D3B0}" type="sibTrans" cxnId="{BA7246A7-E3E8-4213-9EAD-12C58BC76506}">
      <dgm:prSet/>
      <dgm:spPr/>
      <dgm:t>
        <a:bodyPr/>
        <a:lstStyle/>
        <a:p>
          <a:endParaRPr lang="en-US"/>
        </a:p>
      </dgm:t>
    </dgm:pt>
    <dgm:pt modelId="{C669DB28-4333-46F0-AF47-9DAD4BECBB35}">
      <dgm:prSet phldrT="[Text]"/>
      <dgm:spPr/>
      <dgm:t>
        <a:bodyPr/>
        <a:lstStyle/>
        <a:p>
          <a:pPr algn="l"/>
          <a:r>
            <a:rPr lang="en-US" smtClean="0"/>
            <a:t>Ilmu yang mempelajari </a:t>
          </a:r>
          <a:r>
            <a:rPr lang="id-ID" smtClean="0"/>
            <a:t> </a:t>
          </a:r>
          <a:r>
            <a:rPr lang="en-US" smtClean="0"/>
            <a:t>cara pengumpulan, pengolahan, penyajian, dan analisis data</a:t>
          </a:r>
          <a:endParaRPr lang="en-US"/>
        </a:p>
      </dgm:t>
    </dgm:pt>
    <dgm:pt modelId="{696231A4-2022-4E98-9B08-BCC7A30B4A65}" type="parTrans" cxnId="{336C835E-9F89-4142-BF4E-9575BBED3018}">
      <dgm:prSet/>
      <dgm:spPr/>
      <dgm:t>
        <a:bodyPr/>
        <a:lstStyle/>
        <a:p>
          <a:endParaRPr lang="en-US"/>
        </a:p>
      </dgm:t>
    </dgm:pt>
    <dgm:pt modelId="{82F8B51C-3A15-49E0-86EE-77A119512CBE}" type="sibTrans" cxnId="{336C835E-9F89-4142-BF4E-9575BBED3018}">
      <dgm:prSet/>
      <dgm:spPr/>
      <dgm:t>
        <a:bodyPr/>
        <a:lstStyle/>
        <a:p>
          <a:endParaRPr lang="en-US"/>
        </a:p>
      </dgm:t>
    </dgm:pt>
    <dgm:pt modelId="{716B9202-958C-4713-AEDB-7D556334A63E}" type="pres">
      <dgm:prSet presAssocID="{4D8B579C-DBC3-4F02-82EE-FDDF0C71B151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B01AA8C-E93C-471A-8C9B-221D2BC5BB9B}" type="pres">
      <dgm:prSet presAssocID="{5A70C18B-E66C-4200-BB55-DFB9AAB1905D}" presName="root" presStyleCnt="0">
        <dgm:presLayoutVars>
          <dgm:chMax/>
          <dgm:chPref val="4"/>
        </dgm:presLayoutVars>
      </dgm:prSet>
      <dgm:spPr/>
    </dgm:pt>
    <dgm:pt modelId="{14F699D9-5852-49E1-BAFA-C7CC0AA4551E}" type="pres">
      <dgm:prSet presAssocID="{5A70C18B-E66C-4200-BB55-DFB9AAB1905D}" presName="rootComposite" presStyleCnt="0">
        <dgm:presLayoutVars/>
      </dgm:prSet>
      <dgm:spPr/>
    </dgm:pt>
    <dgm:pt modelId="{2D274A24-111C-4FF4-9F54-E002840FC88E}" type="pres">
      <dgm:prSet presAssocID="{5A70C18B-E66C-4200-BB55-DFB9AAB1905D}" presName="rootText" presStyleLbl="node0" presStyleIdx="0" presStyleCnt="1" custLinFactNeighborX="-59" custLinFactNeighborY="-14269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FE51BB63-2D31-4326-A3FC-5BE305969035}" type="pres">
      <dgm:prSet presAssocID="{5A70C18B-E66C-4200-BB55-DFB9AAB1905D}" presName="childShape" presStyleCnt="0">
        <dgm:presLayoutVars>
          <dgm:chMax val="0"/>
          <dgm:chPref val="0"/>
        </dgm:presLayoutVars>
      </dgm:prSet>
      <dgm:spPr/>
    </dgm:pt>
    <dgm:pt modelId="{DA867581-EED2-4571-B58D-2CCFB9704F94}" type="pres">
      <dgm:prSet presAssocID="{93CEC3B0-B038-4286-BAE5-48968E823686}" presName="childComposite" presStyleCnt="0">
        <dgm:presLayoutVars>
          <dgm:chMax val="0"/>
          <dgm:chPref val="0"/>
        </dgm:presLayoutVars>
      </dgm:prSet>
      <dgm:spPr/>
    </dgm:pt>
    <dgm:pt modelId="{7F4623CC-445F-441F-A1AF-3DA85FCEF86B}" type="pres">
      <dgm:prSet presAssocID="{93CEC3B0-B038-4286-BAE5-48968E823686}" presName="Image" presStyleLbl="node1" presStyleIdx="0" presStyleCnt="3"/>
      <dgm:spPr>
        <a:blipFill>
          <a:blip xmlns:r="http://schemas.openxmlformats.org/officeDocument/2006/relationships" r:embed="rId1">
            <a:biLevel thresh="75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84F2620-230D-4402-81D9-2DFEEE5BC8DD}" type="pres">
      <dgm:prSet presAssocID="{93CEC3B0-B038-4286-BAE5-48968E823686}" presName="childText" presStyleLbl="l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58AE89-D32F-424A-A827-565B79916132}" type="pres">
      <dgm:prSet presAssocID="{A7F4C67D-C6FE-41BA-820C-B57C5C076645}" presName="childComposite" presStyleCnt="0">
        <dgm:presLayoutVars>
          <dgm:chMax val="0"/>
          <dgm:chPref val="0"/>
        </dgm:presLayoutVars>
      </dgm:prSet>
      <dgm:spPr/>
    </dgm:pt>
    <dgm:pt modelId="{53FDC908-0ABD-49AB-92CB-F709FBC70E29}" type="pres">
      <dgm:prSet presAssocID="{A7F4C67D-C6FE-41BA-820C-B57C5C076645}" presName="Image" presStyleLbl="node1" presStyleIdx="1" presStyleCnt="3"/>
      <dgm:spPr>
        <a:blipFill>
          <a:blip xmlns:r="http://schemas.openxmlformats.org/officeDocument/2006/relationships"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041F0C1-42DE-4DD9-9650-A34422C6D195}" type="pres">
      <dgm:prSet presAssocID="{A7F4C67D-C6FE-41BA-820C-B57C5C076645}" presName="childText" presStyleLbl="l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F6B06F-1F18-46F8-AB82-0707A287F123}" type="pres">
      <dgm:prSet presAssocID="{C669DB28-4333-46F0-AF47-9DAD4BECBB35}" presName="childComposite" presStyleCnt="0">
        <dgm:presLayoutVars>
          <dgm:chMax val="0"/>
          <dgm:chPref val="0"/>
        </dgm:presLayoutVars>
      </dgm:prSet>
      <dgm:spPr/>
    </dgm:pt>
    <dgm:pt modelId="{0B13F903-4523-4AF6-94BD-8668FDF71E4C}" type="pres">
      <dgm:prSet presAssocID="{C669DB28-4333-46F0-AF47-9DAD4BECBB35}" presName="Image" presStyleLbl="node1" presStyleIdx="2" presStyleCnt="3"/>
      <dgm:spPr>
        <a:blipFill>
          <a:blip xmlns:r="http://schemas.openxmlformats.org/officeDocument/2006/relationships"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08695DF-8BD2-4C77-8358-177C7CF3F983}" type="pres">
      <dgm:prSet presAssocID="{C669DB28-4333-46F0-AF47-9DAD4BECBB35}" presName="childText" presStyleLbl="lnNode1" presStyleIdx="2" presStyleCnt="3" custLinFactNeighborX="-74" custLinFactNeighborY="199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CA2DA7-FF48-4A2A-9CC1-C0DA3CCA5F9D}" type="presOf" srcId="{C669DB28-4333-46F0-AF47-9DAD4BECBB35}" destId="{D08695DF-8BD2-4C77-8358-177C7CF3F983}" srcOrd="0" destOrd="0" presId="urn:microsoft.com/office/officeart/2008/layout/PictureAccentList"/>
    <dgm:cxn modelId="{BA7246A7-E3E8-4213-9EAD-12C58BC76506}" srcId="{5A70C18B-E66C-4200-BB55-DFB9AAB1905D}" destId="{A7F4C67D-C6FE-41BA-820C-B57C5C076645}" srcOrd="1" destOrd="0" parTransId="{027C5CAA-C36F-4A8C-929D-BEF90928E880}" sibTransId="{7F8DAEC6-52EA-42AF-923C-7105E495D3B0}"/>
    <dgm:cxn modelId="{44C08B8C-37CB-4774-A2A3-EF3E432843A5}" type="presOf" srcId="{93CEC3B0-B038-4286-BAE5-48968E823686}" destId="{184F2620-230D-4402-81D9-2DFEEE5BC8DD}" srcOrd="0" destOrd="0" presId="urn:microsoft.com/office/officeart/2008/layout/PictureAccentList"/>
    <dgm:cxn modelId="{22C9FDD9-57C7-4E57-9DAF-14780EE0C507}" type="presOf" srcId="{A7F4C67D-C6FE-41BA-820C-B57C5C076645}" destId="{C041F0C1-42DE-4DD9-9650-A34422C6D195}" srcOrd="0" destOrd="0" presId="urn:microsoft.com/office/officeart/2008/layout/PictureAccentList"/>
    <dgm:cxn modelId="{BD8DE080-36CD-466D-A6AD-5D22E3D0F652}" srcId="{5A70C18B-E66C-4200-BB55-DFB9AAB1905D}" destId="{93CEC3B0-B038-4286-BAE5-48968E823686}" srcOrd="0" destOrd="0" parTransId="{E20310A6-B674-4520-8C0E-F13950E4BCA8}" sibTransId="{1655FF0B-F7F2-4B5F-921E-CA017555058C}"/>
    <dgm:cxn modelId="{72826308-B368-42EC-8B1D-E521FF07E0F8}" type="presOf" srcId="{4D8B579C-DBC3-4F02-82EE-FDDF0C71B151}" destId="{716B9202-958C-4713-AEDB-7D556334A63E}" srcOrd="0" destOrd="0" presId="urn:microsoft.com/office/officeart/2008/layout/PictureAccentList"/>
    <dgm:cxn modelId="{336C835E-9F89-4142-BF4E-9575BBED3018}" srcId="{5A70C18B-E66C-4200-BB55-DFB9AAB1905D}" destId="{C669DB28-4333-46F0-AF47-9DAD4BECBB35}" srcOrd="2" destOrd="0" parTransId="{696231A4-2022-4E98-9B08-BCC7A30B4A65}" sibTransId="{82F8B51C-3A15-49E0-86EE-77A119512CBE}"/>
    <dgm:cxn modelId="{66724ACD-AAEC-47D2-8AAA-6548D3344337}" type="presOf" srcId="{5A70C18B-E66C-4200-BB55-DFB9AAB1905D}" destId="{2D274A24-111C-4FF4-9F54-E002840FC88E}" srcOrd="0" destOrd="0" presId="urn:microsoft.com/office/officeart/2008/layout/PictureAccentList"/>
    <dgm:cxn modelId="{574C400D-CD0D-44E0-BA62-BEE1185C385E}" srcId="{4D8B579C-DBC3-4F02-82EE-FDDF0C71B151}" destId="{5A70C18B-E66C-4200-BB55-DFB9AAB1905D}" srcOrd="0" destOrd="0" parTransId="{0B0DD99D-5880-4E55-82FE-B45D629DDB5D}" sibTransId="{0CD90853-945D-41FE-BA55-889BFBD4371D}"/>
    <dgm:cxn modelId="{D489FD50-714A-4AC0-8186-E1877FFF8BB2}" type="presParOf" srcId="{716B9202-958C-4713-AEDB-7D556334A63E}" destId="{EB01AA8C-E93C-471A-8C9B-221D2BC5BB9B}" srcOrd="0" destOrd="0" presId="urn:microsoft.com/office/officeart/2008/layout/PictureAccentList"/>
    <dgm:cxn modelId="{9406843C-0F11-4130-83D1-D0053EC4FCE2}" type="presParOf" srcId="{EB01AA8C-E93C-471A-8C9B-221D2BC5BB9B}" destId="{14F699D9-5852-49E1-BAFA-C7CC0AA4551E}" srcOrd="0" destOrd="0" presId="urn:microsoft.com/office/officeart/2008/layout/PictureAccentList"/>
    <dgm:cxn modelId="{7831CCCD-0062-4A78-8BFB-9AE2802E4EBB}" type="presParOf" srcId="{14F699D9-5852-49E1-BAFA-C7CC0AA4551E}" destId="{2D274A24-111C-4FF4-9F54-E002840FC88E}" srcOrd="0" destOrd="0" presId="urn:microsoft.com/office/officeart/2008/layout/PictureAccentList"/>
    <dgm:cxn modelId="{A4ED7021-E5BA-427A-879B-37FE6912047A}" type="presParOf" srcId="{EB01AA8C-E93C-471A-8C9B-221D2BC5BB9B}" destId="{FE51BB63-2D31-4326-A3FC-5BE305969035}" srcOrd="1" destOrd="0" presId="urn:microsoft.com/office/officeart/2008/layout/PictureAccentList"/>
    <dgm:cxn modelId="{B799F44E-2D98-478A-90BE-B8FF231A7C6A}" type="presParOf" srcId="{FE51BB63-2D31-4326-A3FC-5BE305969035}" destId="{DA867581-EED2-4571-B58D-2CCFB9704F94}" srcOrd="0" destOrd="0" presId="urn:microsoft.com/office/officeart/2008/layout/PictureAccentList"/>
    <dgm:cxn modelId="{052246DD-F900-47EC-8F80-17F1E720D161}" type="presParOf" srcId="{DA867581-EED2-4571-B58D-2CCFB9704F94}" destId="{7F4623CC-445F-441F-A1AF-3DA85FCEF86B}" srcOrd="0" destOrd="0" presId="urn:microsoft.com/office/officeart/2008/layout/PictureAccentList"/>
    <dgm:cxn modelId="{065510F0-9980-4386-9111-48B23DE9C17B}" type="presParOf" srcId="{DA867581-EED2-4571-B58D-2CCFB9704F94}" destId="{184F2620-230D-4402-81D9-2DFEEE5BC8DD}" srcOrd="1" destOrd="0" presId="urn:microsoft.com/office/officeart/2008/layout/PictureAccentList"/>
    <dgm:cxn modelId="{7DEE9BD6-BE13-469F-91AE-FD43C422F512}" type="presParOf" srcId="{FE51BB63-2D31-4326-A3FC-5BE305969035}" destId="{BD58AE89-D32F-424A-A827-565B79916132}" srcOrd="1" destOrd="0" presId="urn:microsoft.com/office/officeart/2008/layout/PictureAccentList"/>
    <dgm:cxn modelId="{5892D291-419E-460A-91F9-3614B1DC6CFA}" type="presParOf" srcId="{BD58AE89-D32F-424A-A827-565B79916132}" destId="{53FDC908-0ABD-49AB-92CB-F709FBC70E29}" srcOrd="0" destOrd="0" presId="urn:microsoft.com/office/officeart/2008/layout/PictureAccentList"/>
    <dgm:cxn modelId="{DF6B45F2-D0B6-410C-9140-9BBA1912D5D2}" type="presParOf" srcId="{BD58AE89-D32F-424A-A827-565B79916132}" destId="{C041F0C1-42DE-4DD9-9650-A34422C6D195}" srcOrd="1" destOrd="0" presId="urn:microsoft.com/office/officeart/2008/layout/PictureAccentList"/>
    <dgm:cxn modelId="{B0DC8D7F-BF82-44CC-9E82-CFD3FC8BEB56}" type="presParOf" srcId="{FE51BB63-2D31-4326-A3FC-5BE305969035}" destId="{11F6B06F-1F18-46F8-AB82-0707A287F123}" srcOrd="2" destOrd="0" presId="urn:microsoft.com/office/officeart/2008/layout/PictureAccentList"/>
    <dgm:cxn modelId="{75C34D7E-4CA7-445F-91CC-CAF7D9711D47}" type="presParOf" srcId="{11F6B06F-1F18-46F8-AB82-0707A287F123}" destId="{0B13F903-4523-4AF6-94BD-8668FDF71E4C}" srcOrd="0" destOrd="0" presId="urn:microsoft.com/office/officeart/2008/layout/PictureAccentList"/>
    <dgm:cxn modelId="{BF6CAF06-5DEB-4FEB-A560-31DA67ACF48E}" type="presParOf" srcId="{11F6B06F-1F18-46F8-AB82-0707A287F123}" destId="{D08695DF-8BD2-4C77-8358-177C7CF3F983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74A24-111C-4FF4-9F54-E002840FC88E}">
      <dsp:nvSpPr>
        <dsp:cNvPr id="0" name=""/>
        <dsp:cNvSpPr/>
      </dsp:nvSpPr>
      <dsp:spPr>
        <a:xfrm>
          <a:off x="514663" y="0"/>
          <a:ext cx="9835758" cy="8250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i="1" kern="1200" smtClean="0"/>
            <a:t>Landasan Hukum Penyelenggaraan Statistik</a:t>
          </a:r>
        </a:p>
      </dsp:txBody>
      <dsp:txXfrm>
        <a:off x="538827" y="24164"/>
        <a:ext cx="9787430" cy="776698"/>
      </dsp:txXfrm>
    </dsp:sp>
    <dsp:sp modelId="{7F4623CC-445F-441F-A1AF-3DA85FCEF86B}">
      <dsp:nvSpPr>
        <dsp:cNvPr id="0" name=""/>
        <dsp:cNvSpPr/>
      </dsp:nvSpPr>
      <dsp:spPr>
        <a:xfrm>
          <a:off x="520466" y="974903"/>
          <a:ext cx="825026" cy="825026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biLevel thresh="75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4F2620-230D-4402-81D9-2DFEEE5BC8DD}">
      <dsp:nvSpPr>
        <dsp:cNvPr id="0" name=""/>
        <dsp:cNvSpPr/>
      </dsp:nvSpPr>
      <dsp:spPr>
        <a:xfrm>
          <a:off x="1394995" y="974903"/>
          <a:ext cx="8961230" cy="82502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UU</a:t>
          </a:r>
          <a:r>
            <a:rPr lang="id-ID" sz="2600" kern="1200" smtClean="0"/>
            <a:t> No. 16 Tahun 1997, tentang Statistik</a:t>
          </a:r>
          <a:endParaRPr lang="en-US" sz="2600" kern="1200"/>
        </a:p>
      </dsp:txBody>
      <dsp:txXfrm>
        <a:off x="1435277" y="1015185"/>
        <a:ext cx="8880666" cy="744462"/>
      </dsp:txXfrm>
    </dsp:sp>
    <dsp:sp modelId="{FDD983F1-EBE3-4E09-A4B9-64C225DC3609}">
      <dsp:nvSpPr>
        <dsp:cNvPr id="0" name=""/>
        <dsp:cNvSpPr/>
      </dsp:nvSpPr>
      <dsp:spPr>
        <a:xfrm>
          <a:off x="520466" y="1898933"/>
          <a:ext cx="825026" cy="825026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AB07A1-3AAF-4B94-9249-611CBF94A7A2}">
      <dsp:nvSpPr>
        <dsp:cNvPr id="0" name=""/>
        <dsp:cNvSpPr/>
      </dsp:nvSpPr>
      <dsp:spPr>
        <a:xfrm>
          <a:off x="1394995" y="1898933"/>
          <a:ext cx="8961230" cy="82502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PP</a:t>
          </a:r>
          <a:r>
            <a:rPr lang="id-ID" sz="2600" kern="1200" smtClean="0"/>
            <a:t> No. 51 Tahun 1999, tentang</a:t>
          </a:r>
          <a:r>
            <a:rPr lang="en-US" sz="2600" kern="1200" smtClean="0"/>
            <a:t> </a:t>
          </a:r>
          <a:r>
            <a:rPr lang="id-ID" sz="2600" kern="1200" smtClean="0"/>
            <a:t>Penyelenggaraan Statistik</a:t>
          </a:r>
          <a:r>
            <a:rPr lang="en-US" sz="2600" kern="1200" smtClean="0"/>
            <a:t>.</a:t>
          </a:r>
        </a:p>
      </dsp:txBody>
      <dsp:txXfrm>
        <a:off x="1435277" y="1939215"/>
        <a:ext cx="8880666" cy="744462"/>
      </dsp:txXfrm>
    </dsp:sp>
    <dsp:sp modelId="{0B13F903-4523-4AF6-94BD-8668FDF71E4C}">
      <dsp:nvSpPr>
        <dsp:cNvPr id="0" name=""/>
        <dsp:cNvSpPr/>
      </dsp:nvSpPr>
      <dsp:spPr>
        <a:xfrm>
          <a:off x="520466" y="2822964"/>
          <a:ext cx="825026" cy="825026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8695DF-8BD2-4C77-8358-177C7CF3F983}">
      <dsp:nvSpPr>
        <dsp:cNvPr id="0" name=""/>
        <dsp:cNvSpPr/>
      </dsp:nvSpPr>
      <dsp:spPr>
        <a:xfrm>
          <a:off x="1388363" y="2824336"/>
          <a:ext cx="8961230" cy="82502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PP No. 86 Tahun 2007, tentang Badan Pusat Statistik</a:t>
          </a:r>
          <a:endParaRPr lang="en-US" sz="2600" kern="1200"/>
        </a:p>
      </dsp:txBody>
      <dsp:txXfrm>
        <a:off x="1428645" y="2864618"/>
        <a:ext cx="8880666" cy="744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74A24-111C-4FF4-9F54-E002840FC88E}">
      <dsp:nvSpPr>
        <dsp:cNvPr id="0" name=""/>
        <dsp:cNvSpPr/>
      </dsp:nvSpPr>
      <dsp:spPr>
        <a:xfrm>
          <a:off x="514663" y="0"/>
          <a:ext cx="9835758" cy="8250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i="1" kern="1200" smtClean="0"/>
            <a:t>Statistik Menurut UU No 16 Th 1997</a:t>
          </a:r>
          <a:r>
            <a:rPr lang="id-ID" sz="3600" kern="1200" smtClean="0"/>
            <a:t> </a:t>
          </a:r>
          <a:endParaRPr lang="en-US" sz="3600" kern="1200"/>
        </a:p>
      </dsp:txBody>
      <dsp:txXfrm>
        <a:off x="538827" y="24164"/>
        <a:ext cx="9787430" cy="776698"/>
      </dsp:txXfrm>
    </dsp:sp>
    <dsp:sp modelId="{7F4623CC-445F-441F-A1AF-3DA85FCEF86B}">
      <dsp:nvSpPr>
        <dsp:cNvPr id="0" name=""/>
        <dsp:cNvSpPr/>
      </dsp:nvSpPr>
      <dsp:spPr>
        <a:xfrm>
          <a:off x="520466" y="974903"/>
          <a:ext cx="825026" cy="825026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biLevel thresh="75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4F2620-230D-4402-81D9-2DFEEE5BC8DD}">
      <dsp:nvSpPr>
        <dsp:cNvPr id="0" name=""/>
        <dsp:cNvSpPr/>
      </dsp:nvSpPr>
      <dsp:spPr>
        <a:xfrm>
          <a:off x="1394995" y="974903"/>
          <a:ext cx="8961230" cy="82502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Data atau informasi berupa angka</a:t>
          </a:r>
          <a:endParaRPr lang="en-US" sz="1900" kern="1200"/>
        </a:p>
      </dsp:txBody>
      <dsp:txXfrm>
        <a:off x="1435277" y="1015185"/>
        <a:ext cx="8880666" cy="744462"/>
      </dsp:txXfrm>
    </dsp:sp>
    <dsp:sp modelId="{53FDC908-0ABD-49AB-92CB-F709FBC70E29}">
      <dsp:nvSpPr>
        <dsp:cNvPr id="0" name=""/>
        <dsp:cNvSpPr/>
      </dsp:nvSpPr>
      <dsp:spPr>
        <a:xfrm>
          <a:off x="520466" y="1898933"/>
          <a:ext cx="825026" cy="825026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41F0C1-42DE-4DD9-9650-A34422C6D195}">
      <dsp:nvSpPr>
        <dsp:cNvPr id="0" name=""/>
        <dsp:cNvSpPr/>
      </dsp:nvSpPr>
      <dsp:spPr>
        <a:xfrm>
          <a:off x="1394995" y="1898933"/>
          <a:ext cx="8961230" cy="82502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Sistem yang mengatur keterkaitan penyelenggaraan </a:t>
          </a:r>
          <a:r>
            <a:rPr lang="id-ID" sz="1900" kern="1200" smtClean="0"/>
            <a:t> statistik</a:t>
          </a:r>
          <a:endParaRPr lang="en-US" sz="1900" kern="1200"/>
        </a:p>
      </dsp:txBody>
      <dsp:txXfrm>
        <a:off x="1435277" y="1939215"/>
        <a:ext cx="8880666" cy="744462"/>
      </dsp:txXfrm>
    </dsp:sp>
    <dsp:sp modelId="{0B13F903-4523-4AF6-94BD-8668FDF71E4C}">
      <dsp:nvSpPr>
        <dsp:cNvPr id="0" name=""/>
        <dsp:cNvSpPr/>
      </dsp:nvSpPr>
      <dsp:spPr>
        <a:xfrm>
          <a:off x="520466" y="2822964"/>
          <a:ext cx="825026" cy="825026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8695DF-8BD2-4C77-8358-177C7CF3F983}">
      <dsp:nvSpPr>
        <dsp:cNvPr id="0" name=""/>
        <dsp:cNvSpPr/>
      </dsp:nvSpPr>
      <dsp:spPr>
        <a:xfrm>
          <a:off x="1388363" y="2824336"/>
          <a:ext cx="8961230" cy="82502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Ilmu yang mempelajari </a:t>
          </a:r>
          <a:r>
            <a:rPr lang="id-ID" sz="1900" kern="1200" smtClean="0"/>
            <a:t> </a:t>
          </a:r>
          <a:r>
            <a:rPr lang="en-US" sz="1900" kern="1200" smtClean="0"/>
            <a:t>cara pengumpulan, pengolahan, penyajian, dan analisis data</a:t>
          </a:r>
          <a:endParaRPr lang="en-US" sz="1900" kern="1200"/>
        </a:p>
      </dsp:txBody>
      <dsp:txXfrm>
        <a:off x="1428645" y="2864618"/>
        <a:ext cx="8880666" cy="744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6C518-4D68-4EFB-9D10-38AA8887F502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8DE66-ACB4-4431-A2D8-1F91C185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8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2210-46A8-4F43-AACA-ED93DAAF3D3A}" type="datetimeFigureOut">
              <a:rPr lang="id-ID" smtClean="0"/>
              <a:t>04/05/2018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D58B-4CBF-4F5B-9EAA-2D7A8B3A52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348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2210-46A8-4F43-AACA-ED93DAAF3D3A}" type="datetimeFigureOut">
              <a:rPr lang="id-ID" smtClean="0"/>
              <a:t>04/05/2018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D58B-4CBF-4F5B-9EAA-2D7A8B3A52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276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2210-46A8-4F43-AACA-ED93DAAF3D3A}" type="datetimeFigureOut">
              <a:rPr lang="id-ID" smtClean="0"/>
              <a:t>04/05/2018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D58B-4CBF-4F5B-9EAA-2D7A8B3A52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385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2210-46A8-4F43-AACA-ED93DAAF3D3A}" type="datetimeFigureOut">
              <a:rPr lang="id-ID" smtClean="0"/>
              <a:t>04/05/2018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D58B-4CBF-4F5B-9EAA-2D7A8B3A52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550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2210-46A8-4F43-AACA-ED93DAAF3D3A}" type="datetimeFigureOut">
              <a:rPr lang="id-ID" smtClean="0"/>
              <a:t>04/05/2018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D58B-4CBF-4F5B-9EAA-2D7A8B3A52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344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2210-46A8-4F43-AACA-ED93DAAF3D3A}" type="datetimeFigureOut">
              <a:rPr lang="id-ID" smtClean="0"/>
              <a:t>04/05/2018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D58B-4CBF-4F5B-9EAA-2D7A8B3A52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874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2210-46A8-4F43-AACA-ED93DAAF3D3A}" type="datetimeFigureOut">
              <a:rPr lang="id-ID" smtClean="0"/>
              <a:t>04/05/2018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D58B-4CBF-4F5B-9EAA-2D7A8B3A52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839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2210-46A8-4F43-AACA-ED93DAAF3D3A}" type="datetimeFigureOut">
              <a:rPr lang="id-ID" smtClean="0"/>
              <a:t>04/05/2018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D58B-4CBF-4F5B-9EAA-2D7A8B3A52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917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2210-46A8-4F43-AACA-ED93DAAF3D3A}" type="datetimeFigureOut">
              <a:rPr lang="id-ID" smtClean="0"/>
              <a:t>04/05/2018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D58B-4CBF-4F5B-9EAA-2D7A8B3A52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084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2210-46A8-4F43-AACA-ED93DAAF3D3A}" type="datetimeFigureOut">
              <a:rPr lang="id-ID" smtClean="0"/>
              <a:t>04/05/2018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D58B-4CBF-4F5B-9EAA-2D7A8B3A52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879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2210-46A8-4F43-AACA-ED93DAAF3D3A}" type="datetimeFigureOut">
              <a:rPr lang="id-ID" smtClean="0"/>
              <a:t>04/05/2018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D58B-4CBF-4F5B-9EAA-2D7A8B3A52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956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E2210-46A8-4F43-AACA-ED93DAAF3D3A}" type="datetimeFigureOut">
              <a:rPr lang="id-ID" smtClean="0"/>
              <a:t>04/05/2018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FD58B-4CBF-4F5B-9EAA-2D7A8B3A52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169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owchart: Manual Input 21"/>
          <p:cNvSpPr/>
          <p:nvPr/>
        </p:nvSpPr>
        <p:spPr>
          <a:xfrm rot="16200000">
            <a:off x="3502371" y="-1275670"/>
            <a:ext cx="6881653" cy="9385687"/>
          </a:xfrm>
          <a:prstGeom prst="flowChartManualInput">
            <a:avLst/>
          </a:prstGeom>
          <a:solidFill>
            <a:srgbClr val="F67F19">
              <a:alpha val="37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Manual Input 20"/>
          <p:cNvSpPr/>
          <p:nvPr/>
        </p:nvSpPr>
        <p:spPr>
          <a:xfrm rot="16200000">
            <a:off x="3996343" y="-1355708"/>
            <a:ext cx="6854579" cy="9536735"/>
          </a:xfrm>
          <a:prstGeom prst="flowChartManualInput">
            <a:avLst/>
          </a:prstGeom>
          <a:solidFill>
            <a:srgbClr val="F67F1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/>
          <p:cNvSpPr/>
          <p:nvPr/>
        </p:nvSpPr>
        <p:spPr>
          <a:xfrm>
            <a:off x="0" y="5300133"/>
            <a:ext cx="8729133" cy="1557867"/>
          </a:xfrm>
          <a:prstGeom prst="rtTriangl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25176" y="296968"/>
            <a:ext cx="2162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DINAS KOMINFO </a:t>
            </a:r>
            <a:endParaRPr kumimoji="0" lang="id-ID" sz="12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KABUPATEN WONOSOBO </a:t>
            </a:r>
            <a:endParaRPr kumimoji="0" lang="id-ID" sz="12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ight Triangle 24"/>
          <p:cNvSpPr/>
          <p:nvPr/>
        </p:nvSpPr>
        <p:spPr>
          <a:xfrm flipH="1" flipV="1">
            <a:off x="4215441" y="5911331"/>
            <a:ext cx="682926" cy="406537"/>
          </a:xfrm>
          <a:custGeom>
            <a:avLst/>
            <a:gdLst>
              <a:gd name="connsiteX0" fmla="*/ 0 w 570782"/>
              <a:gd name="connsiteY0" fmla="*/ 441043 h 441043"/>
              <a:gd name="connsiteX1" fmla="*/ 0 w 570782"/>
              <a:gd name="connsiteY1" fmla="*/ 0 h 441043"/>
              <a:gd name="connsiteX2" fmla="*/ 570782 w 570782"/>
              <a:gd name="connsiteY2" fmla="*/ 441043 h 441043"/>
              <a:gd name="connsiteX3" fmla="*/ 0 w 570782"/>
              <a:gd name="connsiteY3" fmla="*/ 441043 h 441043"/>
              <a:gd name="connsiteX0" fmla="*/ 112144 w 682926"/>
              <a:gd name="connsiteY0" fmla="*/ 406537 h 406537"/>
              <a:gd name="connsiteX1" fmla="*/ 0 w 682926"/>
              <a:gd name="connsiteY1" fmla="*/ 0 h 406537"/>
              <a:gd name="connsiteX2" fmla="*/ 682926 w 682926"/>
              <a:gd name="connsiteY2" fmla="*/ 406537 h 406537"/>
              <a:gd name="connsiteX3" fmla="*/ 112144 w 682926"/>
              <a:gd name="connsiteY3" fmla="*/ 406537 h 40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926" h="406537">
                <a:moveTo>
                  <a:pt x="112144" y="406537"/>
                </a:moveTo>
                <a:lnTo>
                  <a:pt x="0" y="0"/>
                </a:lnTo>
                <a:lnTo>
                  <a:pt x="682926" y="406537"/>
                </a:lnTo>
                <a:lnTo>
                  <a:pt x="112144" y="406537"/>
                </a:lnTo>
                <a:close/>
              </a:path>
            </a:pathLst>
          </a:custGeom>
          <a:gradFill>
            <a:gsLst>
              <a:gs pos="50000">
                <a:srgbClr val="EDD688"/>
              </a:gs>
              <a:gs pos="2000">
                <a:srgbClr val="C9942C"/>
              </a:gs>
              <a:gs pos="100000">
                <a:srgbClr val="C6942B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nual Input 6"/>
          <p:cNvSpPr/>
          <p:nvPr/>
        </p:nvSpPr>
        <p:spPr>
          <a:xfrm rot="16200000">
            <a:off x="4365019" y="-1298591"/>
            <a:ext cx="6552045" cy="9101917"/>
          </a:xfrm>
          <a:prstGeom prst="flowChartManualInput">
            <a:avLst/>
          </a:prstGeom>
          <a:gradFill flip="none" rotWithShape="1">
            <a:gsLst>
              <a:gs pos="2000">
                <a:srgbClr val="000100"/>
              </a:gs>
              <a:gs pos="50000">
                <a:srgbClr val="160D07"/>
              </a:gs>
              <a:gs pos="100000">
                <a:srgbClr val="472310"/>
              </a:gs>
            </a:gsLst>
            <a:lin ang="2700000" scaled="1"/>
            <a:tileRect/>
          </a:gradFill>
          <a:ln>
            <a:noFill/>
          </a:ln>
          <a:effectLst>
            <a:outerShdw blurRad="431800" dist="127000" dir="108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276149" y="1195902"/>
            <a:ext cx="8424850" cy="9233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r"/>
            <a:r>
              <a:rPr lang="en-US" sz="5400" b="1" dirty="0" err="1" smtClean="0">
                <a:solidFill>
                  <a:prstClr val="white"/>
                </a:solidFill>
                <a:latin typeface="Goudy Old Style" panose="02020502050305020303" pitchFamily="18" charset="0"/>
                <a:ea typeface="Verdana" pitchFamily="34" charset="0"/>
                <a:cs typeface="Arial" panose="020B0604020202020204" pitchFamily="34" charset="0"/>
              </a:rPr>
              <a:t>Pengertian</a:t>
            </a:r>
            <a:r>
              <a:rPr lang="en-US" sz="5400" b="1" dirty="0" smtClean="0">
                <a:solidFill>
                  <a:prstClr val="white"/>
                </a:solidFill>
                <a:latin typeface="Goudy Old Style" panose="02020502050305020303" pitchFamily="18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 smtClean="0">
                <a:solidFill>
                  <a:prstClr val="white"/>
                </a:solidFill>
                <a:latin typeface="Goudy Old Style" panose="02020502050305020303" pitchFamily="18" charset="0"/>
                <a:ea typeface="Verdana" pitchFamily="34" charset="0"/>
                <a:cs typeface="Arial" panose="020B0604020202020204" pitchFamily="34" charset="0"/>
              </a:rPr>
              <a:t>statistik</a:t>
            </a:r>
            <a:r>
              <a:rPr lang="en-US" sz="5400" b="1" dirty="0" smtClean="0">
                <a:solidFill>
                  <a:prstClr val="white"/>
                </a:solidFill>
                <a:latin typeface="Goudy Old Style" panose="02020502050305020303" pitchFamily="18" charset="0"/>
                <a:ea typeface="Verdana" pitchFamily="34" charset="0"/>
                <a:cs typeface="Arial" panose="020B0604020202020204" pitchFamily="34" charset="0"/>
              </a:rPr>
              <a:t> </a:t>
            </a:r>
            <a:endParaRPr lang="en-US" sz="5400" b="1" dirty="0">
              <a:solidFill>
                <a:prstClr val="white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90998" y="5015205"/>
            <a:ext cx="8001001" cy="889688"/>
          </a:xfrm>
          <a:prstGeom prst="rect">
            <a:avLst/>
          </a:prstGeom>
          <a:gradFill flip="none" rotWithShape="1">
            <a:gsLst>
              <a:gs pos="50000">
                <a:srgbClr val="EDD784"/>
              </a:gs>
              <a:gs pos="2000">
                <a:srgbClr val="C59535"/>
              </a:gs>
              <a:gs pos="100000">
                <a:srgbClr val="C6942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Rectangle 17"/>
          <p:cNvSpPr/>
          <p:nvPr/>
        </p:nvSpPr>
        <p:spPr>
          <a:xfrm>
            <a:off x="4640619" y="5091176"/>
            <a:ext cx="7134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sv-SE" b="1" dirty="0">
                <a:solidFill>
                  <a:srgbClr val="140C06"/>
                </a:solidFill>
                <a:latin typeface="Goudy Old Style" panose="02020502050305020303" pitchFamily="18" charset="0"/>
                <a:ea typeface="Verdana" pitchFamily="34" charset="0"/>
                <a:cs typeface="Verdana" pitchFamily="34" charset="0"/>
              </a:rPr>
              <a:t>Disampaikan pada Bimbingan Teknis Pengelolaan Statistik Sektoral Bagi Pengelola Data pada SKPD </a:t>
            </a:r>
            <a:r>
              <a:rPr lang="sv-SE" b="1" dirty="0" smtClean="0">
                <a:solidFill>
                  <a:srgbClr val="140C06"/>
                </a:solidFill>
                <a:latin typeface="Goudy Old Style" panose="02020502050305020303" pitchFamily="18" charset="0"/>
                <a:ea typeface="Verdana" pitchFamily="34" charset="0"/>
                <a:cs typeface="Verdana" pitchFamily="34" charset="0"/>
              </a:rPr>
              <a:t> Kabupaten  Wonosobo</a:t>
            </a:r>
            <a:endParaRPr lang="sv-SE" b="1" dirty="0">
              <a:solidFill>
                <a:srgbClr val="140C06"/>
              </a:solidFill>
              <a:latin typeface="Goudy Old Style" panose="02020502050305020303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50180" y="4553692"/>
            <a:ext cx="842485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r"/>
            <a:r>
              <a:rPr lang="en-US" b="1" dirty="0" err="1" smtClean="0">
                <a:solidFill>
                  <a:prstClr val="white"/>
                </a:solidFill>
                <a:latin typeface="Goudy Old Style" panose="02020502050305020303" pitchFamily="18" charset="0"/>
                <a:ea typeface="Verdana" pitchFamily="34" charset="0"/>
                <a:cs typeface="Arial" panose="020B0604020202020204" pitchFamily="34" charset="0"/>
              </a:rPr>
              <a:t>Diskominfo</a:t>
            </a:r>
            <a:endParaRPr lang="en-US" b="1" dirty="0">
              <a:solidFill>
                <a:prstClr val="white"/>
              </a:solidFill>
              <a:latin typeface="Goudy Old Style" panose="02020502050305020303" pitchFamily="18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400166EB-4A64-4380-8C8F-17F8828F2F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536" y="179667"/>
            <a:ext cx="1115910" cy="108198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194797" cy="996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854982"/>
              </p:ext>
            </p:extLst>
          </p:nvPr>
        </p:nvGraphicFramePr>
        <p:xfrm>
          <a:off x="379524" y="6013225"/>
          <a:ext cx="2710560" cy="515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560"/>
              </a:tblGrid>
              <a:tr h="515165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SATU UNTUK SEMUA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51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sosceles Triangle 28"/>
          <p:cNvSpPr/>
          <p:nvPr/>
        </p:nvSpPr>
        <p:spPr>
          <a:xfrm flipV="1">
            <a:off x="8798704" y="601577"/>
            <a:ext cx="405196" cy="265255"/>
          </a:xfrm>
          <a:prstGeom prst="triangle">
            <a:avLst>
              <a:gd name="adj" fmla="val 47225"/>
            </a:avLst>
          </a:prstGeom>
          <a:solidFill>
            <a:srgbClr val="190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4"/>
          <p:cNvSpPr/>
          <p:nvPr/>
        </p:nvSpPr>
        <p:spPr>
          <a:xfrm flipH="1" flipV="1">
            <a:off x="7974416" y="-6"/>
            <a:ext cx="4229739" cy="723019"/>
          </a:xfrm>
          <a:custGeom>
            <a:avLst/>
            <a:gdLst>
              <a:gd name="connsiteX0" fmla="*/ 0 w 12185949"/>
              <a:gd name="connsiteY0" fmla="*/ 0 h 498658"/>
              <a:gd name="connsiteX1" fmla="*/ 12185949 w 12185949"/>
              <a:gd name="connsiteY1" fmla="*/ 0 h 498658"/>
              <a:gd name="connsiteX2" fmla="*/ 12185949 w 12185949"/>
              <a:gd name="connsiteY2" fmla="*/ 498658 h 498658"/>
              <a:gd name="connsiteX3" fmla="*/ 0 w 12185949"/>
              <a:gd name="connsiteY3" fmla="*/ 498658 h 498658"/>
              <a:gd name="connsiteX4" fmla="*/ 0 w 12185949"/>
              <a:gd name="connsiteY4" fmla="*/ 0 h 498658"/>
              <a:gd name="connsiteX0" fmla="*/ 0 w 12185949"/>
              <a:gd name="connsiteY0" fmla="*/ 244549 h 743207"/>
              <a:gd name="connsiteX1" fmla="*/ 12185949 w 12185949"/>
              <a:gd name="connsiteY1" fmla="*/ 0 h 743207"/>
              <a:gd name="connsiteX2" fmla="*/ 12185949 w 12185949"/>
              <a:gd name="connsiteY2" fmla="*/ 743207 h 743207"/>
              <a:gd name="connsiteX3" fmla="*/ 0 w 12185949"/>
              <a:gd name="connsiteY3" fmla="*/ 743207 h 743207"/>
              <a:gd name="connsiteX4" fmla="*/ 0 w 12185949"/>
              <a:gd name="connsiteY4" fmla="*/ 244549 h 743207"/>
              <a:gd name="connsiteX0" fmla="*/ 0 w 13149674"/>
              <a:gd name="connsiteY0" fmla="*/ 265289 h 763947"/>
              <a:gd name="connsiteX1" fmla="*/ 13149674 w 13149674"/>
              <a:gd name="connsiteY1" fmla="*/ 0 h 763947"/>
              <a:gd name="connsiteX2" fmla="*/ 12185949 w 13149674"/>
              <a:gd name="connsiteY2" fmla="*/ 763947 h 763947"/>
              <a:gd name="connsiteX3" fmla="*/ 0 w 13149674"/>
              <a:gd name="connsiteY3" fmla="*/ 763947 h 763947"/>
              <a:gd name="connsiteX4" fmla="*/ 0 w 13149674"/>
              <a:gd name="connsiteY4" fmla="*/ 265289 h 763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49674" h="763947">
                <a:moveTo>
                  <a:pt x="0" y="265289"/>
                </a:moveTo>
                <a:lnTo>
                  <a:pt x="13149674" y="0"/>
                </a:lnTo>
                <a:lnTo>
                  <a:pt x="12185949" y="763947"/>
                </a:lnTo>
                <a:lnTo>
                  <a:pt x="0" y="763947"/>
                </a:lnTo>
                <a:lnTo>
                  <a:pt x="0" y="265289"/>
                </a:lnTo>
                <a:close/>
              </a:path>
            </a:pathLst>
          </a:custGeom>
          <a:gradFill>
            <a:gsLst>
              <a:gs pos="50000">
                <a:srgbClr val="EDD784"/>
              </a:gs>
              <a:gs pos="2000">
                <a:srgbClr val="C59535"/>
              </a:gs>
              <a:gs pos="100000">
                <a:srgbClr val="C6942B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1788716" y="6134986"/>
            <a:ext cx="405196" cy="220704"/>
          </a:xfrm>
          <a:prstGeom prst="triangle">
            <a:avLst>
              <a:gd name="adj" fmla="val 47225"/>
            </a:avLst>
          </a:prstGeom>
          <a:gradFill flip="none" rotWithShape="1">
            <a:gsLst>
              <a:gs pos="0">
                <a:srgbClr val="C59535"/>
              </a:gs>
              <a:gs pos="100000">
                <a:srgbClr val="B5641B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51" y="6114791"/>
            <a:ext cx="12185949" cy="743207"/>
          </a:xfrm>
          <a:custGeom>
            <a:avLst/>
            <a:gdLst>
              <a:gd name="connsiteX0" fmla="*/ 0 w 12185949"/>
              <a:gd name="connsiteY0" fmla="*/ 0 h 498658"/>
              <a:gd name="connsiteX1" fmla="*/ 12185949 w 12185949"/>
              <a:gd name="connsiteY1" fmla="*/ 0 h 498658"/>
              <a:gd name="connsiteX2" fmla="*/ 12185949 w 12185949"/>
              <a:gd name="connsiteY2" fmla="*/ 498658 h 498658"/>
              <a:gd name="connsiteX3" fmla="*/ 0 w 12185949"/>
              <a:gd name="connsiteY3" fmla="*/ 498658 h 498658"/>
              <a:gd name="connsiteX4" fmla="*/ 0 w 12185949"/>
              <a:gd name="connsiteY4" fmla="*/ 0 h 498658"/>
              <a:gd name="connsiteX0" fmla="*/ 0 w 12185949"/>
              <a:gd name="connsiteY0" fmla="*/ 244549 h 743207"/>
              <a:gd name="connsiteX1" fmla="*/ 12185949 w 12185949"/>
              <a:gd name="connsiteY1" fmla="*/ 0 h 743207"/>
              <a:gd name="connsiteX2" fmla="*/ 12185949 w 12185949"/>
              <a:gd name="connsiteY2" fmla="*/ 743207 h 743207"/>
              <a:gd name="connsiteX3" fmla="*/ 0 w 12185949"/>
              <a:gd name="connsiteY3" fmla="*/ 743207 h 743207"/>
              <a:gd name="connsiteX4" fmla="*/ 0 w 12185949"/>
              <a:gd name="connsiteY4" fmla="*/ 244549 h 74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5949" h="743207">
                <a:moveTo>
                  <a:pt x="0" y="244549"/>
                </a:moveTo>
                <a:lnTo>
                  <a:pt x="12185949" y="0"/>
                </a:lnTo>
                <a:lnTo>
                  <a:pt x="12185949" y="743207"/>
                </a:lnTo>
                <a:lnTo>
                  <a:pt x="0" y="743207"/>
                </a:lnTo>
                <a:lnTo>
                  <a:pt x="0" y="244549"/>
                </a:lnTo>
                <a:close/>
              </a:path>
            </a:pathLst>
          </a:custGeom>
          <a:gradFill flip="none" rotWithShape="1">
            <a:gsLst>
              <a:gs pos="2000">
                <a:srgbClr val="000100"/>
              </a:gs>
              <a:gs pos="100000">
                <a:srgbClr val="160D07"/>
              </a:gs>
              <a:gs pos="24000">
                <a:srgbClr val="47231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arallelogram 15"/>
          <p:cNvSpPr/>
          <p:nvPr/>
        </p:nvSpPr>
        <p:spPr>
          <a:xfrm>
            <a:off x="-9498" y="6134986"/>
            <a:ext cx="2000812" cy="723014"/>
          </a:xfrm>
          <a:custGeom>
            <a:avLst/>
            <a:gdLst>
              <a:gd name="connsiteX0" fmla="*/ 0 w 2286000"/>
              <a:gd name="connsiteY0" fmla="*/ 609600 h 609600"/>
              <a:gd name="connsiteX1" fmla="*/ 509680 w 2286000"/>
              <a:gd name="connsiteY1" fmla="*/ 0 h 609600"/>
              <a:gd name="connsiteX2" fmla="*/ 2286000 w 2286000"/>
              <a:gd name="connsiteY2" fmla="*/ 0 h 609600"/>
              <a:gd name="connsiteX3" fmla="*/ 1776320 w 2286000"/>
              <a:gd name="connsiteY3" fmla="*/ 609600 h 609600"/>
              <a:gd name="connsiteX4" fmla="*/ 0 w 2286000"/>
              <a:gd name="connsiteY4" fmla="*/ 609600 h 609600"/>
              <a:gd name="connsiteX0" fmla="*/ 0 w 2286000"/>
              <a:gd name="connsiteY0" fmla="*/ 609600 h 609600"/>
              <a:gd name="connsiteX1" fmla="*/ 146342 w 2286000"/>
              <a:gd name="connsiteY1" fmla="*/ 0 h 609600"/>
              <a:gd name="connsiteX2" fmla="*/ 2286000 w 2286000"/>
              <a:gd name="connsiteY2" fmla="*/ 0 h 609600"/>
              <a:gd name="connsiteX3" fmla="*/ 1776320 w 2286000"/>
              <a:gd name="connsiteY3" fmla="*/ 609600 h 609600"/>
              <a:gd name="connsiteX4" fmla="*/ 0 w 2286000"/>
              <a:gd name="connsiteY4" fmla="*/ 609600 h 609600"/>
              <a:gd name="connsiteX0" fmla="*/ 0 w 2286000"/>
              <a:gd name="connsiteY0" fmla="*/ 615656 h 615656"/>
              <a:gd name="connsiteX1" fmla="*/ 1007 w 2286000"/>
              <a:gd name="connsiteY1" fmla="*/ 0 h 615656"/>
              <a:gd name="connsiteX2" fmla="*/ 2286000 w 2286000"/>
              <a:gd name="connsiteY2" fmla="*/ 6056 h 615656"/>
              <a:gd name="connsiteX3" fmla="*/ 1776320 w 2286000"/>
              <a:gd name="connsiteY3" fmla="*/ 615656 h 615656"/>
              <a:gd name="connsiteX4" fmla="*/ 0 w 2286000"/>
              <a:gd name="connsiteY4" fmla="*/ 615656 h 615656"/>
              <a:gd name="connsiteX0" fmla="*/ 0 w 2286000"/>
              <a:gd name="connsiteY0" fmla="*/ 609600 h 609600"/>
              <a:gd name="connsiteX1" fmla="*/ 7062 w 2286000"/>
              <a:gd name="connsiteY1" fmla="*/ 12111 h 609600"/>
              <a:gd name="connsiteX2" fmla="*/ 2286000 w 2286000"/>
              <a:gd name="connsiteY2" fmla="*/ 0 h 609600"/>
              <a:gd name="connsiteX3" fmla="*/ 1776320 w 2286000"/>
              <a:gd name="connsiteY3" fmla="*/ 609600 h 609600"/>
              <a:gd name="connsiteX4" fmla="*/ 0 w 2286000"/>
              <a:gd name="connsiteY4" fmla="*/ 609600 h 609600"/>
              <a:gd name="connsiteX0" fmla="*/ 3369 w 2289369"/>
              <a:gd name="connsiteY0" fmla="*/ 609600 h 609600"/>
              <a:gd name="connsiteX1" fmla="*/ 19 w 2289369"/>
              <a:gd name="connsiteY1" fmla="*/ 102604 h 609600"/>
              <a:gd name="connsiteX2" fmla="*/ 2289369 w 2289369"/>
              <a:gd name="connsiteY2" fmla="*/ 0 h 609600"/>
              <a:gd name="connsiteX3" fmla="*/ 1779689 w 2289369"/>
              <a:gd name="connsiteY3" fmla="*/ 609600 h 609600"/>
              <a:gd name="connsiteX4" fmla="*/ 3369 w 2289369"/>
              <a:gd name="connsiteY4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9369" h="609600">
                <a:moveTo>
                  <a:pt x="3369" y="609600"/>
                </a:moveTo>
                <a:cubicBezTo>
                  <a:pt x="3705" y="404381"/>
                  <a:pt x="-317" y="307823"/>
                  <a:pt x="19" y="102604"/>
                </a:cubicBezTo>
                <a:lnTo>
                  <a:pt x="2289369" y="0"/>
                </a:lnTo>
                <a:lnTo>
                  <a:pt x="1779689" y="609600"/>
                </a:lnTo>
                <a:lnTo>
                  <a:pt x="3369" y="609600"/>
                </a:lnTo>
                <a:close/>
              </a:path>
            </a:pathLst>
          </a:custGeom>
          <a:gradFill flip="none" rotWithShape="1">
            <a:gsLst>
              <a:gs pos="50000">
                <a:srgbClr val="EDD784"/>
              </a:gs>
              <a:gs pos="2000">
                <a:srgbClr val="C59535"/>
              </a:gs>
              <a:gs pos="100000">
                <a:srgbClr val="C6942B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4"/>
          <p:cNvSpPr/>
          <p:nvPr/>
        </p:nvSpPr>
        <p:spPr>
          <a:xfrm flipH="1" flipV="1">
            <a:off x="9562" y="-21269"/>
            <a:ext cx="8974948" cy="1275910"/>
          </a:xfrm>
          <a:custGeom>
            <a:avLst/>
            <a:gdLst>
              <a:gd name="connsiteX0" fmla="*/ 0 w 12185949"/>
              <a:gd name="connsiteY0" fmla="*/ 0 h 498658"/>
              <a:gd name="connsiteX1" fmla="*/ 12185949 w 12185949"/>
              <a:gd name="connsiteY1" fmla="*/ 0 h 498658"/>
              <a:gd name="connsiteX2" fmla="*/ 12185949 w 12185949"/>
              <a:gd name="connsiteY2" fmla="*/ 498658 h 498658"/>
              <a:gd name="connsiteX3" fmla="*/ 0 w 12185949"/>
              <a:gd name="connsiteY3" fmla="*/ 498658 h 498658"/>
              <a:gd name="connsiteX4" fmla="*/ 0 w 12185949"/>
              <a:gd name="connsiteY4" fmla="*/ 0 h 498658"/>
              <a:gd name="connsiteX0" fmla="*/ 0 w 12185949"/>
              <a:gd name="connsiteY0" fmla="*/ 244549 h 743207"/>
              <a:gd name="connsiteX1" fmla="*/ 12185949 w 12185949"/>
              <a:gd name="connsiteY1" fmla="*/ 0 h 743207"/>
              <a:gd name="connsiteX2" fmla="*/ 12185949 w 12185949"/>
              <a:gd name="connsiteY2" fmla="*/ 743207 h 743207"/>
              <a:gd name="connsiteX3" fmla="*/ 0 w 12185949"/>
              <a:gd name="connsiteY3" fmla="*/ 743207 h 743207"/>
              <a:gd name="connsiteX4" fmla="*/ 0 w 12185949"/>
              <a:gd name="connsiteY4" fmla="*/ 244549 h 743207"/>
              <a:gd name="connsiteX0" fmla="*/ 454749 w 12185949"/>
              <a:gd name="connsiteY0" fmla="*/ 238250 h 743207"/>
              <a:gd name="connsiteX1" fmla="*/ 12185949 w 12185949"/>
              <a:gd name="connsiteY1" fmla="*/ 0 h 743207"/>
              <a:gd name="connsiteX2" fmla="*/ 12185949 w 12185949"/>
              <a:gd name="connsiteY2" fmla="*/ 743207 h 743207"/>
              <a:gd name="connsiteX3" fmla="*/ 0 w 12185949"/>
              <a:gd name="connsiteY3" fmla="*/ 743207 h 743207"/>
              <a:gd name="connsiteX4" fmla="*/ 454749 w 12185949"/>
              <a:gd name="connsiteY4" fmla="*/ 238250 h 743207"/>
              <a:gd name="connsiteX0" fmla="*/ 896123 w 12185949"/>
              <a:gd name="connsiteY0" fmla="*/ 231952 h 743207"/>
              <a:gd name="connsiteX1" fmla="*/ 12185949 w 12185949"/>
              <a:gd name="connsiteY1" fmla="*/ 0 h 743207"/>
              <a:gd name="connsiteX2" fmla="*/ 12185949 w 12185949"/>
              <a:gd name="connsiteY2" fmla="*/ 743207 h 743207"/>
              <a:gd name="connsiteX3" fmla="*/ 0 w 12185949"/>
              <a:gd name="connsiteY3" fmla="*/ 743207 h 743207"/>
              <a:gd name="connsiteX4" fmla="*/ 896123 w 12185949"/>
              <a:gd name="connsiteY4" fmla="*/ 231952 h 743207"/>
              <a:gd name="connsiteX0" fmla="*/ 0 w 11289826"/>
              <a:gd name="connsiteY0" fmla="*/ 231952 h 755804"/>
              <a:gd name="connsiteX1" fmla="*/ 11289826 w 11289826"/>
              <a:gd name="connsiteY1" fmla="*/ 0 h 755804"/>
              <a:gd name="connsiteX2" fmla="*/ 11289826 w 11289826"/>
              <a:gd name="connsiteY2" fmla="*/ 743207 h 755804"/>
              <a:gd name="connsiteX3" fmla="*/ 682125 w 11289826"/>
              <a:gd name="connsiteY3" fmla="*/ 755804 h 755804"/>
              <a:gd name="connsiteX4" fmla="*/ 0 w 11289826"/>
              <a:gd name="connsiteY4" fmla="*/ 231952 h 755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9826" h="755804">
                <a:moveTo>
                  <a:pt x="0" y="231952"/>
                </a:moveTo>
                <a:lnTo>
                  <a:pt x="11289826" y="0"/>
                </a:lnTo>
                <a:lnTo>
                  <a:pt x="11289826" y="743207"/>
                </a:lnTo>
                <a:lnTo>
                  <a:pt x="682125" y="755804"/>
                </a:lnTo>
                <a:lnTo>
                  <a:pt x="0" y="231952"/>
                </a:lnTo>
                <a:close/>
              </a:path>
            </a:pathLst>
          </a:custGeom>
          <a:gradFill flip="none" rotWithShape="1">
            <a:gsLst>
              <a:gs pos="0">
                <a:srgbClr val="160D07"/>
              </a:gs>
              <a:gs pos="100000">
                <a:srgbClr val="47231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96011" y="93648"/>
            <a:ext cx="35283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  <a:cs typeface="Arial" panose="020B0604020202020204" pitchFamily="34" charset="0"/>
              </a:rPr>
              <a:t>Pendahuluan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udy Old Style" panose="02020502050305020303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30" name="Diagram 29"/>
          <p:cNvGraphicFramePr/>
          <p:nvPr>
            <p:extLst>
              <p:ext uri="{D42A27DB-BD31-4B8C-83A1-F6EECF244321}">
                <p14:modId xmlns:p14="http://schemas.microsoft.com/office/powerpoint/2010/main" val="2582226266"/>
              </p:ext>
            </p:extLst>
          </p:nvPr>
        </p:nvGraphicFramePr>
        <p:xfrm>
          <a:off x="919892" y="1762897"/>
          <a:ext cx="10876692" cy="3649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129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DA5F78A-E15A-4932-85A0-49DB424A7A68}"/>
              </a:ext>
            </a:extLst>
          </p:cNvPr>
          <p:cNvSpPr/>
          <p:nvPr/>
        </p:nvSpPr>
        <p:spPr>
          <a:xfrm>
            <a:off x="0" y="1023978"/>
            <a:ext cx="12192000" cy="5834022"/>
          </a:xfrm>
          <a:prstGeom prst="rect">
            <a:avLst/>
          </a:prstGeom>
          <a:solidFill>
            <a:srgbClr val="012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C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2BB5180-65CA-49CF-9213-4225129AC8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486" y="303879"/>
            <a:ext cx="1378065" cy="13361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9127" y="220200"/>
            <a:ext cx="9035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Peran</a:t>
            </a:r>
            <a:r>
              <a:rPr lang="en-US" sz="3600" b="1" dirty="0" smtClean="0"/>
              <a:t> Data </a:t>
            </a:r>
            <a:r>
              <a:rPr lang="en-US" sz="3600" b="1" dirty="0" err="1" smtClean="0"/>
              <a:t>dalam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Perencanaan</a:t>
            </a:r>
            <a:r>
              <a:rPr lang="en-US" sz="3600" b="1" dirty="0" smtClean="0"/>
              <a:t> Pembangunan</a:t>
            </a:r>
            <a:endParaRPr 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F6807EF-D671-4F53-8017-9D042C7CE5AF}"/>
              </a:ext>
            </a:extLst>
          </p:cNvPr>
          <p:cNvSpPr txBox="1"/>
          <p:nvPr/>
        </p:nvSpPr>
        <p:spPr>
          <a:xfrm>
            <a:off x="6522996" y="2296397"/>
            <a:ext cx="5408555" cy="15696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sz="2400" dirty="0">
                <a:solidFill>
                  <a:srgbClr val="FFC000"/>
                </a:solidFill>
              </a:rPr>
              <a:t>Dalam UU No. 25 Tahun 2004, perencanaan pembangunan didasarkan pada data dan informasi yang akurat dan dapat </a:t>
            </a:r>
            <a:r>
              <a:rPr lang="id-ID" sz="2400" dirty="0" smtClean="0">
                <a:solidFill>
                  <a:srgbClr val="FFC000"/>
                </a:solidFill>
              </a:rPr>
              <a:t>dipertanggungjawabkan</a:t>
            </a:r>
            <a:endParaRPr lang="id-ID" sz="2400" dirty="0">
              <a:solidFill>
                <a:srgbClr val="FFC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3555CD-54B0-4512-8957-A2FF42A970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22" y="1675319"/>
            <a:ext cx="4575016" cy="457501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22996" y="4228777"/>
            <a:ext cx="52209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Penyelenggaraan</a:t>
            </a:r>
            <a:r>
              <a:rPr lang="en-US" sz="240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statistik</a:t>
            </a:r>
            <a:r>
              <a:rPr lang="en-US" sz="240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sektoral</a:t>
            </a:r>
            <a:r>
              <a:rPr lang="en-US" sz="240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harus</a:t>
            </a:r>
            <a:r>
              <a:rPr lang="en-US" sz="240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didasarkan</a:t>
            </a:r>
            <a:r>
              <a:rPr lang="en-US" sz="240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pada</a:t>
            </a:r>
            <a:r>
              <a:rPr lang="en-US" sz="240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kebutuhan</a:t>
            </a:r>
            <a:r>
              <a:rPr lang="en-US" sz="2400" dirty="0" smtClean="0">
                <a:solidFill>
                  <a:schemeClr val="bg1"/>
                </a:solidFill>
                <a:cs typeface="Arial" panose="020B0604020202020204" pitchFamily="34" charset="0"/>
              </a:rPr>
              <a:t> data </a:t>
            </a:r>
            <a:r>
              <a:rPr lang="en-US" sz="240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dalam</a:t>
            </a:r>
            <a:r>
              <a:rPr lang="en-US" sz="240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rangka</a:t>
            </a:r>
            <a:r>
              <a:rPr lang="en-US" sz="240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pencapaian</a:t>
            </a:r>
            <a:r>
              <a:rPr lang="en-US" sz="240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tujuan</a:t>
            </a:r>
            <a:r>
              <a:rPr lang="en-US" sz="240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pembangunan</a:t>
            </a:r>
            <a:r>
              <a:rPr lang="en-US" sz="2400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daerah</a:t>
            </a:r>
            <a:endParaRPr lang="sv-SE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974607" y="2256056"/>
            <a:ext cx="548389" cy="47804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smtClean="0">
                <a:solidFill>
                  <a:srgbClr val="FFC000"/>
                </a:solidFill>
              </a:rPr>
              <a:t>-&gt;</a:t>
            </a:r>
            <a:endParaRPr lang="en-US" sz="3200" b="1" dirty="0" smtClean="0">
              <a:solidFill>
                <a:srgbClr val="FFC00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974607" y="4201883"/>
            <a:ext cx="548389" cy="47804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smtClean="0">
                <a:solidFill>
                  <a:schemeClr val="bg1"/>
                </a:solidFill>
              </a:rPr>
              <a:t>-&gt;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3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DA5F78A-E15A-4932-85A0-49DB424A7A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2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E2BB5180-65CA-49CF-9213-4225129AC8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486" y="303879"/>
            <a:ext cx="1378065" cy="1336165"/>
          </a:xfrm>
          <a:prstGeom prst="rect">
            <a:avLst/>
          </a:prstGeom>
        </p:spPr>
      </p:pic>
      <p:sp>
        <p:nvSpPr>
          <p:cNvPr id="28" name="Title 5"/>
          <p:cNvSpPr txBox="1">
            <a:spLocks/>
          </p:cNvSpPr>
          <p:nvPr/>
        </p:nvSpPr>
        <p:spPr>
          <a:xfrm>
            <a:off x="939874" y="67725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  <a:spcBef>
                <a:spcPts val="0"/>
              </a:spcBef>
            </a:pPr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Kebutuhan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Data </a:t>
            </a:r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Sektoral</a:t>
            </a:r>
            <a:endParaRPr lang="en-US" sz="2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31" name="Title 2"/>
          <p:cNvSpPr txBox="1">
            <a:spLocks/>
          </p:cNvSpPr>
          <p:nvPr/>
        </p:nvSpPr>
        <p:spPr bwMode="gray">
          <a:xfrm>
            <a:off x="1066800" y="3505200"/>
            <a:ext cx="10080000" cy="1260000"/>
          </a:xfrm>
          <a:prstGeom prst="rect">
            <a:avLst/>
          </a:prstGeom>
          <a:solidFill>
            <a:srgbClr val="00AEE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n-US" sz="2400" b="0" cap="none" dirty="0" err="1" smtClean="0">
                <a:latin typeface="Myriad Pro" panose="020B0503030403020204" pitchFamily="34" charset="0"/>
              </a:rPr>
              <a:t>Setiap</a:t>
            </a:r>
            <a:r>
              <a:rPr lang="en-US" sz="2400" b="0" cap="none" dirty="0" smtClean="0">
                <a:latin typeface="Myriad Pro" panose="020B0503030403020204" pitchFamily="34" charset="0"/>
              </a:rPr>
              <a:t> </a:t>
            </a:r>
            <a:r>
              <a:rPr lang="en-US" sz="2400" b="0" cap="none" dirty="0" err="1" smtClean="0">
                <a:latin typeface="Myriad Pro" panose="020B0503030403020204" pitchFamily="34" charset="0"/>
              </a:rPr>
              <a:t>institusi</a:t>
            </a:r>
            <a:r>
              <a:rPr lang="en-US" sz="2400" b="0" cap="none" dirty="0" smtClean="0">
                <a:latin typeface="Myriad Pro" panose="020B0503030403020204" pitchFamily="34" charset="0"/>
              </a:rPr>
              <a:t> </a:t>
            </a:r>
            <a:r>
              <a:rPr lang="en-US" sz="2400" b="0" cap="none" dirty="0" err="1" smtClean="0">
                <a:latin typeface="Myriad Pro" panose="020B0503030403020204" pitchFamily="34" charset="0"/>
              </a:rPr>
              <a:t>pemerintah</a:t>
            </a:r>
            <a:r>
              <a:rPr lang="en-US" sz="2400" b="0" cap="none" dirty="0" smtClean="0">
                <a:latin typeface="Myriad Pro" panose="020B0503030403020204" pitchFamily="34" charset="0"/>
              </a:rPr>
              <a:t> </a:t>
            </a:r>
            <a:r>
              <a:rPr lang="en-US" sz="2400" b="0" cap="none" dirty="0" err="1" smtClean="0">
                <a:latin typeface="Myriad Pro" panose="020B0503030403020204" pitchFamily="34" charset="0"/>
              </a:rPr>
              <a:t>memiliki</a:t>
            </a:r>
            <a:r>
              <a:rPr lang="en-US" sz="2400" b="0" cap="none" dirty="0">
                <a:latin typeface="Myriad Pro" panose="020B0503030403020204" pitchFamily="34" charset="0"/>
              </a:rPr>
              <a:t> </a:t>
            </a:r>
            <a:r>
              <a:rPr lang="en-US" sz="2400" b="0" cap="none" dirty="0" err="1" smtClean="0">
                <a:latin typeface="Myriad Pro" panose="020B0503030403020204" pitchFamily="34" charset="0"/>
              </a:rPr>
              <a:t>kekhasan</a:t>
            </a:r>
            <a:r>
              <a:rPr lang="en-US" sz="2400" b="0" cap="none" dirty="0" smtClean="0">
                <a:latin typeface="Myriad Pro" panose="020B0503030403020204" pitchFamily="34" charset="0"/>
              </a:rPr>
              <a:t> </a:t>
            </a:r>
            <a:r>
              <a:rPr lang="en-US" sz="2400" b="0" cap="none" dirty="0" err="1" smtClean="0">
                <a:latin typeface="Myriad Pro" panose="020B0503030403020204" pitchFamily="34" charset="0"/>
              </a:rPr>
              <a:t>dalam</a:t>
            </a:r>
            <a:r>
              <a:rPr lang="en-US" sz="2400" b="0" cap="none" dirty="0" smtClean="0">
                <a:latin typeface="Myriad Pro" panose="020B0503030403020204" pitchFamily="34" charset="0"/>
              </a:rPr>
              <a:t> </a:t>
            </a:r>
            <a:r>
              <a:rPr lang="en-US" sz="2400" b="0" cap="none" dirty="0" err="1" smtClean="0">
                <a:latin typeface="Myriad Pro" panose="020B0503030403020204" pitchFamily="34" charset="0"/>
              </a:rPr>
              <a:t>ragam</a:t>
            </a:r>
            <a:r>
              <a:rPr lang="en-US" sz="2400" b="0" cap="none" dirty="0" smtClean="0">
                <a:latin typeface="Myriad Pro" panose="020B0503030403020204" pitchFamily="34" charset="0"/>
              </a:rPr>
              <a:t> data</a:t>
            </a:r>
            <a:endParaRPr lang="en-US" sz="2400" b="0" cap="none" dirty="0">
              <a:latin typeface="Myriad Pro" panose="020B0503030403020204" pitchFamily="34" charset="0"/>
            </a:endParaRPr>
          </a:p>
        </p:txBody>
      </p:sp>
      <p:sp>
        <p:nvSpPr>
          <p:cNvPr id="32" name="Title 2"/>
          <p:cNvSpPr txBox="1">
            <a:spLocks/>
          </p:cNvSpPr>
          <p:nvPr/>
        </p:nvSpPr>
        <p:spPr bwMode="gray">
          <a:xfrm>
            <a:off x="1083733" y="4970100"/>
            <a:ext cx="10080000" cy="1260000"/>
          </a:xfrm>
          <a:prstGeom prst="rect">
            <a:avLst/>
          </a:prstGeom>
          <a:solidFill>
            <a:srgbClr val="5FBF2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n-US" sz="2400" b="0" cap="none" dirty="0" err="1" smtClean="0">
                <a:latin typeface="Myriad Pro" panose="020B0503030403020204" pitchFamily="34" charset="0"/>
              </a:rPr>
              <a:t>Setiap</a:t>
            </a:r>
            <a:r>
              <a:rPr lang="en-US" sz="2400" b="0" cap="none" dirty="0" smtClean="0">
                <a:latin typeface="Myriad Pro" panose="020B0503030403020204" pitchFamily="34" charset="0"/>
              </a:rPr>
              <a:t> </a:t>
            </a:r>
            <a:r>
              <a:rPr lang="en-US" sz="2400" b="0" cap="none" dirty="0" err="1" smtClean="0">
                <a:latin typeface="Myriad Pro" panose="020B0503030403020204" pitchFamily="34" charset="0"/>
              </a:rPr>
              <a:t>institusi</a:t>
            </a:r>
            <a:r>
              <a:rPr lang="en-US" sz="2400" b="0" cap="none" dirty="0" smtClean="0">
                <a:latin typeface="Myriad Pro" panose="020B0503030403020204" pitchFamily="34" charset="0"/>
              </a:rPr>
              <a:t> </a:t>
            </a:r>
            <a:r>
              <a:rPr lang="en-US" sz="2400" b="0" cap="none" dirty="0" err="1" smtClean="0">
                <a:latin typeface="Myriad Pro" panose="020B0503030403020204" pitchFamily="34" charset="0"/>
              </a:rPr>
              <a:t>memiliki</a:t>
            </a:r>
            <a:r>
              <a:rPr lang="en-US" sz="2400" b="0" cap="none" dirty="0" smtClean="0">
                <a:latin typeface="Myriad Pro" panose="020B0503030403020204" pitchFamily="34" charset="0"/>
              </a:rPr>
              <a:t> </a:t>
            </a:r>
            <a:r>
              <a:rPr lang="en-US" sz="2400" b="0" cap="none" dirty="0" err="1" smtClean="0">
                <a:latin typeface="Myriad Pro" panose="020B0503030403020204" pitchFamily="34" charset="0"/>
              </a:rPr>
              <a:t>pendekatan</a:t>
            </a:r>
            <a:r>
              <a:rPr lang="en-US" sz="2400" b="0" cap="none" dirty="0" smtClean="0">
                <a:latin typeface="Myriad Pro" panose="020B0503030403020204" pitchFamily="34" charset="0"/>
              </a:rPr>
              <a:t> </a:t>
            </a:r>
            <a:r>
              <a:rPr lang="en-US" sz="2400" b="0" cap="none" dirty="0" err="1" smtClean="0">
                <a:latin typeface="Myriad Pro" panose="020B0503030403020204" pitchFamily="34" charset="0"/>
              </a:rPr>
              <a:t>dalam</a:t>
            </a:r>
            <a:r>
              <a:rPr lang="en-US" sz="2400" b="0" cap="none" dirty="0" smtClean="0">
                <a:latin typeface="Myriad Pro" panose="020B0503030403020204" pitchFamily="34" charset="0"/>
              </a:rPr>
              <a:t> </a:t>
            </a:r>
            <a:r>
              <a:rPr lang="en-US" sz="2400" b="0" cap="none" dirty="0" err="1" smtClean="0">
                <a:latin typeface="Myriad Pro" panose="020B0503030403020204" pitchFamily="34" charset="0"/>
              </a:rPr>
              <a:t>penyediaan</a:t>
            </a:r>
            <a:endParaRPr lang="en-US" sz="2400" b="0" cap="none" dirty="0" smtClean="0">
              <a:latin typeface="Myriad Pro" panose="020B0503030403020204" pitchFamily="34" charset="0"/>
            </a:endParaRPr>
          </a:p>
          <a:p>
            <a:pPr algn="ctr">
              <a:defRPr/>
            </a:pPr>
            <a:r>
              <a:rPr lang="en-US" sz="2400" b="0" cap="none" dirty="0" smtClean="0">
                <a:latin typeface="Myriad Pro" panose="020B0503030403020204" pitchFamily="34" charset="0"/>
              </a:rPr>
              <a:t>data </a:t>
            </a:r>
            <a:r>
              <a:rPr lang="en-US" sz="2400" b="0" cap="none" dirty="0" err="1" smtClean="0">
                <a:latin typeface="Myriad Pro" panose="020B0503030403020204" pitchFamily="34" charset="0"/>
              </a:rPr>
              <a:t>dan</a:t>
            </a:r>
            <a:r>
              <a:rPr lang="en-US" sz="2400" b="0" cap="none" dirty="0" smtClean="0">
                <a:latin typeface="Myriad Pro" panose="020B0503030403020204" pitchFamily="34" charset="0"/>
              </a:rPr>
              <a:t> </a:t>
            </a:r>
            <a:r>
              <a:rPr lang="en-US" sz="2400" b="0" cap="none" dirty="0" err="1" smtClean="0">
                <a:latin typeface="Myriad Pro" panose="020B0503030403020204" pitchFamily="34" charset="0"/>
              </a:rPr>
              <a:t>informasi</a:t>
            </a:r>
            <a:r>
              <a:rPr lang="en-US" sz="2400" b="0" cap="none" dirty="0" smtClean="0">
                <a:latin typeface="Myriad Pro" panose="020B0503030403020204" pitchFamily="34" charset="0"/>
              </a:rPr>
              <a:t> </a:t>
            </a:r>
            <a:r>
              <a:rPr lang="en-US" sz="2400" b="0" cap="none" dirty="0" err="1" smtClean="0">
                <a:latin typeface="Myriad Pro" panose="020B0503030403020204" pitchFamily="34" charset="0"/>
              </a:rPr>
              <a:t>untuk</a:t>
            </a:r>
            <a:r>
              <a:rPr lang="en-US" sz="2400" b="0" cap="none" dirty="0" smtClean="0">
                <a:latin typeface="Myriad Pro" panose="020B0503030403020204" pitchFamily="34" charset="0"/>
              </a:rPr>
              <a:t> </a:t>
            </a:r>
            <a:r>
              <a:rPr lang="en-US" sz="2400" b="0" cap="none" dirty="0" err="1" smtClean="0">
                <a:latin typeface="Myriad Pro" panose="020B0503030403020204" pitchFamily="34" charset="0"/>
              </a:rPr>
              <a:t>perencanaannya</a:t>
            </a:r>
            <a:endParaRPr lang="en-US" sz="2400" b="0" cap="none" dirty="0">
              <a:latin typeface="Myriad Pro" panose="020B0503030403020204" pitchFamily="34" charset="0"/>
            </a:endParaRPr>
          </a:p>
        </p:txBody>
      </p:sp>
      <p:sp>
        <p:nvSpPr>
          <p:cNvPr id="33" name="Title 2"/>
          <p:cNvSpPr txBox="1">
            <a:spLocks/>
          </p:cNvSpPr>
          <p:nvPr/>
        </p:nvSpPr>
        <p:spPr bwMode="gray">
          <a:xfrm>
            <a:off x="1066800" y="2040300"/>
            <a:ext cx="10080000" cy="1260000"/>
          </a:xfrm>
          <a:prstGeom prst="rect">
            <a:avLst/>
          </a:prstGeom>
          <a:solidFill>
            <a:srgbClr val="FF97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n-US" sz="2400" dirty="0">
                <a:solidFill>
                  <a:srgbClr val="C00000"/>
                </a:solidFill>
                <a:latin typeface="Myriad Pro" panose="020B0503030403020204" pitchFamily="34" charset="0"/>
              </a:rPr>
              <a:t>TIDAK SEMUA DATA DAPAT DIPENUHI OLEH </a:t>
            </a:r>
            <a:r>
              <a:rPr lang="en-US" sz="2400" dirty="0" smtClean="0">
                <a:solidFill>
                  <a:srgbClr val="C00000"/>
                </a:solidFill>
                <a:latin typeface="Myriad Pro" panose="020B0503030403020204" pitchFamily="34" charset="0"/>
              </a:rPr>
              <a:t>BPS</a:t>
            </a:r>
          </a:p>
          <a:p>
            <a:pPr algn="ctr">
              <a:defRPr/>
            </a:pPr>
            <a:r>
              <a:rPr lang="en-US" sz="2400" dirty="0" smtClean="0">
                <a:solidFill>
                  <a:srgbClr val="C00000"/>
                </a:solidFill>
                <a:latin typeface="Myriad Pro" panose="020B0503030403020204" pitchFamily="34" charset="0"/>
              </a:rPr>
              <a:t> </a:t>
            </a:r>
            <a:r>
              <a:rPr lang="en-US" sz="2400" b="0" dirty="0" smtClean="0">
                <a:latin typeface="Myriad Pro" panose="020B0503030403020204" pitchFamily="34" charset="0"/>
              </a:rPr>
              <a:t>“</a:t>
            </a:r>
            <a:r>
              <a:rPr lang="en-US" sz="2400" b="0" cap="none" dirty="0" smtClean="0">
                <a:latin typeface="Myriad Pro" panose="020B0503030403020204" pitchFamily="34" charset="0"/>
              </a:rPr>
              <a:t>BPS </a:t>
            </a:r>
            <a:r>
              <a:rPr lang="en-US" sz="2400" b="0" cap="none" dirty="0" err="1" smtClean="0">
                <a:latin typeface="Myriad Pro" panose="020B0503030403020204" pitchFamily="34" charset="0"/>
              </a:rPr>
              <a:t>fokus</a:t>
            </a:r>
            <a:r>
              <a:rPr lang="en-US" sz="2400" b="0" cap="none" dirty="0" smtClean="0">
                <a:latin typeface="Myriad Pro" panose="020B0503030403020204" pitchFamily="34" charset="0"/>
              </a:rPr>
              <a:t> </a:t>
            </a:r>
            <a:r>
              <a:rPr lang="en-US" sz="2400" b="0" cap="none" dirty="0" err="1" smtClean="0">
                <a:latin typeface="Myriad Pro" panose="020B0503030403020204" pitchFamily="34" charset="0"/>
              </a:rPr>
              <a:t>pada</a:t>
            </a:r>
            <a:r>
              <a:rPr lang="en-US" sz="2400" b="0" cap="none" dirty="0" smtClean="0">
                <a:latin typeface="Myriad Pro" panose="020B0503030403020204" pitchFamily="34" charset="0"/>
              </a:rPr>
              <a:t> </a:t>
            </a:r>
            <a:r>
              <a:rPr lang="en-US" sz="2400" b="0" cap="none" dirty="0" err="1" smtClean="0">
                <a:latin typeface="Myriad Pro" panose="020B0503030403020204" pitchFamily="34" charset="0"/>
              </a:rPr>
              <a:t>statistik</a:t>
            </a:r>
            <a:r>
              <a:rPr lang="en-US" sz="2400" b="0" cap="none" dirty="0" smtClean="0">
                <a:latin typeface="Myriad Pro" panose="020B0503030403020204" pitchFamily="34" charset="0"/>
              </a:rPr>
              <a:t> </a:t>
            </a:r>
            <a:r>
              <a:rPr lang="en-US" sz="2400" b="0" cap="none" dirty="0" err="1" smtClean="0">
                <a:latin typeface="Myriad Pro" panose="020B0503030403020204" pitchFamily="34" charset="0"/>
              </a:rPr>
              <a:t>dasar</a:t>
            </a:r>
            <a:r>
              <a:rPr lang="en-US" sz="2400" b="0" cap="none" dirty="0" smtClean="0">
                <a:latin typeface="Myriad Pro" panose="020B0503030403020204" pitchFamily="34" charset="0"/>
              </a:rPr>
              <a:t> yang </a:t>
            </a:r>
            <a:r>
              <a:rPr lang="en-US" sz="2400" b="0" cap="none" dirty="0" err="1" smtClean="0">
                <a:latin typeface="Myriad Pro" panose="020B0503030403020204" pitchFamily="34" charset="0"/>
              </a:rPr>
              <a:t>bersifat</a:t>
            </a:r>
            <a:r>
              <a:rPr lang="en-US" sz="2400" b="0" cap="none" dirty="0" smtClean="0">
                <a:latin typeface="Myriad Pro" panose="020B0503030403020204" pitchFamily="34" charset="0"/>
              </a:rPr>
              <a:t> </a:t>
            </a:r>
            <a:r>
              <a:rPr lang="en-US" sz="2400" b="0" cap="none" dirty="0" err="1" smtClean="0">
                <a:latin typeface="Myriad Pro" panose="020B0503030403020204" pitchFamily="34" charset="0"/>
              </a:rPr>
              <a:t>makro</a:t>
            </a:r>
            <a:r>
              <a:rPr lang="id-ID" sz="2400" b="0" cap="none" dirty="0" smtClean="0">
                <a:latin typeface="Myriad Pro" panose="020B0503030403020204" pitchFamily="34" charset="0"/>
              </a:rPr>
              <a:t> </a:t>
            </a:r>
            <a:r>
              <a:rPr lang="en-ID" sz="2400" b="0" cap="none" dirty="0" smtClean="0">
                <a:latin typeface="Myriad Pro" panose="020B0503030403020204" pitchFamily="34" charset="0"/>
              </a:rPr>
              <a:t>d</a:t>
            </a:r>
            <a:r>
              <a:rPr lang="id-ID" sz="2400" b="0" cap="none" dirty="0" smtClean="0">
                <a:latin typeface="Myriad Pro" panose="020B0503030403020204" pitchFamily="34" charset="0"/>
              </a:rPr>
              <a:t>an </a:t>
            </a:r>
            <a:r>
              <a:rPr lang="en-US" sz="2400" b="0" cap="none" dirty="0" smtClean="0">
                <a:latin typeface="Myriad Pro" panose="020B0503030403020204" pitchFamily="34" charset="0"/>
              </a:rPr>
              <a:t>l</a:t>
            </a:r>
            <a:r>
              <a:rPr lang="id-ID" sz="2400" b="0" cap="none" dirty="0" smtClean="0">
                <a:latin typeface="Myriad Pro" panose="020B0503030403020204" pitchFamily="34" charset="0"/>
              </a:rPr>
              <a:t>intas </a:t>
            </a:r>
            <a:r>
              <a:rPr lang="en-US" sz="2400" b="0" cap="none" dirty="0" smtClean="0">
                <a:latin typeface="Myriad Pro" panose="020B0503030403020204" pitchFamily="34" charset="0"/>
              </a:rPr>
              <a:t>s</a:t>
            </a:r>
            <a:r>
              <a:rPr lang="id-ID" sz="2400" b="0" cap="none" dirty="0" smtClean="0">
                <a:latin typeface="Myriad Pro" panose="020B0503030403020204" pitchFamily="34" charset="0"/>
              </a:rPr>
              <a:t>ektoral</a:t>
            </a:r>
            <a:r>
              <a:rPr lang="en-US" sz="2400" b="0" dirty="0" smtClean="0">
                <a:latin typeface="Myriad Pro" panose="020B0503030403020204" pitchFamily="34" charset="0"/>
              </a:rPr>
              <a:t>”</a:t>
            </a:r>
            <a:endParaRPr lang="en-US" sz="2400" b="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98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sosceles Triangle 28"/>
          <p:cNvSpPr/>
          <p:nvPr/>
        </p:nvSpPr>
        <p:spPr>
          <a:xfrm flipV="1">
            <a:off x="8798704" y="601577"/>
            <a:ext cx="405196" cy="265255"/>
          </a:xfrm>
          <a:prstGeom prst="triangle">
            <a:avLst>
              <a:gd name="adj" fmla="val 47225"/>
            </a:avLst>
          </a:prstGeom>
          <a:solidFill>
            <a:srgbClr val="190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4"/>
          <p:cNvSpPr/>
          <p:nvPr/>
        </p:nvSpPr>
        <p:spPr>
          <a:xfrm flipH="1" flipV="1">
            <a:off x="7974416" y="-6"/>
            <a:ext cx="4229739" cy="723019"/>
          </a:xfrm>
          <a:custGeom>
            <a:avLst/>
            <a:gdLst>
              <a:gd name="connsiteX0" fmla="*/ 0 w 12185949"/>
              <a:gd name="connsiteY0" fmla="*/ 0 h 498658"/>
              <a:gd name="connsiteX1" fmla="*/ 12185949 w 12185949"/>
              <a:gd name="connsiteY1" fmla="*/ 0 h 498658"/>
              <a:gd name="connsiteX2" fmla="*/ 12185949 w 12185949"/>
              <a:gd name="connsiteY2" fmla="*/ 498658 h 498658"/>
              <a:gd name="connsiteX3" fmla="*/ 0 w 12185949"/>
              <a:gd name="connsiteY3" fmla="*/ 498658 h 498658"/>
              <a:gd name="connsiteX4" fmla="*/ 0 w 12185949"/>
              <a:gd name="connsiteY4" fmla="*/ 0 h 498658"/>
              <a:gd name="connsiteX0" fmla="*/ 0 w 12185949"/>
              <a:gd name="connsiteY0" fmla="*/ 244549 h 743207"/>
              <a:gd name="connsiteX1" fmla="*/ 12185949 w 12185949"/>
              <a:gd name="connsiteY1" fmla="*/ 0 h 743207"/>
              <a:gd name="connsiteX2" fmla="*/ 12185949 w 12185949"/>
              <a:gd name="connsiteY2" fmla="*/ 743207 h 743207"/>
              <a:gd name="connsiteX3" fmla="*/ 0 w 12185949"/>
              <a:gd name="connsiteY3" fmla="*/ 743207 h 743207"/>
              <a:gd name="connsiteX4" fmla="*/ 0 w 12185949"/>
              <a:gd name="connsiteY4" fmla="*/ 244549 h 743207"/>
              <a:gd name="connsiteX0" fmla="*/ 0 w 13149674"/>
              <a:gd name="connsiteY0" fmla="*/ 265289 h 763947"/>
              <a:gd name="connsiteX1" fmla="*/ 13149674 w 13149674"/>
              <a:gd name="connsiteY1" fmla="*/ 0 h 763947"/>
              <a:gd name="connsiteX2" fmla="*/ 12185949 w 13149674"/>
              <a:gd name="connsiteY2" fmla="*/ 763947 h 763947"/>
              <a:gd name="connsiteX3" fmla="*/ 0 w 13149674"/>
              <a:gd name="connsiteY3" fmla="*/ 763947 h 763947"/>
              <a:gd name="connsiteX4" fmla="*/ 0 w 13149674"/>
              <a:gd name="connsiteY4" fmla="*/ 265289 h 763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49674" h="763947">
                <a:moveTo>
                  <a:pt x="0" y="265289"/>
                </a:moveTo>
                <a:lnTo>
                  <a:pt x="13149674" y="0"/>
                </a:lnTo>
                <a:lnTo>
                  <a:pt x="12185949" y="763947"/>
                </a:lnTo>
                <a:lnTo>
                  <a:pt x="0" y="763947"/>
                </a:lnTo>
                <a:lnTo>
                  <a:pt x="0" y="265289"/>
                </a:lnTo>
                <a:close/>
              </a:path>
            </a:pathLst>
          </a:custGeom>
          <a:gradFill>
            <a:gsLst>
              <a:gs pos="50000">
                <a:srgbClr val="EDD784"/>
              </a:gs>
              <a:gs pos="2000">
                <a:srgbClr val="C59535"/>
              </a:gs>
              <a:gs pos="100000">
                <a:srgbClr val="C6942B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1788716" y="6134986"/>
            <a:ext cx="405196" cy="220704"/>
          </a:xfrm>
          <a:prstGeom prst="triangle">
            <a:avLst>
              <a:gd name="adj" fmla="val 47225"/>
            </a:avLst>
          </a:prstGeom>
          <a:gradFill flip="none" rotWithShape="1">
            <a:gsLst>
              <a:gs pos="0">
                <a:srgbClr val="C59535"/>
              </a:gs>
              <a:gs pos="100000">
                <a:srgbClr val="B5641B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51" y="6114791"/>
            <a:ext cx="12185949" cy="743207"/>
          </a:xfrm>
          <a:custGeom>
            <a:avLst/>
            <a:gdLst>
              <a:gd name="connsiteX0" fmla="*/ 0 w 12185949"/>
              <a:gd name="connsiteY0" fmla="*/ 0 h 498658"/>
              <a:gd name="connsiteX1" fmla="*/ 12185949 w 12185949"/>
              <a:gd name="connsiteY1" fmla="*/ 0 h 498658"/>
              <a:gd name="connsiteX2" fmla="*/ 12185949 w 12185949"/>
              <a:gd name="connsiteY2" fmla="*/ 498658 h 498658"/>
              <a:gd name="connsiteX3" fmla="*/ 0 w 12185949"/>
              <a:gd name="connsiteY3" fmla="*/ 498658 h 498658"/>
              <a:gd name="connsiteX4" fmla="*/ 0 w 12185949"/>
              <a:gd name="connsiteY4" fmla="*/ 0 h 498658"/>
              <a:gd name="connsiteX0" fmla="*/ 0 w 12185949"/>
              <a:gd name="connsiteY0" fmla="*/ 244549 h 743207"/>
              <a:gd name="connsiteX1" fmla="*/ 12185949 w 12185949"/>
              <a:gd name="connsiteY1" fmla="*/ 0 h 743207"/>
              <a:gd name="connsiteX2" fmla="*/ 12185949 w 12185949"/>
              <a:gd name="connsiteY2" fmla="*/ 743207 h 743207"/>
              <a:gd name="connsiteX3" fmla="*/ 0 w 12185949"/>
              <a:gd name="connsiteY3" fmla="*/ 743207 h 743207"/>
              <a:gd name="connsiteX4" fmla="*/ 0 w 12185949"/>
              <a:gd name="connsiteY4" fmla="*/ 244549 h 74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5949" h="743207">
                <a:moveTo>
                  <a:pt x="0" y="244549"/>
                </a:moveTo>
                <a:lnTo>
                  <a:pt x="12185949" y="0"/>
                </a:lnTo>
                <a:lnTo>
                  <a:pt x="12185949" y="743207"/>
                </a:lnTo>
                <a:lnTo>
                  <a:pt x="0" y="743207"/>
                </a:lnTo>
                <a:lnTo>
                  <a:pt x="0" y="244549"/>
                </a:lnTo>
                <a:close/>
              </a:path>
            </a:pathLst>
          </a:custGeom>
          <a:gradFill flip="none" rotWithShape="1">
            <a:gsLst>
              <a:gs pos="2000">
                <a:srgbClr val="000100"/>
              </a:gs>
              <a:gs pos="100000">
                <a:srgbClr val="160D07"/>
              </a:gs>
              <a:gs pos="24000">
                <a:srgbClr val="47231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arallelogram 15"/>
          <p:cNvSpPr/>
          <p:nvPr/>
        </p:nvSpPr>
        <p:spPr>
          <a:xfrm>
            <a:off x="-9498" y="6134986"/>
            <a:ext cx="2000812" cy="723014"/>
          </a:xfrm>
          <a:custGeom>
            <a:avLst/>
            <a:gdLst>
              <a:gd name="connsiteX0" fmla="*/ 0 w 2286000"/>
              <a:gd name="connsiteY0" fmla="*/ 609600 h 609600"/>
              <a:gd name="connsiteX1" fmla="*/ 509680 w 2286000"/>
              <a:gd name="connsiteY1" fmla="*/ 0 h 609600"/>
              <a:gd name="connsiteX2" fmla="*/ 2286000 w 2286000"/>
              <a:gd name="connsiteY2" fmla="*/ 0 h 609600"/>
              <a:gd name="connsiteX3" fmla="*/ 1776320 w 2286000"/>
              <a:gd name="connsiteY3" fmla="*/ 609600 h 609600"/>
              <a:gd name="connsiteX4" fmla="*/ 0 w 2286000"/>
              <a:gd name="connsiteY4" fmla="*/ 609600 h 609600"/>
              <a:gd name="connsiteX0" fmla="*/ 0 w 2286000"/>
              <a:gd name="connsiteY0" fmla="*/ 609600 h 609600"/>
              <a:gd name="connsiteX1" fmla="*/ 146342 w 2286000"/>
              <a:gd name="connsiteY1" fmla="*/ 0 h 609600"/>
              <a:gd name="connsiteX2" fmla="*/ 2286000 w 2286000"/>
              <a:gd name="connsiteY2" fmla="*/ 0 h 609600"/>
              <a:gd name="connsiteX3" fmla="*/ 1776320 w 2286000"/>
              <a:gd name="connsiteY3" fmla="*/ 609600 h 609600"/>
              <a:gd name="connsiteX4" fmla="*/ 0 w 2286000"/>
              <a:gd name="connsiteY4" fmla="*/ 609600 h 609600"/>
              <a:gd name="connsiteX0" fmla="*/ 0 w 2286000"/>
              <a:gd name="connsiteY0" fmla="*/ 615656 h 615656"/>
              <a:gd name="connsiteX1" fmla="*/ 1007 w 2286000"/>
              <a:gd name="connsiteY1" fmla="*/ 0 h 615656"/>
              <a:gd name="connsiteX2" fmla="*/ 2286000 w 2286000"/>
              <a:gd name="connsiteY2" fmla="*/ 6056 h 615656"/>
              <a:gd name="connsiteX3" fmla="*/ 1776320 w 2286000"/>
              <a:gd name="connsiteY3" fmla="*/ 615656 h 615656"/>
              <a:gd name="connsiteX4" fmla="*/ 0 w 2286000"/>
              <a:gd name="connsiteY4" fmla="*/ 615656 h 615656"/>
              <a:gd name="connsiteX0" fmla="*/ 0 w 2286000"/>
              <a:gd name="connsiteY0" fmla="*/ 609600 h 609600"/>
              <a:gd name="connsiteX1" fmla="*/ 7062 w 2286000"/>
              <a:gd name="connsiteY1" fmla="*/ 12111 h 609600"/>
              <a:gd name="connsiteX2" fmla="*/ 2286000 w 2286000"/>
              <a:gd name="connsiteY2" fmla="*/ 0 h 609600"/>
              <a:gd name="connsiteX3" fmla="*/ 1776320 w 2286000"/>
              <a:gd name="connsiteY3" fmla="*/ 609600 h 609600"/>
              <a:gd name="connsiteX4" fmla="*/ 0 w 2286000"/>
              <a:gd name="connsiteY4" fmla="*/ 609600 h 609600"/>
              <a:gd name="connsiteX0" fmla="*/ 3369 w 2289369"/>
              <a:gd name="connsiteY0" fmla="*/ 609600 h 609600"/>
              <a:gd name="connsiteX1" fmla="*/ 19 w 2289369"/>
              <a:gd name="connsiteY1" fmla="*/ 102604 h 609600"/>
              <a:gd name="connsiteX2" fmla="*/ 2289369 w 2289369"/>
              <a:gd name="connsiteY2" fmla="*/ 0 h 609600"/>
              <a:gd name="connsiteX3" fmla="*/ 1779689 w 2289369"/>
              <a:gd name="connsiteY3" fmla="*/ 609600 h 609600"/>
              <a:gd name="connsiteX4" fmla="*/ 3369 w 2289369"/>
              <a:gd name="connsiteY4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9369" h="609600">
                <a:moveTo>
                  <a:pt x="3369" y="609600"/>
                </a:moveTo>
                <a:cubicBezTo>
                  <a:pt x="3705" y="404381"/>
                  <a:pt x="-317" y="307823"/>
                  <a:pt x="19" y="102604"/>
                </a:cubicBezTo>
                <a:lnTo>
                  <a:pt x="2289369" y="0"/>
                </a:lnTo>
                <a:lnTo>
                  <a:pt x="1779689" y="609600"/>
                </a:lnTo>
                <a:lnTo>
                  <a:pt x="3369" y="609600"/>
                </a:lnTo>
                <a:close/>
              </a:path>
            </a:pathLst>
          </a:custGeom>
          <a:gradFill flip="none" rotWithShape="1">
            <a:gsLst>
              <a:gs pos="50000">
                <a:srgbClr val="EDD784"/>
              </a:gs>
              <a:gs pos="2000">
                <a:srgbClr val="C59535"/>
              </a:gs>
              <a:gs pos="100000">
                <a:srgbClr val="C6942B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4"/>
          <p:cNvSpPr/>
          <p:nvPr/>
        </p:nvSpPr>
        <p:spPr>
          <a:xfrm flipH="1" flipV="1">
            <a:off x="9562" y="-21269"/>
            <a:ext cx="8974948" cy="1275910"/>
          </a:xfrm>
          <a:custGeom>
            <a:avLst/>
            <a:gdLst>
              <a:gd name="connsiteX0" fmla="*/ 0 w 12185949"/>
              <a:gd name="connsiteY0" fmla="*/ 0 h 498658"/>
              <a:gd name="connsiteX1" fmla="*/ 12185949 w 12185949"/>
              <a:gd name="connsiteY1" fmla="*/ 0 h 498658"/>
              <a:gd name="connsiteX2" fmla="*/ 12185949 w 12185949"/>
              <a:gd name="connsiteY2" fmla="*/ 498658 h 498658"/>
              <a:gd name="connsiteX3" fmla="*/ 0 w 12185949"/>
              <a:gd name="connsiteY3" fmla="*/ 498658 h 498658"/>
              <a:gd name="connsiteX4" fmla="*/ 0 w 12185949"/>
              <a:gd name="connsiteY4" fmla="*/ 0 h 498658"/>
              <a:gd name="connsiteX0" fmla="*/ 0 w 12185949"/>
              <a:gd name="connsiteY0" fmla="*/ 244549 h 743207"/>
              <a:gd name="connsiteX1" fmla="*/ 12185949 w 12185949"/>
              <a:gd name="connsiteY1" fmla="*/ 0 h 743207"/>
              <a:gd name="connsiteX2" fmla="*/ 12185949 w 12185949"/>
              <a:gd name="connsiteY2" fmla="*/ 743207 h 743207"/>
              <a:gd name="connsiteX3" fmla="*/ 0 w 12185949"/>
              <a:gd name="connsiteY3" fmla="*/ 743207 h 743207"/>
              <a:gd name="connsiteX4" fmla="*/ 0 w 12185949"/>
              <a:gd name="connsiteY4" fmla="*/ 244549 h 743207"/>
              <a:gd name="connsiteX0" fmla="*/ 454749 w 12185949"/>
              <a:gd name="connsiteY0" fmla="*/ 238250 h 743207"/>
              <a:gd name="connsiteX1" fmla="*/ 12185949 w 12185949"/>
              <a:gd name="connsiteY1" fmla="*/ 0 h 743207"/>
              <a:gd name="connsiteX2" fmla="*/ 12185949 w 12185949"/>
              <a:gd name="connsiteY2" fmla="*/ 743207 h 743207"/>
              <a:gd name="connsiteX3" fmla="*/ 0 w 12185949"/>
              <a:gd name="connsiteY3" fmla="*/ 743207 h 743207"/>
              <a:gd name="connsiteX4" fmla="*/ 454749 w 12185949"/>
              <a:gd name="connsiteY4" fmla="*/ 238250 h 743207"/>
              <a:gd name="connsiteX0" fmla="*/ 896123 w 12185949"/>
              <a:gd name="connsiteY0" fmla="*/ 231952 h 743207"/>
              <a:gd name="connsiteX1" fmla="*/ 12185949 w 12185949"/>
              <a:gd name="connsiteY1" fmla="*/ 0 h 743207"/>
              <a:gd name="connsiteX2" fmla="*/ 12185949 w 12185949"/>
              <a:gd name="connsiteY2" fmla="*/ 743207 h 743207"/>
              <a:gd name="connsiteX3" fmla="*/ 0 w 12185949"/>
              <a:gd name="connsiteY3" fmla="*/ 743207 h 743207"/>
              <a:gd name="connsiteX4" fmla="*/ 896123 w 12185949"/>
              <a:gd name="connsiteY4" fmla="*/ 231952 h 743207"/>
              <a:gd name="connsiteX0" fmla="*/ 0 w 11289826"/>
              <a:gd name="connsiteY0" fmla="*/ 231952 h 755804"/>
              <a:gd name="connsiteX1" fmla="*/ 11289826 w 11289826"/>
              <a:gd name="connsiteY1" fmla="*/ 0 h 755804"/>
              <a:gd name="connsiteX2" fmla="*/ 11289826 w 11289826"/>
              <a:gd name="connsiteY2" fmla="*/ 743207 h 755804"/>
              <a:gd name="connsiteX3" fmla="*/ 682125 w 11289826"/>
              <a:gd name="connsiteY3" fmla="*/ 755804 h 755804"/>
              <a:gd name="connsiteX4" fmla="*/ 0 w 11289826"/>
              <a:gd name="connsiteY4" fmla="*/ 231952 h 755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9826" h="755804">
                <a:moveTo>
                  <a:pt x="0" y="231952"/>
                </a:moveTo>
                <a:lnTo>
                  <a:pt x="11289826" y="0"/>
                </a:lnTo>
                <a:lnTo>
                  <a:pt x="11289826" y="743207"/>
                </a:lnTo>
                <a:lnTo>
                  <a:pt x="682125" y="755804"/>
                </a:lnTo>
                <a:lnTo>
                  <a:pt x="0" y="231952"/>
                </a:lnTo>
                <a:close/>
              </a:path>
            </a:pathLst>
          </a:custGeom>
          <a:gradFill flip="none" rotWithShape="1">
            <a:gsLst>
              <a:gs pos="0">
                <a:srgbClr val="160D07"/>
              </a:gs>
              <a:gs pos="100000">
                <a:srgbClr val="47231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96011" y="93648"/>
            <a:ext cx="507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  <a:cs typeface="Arial" panose="020B0604020202020204" pitchFamily="34" charset="0"/>
              </a:rPr>
              <a:t>Pengertian </a:t>
            </a:r>
            <a:r>
              <a:rPr lang="en-US" sz="4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  <a:cs typeface="Arial" panose="020B0604020202020204" pitchFamily="34" charset="0"/>
              </a:rPr>
              <a:t>Statistik</a:t>
            </a:r>
            <a:endParaRPr lang="en-US" sz="4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udy Old Style" panose="02020502050305020303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735531844"/>
              </p:ext>
            </p:extLst>
          </p:nvPr>
        </p:nvGraphicFramePr>
        <p:xfrm>
          <a:off x="919892" y="1762897"/>
          <a:ext cx="10876692" cy="3649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217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4"/>
          <p:cNvSpPr/>
          <p:nvPr/>
        </p:nvSpPr>
        <p:spPr>
          <a:xfrm flipH="1" flipV="1">
            <a:off x="7974416" y="-6"/>
            <a:ext cx="4229739" cy="723019"/>
          </a:xfrm>
          <a:custGeom>
            <a:avLst/>
            <a:gdLst>
              <a:gd name="connsiteX0" fmla="*/ 0 w 12185949"/>
              <a:gd name="connsiteY0" fmla="*/ 0 h 498658"/>
              <a:gd name="connsiteX1" fmla="*/ 12185949 w 12185949"/>
              <a:gd name="connsiteY1" fmla="*/ 0 h 498658"/>
              <a:gd name="connsiteX2" fmla="*/ 12185949 w 12185949"/>
              <a:gd name="connsiteY2" fmla="*/ 498658 h 498658"/>
              <a:gd name="connsiteX3" fmla="*/ 0 w 12185949"/>
              <a:gd name="connsiteY3" fmla="*/ 498658 h 498658"/>
              <a:gd name="connsiteX4" fmla="*/ 0 w 12185949"/>
              <a:gd name="connsiteY4" fmla="*/ 0 h 498658"/>
              <a:gd name="connsiteX0" fmla="*/ 0 w 12185949"/>
              <a:gd name="connsiteY0" fmla="*/ 244549 h 743207"/>
              <a:gd name="connsiteX1" fmla="*/ 12185949 w 12185949"/>
              <a:gd name="connsiteY1" fmla="*/ 0 h 743207"/>
              <a:gd name="connsiteX2" fmla="*/ 12185949 w 12185949"/>
              <a:gd name="connsiteY2" fmla="*/ 743207 h 743207"/>
              <a:gd name="connsiteX3" fmla="*/ 0 w 12185949"/>
              <a:gd name="connsiteY3" fmla="*/ 743207 h 743207"/>
              <a:gd name="connsiteX4" fmla="*/ 0 w 12185949"/>
              <a:gd name="connsiteY4" fmla="*/ 244549 h 743207"/>
              <a:gd name="connsiteX0" fmla="*/ 0 w 13149674"/>
              <a:gd name="connsiteY0" fmla="*/ 265289 h 763947"/>
              <a:gd name="connsiteX1" fmla="*/ 13149674 w 13149674"/>
              <a:gd name="connsiteY1" fmla="*/ 0 h 763947"/>
              <a:gd name="connsiteX2" fmla="*/ 12185949 w 13149674"/>
              <a:gd name="connsiteY2" fmla="*/ 763947 h 763947"/>
              <a:gd name="connsiteX3" fmla="*/ 0 w 13149674"/>
              <a:gd name="connsiteY3" fmla="*/ 763947 h 763947"/>
              <a:gd name="connsiteX4" fmla="*/ 0 w 13149674"/>
              <a:gd name="connsiteY4" fmla="*/ 265289 h 763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49674" h="763947">
                <a:moveTo>
                  <a:pt x="0" y="265289"/>
                </a:moveTo>
                <a:lnTo>
                  <a:pt x="13149674" y="0"/>
                </a:lnTo>
                <a:lnTo>
                  <a:pt x="12185949" y="763947"/>
                </a:lnTo>
                <a:lnTo>
                  <a:pt x="0" y="763947"/>
                </a:lnTo>
                <a:lnTo>
                  <a:pt x="0" y="265289"/>
                </a:lnTo>
                <a:close/>
              </a:path>
            </a:pathLst>
          </a:custGeom>
          <a:gradFill>
            <a:gsLst>
              <a:gs pos="50000">
                <a:srgbClr val="EDD784"/>
              </a:gs>
              <a:gs pos="2000">
                <a:srgbClr val="C59535"/>
              </a:gs>
              <a:gs pos="100000">
                <a:srgbClr val="C6942B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1788716" y="6134986"/>
            <a:ext cx="405196" cy="220704"/>
          </a:xfrm>
          <a:prstGeom prst="triangle">
            <a:avLst>
              <a:gd name="adj" fmla="val 47225"/>
            </a:avLst>
          </a:prstGeom>
          <a:gradFill flip="none" rotWithShape="1">
            <a:gsLst>
              <a:gs pos="0">
                <a:srgbClr val="C59535"/>
              </a:gs>
              <a:gs pos="100000">
                <a:srgbClr val="B5641B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51" y="6114791"/>
            <a:ext cx="12185949" cy="743207"/>
          </a:xfrm>
          <a:custGeom>
            <a:avLst/>
            <a:gdLst>
              <a:gd name="connsiteX0" fmla="*/ 0 w 12185949"/>
              <a:gd name="connsiteY0" fmla="*/ 0 h 498658"/>
              <a:gd name="connsiteX1" fmla="*/ 12185949 w 12185949"/>
              <a:gd name="connsiteY1" fmla="*/ 0 h 498658"/>
              <a:gd name="connsiteX2" fmla="*/ 12185949 w 12185949"/>
              <a:gd name="connsiteY2" fmla="*/ 498658 h 498658"/>
              <a:gd name="connsiteX3" fmla="*/ 0 w 12185949"/>
              <a:gd name="connsiteY3" fmla="*/ 498658 h 498658"/>
              <a:gd name="connsiteX4" fmla="*/ 0 w 12185949"/>
              <a:gd name="connsiteY4" fmla="*/ 0 h 498658"/>
              <a:gd name="connsiteX0" fmla="*/ 0 w 12185949"/>
              <a:gd name="connsiteY0" fmla="*/ 244549 h 743207"/>
              <a:gd name="connsiteX1" fmla="*/ 12185949 w 12185949"/>
              <a:gd name="connsiteY1" fmla="*/ 0 h 743207"/>
              <a:gd name="connsiteX2" fmla="*/ 12185949 w 12185949"/>
              <a:gd name="connsiteY2" fmla="*/ 743207 h 743207"/>
              <a:gd name="connsiteX3" fmla="*/ 0 w 12185949"/>
              <a:gd name="connsiteY3" fmla="*/ 743207 h 743207"/>
              <a:gd name="connsiteX4" fmla="*/ 0 w 12185949"/>
              <a:gd name="connsiteY4" fmla="*/ 244549 h 74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5949" h="743207">
                <a:moveTo>
                  <a:pt x="0" y="244549"/>
                </a:moveTo>
                <a:lnTo>
                  <a:pt x="12185949" y="0"/>
                </a:lnTo>
                <a:lnTo>
                  <a:pt x="12185949" y="743207"/>
                </a:lnTo>
                <a:lnTo>
                  <a:pt x="0" y="743207"/>
                </a:lnTo>
                <a:lnTo>
                  <a:pt x="0" y="244549"/>
                </a:lnTo>
                <a:close/>
              </a:path>
            </a:pathLst>
          </a:custGeom>
          <a:gradFill flip="none" rotWithShape="1">
            <a:gsLst>
              <a:gs pos="2000">
                <a:srgbClr val="000100"/>
              </a:gs>
              <a:gs pos="100000">
                <a:srgbClr val="160D07"/>
              </a:gs>
              <a:gs pos="24000">
                <a:srgbClr val="47231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arallelogram 15"/>
          <p:cNvSpPr/>
          <p:nvPr/>
        </p:nvSpPr>
        <p:spPr>
          <a:xfrm>
            <a:off x="-9498" y="6134986"/>
            <a:ext cx="2000812" cy="723014"/>
          </a:xfrm>
          <a:custGeom>
            <a:avLst/>
            <a:gdLst>
              <a:gd name="connsiteX0" fmla="*/ 0 w 2286000"/>
              <a:gd name="connsiteY0" fmla="*/ 609600 h 609600"/>
              <a:gd name="connsiteX1" fmla="*/ 509680 w 2286000"/>
              <a:gd name="connsiteY1" fmla="*/ 0 h 609600"/>
              <a:gd name="connsiteX2" fmla="*/ 2286000 w 2286000"/>
              <a:gd name="connsiteY2" fmla="*/ 0 h 609600"/>
              <a:gd name="connsiteX3" fmla="*/ 1776320 w 2286000"/>
              <a:gd name="connsiteY3" fmla="*/ 609600 h 609600"/>
              <a:gd name="connsiteX4" fmla="*/ 0 w 2286000"/>
              <a:gd name="connsiteY4" fmla="*/ 609600 h 609600"/>
              <a:gd name="connsiteX0" fmla="*/ 0 w 2286000"/>
              <a:gd name="connsiteY0" fmla="*/ 609600 h 609600"/>
              <a:gd name="connsiteX1" fmla="*/ 146342 w 2286000"/>
              <a:gd name="connsiteY1" fmla="*/ 0 h 609600"/>
              <a:gd name="connsiteX2" fmla="*/ 2286000 w 2286000"/>
              <a:gd name="connsiteY2" fmla="*/ 0 h 609600"/>
              <a:gd name="connsiteX3" fmla="*/ 1776320 w 2286000"/>
              <a:gd name="connsiteY3" fmla="*/ 609600 h 609600"/>
              <a:gd name="connsiteX4" fmla="*/ 0 w 2286000"/>
              <a:gd name="connsiteY4" fmla="*/ 609600 h 609600"/>
              <a:gd name="connsiteX0" fmla="*/ 0 w 2286000"/>
              <a:gd name="connsiteY0" fmla="*/ 615656 h 615656"/>
              <a:gd name="connsiteX1" fmla="*/ 1007 w 2286000"/>
              <a:gd name="connsiteY1" fmla="*/ 0 h 615656"/>
              <a:gd name="connsiteX2" fmla="*/ 2286000 w 2286000"/>
              <a:gd name="connsiteY2" fmla="*/ 6056 h 615656"/>
              <a:gd name="connsiteX3" fmla="*/ 1776320 w 2286000"/>
              <a:gd name="connsiteY3" fmla="*/ 615656 h 615656"/>
              <a:gd name="connsiteX4" fmla="*/ 0 w 2286000"/>
              <a:gd name="connsiteY4" fmla="*/ 615656 h 615656"/>
              <a:gd name="connsiteX0" fmla="*/ 0 w 2286000"/>
              <a:gd name="connsiteY0" fmla="*/ 609600 h 609600"/>
              <a:gd name="connsiteX1" fmla="*/ 7062 w 2286000"/>
              <a:gd name="connsiteY1" fmla="*/ 12111 h 609600"/>
              <a:gd name="connsiteX2" fmla="*/ 2286000 w 2286000"/>
              <a:gd name="connsiteY2" fmla="*/ 0 h 609600"/>
              <a:gd name="connsiteX3" fmla="*/ 1776320 w 2286000"/>
              <a:gd name="connsiteY3" fmla="*/ 609600 h 609600"/>
              <a:gd name="connsiteX4" fmla="*/ 0 w 2286000"/>
              <a:gd name="connsiteY4" fmla="*/ 609600 h 609600"/>
              <a:gd name="connsiteX0" fmla="*/ 3369 w 2289369"/>
              <a:gd name="connsiteY0" fmla="*/ 609600 h 609600"/>
              <a:gd name="connsiteX1" fmla="*/ 19 w 2289369"/>
              <a:gd name="connsiteY1" fmla="*/ 102604 h 609600"/>
              <a:gd name="connsiteX2" fmla="*/ 2289369 w 2289369"/>
              <a:gd name="connsiteY2" fmla="*/ 0 h 609600"/>
              <a:gd name="connsiteX3" fmla="*/ 1779689 w 2289369"/>
              <a:gd name="connsiteY3" fmla="*/ 609600 h 609600"/>
              <a:gd name="connsiteX4" fmla="*/ 3369 w 2289369"/>
              <a:gd name="connsiteY4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9369" h="609600">
                <a:moveTo>
                  <a:pt x="3369" y="609600"/>
                </a:moveTo>
                <a:cubicBezTo>
                  <a:pt x="3705" y="404381"/>
                  <a:pt x="-317" y="307823"/>
                  <a:pt x="19" y="102604"/>
                </a:cubicBezTo>
                <a:lnTo>
                  <a:pt x="2289369" y="0"/>
                </a:lnTo>
                <a:lnTo>
                  <a:pt x="1779689" y="609600"/>
                </a:lnTo>
                <a:lnTo>
                  <a:pt x="3369" y="609600"/>
                </a:lnTo>
                <a:close/>
              </a:path>
            </a:pathLst>
          </a:custGeom>
          <a:gradFill flip="none" rotWithShape="1">
            <a:gsLst>
              <a:gs pos="50000">
                <a:srgbClr val="EDD784"/>
              </a:gs>
              <a:gs pos="2000">
                <a:srgbClr val="C59535"/>
              </a:gs>
              <a:gs pos="100000">
                <a:srgbClr val="C6942B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4"/>
          <p:cNvSpPr/>
          <p:nvPr/>
        </p:nvSpPr>
        <p:spPr>
          <a:xfrm flipH="1" flipV="1">
            <a:off x="9562" y="-21269"/>
            <a:ext cx="8974948" cy="1275910"/>
          </a:xfrm>
          <a:custGeom>
            <a:avLst/>
            <a:gdLst>
              <a:gd name="connsiteX0" fmla="*/ 0 w 12185949"/>
              <a:gd name="connsiteY0" fmla="*/ 0 h 498658"/>
              <a:gd name="connsiteX1" fmla="*/ 12185949 w 12185949"/>
              <a:gd name="connsiteY1" fmla="*/ 0 h 498658"/>
              <a:gd name="connsiteX2" fmla="*/ 12185949 w 12185949"/>
              <a:gd name="connsiteY2" fmla="*/ 498658 h 498658"/>
              <a:gd name="connsiteX3" fmla="*/ 0 w 12185949"/>
              <a:gd name="connsiteY3" fmla="*/ 498658 h 498658"/>
              <a:gd name="connsiteX4" fmla="*/ 0 w 12185949"/>
              <a:gd name="connsiteY4" fmla="*/ 0 h 498658"/>
              <a:gd name="connsiteX0" fmla="*/ 0 w 12185949"/>
              <a:gd name="connsiteY0" fmla="*/ 244549 h 743207"/>
              <a:gd name="connsiteX1" fmla="*/ 12185949 w 12185949"/>
              <a:gd name="connsiteY1" fmla="*/ 0 h 743207"/>
              <a:gd name="connsiteX2" fmla="*/ 12185949 w 12185949"/>
              <a:gd name="connsiteY2" fmla="*/ 743207 h 743207"/>
              <a:gd name="connsiteX3" fmla="*/ 0 w 12185949"/>
              <a:gd name="connsiteY3" fmla="*/ 743207 h 743207"/>
              <a:gd name="connsiteX4" fmla="*/ 0 w 12185949"/>
              <a:gd name="connsiteY4" fmla="*/ 244549 h 743207"/>
              <a:gd name="connsiteX0" fmla="*/ 454749 w 12185949"/>
              <a:gd name="connsiteY0" fmla="*/ 238250 h 743207"/>
              <a:gd name="connsiteX1" fmla="*/ 12185949 w 12185949"/>
              <a:gd name="connsiteY1" fmla="*/ 0 h 743207"/>
              <a:gd name="connsiteX2" fmla="*/ 12185949 w 12185949"/>
              <a:gd name="connsiteY2" fmla="*/ 743207 h 743207"/>
              <a:gd name="connsiteX3" fmla="*/ 0 w 12185949"/>
              <a:gd name="connsiteY3" fmla="*/ 743207 h 743207"/>
              <a:gd name="connsiteX4" fmla="*/ 454749 w 12185949"/>
              <a:gd name="connsiteY4" fmla="*/ 238250 h 743207"/>
              <a:gd name="connsiteX0" fmla="*/ 896123 w 12185949"/>
              <a:gd name="connsiteY0" fmla="*/ 231952 h 743207"/>
              <a:gd name="connsiteX1" fmla="*/ 12185949 w 12185949"/>
              <a:gd name="connsiteY1" fmla="*/ 0 h 743207"/>
              <a:gd name="connsiteX2" fmla="*/ 12185949 w 12185949"/>
              <a:gd name="connsiteY2" fmla="*/ 743207 h 743207"/>
              <a:gd name="connsiteX3" fmla="*/ 0 w 12185949"/>
              <a:gd name="connsiteY3" fmla="*/ 743207 h 743207"/>
              <a:gd name="connsiteX4" fmla="*/ 896123 w 12185949"/>
              <a:gd name="connsiteY4" fmla="*/ 231952 h 743207"/>
              <a:gd name="connsiteX0" fmla="*/ 0 w 11289826"/>
              <a:gd name="connsiteY0" fmla="*/ 231952 h 755804"/>
              <a:gd name="connsiteX1" fmla="*/ 11289826 w 11289826"/>
              <a:gd name="connsiteY1" fmla="*/ 0 h 755804"/>
              <a:gd name="connsiteX2" fmla="*/ 11289826 w 11289826"/>
              <a:gd name="connsiteY2" fmla="*/ 743207 h 755804"/>
              <a:gd name="connsiteX3" fmla="*/ 682125 w 11289826"/>
              <a:gd name="connsiteY3" fmla="*/ 755804 h 755804"/>
              <a:gd name="connsiteX4" fmla="*/ 0 w 11289826"/>
              <a:gd name="connsiteY4" fmla="*/ 231952 h 755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9826" h="755804">
                <a:moveTo>
                  <a:pt x="0" y="231952"/>
                </a:moveTo>
                <a:lnTo>
                  <a:pt x="11289826" y="0"/>
                </a:lnTo>
                <a:lnTo>
                  <a:pt x="11289826" y="743207"/>
                </a:lnTo>
                <a:lnTo>
                  <a:pt x="682125" y="755804"/>
                </a:lnTo>
                <a:lnTo>
                  <a:pt x="0" y="231952"/>
                </a:lnTo>
                <a:close/>
              </a:path>
            </a:pathLst>
          </a:custGeom>
          <a:gradFill flip="none" rotWithShape="1">
            <a:gsLst>
              <a:gs pos="0">
                <a:srgbClr val="160D07"/>
              </a:gs>
              <a:gs pos="100000">
                <a:srgbClr val="47231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96011" y="93648"/>
            <a:ext cx="35493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  <a:cs typeface="Arial" panose="020B0604020202020204" pitchFamily="34" charset="0"/>
              </a:rPr>
              <a:t>Jenis Statistik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udy Old Style" panose="02020502050305020303" pitchFamily="18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DA5F78A-E15A-4932-85A0-49DB424A7A68}"/>
              </a:ext>
            </a:extLst>
          </p:cNvPr>
          <p:cNvSpPr/>
          <p:nvPr/>
        </p:nvSpPr>
        <p:spPr>
          <a:xfrm>
            <a:off x="5205046" y="1"/>
            <a:ext cx="6986954" cy="6244315"/>
          </a:xfrm>
          <a:prstGeom prst="rect">
            <a:avLst/>
          </a:prstGeom>
          <a:solidFill>
            <a:srgbClr val="012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3" name="组合 64">
            <a:extLst>
              <a:ext uri="{FF2B5EF4-FFF2-40B4-BE49-F238E27FC236}">
                <a16:creationId xmlns:a16="http://schemas.microsoft.com/office/drawing/2014/main" xmlns="" id="{E0ABEA85-1205-45BB-99EF-50E2C2553A48}"/>
              </a:ext>
            </a:extLst>
          </p:cNvPr>
          <p:cNvGrpSpPr>
            <a:grpSpLocks/>
          </p:cNvGrpSpPr>
          <p:nvPr/>
        </p:nvGrpSpPr>
        <p:grpSpPr bwMode="auto">
          <a:xfrm>
            <a:off x="474013" y="2087765"/>
            <a:ext cx="4116910" cy="3929549"/>
            <a:chOff x="3832225" y="1819275"/>
            <a:chExt cx="1409700" cy="1414463"/>
          </a:xfrm>
        </p:grpSpPr>
        <p:sp>
          <p:nvSpPr>
            <p:cNvPr id="34" name="Freeform 7">
              <a:hlinkClick r:id="" action="ppaction://noaction"/>
              <a:extLst>
                <a:ext uri="{FF2B5EF4-FFF2-40B4-BE49-F238E27FC236}">
                  <a16:creationId xmlns:a16="http://schemas.microsoft.com/office/drawing/2014/main" xmlns="" id="{C59FD3C3-F892-4539-9D90-2AA0A334B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763" y="1819275"/>
              <a:ext cx="681038" cy="784225"/>
            </a:xfrm>
            <a:custGeom>
              <a:avLst/>
              <a:gdLst>
                <a:gd name="T0" fmla="*/ 341313 w 429"/>
                <a:gd name="T1" fmla="*/ 0 h 494"/>
                <a:gd name="T2" fmla="*/ 681038 w 429"/>
                <a:gd name="T3" fmla="*/ 195263 h 494"/>
                <a:gd name="T4" fmla="*/ 681038 w 429"/>
                <a:gd name="T5" fmla="*/ 588963 h 494"/>
                <a:gd name="T6" fmla="*/ 341313 w 429"/>
                <a:gd name="T7" fmla="*/ 784225 h 494"/>
                <a:gd name="T8" fmla="*/ 0 w 429"/>
                <a:gd name="T9" fmla="*/ 588963 h 494"/>
                <a:gd name="T10" fmla="*/ 0 w 429"/>
                <a:gd name="T11" fmla="*/ 195263 h 494"/>
                <a:gd name="T12" fmla="*/ 341313 w 429"/>
                <a:gd name="T13" fmla="*/ 0 h 494"/>
                <a:gd name="T14" fmla="*/ 341313 w 429"/>
                <a:gd name="T15" fmla="*/ 0 h 4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29"/>
                <a:gd name="T25" fmla="*/ 0 h 494"/>
                <a:gd name="T26" fmla="*/ 429 w 429"/>
                <a:gd name="T27" fmla="*/ 494 h 49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29" h="494">
                  <a:moveTo>
                    <a:pt x="215" y="0"/>
                  </a:moveTo>
                  <a:lnTo>
                    <a:pt x="429" y="123"/>
                  </a:lnTo>
                  <a:lnTo>
                    <a:pt x="429" y="371"/>
                  </a:lnTo>
                  <a:lnTo>
                    <a:pt x="215" y="494"/>
                  </a:lnTo>
                  <a:lnTo>
                    <a:pt x="0" y="371"/>
                  </a:lnTo>
                  <a:lnTo>
                    <a:pt x="0" y="123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E84A1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xmlns="" id="{D616A5C7-27BF-4757-BFAA-8F7BC4D5BC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32275" y="1860550"/>
              <a:ext cx="608013" cy="701675"/>
            </a:xfrm>
            <a:custGeom>
              <a:avLst/>
              <a:gdLst>
                <a:gd name="T0" fmla="*/ 304800 w 383"/>
                <a:gd name="T1" fmla="*/ 0 h 442"/>
                <a:gd name="T2" fmla="*/ 608013 w 383"/>
                <a:gd name="T3" fmla="*/ 177800 h 442"/>
                <a:gd name="T4" fmla="*/ 608013 w 383"/>
                <a:gd name="T5" fmla="*/ 525463 h 442"/>
                <a:gd name="T6" fmla="*/ 304800 w 383"/>
                <a:gd name="T7" fmla="*/ 701675 h 442"/>
                <a:gd name="T8" fmla="*/ 0 w 383"/>
                <a:gd name="T9" fmla="*/ 525463 h 442"/>
                <a:gd name="T10" fmla="*/ 0 w 383"/>
                <a:gd name="T11" fmla="*/ 177800 h 442"/>
                <a:gd name="T12" fmla="*/ 304800 w 383"/>
                <a:gd name="T13" fmla="*/ 0 h 442"/>
                <a:gd name="T14" fmla="*/ 304800 w 383"/>
                <a:gd name="T15" fmla="*/ 0 h 442"/>
                <a:gd name="T16" fmla="*/ 304800 w 383"/>
                <a:gd name="T17" fmla="*/ 12700 h 442"/>
                <a:gd name="T18" fmla="*/ 596900 w 383"/>
                <a:gd name="T19" fmla="*/ 180975 h 442"/>
                <a:gd name="T20" fmla="*/ 596900 w 383"/>
                <a:gd name="T21" fmla="*/ 522288 h 442"/>
                <a:gd name="T22" fmla="*/ 304800 w 383"/>
                <a:gd name="T23" fmla="*/ 690563 h 442"/>
                <a:gd name="T24" fmla="*/ 11113 w 383"/>
                <a:gd name="T25" fmla="*/ 522288 h 442"/>
                <a:gd name="T26" fmla="*/ 11113 w 383"/>
                <a:gd name="T27" fmla="*/ 180975 h 442"/>
                <a:gd name="T28" fmla="*/ 304800 w 383"/>
                <a:gd name="T29" fmla="*/ 12700 h 442"/>
                <a:gd name="T30" fmla="*/ 304800 w 383"/>
                <a:gd name="T31" fmla="*/ 12700 h 44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83"/>
                <a:gd name="T49" fmla="*/ 0 h 442"/>
                <a:gd name="T50" fmla="*/ 383 w 383"/>
                <a:gd name="T51" fmla="*/ 442 h 44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83" h="442">
                  <a:moveTo>
                    <a:pt x="192" y="0"/>
                  </a:moveTo>
                  <a:lnTo>
                    <a:pt x="383" y="112"/>
                  </a:lnTo>
                  <a:lnTo>
                    <a:pt x="383" y="331"/>
                  </a:lnTo>
                  <a:lnTo>
                    <a:pt x="192" y="442"/>
                  </a:lnTo>
                  <a:lnTo>
                    <a:pt x="0" y="331"/>
                  </a:lnTo>
                  <a:lnTo>
                    <a:pt x="0" y="112"/>
                  </a:lnTo>
                  <a:lnTo>
                    <a:pt x="192" y="0"/>
                  </a:lnTo>
                  <a:close/>
                  <a:moveTo>
                    <a:pt x="192" y="8"/>
                  </a:moveTo>
                  <a:lnTo>
                    <a:pt x="376" y="114"/>
                  </a:lnTo>
                  <a:lnTo>
                    <a:pt x="376" y="329"/>
                  </a:lnTo>
                  <a:lnTo>
                    <a:pt x="192" y="435"/>
                  </a:lnTo>
                  <a:lnTo>
                    <a:pt x="7" y="329"/>
                  </a:lnTo>
                  <a:lnTo>
                    <a:pt x="7" y="114"/>
                  </a:lnTo>
                  <a:lnTo>
                    <a:pt x="192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36" name="Freeform 13">
              <a:hlinkClick r:id="" action="ppaction://noaction"/>
              <a:extLst>
                <a:ext uri="{FF2B5EF4-FFF2-40B4-BE49-F238E27FC236}">
                  <a16:creationId xmlns:a16="http://schemas.microsoft.com/office/drawing/2014/main" xmlns="" id="{F3330CC4-87F7-497E-AD32-9B53A42C9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2225" y="2449513"/>
              <a:ext cx="677863" cy="784225"/>
            </a:xfrm>
            <a:custGeom>
              <a:avLst/>
              <a:gdLst>
                <a:gd name="T0" fmla="*/ 339725 w 427"/>
                <a:gd name="T1" fmla="*/ 0 h 494"/>
                <a:gd name="T2" fmla="*/ 677863 w 427"/>
                <a:gd name="T3" fmla="*/ 195263 h 494"/>
                <a:gd name="T4" fmla="*/ 677863 w 427"/>
                <a:gd name="T5" fmla="*/ 588963 h 494"/>
                <a:gd name="T6" fmla="*/ 339725 w 427"/>
                <a:gd name="T7" fmla="*/ 784225 h 494"/>
                <a:gd name="T8" fmla="*/ 0 w 427"/>
                <a:gd name="T9" fmla="*/ 588963 h 494"/>
                <a:gd name="T10" fmla="*/ 0 w 427"/>
                <a:gd name="T11" fmla="*/ 195263 h 494"/>
                <a:gd name="T12" fmla="*/ 339725 w 427"/>
                <a:gd name="T13" fmla="*/ 0 h 494"/>
                <a:gd name="T14" fmla="*/ 339725 w 427"/>
                <a:gd name="T15" fmla="*/ 0 h 4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27"/>
                <a:gd name="T25" fmla="*/ 0 h 494"/>
                <a:gd name="T26" fmla="*/ 427 w 427"/>
                <a:gd name="T27" fmla="*/ 494 h 49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27" h="494">
                  <a:moveTo>
                    <a:pt x="214" y="0"/>
                  </a:moveTo>
                  <a:lnTo>
                    <a:pt x="427" y="123"/>
                  </a:lnTo>
                  <a:lnTo>
                    <a:pt x="427" y="371"/>
                  </a:lnTo>
                  <a:lnTo>
                    <a:pt x="214" y="494"/>
                  </a:lnTo>
                  <a:lnTo>
                    <a:pt x="0" y="371"/>
                  </a:lnTo>
                  <a:lnTo>
                    <a:pt x="0" y="123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899C3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xmlns="" id="{EFAE4931-68D7-484D-A2B9-A2BB7AD245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8738" y="2490788"/>
              <a:ext cx="603250" cy="701675"/>
            </a:xfrm>
            <a:custGeom>
              <a:avLst/>
              <a:gdLst>
                <a:gd name="T0" fmla="*/ 303212 w 380"/>
                <a:gd name="T1" fmla="*/ 0 h 442"/>
                <a:gd name="T2" fmla="*/ 603250 w 380"/>
                <a:gd name="T3" fmla="*/ 176212 h 442"/>
                <a:gd name="T4" fmla="*/ 603250 w 380"/>
                <a:gd name="T5" fmla="*/ 525463 h 442"/>
                <a:gd name="T6" fmla="*/ 303212 w 380"/>
                <a:gd name="T7" fmla="*/ 701675 h 442"/>
                <a:gd name="T8" fmla="*/ 0 w 380"/>
                <a:gd name="T9" fmla="*/ 525463 h 442"/>
                <a:gd name="T10" fmla="*/ 0 w 380"/>
                <a:gd name="T11" fmla="*/ 176212 h 442"/>
                <a:gd name="T12" fmla="*/ 303212 w 380"/>
                <a:gd name="T13" fmla="*/ 0 h 442"/>
                <a:gd name="T14" fmla="*/ 303212 w 380"/>
                <a:gd name="T15" fmla="*/ 0 h 442"/>
                <a:gd name="T16" fmla="*/ 303212 w 380"/>
                <a:gd name="T17" fmla="*/ 12700 h 442"/>
                <a:gd name="T18" fmla="*/ 596900 w 380"/>
                <a:gd name="T19" fmla="*/ 180975 h 442"/>
                <a:gd name="T20" fmla="*/ 596900 w 380"/>
                <a:gd name="T21" fmla="*/ 522288 h 442"/>
                <a:gd name="T22" fmla="*/ 303212 w 380"/>
                <a:gd name="T23" fmla="*/ 690563 h 442"/>
                <a:gd name="T24" fmla="*/ 7938 w 380"/>
                <a:gd name="T25" fmla="*/ 522288 h 442"/>
                <a:gd name="T26" fmla="*/ 7938 w 380"/>
                <a:gd name="T27" fmla="*/ 180975 h 442"/>
                <a:gd name="T28" fmla="*/ 303212 w 380"/>
                <a:gd name="T29" fmla="*/ 12700 h 442"/>
                <a:gd name="T30" fmla="*/ 303212 w 380"/>
                <a:gd name="T31" fmla="*/ 12700 h 44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80"/>
                <a:gd name="T49" fmla="*/ 0 h 442"/>
                <a:gd name="T50" fmla="*/ 380 w 380"/>
                <a:gd name="T51" fmla="*/ 442 h 44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80" h="442">
                  <a:moveTo>
                    <a:pt x="191" y="0"/>
                  </a:moveTo>
                  <a:lnTo>
                    <a:pt x="380" y="111"/>
                  </a:lnTo>
                  <a:lnTo>
                    <a:pt x="380" y="331"/>
                  </a:lnTo>
                  <a:lnTo>
                    <a:pt x="191" y="442"/>
                  </a:lnTo>
                  <a:lnTo>
                    <a:pt x="0" y="331"/>
                  </a:lnTo>
                  <a:lnTo>
                    <a:pt x="0" y="111"/>
                  </a:lnTo>
                  <a:lnTo>
                    <a:pt x="191" y="0"/>
                  </a:lnTo>
                  <a:close/>
                  <a:moveTo>
                    <a:pt x="191" y="8"/>
                  </a:moveTo>
                  <a:lnTo>
                    <a:pt x="376" y="114"/>
                  </a:lnTo>
                  <a:lnTo>
                    <a:pt x="376" y="329"/>
                  </a:lnTo>
                  <a:lnTo>
                    <a:pt x="191" y="435"/>
                  </a:lnTo>
                  <a:lnTo>
                    <a:pt x="5" y="329"/>
                  </a:lnTo>
                  <a:lnTo>
                    <a:pt x="5" y="114"/>
                  </a:lnTo>
                  <a:lnTo>
                    <a:pt x="191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38" name="Freeform 19">
              <a:hlinkClick r:id="" action="ppaction://noaction"/>
              <a:extLst>
                <a:ext uri="{FF2B5EF4-FFF2-40B4-BE49-F238E27FC236}">
                  <a16:creationId xmlns:a16="http://schemas.microsoft.com/office/drawing/2014/main" xmlns="" id="{F762991A-0D3F-40EC-9284-1E0BA6BFD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75" y="2449513"/>
              <a:ext cx="679450" cy="784225"/>
            </a:xfrm>
            <a:custGeom>
              <a:avLst/>
              <a:gdLst>
                <a:gd name="T0" fmla="*/ 338138 w 428"/>
                <a:gd name="T1" fmla="*/ 0 h 494"/>
                <a:gd name="T2" fmla="*/ 679450 w 428"/>
                <a:gd name="T3" fmla="*/ 195263 h 494"/>
                <a:gd name="T4" fmla="*/ 679450 w 428"/>
                <a:gd name="T5" fmla="*/ 588963 h 494"/>
                <a:gd name="T6" fmla="*/ 338138 w 428"/>
                <a:gd name="T7" fmla="*/ 784225 h 494"/>
                <a:gd name="T8" fmla="*/ 0 w 428"/>
                <a:gd name="T9" fmla="*/ 588963 h 494"/>
                <a:gd name="T10" fmla="*/ 0 w 428"/>
                <a:gd name="T11" fmla="*/ 195263 h 494"/>
                <a:gd name="T12" fmla="*/ 338138 w 428"/>
                <a:gd name="T13" fmla="*/ 0 h 494"/>
                <a:gd name="T14" fmla="*/ 338138 w 428"/>
                <a:gd name="T15" fmla="*/ 0 h 4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28"/>
                <a:gd name="T25" fmla="*/ 0 h 494"/>
                <a:gd name="T26" fmla="*/ 428 w 428"/>
                <a:gd name="T27" fmla="*/ 494 h 49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28" h="494">
                  <a:moveTo>
                    <a:pt x="213" y="0"/>
                  </a:moveTo>
                  <a:lnTo>
                    <a:pt x="428" y="123"/>
                  </a:lnTo>
                  <a:lnTo>
                    <a:pt x="428" y="371"/>
                  </a:lnTo>
                  <a:lnTo>
                    <a:pt x="213" y="494"/>
                  </a:lnTo>
                  <a:lnTo>
                    <a:pt x="0" y="371"/>
                  </a:lnTo>
                  <a:lnTo>
                    <a:pt x="0" y="123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5CB5C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xmlns="" id="{9E34C25B-86AF-4558-97D3-8A5F947586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5813" y="2490788"/>
              <a:ext cx="608013" cy="701675"/>
            </a:xfrm>
            <a:custGeom>
              <a:avLst/>
              <a:gdLst>
                <a:gd name="T0" fmla="*/ 304800 w 383"/>
                <a:gd name="T1" fmla="*/ 0 h 442"/>
                <a:gd name="T2" fmla="*/ 608013 w 383"/>
                <a:gd name="T3" fmla="*/ 176212 h 442"/>
                <a:gd name="T4" fmla="*/ 608013 w 383"/>
                <a:gd name="T5" fmla="*/ 525463 h 442"/>
                <a:gd name="T6" fmla="*/ 304800 w 383"/>
                <a:gd name="T7" fmla="*/ 701675 h 442"/>
                <a:gd name="T8" fmla="*/ 0 w 383"/>
                <a:gd name="T9" fmla="*/ 525463 h 442"/>
                <a:gd name="T10" fmla="*/ 0 w 383"/>
                <a:gd name="T11" fmla="*/ 176212 h 442"/>
                <a:gd name="T12" fmla="*/ 304800 w 383"/>
                <a:gd name="T13" fmla="*/ 0 h 442"/>
                <a:gd name="T14" fmla="*/ 304800 w 383"/>
                <a:gd name="T15" fmla="*/ 0 h 442"/>
                <a:gd name="T16" fmla="*/ 304800 w 383"/>
                <a:gd name="T17" fmla="*/ 12700 h 442"/>
                <a:gd name="T18" fmla="*/ 600075 w 383"/>
                <a:gd name="T19" fmla="*/ 180975 h 442"/>
                <a:gd name="T20" fmla="*/ 600075 w 383"/>
                <a:gd name="T21" fmla="*/ 522288 h 442"/>
                <a:gd name="T22" fmla="*/ 304800 w 383"/>
                <a:gd name="T23" fmla="*/ 690563 h 442"/>
                <a:gd name="T24" fmla="*/ 11113 w 383"/>
                <a:gd name="T25" fmla="*/ 522288 h 442"/>
                <a:gd name="T26" fmla="*/ 11113 w 383"/>
                <a:gd name="T27" fmla="*/ 180975 h 442"/>
                <a:gd name="T28" fmla="*/ 304800 w 383"/>
                <a:gd name="T29" fmla="*/ 12700 h 442"/>
                <a:gd name="T30" fmla="*/ 304800 w 383"/>
                <a:gd name="T31" fmla="*/ 12700 h 44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83"/>
                <a:gd name="T49" fmla="*/ 0 h 442"/>
                <a:gd name="T50" fmla="*/ 383 w 383"/>
                <a:gd name="T51" fmla="*/ 442 h 44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83" h="442">
                  <a:moveTo>
                    <a:pt x="192" y="0"/>
                  </a:moveTo>
                  <a:lnTo>
                    <a:pt x="383" y="111"/>
                  </a:lnTo>
                  <a:lnTo>
                    <a:pt x="383" y="331"/>
                  </a:lnTo>
                  <a:lnTo>
                    <a:pt x="192" y="442"/>
                  </a:lnTo>
                  <a:lnTo>
                    <a:pt x="0" y="331"/>
                  </a:lnTo>
                  <a:lnTo>
                    <a:pt x="0" y="111"/>
                  </a:lnTo>
                  <a:lnTo>
                    <a:pt x="192" y="0"/>
                  </a:lnTo>
                  <a:close/>
                  <a:moveTo>
                    <a:pt x="192" y="8"/>
                  </a:moveTo>
                  <a:lnTo>
                    <a:pt x="378" y="114"/>
                  </a:lnTo>
                  <a:lnTo>
                    <a:pt x="378" y="329"/>
                  </a:lnTo>
                  <a:lnTo>
                    <a:pt x="192" y="435"/>
                  </a:lnTo>
                  <a:lnTo>
                    <a:pt x="7" y="329"/>
                  </a:lnTo>
                  <a:lnTo>
                    <a:pt x="7" y="114"/>
                  </a:lnTo>
                  <a:lnTo>
                    <a:pt x="192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ea typeface="微软雅黑" pitchFamily="34" charset="-122"/>
              </a:endParaRPr>
            </a:p>
          </p:txBody>
        </p:sp>
      </p:grpSp>
      <p:sp>
        <p:nvSpPr>
          <p:cNvPr id="40" name="TextBox 65">
            <a:hlinkClick r:id="" action="ppaction://noaction"/>
            <a:extLst>
              <a:ext uri="{FF2B5EF4-FFF2-40B4-BE49-F238E27FC236}">
                <a16:creationId xmlns:a16="http://schemas.microsoft.com/office/drawing/2014/main" xmlns="" id="{1116DB81-DD41-42AD-A3E5-735D01613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094" y="2766880"/>
            <a:ext cx="1682111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600" b="1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STATISTIK </a:t>
            </a:r>
          </a:p>
          <a:p>
            <a:pPr algn="ctr"/>
            <a:r>
              <a:rPr lang="en-US" altLang="zh-CN" sz="2600" b="1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DASAR</a:t>
            </a:r>
            <a:endParaRPr lang="zh-CN" altLang="en-US" sz="2600" b="1" dirty="0">
              <a:solidFill>
                <a:schemeClr val="bg1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41" name="TextBox 50">
            <a:hlinkClick r:id="" action="ppaction://noaction"/>
            <a:extLst>
              <a:ext uri="{FF2B5EF4-FFF2-40B4-BE49-F238E27FC236}">
                <a16:creationId xmlns:a16="http://schemas.microsoft.com/office/drawing/2014/main" xmlns="" id="{0215BC55-B0D9-4001-8454-3ACAC2D53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809" y="4481702"/>
            <a:ext cx="1711413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600" b="1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STATISTIK</a:t>
            </a:r>
          </a:p>
          <a:p>
            <a:pPr algn="ctr"/>
            <a:r>
              <a:rPr lang="en-US" altLang="zh-CN" sz="2600" b="1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SEKTORAL</a:t>
            </a:r>
            <a:endParaRPr lang="zh-CN" altLang="en-US" sz="2600" b="1" dirty="0">
              <a:solidFill>
                <a:schemeClr val="bg1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42" name="TextBox 53">
            <a:hlinkClick r:id="" action="ppaction://noaction"/>
            <a:extLst>
              <a:ext uri="{FF2B5EF4-FFF2-40B4-BE49-F238E27FC236}">
                <a16:creationId xmlns:a16="http://schemas.microsoft.com/office/drawing/2014/main" xmlns="" id="{8395A186-E294-4BE8-96BF-445EC6BA2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729" y="4481702"/>
            <a:ext cx="1682111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600" b="1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STATISTIK </a:t>
            </a:r>
          </a:p>
          <a:p>
            <a:pPr algn="ctr"/>
            <a:r>
              <a:rPr lang="en-US" altLang="zh-CN" sz="2600" b="1" dirty="0">
                <a:solidFill>
                  <a:schemeClr val="bg1"/>
                </a:solidFill>
                <a:latin typeface="+mn-lt"/>
                <a:ea typeface="微软雅黑" pitchFamily="34" charset="-122"/>
              </a:rPr>
              <a:t>KHUSUS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DFBBC93B-3449-48FC-9ABF-C9FCBAA220A7}"/>
              </a:ext>
            </a:extLst>
          </p:cNvPr>
          <p:cNvSpPr/>
          <p:nvPr/>
        </p:nvSpPr>
        <p:spPr>
          <a:xfrm>
            <a:off x="5596874" y="1155762"/>
            <a:ext cx="626039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>
                <a:solidFill>
                  <a:schemeClr val="bg1"/>
                </a:solidFill>
                <a:latin typeface="+mn-lt"/>
              </a:rPr>
              <a:t>Berdasarkan tujuan pemanfaatannya</a:t>
            </a:r>
            <a:r>
              <a:rPr lang="id-ID">
                <a:solidFill>
                  <a:schemeClr val="bg1"/>
                </a:solidFill>
                <a:latin typeface="+mn-lt"/>
              </a:rPr>
              <a:t>,</a:t>
            </a:r>
            <a:r>
              <a:rPr lang="en-US">
                <a:solidFill>
                  <a:schemeClr val="bg1"/>
                </a:solidFill>
                <a:latin typeface="+mn-lt"/>
              </a:rPr>
              <a:t> </a:t>
            </a:r>
            <a:r>
              <a:rPr lang="id-ID" smtClean="0">
                <a:solidFill>
                  <a:schemeClr val="bg1"/>
                </a:solidFill>
                <a:latin typeface="+mn-lt"/>
              </a:rPr>
              <a:t>jenis </a:t>
            </a:r>
            <a:r>
              <a:rPr lang="id-ID" dirty="0">
                <a:solidFill>
                  <a:schemeClr val="bg1"/>
                </a:solidFill>
                <a:latin typeface="+mn-lt"/>
              </a:rPr>
              <a:t>statistik terdiri </a:t>
            </a:r>
            <a:r>
              <a:rPr lang="id-ID" dirty="0" smtClean="0">
                <a:solidFill>
                  <a:schemeClr val="bg1"/>
                </a:solidFill>
                <a:latin typeface="+mn-lt"/>
              </a:rPr>
              <a:t>atas:</a:t>
            </a:r>
            <a:r>
              <a:rPr lang="id-ID" dirty="0">
                <a:solidFill>
                  <a:schemeClr val="bg1"/>
                </a:solidFill>
                <a:latin typeface="+mn-lt"/>
              </a:rPr>
              <a:t> </a:t>
            </a:r>
            <a:endParaRPr lang="en-US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SzPct val="80000"/>
              <a:buFont typeface="Wingdings" pitchFamily="2" charset="2"/>
              <a:buChar char="q"/>
            </a:pPr>
            <a:r>
              <a:rPr lang="id-ID" dirty="0">
                <a:solidFill>
                  <a:srgbClr val="EA5828"/>
                </a:solidFill>
                <a:latin typeface="+mn-lt"/>
              </a:rPr>
              <a:t>Statistik Dasar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	   </a:t>
            </a:r>
          </a:p>
          <a:p>
            <a:pPr marL="539750" indent="-182563">
              <a:buSzPct val="80000"/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pemanfaatan </a:t>
            </a:r>
            <a:r>
              <a:rPr lang="en-US">
                <a:solidFill>
                  <a:schemeClr val="bg1"/>
                </a:solidFill>
              </a:rPr>
              <a:t>untuk keperluan yang bersifat luas, </a:t>
            </a:r>
            <a:r>
              <a:rPr lang="en-US" smtClean="0">
                <a:solidFill>
                  <a:schemeClr val="bg1"/>
                </a:solidFill>
              </a:rPr>
              <a:t>yang </a:t>
            </a:r>
            <a:r>
              <a:rPr lang="en-US">
                <a:solidFill>
                  <a:schemeClr val="bg1"/>
                </a:solidFill>
              </a:rPr>
              <a:t>memiliki ciri-ciri lintas sektoral, berskala nasional maupun regional, </a:t>
            </a:r>
            <a:r>
              <a:rPr lang="en-US" smtClean="0">
                <a:solidFill>
                  <a:schemeClr val="bg1"/>
                </a:solidFill>
              </a:rPr>
              <a:t>makro</a:t>
            </a:r>
          </a:p>
          <a:p>
            <a:pPr marL="539750" indent="-182563">
              <a:buSzPct val="80000"/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  <a:latin typeface="+mn-lt"/>
              </a:rPr>
              <a:t>tanggung jawab</a:t>
            </a:r>
            <a:r>
              <a:rPr lang="id-ID" smtClean="0">
                <a:solidFill>
                  <a:schemeClr val="bg1"/>
                </a:solidFill>
                <a:latin typeface="+mn-lt"/>
              </a:rPr>
              <a:t> </a:t>
            </a:r>
            <a:r>
              <a:rPr lang="id-ID" dirty="0">
                <a:solidFill>
                  <a:schemeClr val="bg1"/>
                </a:solidFill>
                <a:latin typeface="+mn-lt"/>
              </a:rPr>
              <a:t>BPS</a:t>
            </a:r>
            <a:endParaRPr lang="en-US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SzPct val="80000"/>
              <a:buFont typeface="Wingdings" pitchFamily="2" charset="2"/>
              <a:buChar char="q"/>
            </a:pPr>
            <a:r>
              <a:rPr lang="id-ID" dirty="0">
                <a:solidFill>
                  <a:srgbClr val="EA5828"/>
                </a:solidFill>
                <a:latin typeface="+mn-lt"/>
              </a:rPr>
              <a:t>Statistik Sektoral </a:t>
            </a:r>
            <a:r>
              <a:rPr lang="en-US" dirty="0">
                <a:solidFill>
                  <a:srgbClr val="EA5828"/>
                </a:solidFill>
                <a:latin typeface="+mn-lt"/>
              </a:rPr>
              <a:t>  </a:t>
            </a:r>
          </a:p>
          <a:p>
            <a:pPr marL="539750" indent="-182563">
              <a:buSzPct val="80000"/>
              <a:buFont typeface="Arial" panose="020B0604020202020204" pitchFamily="34" charset="0"/>
              <a:buChar char="•"/>
            </a:pPr>
            <a:r>
              <a:rPr lang="id-ID" smtClean="0">
                <a:solidFill>
                  <a:schemeClr val="bg1"/>
                </a:solidFill>
              </a:rPr>
              <a:t>pemanfaatannya </a:t>
            </a:r>
            <a:r>
              <a:rPr lang="id-ID">
                <a:solidFill>
                  <a:schemeClr val="bg1"/>
                </a:solidFill>
              </a:rPr>
              <a:t>ditujukan untuk memenuhi kebutuhan instansi pemerintah tertentu dalam rangka penyelenggaraan tugas-tugas pemerintah dan tugas pembangunan</a:t>
            </a:r>
          </a:p>
          <a:p>
            <a:pPr marL="539750" indent="-182563">
              <a:buSzPct val="80000"/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tanggung jawab</a:t>
            </a:r>
            <a:r>
              <a:rPr lang="id-ID" smtClean="0">
                <a:solidFill>
                  <a:schemeClr val="bg1"/>
                </a:solidFill>
              </a:rPr>
              <a:t> </a:t>
            </a:r>
            <a:r>
              <a:rPr lang="id-ID">
                <a:solidFill>
                  <a:schemeClr val="bg1"/>
                </a:solidFill>
              </a:rPr>
              <a:t>instansi</a:t>
            </a:r>
            <a:r>
              <a:rPr lang="id-ID" smtClean="0">
                <a:solidFill>
                  <a:schemeClr val="bg1"/>
                </a:solidFill>
                <a:latin typeface="+mn-lt"/>
              </a:rPr>
              <a:t> </a:t>
            </a:r>
            <a:endParaRPr lang="en-US" smtClean="0">
              <a:solidFill>
                <a:schemeClr val="bg1"/>
              </a:solidFill>
              <a:latin typeface="+mn-lt"/>
            </a:endParaRPr>
          </a:p>
          <a:p>
            <a:pPr marL="342900" indent="-342900">
              <a:buSzPct val="80000"/>
              <a:buFont typeface="Wingdings" pitchFamily="2" charset="2"/>
              <a:buChar char="q"/>
            </a:pPr>
            <a:r>
              <a:rPr lang="id-ID" smtClean="0">
                <a:solidFill>
                  <a:srgbClr val="EA5828"/>
                </a:solidFill>
                <a:latin typeface="+mn-lt"/>
              </a:rPr>
              <a:t>Statistik</a:t>
            </a:r>
            <a:r>
              <a:rPr lang="en-US" smtClean="0">
                <a:solidFill>
                  <a:srgbClr val="EA5828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EA5828"/>
                </a:solidFill>
                <a:latin typeface="+mn-lt"/>
              </a:rPr>
              <a:t>Khusus</a:t>
            </a:r>
            <a:r>
              <a:rPr lang="id-ID" dirty="0">
                <a:solidFill>
                  <a:srgbClr val="EA5828"/>
                </a:solidFill>
                <a:latin typeface="+mn-lt"/>
              </a:rPr>
              <a:t>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	   </a:t>
            </a:r>
          </a:p>
          <a:p>
            <a:pPr marL="539750" indent="-182563">
              <a:buSzPct val="80000"/>
              <a:buFont typeface="Arial" panose="020B0604020202020204" pitchFamily="34" charset="0"/>
              <a:buChar char="•"/>
            </a:pPr>
            <a:r>
              <a:rPr lang="id-ID" smtClean="0">
                <a:solidFill>
                  <a:schemeClr val="bg1"/>
                </a:solidFill>
              </a:rPr>
              <a:t>Pemanfaatan </a:t>
            </a:r>
            <a:r>
              <a:rPr lang="id-ID">
                <a:solidFill>
                  <a:schemeClr val="bg1"/>
                </a:solidFill>
              </a:rPr>
              <a:t>untuk memenuhi kebutuhan spesifik dunia usaha, pendidikan, sosial budaya, dan kepentingan lain dalam kehidupan masyarakat</a:t>
            </a:r>
          </a:p>
          <a:p>
            <a:pPr marL="539750" indent="-182563">
              <a:buSzPct val="8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dikumpulkan </a:t>
            </a:r>
            <a:r>
              <a:rPr lang="id-ID" dirty="0">
                <a:solidFill>
                  <a:schemeClr val="bg1"/>
                </a:solidFill>
              </a:rPr>
              <a:t>oleh lembaga, organisasi, perorangan, dan atau unsur masyarakat lainnya.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7422096" y="569094"/>
            <a:ext cx="4097725" cy="572877"/>
            <a:chOff x="5849956" y="771180"/>
            <a:chExt cx="4097725" cy="572877"/>
          </a:xfrm>
        </p:grpSpPr>
        <p:sp>
          <p:nvSpPr>
            <p:cNvPr id="45" name="Rounded Rectangle 44"/>
            <p:cNvSpPr/>
            <p:nvPr/>
          </p:nvSpPr>
          <p:spPr>
            <a:xfrm>
              <a:off x="5849956" y="771180"/>
              <a:ext cx="4086123" cy="5728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4A2C7EBA-C21C-49AC-BF3B-6E3FA17D3F07}"/>
                </a:ext>
              </a:extLst>
            </p:cNvPr>
            <p:cNvSpPr/>
            <p:nvPr/>
          </p:nvSpPr>
          <p:spPr>
            <a:xfrm>
              <a:off x="5849956" y="787786"/>
              <a:ext cx="409772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2800" dirty="0">
                  <a:solidFill>
                    <a:srgbClr val="EA5828"/>
                  </a:solidFill>
                  <a:latin typeface="Franklin Gothic Medium Cond" pitchFamily="34" charset="0"/>
                </a:rPr>
                <a:t>UU No 16 </a:t>
              </a:r>
              <a:r>
                <a:rPr lang="es-ES" sz="2800" dirty="0" err="1">
                  <a:solidFill>
                    <a:srgbClr val="EA5828"/>
                  </a:solidFill>
                  <a:latin typeface="Franklin Gothic Medium Cond" pitchFamily="34" charset="0"/>
                </a:rPr>
                <a:t>Tahun</a:t>
              </a:r>
              <a:r>
                <a:rPr lang="es-ES" sz="2800" dirty="0">
                  <a:solidFill>
                    <a:srgbClr val="EA5828"/>
                  </a:solidFill>
                  <a:latin typeface="Franklin Gothic Medium Cond" pitchFamily="34" charset="0"/>
                </a:rPr>
                <a:t> 1997 </a:t>
              </a:r>
              <a:r>
                <a:rPr lang="es-ES" sz="2800" dirty="0" err="1">
                  <a:solidFill>
                    <a:srgbClr val="EA5828"/>
                  </a:solidFill>
                  <a:latin typeface="Franklin Gothic Medium Cond" pitchFamily="34" charset="0"/>
                </a:rPr>
                <a:t>Pasal</a:t>
              </a:r>
              <a:r>
                <a:rPr lang="es-ES" sz="2800" dirty="0">
                  <a:solidFill>
                    <a:srgbClr val="EA5828"/>
                  </a:solidFill>
                  <a:latin typeface="Franklin Gothic Medium Cond" pitchFamily="34" charset="0"/>
                </a:rPr>
                <a:t> 5</a:t>
              </a:r>
            </a:p>
          </p:txBody>
        </p:sp>
      </p:grpSp>
      <p:sp>
        <p:nvSpPr>
          <p:cNvPr id="47" name="Title 3"/>
          <p:cNvSpPr>
            <a:spLocks noGrp="1"/>
          </p:cNvSpPr>
          <p:nvPr>
            <p:ph type="title" idx="4294967295"/>
          </p:nvPr>
        </p:nvSpPr>
        <p:spPr>
          <a:xfrm>
            <a:off x="430228" y="1452302"/>
            <a:ext cx="3934599" cy="566738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1800" dirty="0" err="1" smtClean="0">
                <a:latin typeface="+mn-lt"/>
                <a:cs typeface="Myriad Arabic" panose="01010101010101010101" pitchFamily="50" charset="-78"/>
              </a:rPr>
              <a:t>Berdasarkan</a:t>
            </a:r>
            <a:r>
              <a:rPr lang="en-US" sz="1800" dirty="0" smtClean="0">
                <a:latin typeface="+mn-lt"/>
                <a:cs typeface="Myriad Arabic" panose="01010101010101010101" pitchFamily="50" charset="-78"/>
              </a:rPr>
              <a:t>  </a:t>
            </a:r>
            <a:r>
              <a:rPr lang="en-US" sz="1800" dirty="0">
                <a:latin typeface="+mn-lt"/>
                <a:cs typeface="Myriad Arabic" panose="01010101010101010101" pitchFamily="50" charset="-78"/>
              </a:rPr>
              <a:t>UU </a:t>
            </a:r>
            <a:r>
              <a:rPr lang="en-US" sz="1800" dirty="0" err="1">
                <a:latin typeface="+mn-lt"/>
                <a:cs typeface="Myriad Arabic" panose="01010101010101010101" pitchFamily="50" charset="-78"/>
              </a:rPr>
              <a:t>Nomor</a:t>
            </a:r>
            <a:r>
              <a:rPr lang="en-US" sz="1800" dirty="0">
                <a:latin typeface="+mn-lt"/>
                <a:cs typeface="Myriad Arabic" panose="01010101010101010101" pitchFamily="50" charset="-78"/>
              </a:rPr>
              <a:t> 16 </a:t>
            </a:r>
            <a:r>
              <a:rPr lang="en-US" sz="1800" dirty="0" err="1">
                <a:latin typeface="+mn-lt"/>
                <a:cs typeface="Myriad Arabic" panose="01010101010101010101" pitchFamily="50" charset="-78"/>
              </a:rPr>
              <a:t>Tahun</a:t>
            </a:r>
            <a:r>
              <a:rPr lang="en-US" sz="1800" dirty="0">
                <a:latin typeface="+mn-lt"/>
                <a:cs typeface="Myriad Arabic" panose="01010101010101010101" pitchFamily="50" charset="-78"/>
              </a:rPr>
              <a:t> 1997 </a:t>
            </a:r>
            <a:r>
              <a:rPr lang="en-US" sz="1800" dirty="0" err="1">
                <a:latin typeface="+mn-lt"/>
                <a:cs typeface="Myriad Arabic" panose="01010101010101010101" pitchFamily="50" charset="-78"/>
              </a:rPr>
              <a:t>Tentang</a:t>
            </a:r>
            <a:r>
              <a:rPr lang="en-US" sz="1800" dirty="0">
                <a:latin typeface="+mn-lt"/>
                <a:cs typeface="Myriad Arabic" panose="01010101010101010101" pitchFamily="50" charset="-78"/>
              </a:rPr>
              <a:t> </a:t>
            </a:r>
            <a:r>
              <a:rPr lang="en-US" sz="1800" dirty="0" err="1">
                <a:latin typeface="+mn-lt"/>
                <a:cs typeface="Myriad Arabic" panose="01010101010101010101" pitchFamily="50" charset="-78"/>
              </a:rPr>
              <a:t>Statistik</a:t>
            </a:r>
            <a:endParaRPr lang="en-US" dirty="0">
              <a:latin typeface="+mn-lt"/>
              <a:cs typeface="Myriad Arabic" panose="01010101010101010101" pitchFamily="50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6430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" y="1"/>
            <a:ext cx="12185949" cy="6762438"/>
          </a:xfrm>
          <a:prstGeom prst="rect">
            <a:avLst/>
          </a:prstGeom>
        </p:spPr>
      </p:pic>
      <p:sp>
        <p:nvSpPr>
          <p:cNvPr id="29" name="Isosceles Triangle 28"/>
          <p:cNvSpPr/>
          <p:nvPr/>
        </p:nvSpPr>
        <p:spPr>
          <a:xfrm flipV="1">
            <a:off x="8798704" y="601577"/>
            <a:ext cx="405196" cy="265255"/>
          </a:xfrm>
          <a:prstGeom prst="triangle">
            <a:avLst>
              <a:gd name="adj" fmla="val 47225"/>
            </a:avLst>
          </a:prstGeom>
          <a:solidFill>
            <a:srgbClr val="190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4"/>
          <p:cNvSpPr/>
          <p:nvPr/>
        </p:nvSpPr>
        <p:spPr>
          <a:xfrm flipH="1" flipV="1">
            <a:off x="7974416" y="-6"/>
            <a:ext cx="4229739" cy="723019"/>
          </a:xfrm>
          <a:custGeom>
            <a:avLst/>
            <a:gdLst>
              <a:gd name="connsiteX0" fmla="*/ 0 w 12185949"/>
              <a:gd name="connsiteY0" fmla="*/ 0 h 498658"/>
              <a:gd name="connsiteX1" fmla="*/ 12185949 w 12185949"/>
              <a:gd name="connsiteY1" fmla="*/ 0 h 498658"/>
              <a:gd name="connsiteX2" fmla="*/ 12185949 w 12185949"/>
              <a:gd name="connsiteY2" fmla="*/ 498658 h 498658"/>
              <a:gd name="connsiteX3" fmla="*/ 0 w 12185949"/>
              <a:gd name="connsiteY3" fmla="*/ 498658 h 498658"/>
              <a:gd name="connsiteX4" fmla="*/ 0 w 12185949"/>
              <a:gd name="connsiteY4" fmla="*/ 0 h 498658"/>
              <a:gd name="connsiteX0" fmla="*/ 0 w 12185949"/>
              <a:gd name="connsiteY0" fmla="*/ 244549 h 743207"/>
              <a:gd name="connsiteX1" fmla="*/ 12185949 w 12185949"/>
              <a:gd name="connsiteY1" fmla="*/ 0 h 743207"/>
              <a:gd name="connsiteX2" fmla="*/ 12185949 w 12185949"/>
              <a:gd name="connsiteY2" fmla="*/ 743207 h 743207"/>
              <a:gd name="connsiteX3" fmla="*/ 0 w 12185949"/>
              <a:gd name="connsiteY3" fmla="*/ 743207 h 743207"/>
              <a:gd name="connsiteX4" fmla="*/ 0 w 12185949"/>
              <a:gd name="connsiteY4" fmla="*/ 244549 h 743207"/>
              <a:gd name="connsiteX0" fmla="*/ 0 w 13149674"/>
              <a:gd name="connsiteY0" fmla="*/ 265289 h 763947"/>
              <a:gd name="connsiteX1" fmla="*/ 13149674 w 13149674"/>
              <a:gd name="connsiteY1" fmla="*/ 0 h 763947"/>
              <a:gd name="connsiteX2" fmla="*/ 12185949 w 13149674"/>
              <a:gd name="connsiteY2" fmla="*/ 763947 h 763947"/>
              <a:gd name="connsiteX3" fmla="*/ 0 w 13149674"/>
              <a:gd name="connsiteY3" fmla="*/ 763947 h 763947"/>
              <a:gd name="connsiteX4" fmla="*/ 0 w 13149674"/>
              <a:gd name="connsiteY4" fmla="*/ 265289 h 763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49674" h="763947">
                <a:moveTo>
                  <a:pt x="0" y="265289"/>
                </a:moveTo>
                <a:lnTo>
                  <a:pt x="13149674" y="0"/>
                </a:lnTo>
                <a:lnTo>
                  <a:pt x="12185949" y="763947"/>
                </a:lnTo>
                <a:lnTo>
                  <a:pt x="0" y="763947"/>
                </a:lnTo>
                <a:lnTo>
                  <a:pt x="0" y="265289"/>
                </a:lnTo>
                <a:close/>
              </a:path>
            </a:pathLst>
          </a:custGeom>
          <a:gradFill>
            <a:gsLst>
              <a:gs pos="50000">
                <a:srgbClr val="EDD784"/>
              </a:gs>
              <a:gs pos="2000">
                <a:srgbClr val="C59535"/>
              </a:gs>
              <a:gs pos="100000">
                <a:srgbClr val="C6942B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1788716" y="6134986"/>
            <a:ext cx="405196" cy="220704"/>
          </a:xfrm>
          <a:prstGeom prst="triangle">
            <a:avLst>
              <a:gd name="adj" fmla="val 47225"/>
            </a:avLst>
          </a:prstGeom>
          <a:gradFill flip="none" rotWithShape="1">
            <a:gsLst>
              <a:gs pos="0">
                <a:srgbClr val="C59535"/>
              </a:gs>
              <a:gs pos="100000">
                <a:srgbClr val="B5641B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51" y="6114791"/>
            <a:ext cx="12185949" cy="743207"/>
          </a:xfrm>
          <a:custGeom>
            <a:avLst/>
            <a:gdLst>
              <a:gd name="connsiteX0" fmla="*/ 0 w 12185949"/>
              <a:gd name="connsiteY0" fmla="*/ 0 h 498658"/>
              <a:gd name="connsiteX1" fmla="*/ 12185949 w 12185949"/>
              <a:gd name="connsiteY1" fmla="*/ 0 h 498658"/>
              <a:gd name="connsiteX2" fmla="*/ 12185949 w 12185949"/>
              <a:gd name="connsiteY2" fmla="*/ 498658 h 498658"/>
              <a:gd name="connsiteX3" fmla="*/ 0 w 12185949"/>
              <a:gd name="connsiteY3" fmla="*/ 498658 h 498658"/>
              <a:gd name="connsiteX4" fmla="*/ 0 w 12185949"/>
              <a:gd name="connsiteY4" fmla="*/ 0 h 498658"/>
              <a:gd name="connsiteX0" fmla="*/ 0 w 12185949"/>
              <a:gd name="connsiteY0" fmla="*/ 244549 h 743207"/>
              <a:gd name="connsiteX1" fmla="*/ 12185949 w 12185949"/>
              <a:gd name="connsiteY1" fmla="*/ 0 h 743207"/>
              <a:gd name="connsiteX2" fmla="*/ 12185949 w 12185949"/>
              <a:gd name="connsiteY2" fmla="*/ 743207 h 743207"/>
              <a:gd name="connsiteX3" fmla="*/ 0 w 12185949"/>
              <a:gd name="connsiteY3" fmla="*/ 743207 h 743207"/>
              <a:gd name="connsiteX4" fmla="*/ 0 w 12185949"/>
              <a:gd name="connsiteY4" fmla="*/ 244549 h 74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5949" h="743207">
                <a:moveTo>
                  <a:pt x="0" y="244549"/>
                </a:moveTo>
                <a:lnTo>
                  <a:pt x="12185949" y="0"/>
                </a:lnTo>
                <a:lnTo>
                  <a:pt x="12185949" y="743207"/>
                </a:lnTo>
                <a:lnTo>
                  <a:pt x="0" y="743207"/>
                </a:lnTo>
                <a:lnTo>
                  <a:pt x="0" y="244549"/>
                </a:lnTo>
                <a:close/>
              </a:path>
            </a:pathLst>
          </a:custGeom>
          <a:gradFill flip="none" rotWithShape="1">
            <a:gsLst>
              <a:gs pos="2000">
                <a:srgbClr val="000100"/>
              </a:gs>
              <a:gs pos="100000">
                <a:srgbClr val="160D07"/>
              </a:gs>
              <a:gs pos="24000">
                <a:srgbClr val="47231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arallelogram 15"/>
          <p:cNvSpPr/>
          <p:nvPr/>
        </p:nvSpPr>
        <p:spPr>
          <a:xfrm>
            <a:off x="-9498" y="6134986"/>
            <a:ext cx="2000812" cy="723014"/>
          </a:xfrm>
          <a:custGeom>
            <a:avLst/>
            <a:gdLst>
              <a:gd name="connsiteX0" fmla="*/ 0 w 2286000"/>
              <a:gd name="connsiteY0" fmla="*/ 609600 h 609600"/>
              <a:gd name="connsiteX1" fmla="*/ 509680 w 2286000"/>
              <a:gd name="connsiteY1" fmla="*/ 0 h 609600"/>
              <a:gd name="connsiteX2" fmla="*/ 2286000 w 2286000"/>
              <a:gd name="connsiteY2" fmla="*/ 0 h 609600"/>
              <a:gd name="connsiteX3" fmla="*/ 1776320 w 2286000"/>
              <a:gd name="connsiteY3" fmla="*/ 609600 h 609600"/>
              <a:gd name="connsiteX4" fmla="*/ 0 w 2286000"/>
              <a:gd name="connsiteY4" fmla="*/ 609600 h 609600"/>
              <a:gd name="connsiteX0" fmla="*/ 0 w 2286000"/>
              <a:gd name="connsiteY0" fmla="*/ 609600 h 609600"/>
              <a:gd name="connsiteX1" fmla="*/ 146342 w 2286000"/>
              <a:gd name="connsiteY1" fmla="*/ 0 h 609600"/>
              <a:gd name="connsiteX2" fmla="*/ 2286000 w 2286000"/>
              <a:gd name="connsiteY2" fmla="*/ 0 h 609600"/>
              <a:gd name="connsiteX3" fmla="*/ 1776320 w 2286000"/>
              <a:gd name="connsiteY3" fmla="*/ 609600 h 609600"/>
              <a:gd name="connsiteX4" fmla="*/ 0 w 2286000"/>
              <a:gd name="connsiteY4" fmla="*/ 609600 h 609600"/>
              <a:gd name="connsiteX0" fmla="*/ 0 w 2286000"/>
              <a:gd name="connsiteY0" fmla="*/ 615656 h 615656"/>
              <a:gd name="connsiteX1" fmla="*/ 1007 w 2286000"/>
              <a:gd name="connsiteY1" fmla="*/ 0 h 615656"/>
              <a:gd name="connsiteX2" fmla="*/ 2286000 w 2286000"/>
              <a:gd name="connsiteY2" fmla="*/ 6056 h 615656"/>
              <a:gd name="connsiteX3" fmla="*/ 1776320 w 2286000"/>
              <a:gd name="connsiteY3" fmla="*/ 615656 h 615656"/>
              <a:gd name="connsiteX4" fmla="*/ 0 w 2286000"/>
              <a:gd name="connsiteY4" fmla="*/ 615656 h 615656"/>
              <a:gd name="connsiteX0" fmla="*/ 0 w 2286000"/>
              <a:gd name="connsiteY0" fmla="*/ 609600 h 609600"/>
              <a:gd name="connsiteX1" fmla="*/ 7062 w 2286000"/>
              <a:gd name="connsiteY1" fmla="*/ 12111 h 609600"/>
              <a:gd name="connsiteX2" fmla="*/ 2286000 w 2286000"/>
              <a:gd name="connsiteY2" fmla="*/ 0 h 609600"/>
              <a:gd name="connsiteX3" fmla="*/ 1776320 w 2286000"/>
              <a:gd name="connsiteY3" fmla="*/ 609600 h 609600"/>
              <a:gd name="connsiteX4" fmla="*/ 0 w 2286000"/>
              <a:gd name="connsiteY4" fmla="*/ 609600 h 609600"/>
              <a:gd name="connsiteX0" fmla="*/ 3369 w 2289369"/>
              <a:gd name="connsiteY0" fmla="*/ 609600 h 609600"/>
              <a:gd name="connsiteX1" fmla="*/ 19 w 2289369"/>
              <a:gd name="connsiteY1" fmla="*/ 102604 h 609600"/>
              <a:gd name="connsiteX2" fmla="*/ 2289369 w 2289369"/>
              <a:gd name="connsiteY2" fmla="*/ 0 h 609600"/>
              <a:gd name="connsiteX3" fmla="*/ 1779689 w 2289369"/>
              <a:gd name="connsiteY3" fmla="*/ 609600 h 609600"/>
              <a:gd name="connsiteX4" fmla="*/ 3369 w 2289369"/>
              <a:gd name="connsiteY4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9369" h="609600">
                <a:moveTo>
                  <a:pt x="3369" y="609600"/>
                </a:moveTo>
                <a:cubicBezTo>
                  <a:pt x="3705" y="404381"/>
                  <a:pt x="-317" y="307823"/>
                  <a:pt x="19" y="102604"/>
                </a:cubicBezTo>
                <a:lnTo>
                  <a:pt x="2289369" y="0"/>
                </a:lnTo>
                <a:lnTo>
                  <a:pt x="1779689" y="609600"/>
                </a:lnTo>
                <a:lnTo>
                  <a:pt x="3369" y="609600"/>
                </a:lnTo>
                <a:close/>
              </a:path>
            </a:pathLst>
          </a:custGeom>
          <a:gradFill flip="none" rotWithShape="1">
            <a:gsLst>
              <a:gs pos="50000">
                <a:srgbClr val="EDD784"/>
              </a:gs>
              <a:gs pos="2000">
                <a:srgbClr val="C59535"/>
              </a:gs>
              <a:gs pos="100000">
                <a:srgbClr val="C6942B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358743" y="6365688"/>
            <a:ext cx="30684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: diskominfo.wonosobokab.go.id</a:t>
            </a:r>
            <a:endParaRPr 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26372" y="6439669"/>
            <a:ext cx="28985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 : diskominfo@wonosobokab.go.id</a:t>
            </a:r>
            <a:endParaRPr 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4"/>
          <p:cNvSpPr/>
          <p:nvPr/>
        </p:nvSpPr>
        <p:spPr>
          <a:xfrm flipH="1" flipV="1">
            <a:off x="9562" y="-21269"/>
            <a:ext cx="8974948" cy="1275910"/>
          </a:xfrm>
          <a:custGeom>
            <a:avLst/>
            <a:gdLst>
              <a:gd name="connsiteX0" fmla="*/ 0 w 12185949"/>
              <a:gd name="connsiteY0" fmla="*/ 0 h 498658"/>
              <a:gd name="connsiteX1" fmla="*/ 12185949 w 12185949"/>
              <a:gd name="connsiteY1" fmla="*/ 0 h 498658"/>
              <a:gd name="connsiteX2" fmla="*/ 12185949 w 12185949"/>
              <a:gd name="connsiteY2" fmla="*/ 498658 h 498658"/>
              <a:gd name="connsiteX3" fmla="*/ 0 w 12185949"/>
              <a:gd name="connsiteY3" fmla="*/ 498658 h 498658"/>
              <a:gd name="connsiteX4" fmla="*/ 0 w 12185949"/>
              <a:gd name="connsiteY4" fmla="*/ 0 h 498658"/>
              <a:gd name="connsiteX0" fmla="*/ 0 w 12185949"/>
              <a:gd name="connsiteY0" fmla="*/ 244549 h 743207"/>
              <a:gd name="connsiteX1" fmla="*/ 12185949 w 12185949"/>
              <a:gd name="connsiteY1" fmla="*/ 0 h 743207"/>
              <a:gd name="connsiteX2" fmla="*/ 12185949 w 12185949"/>
              <a:gd name="connsiteY2" fmla="*/ 743207 h 743207"/>
              <a:gd name="connsiteX3" fmla="*/ 0 w 12185949"/>
              <a:gd name="connsiteY3" fmla="*/ 743207 h 743207"/>
              <a:gd name="connsiteX4" fmla="*/ 0 w 12185949"/>
              <a:gd name="connsiteY4" fmla="*/ 244549 h 743207"/>
              <a:gd name="connsiteX0" fmla="*/ 454749 w 12185949"/>
              <a:gd name="connsiteY0" fmla="*/ 238250 h 743207"/>
              <a:gd name="connsiteX1" fmla="*/ 12185949 w 12185949"/>
              <a:gd name="connsiteY1" fmla="*/ 0 h 743207"/>
              <a:gd name="connsiteX2" fmla="*/ 12185949 w 12185949"/>
              <a:gd name="connsiteY2" fmla="*/ 743207 h 743207"/>
              <a:gd name="connsiteX3" fmla="*/ 0 w 12185949"/>
              <a:gd name="connsiteY3" fmla="*/ 743207 h 743207"/>
              <a:gd name="connsiteX4" fmla="*/ 454749 w 12185949"/>
              <a:gd name="connsiteY4" fmla="*/ 238250 h 743207"/>
              <a:gd name="connsiteX0" fmla="*/ 896123 w 12185949"/>
              <a:gd name="connsiteY0" fmla="*/ 231952 h 743207"/>
              <a:gd name="connsiteX1" fmla="*/ 12185949 w 12185949"/>
              <a:gd name="connsiteY1" fmla="*/ 0 h 743207"/>
              <a:gd name="connsiteX2" fmla="*/ 12185949 w 12185949"/>
              <a:gd name="connsiteY2" fmla="*/ 743207 h 743207"/>
              <a:gd name="connsiteX3" fmla="*/ 0 w 12185949"/>
              <a:gd name="connsiteY3" fmla="*/ 743207 h 743207"/>
              <a:gd name="connsiteX4" fmla="*/ 896123 w 12185949"/>
              <a:gd name="connsiteY4" fmla="*/ 231952 h 743207"/>
              <a:gd name="connsiteX0" fmla="*/ 0 w 11289826"/>
              <a:gd name="connsiteY0" fmla="*/ 231952 h 755804"/>
              <a:gd name="connsiteX1" fmla="*/ 11289826 w 11289826"/>
              <a:gd name="connsiteY1" fmla="*/ 0 h 755804"/>
              <a:gd name="connsiteX2" fmla="*/ 11289826 w 11289826"/>
              <a:gd name="connsiteY2" fmla="*/ 743207 h 755804"/>
              <a:gd name="connsiteX3" fmla="*/ 682125 w 11289826"/>
              <a:gd name="connsiteY3" fmla="*/ 755804 h 755804"/>
              <a:gd name="connsiteX4" fmla="*/ 0 w 11289826"/>
              <a:gd name="connsiteY4" fmla="*/ 231952 h 755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9826" h="755804">
                <a:moveTo>
                  <a:pt x="0" y="231952"/>
                </a:moveTo>
                <a:lnTo>
                  <a:pt x="11289826" y="0"/>
                </a:lnTo>
                <a:lnTo>
                  <a:pt x="11289826" y="743207"/>
                </a:lnTo>
                <a:lnTo>
                  <a:pt x="682125" y="755804"/>
                </a:lnTo>
                <a:lnTo>
                  <a:pt x="0" y="231952"/>
                </a:lnTo>
                <a:close/>
              </a:path>
            </a:pathLst>
          </a:custGeom>
          <a:gradFill flip="none" rotWithShape="1">
            <a:gsLst>
              <a:gs pos="0">
                <a:srgbClr val="160D07"/>
              </a:gs>
              <a:gs pos="100000">
                <a:srgbClr val="47231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15828" y="4398216"/>
            <a:ext cx="2178330" cy="16802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2" r="21948" b="5752"/>
          <a:stretch/>
        </p:blipFill>
        <p:spPr>
          <a:xfrm>
            <a:off x="3192729" y="2730396"/>
            <a:ext cx="2091653" cy="198298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2" r="26213"/>
          <a:stretch/>
        </p:blipFill>
        <p:spPr>
          <a:xfrm>
            <a:off x="1393340" y="1494365"/>
            <a:ext cx="2711653" cy="4768234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3276149" y="1195902"/>
            <a:ext cx="8424850" cy="45243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r"/>
            <a:endParaRPr lang="en-US" sz="9600" dirty="0">
              <a:solidFill>
                <a:prstClr val="white"/>
              </a:solidFill>
              <a:latin typeface="Birds of Paradise  Personal use" pitchFamily="2" charset="0"/>
              <a:ea typeface="Verdana" pitchFamily="34" charset="0"/>
              <a:cs typeface="Arial" panose="020B0604020202020204" pitchFamily="34" charset="0"/>
            </a:endParaRPr>
          </a:p>
          <a:p>
            <a:pPr lvl="0" algn="r"/>
            <a:r>
              <a:rPr lang="en-US" sz="9600" dirty="0" err="1">
                <a:solidFill>
                  <a:prstClr val="white"/>
                </a:solidFill>
                <a:latin typeface="Birds of Paradise  Personal use" pitchFamily="2" charset="0"/>
                <a:ea typeface="Verdana" pitchFamily="34" charset="0"/>
                <a:cs typeface="Arial" panose="020B0604020202020204" pitchFamily="34" charset="0"/>
              </a:rPr>
              <a:t>Terima</a:t>
            </a:r>
            <a:r>
              <a:rPr lang="en-US" sz="9600" dirty="0">
                <a:solidFill>
                  <a:prstClr val="white"/>
                </a:solidFill>
                <a:latin typeface="Birds of Paradise  Personal use" pitchFamily="2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9600" dirty="0" err="1">
                <a:solidFill>
                  <a:prstClr val="white"/>
                </a:solidFill>
                <a:latin typeface="Birds of Paradise  Personal use" pitchFamily="2" charset="0"/>
                <a:ea typeface="Verdana" pitchFamily="34" charset="0"/>
                <a:cs typeface="Arial" panose="020B0604020202020204" pitchFamily="34" charset="0"/>
              </a:rPr>
              <a:t>Kasih</a:t>
            </a:r>
            <a:endParaRPr lang="en-US" sz="9600" dirty="0">
              <a:solidFill>
                <a:prstClr val="white"/>
              </a:solidFill>
              <a:latin typeface="Birds of Paradise  Personal use" pitchFamily="2" charset="0"/>
              <a:ea typeface="Verdana" pitchFamily="34" charset="0"/>
              <a:cs typeface="Arial" panose="020B0604020202020204" pitchFamily="34" charset="0"/>
            </a:endParaRPr>
          </a:p>
          <a:p>
            <a:pPr lvl="0" algn="r"/>
            <a:endParaRPr lang="en-US" sz="9600" dirty="0">
              <a:solidFill>
                <a:prstClr val="white"/>
              </a:solidFill>
              <a:latin typeface="Birds of Paradise  Personal use" pitchFamily="2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35" y="6419245"/>
            <a:ext cx="500523" cy="416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353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2409</TotalTime>
  <Words>221</Words>
  <Application>Microsoft Office PowerPoint</Application>
  <PresentationFormat>Custom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Berdasarkan  UU Nomor 16 Tahun 1997 Tentang Statistik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BPSAdmin</dc:creator>
  <cp:lastModifiedBy>Vitto Al Vitta</cp:lastModifiedBy>
  <cp:revision>176</cp:revision>
  <cp:lastPrinted>2017-04-06T06:11:32Z</cp:lastPrinted>
  <dcterms:created xsi:type="dcterms:W3CDTF">2017-02-20T01:16:47Z</dcterms:created>
  <dcterms:modified xsi:type="dcterms:W3CDTF">2018-05-04T05:07:45Z</dcterms:modified>
</cp:coreProperties>
</file>