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343" r:id="rId3"/>
    <p:sldId id="342" r:id="rId4"/>
    <p:sldId id="344" r:id="rId5"/>
    <p:sldId id="340" r:id="rId6"/>
    <p:sldId id="354" r:id="rId7"/>
    <p:sldId id="259" r:id="rId8"/>
    <p:sldId id="281" r:id="rId9"/>
    <p:sldId id="337" r:id="rId10"/>
    <p:sldId id="332" r:id="rId11"/>
    <p:sldId id="284" r:id="rId12"/>
    <p:sldId id="283" r:id="rId13"/>
    <p:sldId id="349" r:id="rId14"/>
    <p:sldId id="328" r:id="rId15"/>
    <p:sldId id="339" r:id="rId16"/>
    <p:sldId id="286" r:id="rId17"/>
    <p:sldId id="289" r:id="rId18"/>
    <p:sldId id="288" r:id="rId19"/>
    <p:sldId id="287" r:id="rId20"/>
    <p:sldId id="282" r:id="rId21"/>
    <p:sldId id="297" r:id="rId22"/>
    <p:sldId id="350" r:id="rId23"/>
    <p:sldId id="291" r:id="rId24"/>
    <p:sldId id="292" r:id="rId25"/>
    <p:sldId id="351" r:id="rId26"/>
    <p:sldId id="293" r:id="rId27"/>
    <p:sldId id="333" r:id="rId28"/>
    <p:sldId id="296" r:id="rId29"/>
    <p:sldId id="300" r:id="rId30"/>
    <p:sldId id="334" r:id="rId31"/>
    <p:sldId id="335" r:id="rId32"/>
    <p:sldId id="338" r:id="rId33"/>
    <p:sldId id="295" r:id="rId34"/>
    <p:sldId id="294" r:id="rId35"/>
    <p:sldId id="353" r:id="rId36"/>
    <p:sldId id="352" r:id="rId37"/>
    <p:sldId id="298" r:id="rId38"/>
    <p:sldId id="299" r:id="rId39"/>
    <p:sldId id="302" r:id="rId40"/>
    <p:sldId id="303" r:id="rId41"/>
    <p:sldId id="346" r:id="rId42"/>
    <p:sldId id="307" r:id="rId43"/>
    <p:sldId id="329" r:id="rId44"/>
    <p:sldId id="313" r:id="rId45"/>
    <p:sldId id="276" r:id="rId46"/>
  </p:sldIdLst>
  <p:sldSz cx="9144000" cy="6858000" type="screen4x3"/>
  <p:notesSz cx="7102475" cy="1121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533"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3300"/>
    <a:srgbClr val="CC9900"/>
    <a:srgbClr val="00CC99"/>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2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08" y="-84"/>
      </p:cViewPr>
      <p:guideLst>
        <p:guide orient="horz" pos="3533"/>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6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A2EA9E3-BB96-43F5-9827-DBAFC84B3651}"/>
              </a:ext>
            </a:extLst>
          </p:cNvPr>
          <p:cNvSpPr>
            <a:spLocks noGrp="1"/>
          </p:cNvSpPr>
          <p:nvPr>
            <p:ph type="hdr" sz="quarter"/>
          </p:nvPr>
        </p:nvSpPr>
        <p:spPr>
          <a:xfrm>
            <a:off x="0" y="0"/>
            <a:ext cx="3077739" cy="562812"/>
          </a:xfrm>
          <a:prstGeom prst="rect">
            <a:avLst/>
          </a:prstGeom>
        </p:spPr>
        <p:txBody>
          <a:bodyPr vert="horz" lIns="104677" tIns="52338" rIns="104677" bIns="52338" rtlCol="0"/>
          <a:lstStyle>
            <a:lvl1pPr algn="l">
              <a:defRPr sz="1400"/>
            </a:lvl1pPr>
          </a:lstStyle>
          <a:p>
            <a:endParaRPr lang="en-AU"/>
          </a:p>
        </p:txBody>
      </p:sp>
      <p:sp>
        <p:nvSpPr>
          <p:cNvPr id="3" name="Date Placeholder 2">
            <a:extLst>
              <a:ext uri="{FF2B5EF4-FFF2-40B4-BE49-F238E27FC236}">
                <a16:creationId xmlns="" xmlns:a16="http://schemas.microsoft.com/office/drawing/2014/main" id="{0A8E9DF6-DB7A-4441-A0D0-996ADFEA4B12}"/>
              </a:ext>
            </a:extLst>
          </p:cNvPr>
          <p:cNvSpPr>
            <a:spLocks noGrp="1"/>
          </p:cNvSpPr>
          <p:nvPr>
            <p:ph type="dt" sz="quarter" idx="1"/>
          </p:nvPr>
        </p:nvSpPr>
        <p:spPr>
          <a:xfrm>
            <a:off x="4023093" y="0"/>
            <a:ext cx="3077739" cy="562812"/>
          </a:xfrm>
          <a:prstGeom prst="rect">
            <a:avLst/>
          </a:prstGeom>
        </p:spPr>
        <p:txBody>
          <a:bodyPr vert="horz" lIns="104677" tIns="52338" rIns="104677" bIns="52338" rtlCol="0"/>
          <a:lstStyle>
            <a:lvl1pPr algn="r">
              <a:defRPr sz="1400"/>
            </a:lvl1pPr>
          </a:lstStyle>
          <a:p>
            <a:fld id="{844B9948-32A7-43ED-8768-ED09E420AAC3}" type="datetimeFigureOut">
              <a:rPr lang="en-AU" smtClean="0"/>
              <a:t>7/05/2018</a:t>
            </a:fld>
            <a:endParaRPr lang="en-AU"/>
          </a:p>
        </p:txBody>
      </p:sp>
      <p:sp>
        <p:nvSpPr>
          <p:cNvPr id="4" name="Footer Placeholder 3">
            <a:extLst>
              <a:ext uri="{FF2B5EF4-FFF2-40B4-BE49-F238E27FC236}">
                <a16:creationId xmlns="" xmlns:a16="http://schemas.microsoft.com/office/drawing/2014/main" id="{1DDA66D3-4604-41E0-8395-F95519DE4AA3}"/>
              </a:ext>
            </a:extLst>
          </p:cNvPr>
          <p:cNvSpPr>
            <a:spLocks noGrp="1"/>
          </p:cNvSpPr>
          <p:nvPr>
            <p:ph type="ftr" sz="quarter" idx="2"/>
          </p:nvPr>
        </p:nvSpPr>
        <p:spPr>
          <a:xfrm>
            <a:off x="0" y="10654465"/>
            <a:ext cx="3077739" cy="562811"/>
          </a:xfrm>
          <a:prstGeom prst="rect">
            <a:avLst/>
          </a:prstGeom>
        </p:spPr>
        <p:txBody>
          <a:bodyPr vert="horz" lIns="104677" tIns="52338" rIns="104677" bIns="52338" rtlCol="0" anchor="b"/>
          <a:lstStyle>
            <a:lvl1pPr algn="l">
              <a:defRPr sz="1400"/>
            </a:lvl1pPr>
          </a:lstStyle>
          <a:p>
            <a:endParaRPr lang="en-AU"/>
          </a:p>
        </p:txBody>
      </p:sp>
      <p:sp>
        <p:nvSpPr>
          <p:cNvPr id="5" name="Slide Number Placeholder 4">
            <a:extLst>
              <a:ext uri="{FF2B5EF4-FFF2-40B4-BE49-F238E27FC236}">
                <a16:creationId xmlns="" xmlns:a16="http://schemas.microsoft.com/office/drawing/2014/main" id="{211027CE-73CB-4147-9FE2-56254F841B7D}"/>
              </a:ext>
            </a:extLst>
          </p:cNvPr>
          <p:cNvSpPr>
            <a:spLocks noGrp="1"/>
          </p:cNvSpPr>
          <p:nvPr>
            <p:ph type="sldNum" sz="quarter" idx="3"/>
          </p:nvPr>
        </p:nvSpPr>
        <p:spPr>
          <a:xfrm>
            <a:off x="4023093" y="10654465"/>
            <a:ext cx="3077739" cy="562811"/>
          </a:xfrm>
          <a:prstGeom prst="rect">
            <a:avLst/>
          </a:prstGeom>
        </p:spPr>
        <p:txBody>
          <a:bodyPr vert="horz" lIns="104677" tIns="52338" rIns="104677" bIns="52338" rtlCol="0" anchor="b"/>
          <a:lstStyle>
            <a:lvl1pPr algn="r">
              <a:defRPr sz="1400"/>
            </a:lvl1pPr>
          </a:lstStyle>
          <a:p>
            <a:fld id="{0126CD9D-CA5A-453E-887C-8C0C796A74E9}" type="slidenum">
              <a:rPr lang="en-AU" smtClean="0"/>
              <a:t>‹#›</a:t>
            </a:fld>
            <a:endParaRPr lang="en-AU"/>
          </a:p>
        </p:txBody>
      </p:sp>
    </p:spTree>
    <p:extLst>
      <p:ext uri="{BB962C8B-B14F-4D97-AF65-F5344CB8AC3E}">
        <p14:creationId xmlns:p14="http://schemas.microsoft.com/office/powerpoint/2010/main" val="3447979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60864"/>
          </a:xfrm>
          <a:prstGeom prst="rect">
            <a:avLst/>
          </a:prstGeom>
        </p:spPr>
        <p:txBody>
          <a:bodyPr vert="horz" lIns="104677" tIns="52338" rIns="104677" bIns="52338" rtlCol="0"/>
          <a:lstStyle>
            <a:lvl1pPr algn="l">
              <a:defRPr sz="1400"/>
            </a:lvl1pPr>
          </a:lstStyle>
          <a:p>
            <a:endParaRPr lang="en-US"/>
          </a:p>
        </p:txBody>
      </p:sp>
      <p:sp>
        <p:nvSpPr>
          <p:cNvPr id="3" name="Date Placeholder 2"/>
          <p:cNvSpPr>
            <a:spLocks noGrp="1"/>
          </p:cNvSpPr>
          <p:nvPr>
            <p:ph type="dt" idx="1"/>
          </p:nvPr>
        </p:nvSpPr>
        <p:spPr>
          <a:xfrm>
            <a:off x="4023093" y="0"/>
            <a:ext cx="3077739" cy="560864"/>
          </a:xfrm>
          <a:prstGeom prst="rect">
            <a:avLst/>
          </a:prstGeom>
        </p:spPr>
        <p:txBody>
          <a:bodyPr vert="horz" lIns="104677" tIns="52338" rIns="104677" bIns="52338" rtlCol="0"/>
          <a:lstStyle>
            <a:lvl1pPr algn="r">
              <a:defRPr sz="1400"/>
            </a:lvl1pPr>
          </a:lstStyle>
          <a:p>
            <a:fld id="{4F511E95-17CB-46E5-9161-208CB9FD71C6}" type="datetimeFigureOut">
              <a:rPr lang="en-US" smtClean="0"/>
              <a:t>5/7/2018</a:t>
            </a:fld>
            <a:endParaRPr lang="en-US"/>
          </a:p>
        </p:txBody>
      </p:sp>
      <p:sp>
        <p:nvSpPr>
          <p:cNvPr id="4" name="Slide Image Placeholder 3"/>
          <p:cNvSpPr>
            <a:spLocks noGrp="1" noRot="1" noChangeAspect="1"/>
          </p:cNvSpPr>
          <p:nvPr>
            <p:ph type="sldImg" idx="2"/>
          </p:nvPr>
        </p:nvSpPr>
        <p:spPr>
          <a:xfrm>
            <a:off x="747713" y="841375"/>
            <a:ext cx="5608637" cy="4205288"/>
          </a:xfrm>
          <a:prstGeom prst="rect">
            <a:avLst/>
          </a:prstGeom>
          <a:noFill/>
          <a:ln w="12700">
            <a:solidFill>
              <a:prstClr val="black"/>
            </a:solidFill>
          </a:ln>
        </p:spPr>
        <p:txBody>
          <a:bodyPr vert="horz" lIns="104677" tIns="52338" rIns="104677" bIns="52338" rtlCol="0" anchor="ctr"/>
          <a:lstStyle/>
          <a:p>
            <a:endParaRPr lang="en-US"/>
          </a:p>
        </p:txBody>
      </p:sp>
      <p:sp>
        <p:nvSpPr>
          <p:cNvPr id="5" name="Notes Placeholder 4"/>
          <p:cNvSpPr>
            <a:spLocks noGrp="1"/>
          </p:cNvSpPr>
          <p:nvPr>
            <p:ph type="body" sz="quarter" idx="3"/>
          </p:nvPr>
        </p:nvSpPr>
        <p:spPr>
          <a:xfrm>
            <a:off x="710248" y="5328205"/>
            <a:ext cx="5681980" cy="5047774"/>
          </a:xfrm>
          <a:prstGeom prst="rect">
            <a:avLst/>
          </a:prstGeom>
        </p:spPr>
        <p:txBody>
          <a:bodyPr vert="horz" lIns="104677" tIns="52338" rIns="104677" bIns="523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654465"/>
            <a:ext cx="3077739" cy="560864"/>
          </a:xfrm>
          <a:prstGeom prst="rect">
            <a:avLst/>
          </a:prstGeom>
        </p:spPr>
        <p:txBody>
          <a:bodyPr vert="horz" lIns="104677" tIns="52338" rIns="104677" bIns="52338" rtlCol="0" anchor="b"/>
          <a:lstStyle>
            <a:lvl1pPr algn="l">
              <a:defRPr sz="1400"/>
            </a:lvl1pPr>
          </a:lstStyle>
          <a:p>
            <a:endParaRPr lang="en-US"/>
          </a:p>
        </p:txBody>
      </p:sp>
      <p:sp>
        <p:nvSpPr>
          <p:cNvPr id="7" name="Slide Number Placeholder 6"/>
          <p:cNvSpPr>
            <a:spLocks noGrp="1"/>
          </p:cNvSpPr>
          <p:nvPr>
            <p:ph type="sldNum" sz="quarter" idx="5"/>
          </p:nvPr>
        </p:nvSpPr>
        <p:spPr>
          <a:xfrm>
            <a:off x="4023093" y="10654465"/>
            <a:ext cx="3077739" cy="560864"/>
          </a:xfrm>
          <a:prstGeom prst="rect">
            <a:avLst/>
          </a:prstGeom>
        </p:spPr>
        <p:txBody>
          <a:bodyPr vert="horz" lIns="104677" tIns="52338" rIns="104677" bIns="52338" rtlCol="0" anchor="b"/>
          <a:lstStyle>
            <a:lvl1pPr algn="r">
              <a:defRPr sz="1400"/>
            </a:lvl1pPr>
          </a:lstStyle>
          <a:p>
            <a:fld id="{A161A95A-E701-4606-9407-2BD97B7E3647}" type="slidenum">
              <a:rPr lang="en-US" smtClean="0"/>
              <a:t>‹#›</a:t>
            </a:fld>
            <a:endParaRPr lang="en-US"/>
          </a:p>
        </p:txBody>
      </p:sp>
    </p:spTree>
    <p:extLst>
      <p:ext uri="{BB962C8B-B14F-4D97-AF65-F5344CB8AC3E}">
        <p14:creationId xmlns:p14="http://schemas.microsoft.com/office/powerpoint/2010/main" val="2555190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A161A95A-E701-4606-9407-2BD97B7E3647}" type="slidenum">
              <a:rPr lang="en-US" smtClean="0"/>
              <a:t>1</a:t>
            </a:fld>
            <a:endParaRPr lang="en-US"/>
          </a:p>
        </p:txBody>
      </p:sp>
    </p:spTree>
    <p:extLst>
      <p:ext uri="{BB962C8B-B14F-4D97-AF65-F5344CB8AC3E}">
        <p14:creationId xmlns:p14="http://schemas.microsoft.com/office/powerpoint/2010/main" val="3383271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13</a:t>
            </a:fld>
            <a:endParaRPr lang="en-US"/>
          </a:p>
        </p:txBody>
      </p:sp>
    </p:spTree>
    <p:extLst>
      <p:ext uri="{BB962C8B-B14F-4D97-AF65-F5344CB8AC3E}">
        <p14:creationId xmlns:p14="http://schemas.microsoft.com/office/powerpoint/2010/main" val="2133796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14</a:t>
            </a:fld>
            <a:endParaRPr lang="en-US"/>
          </a:p>
        </p:txBody>
      </p:sp>
    </p:spTree>
    <p:extLst>
      <p:ext uri="{BB962C8B-B14F-4D97-AF65-F5344CB8AC3E}">
        <p14:creationId xmlns:p14="http://schemas.microsoft.com/office/powerpoint/2010/main" val="3062227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15</a:t>
            </a:fld>
            <a:endParaRPr lang="en-US"/>
          </a:p>
        </p:txBody>
      </p:sp>
    </p:spTree>
    <p:extLst>
      <p:ext uri="{BB962C8B-B14F-4D97-AF65-F5344CB8AC3E}">
        <p14:creationId xmlns:p14="http://schemas.microsoft.com/office/powerpoint/2010/main" val="235667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16</a:t>
            </a:fld>
            <a:endParaRPr lang="en-US"/>
          </a:p>
        </p:txBody>
      </p:sp>
    </p:spTree>
    <p:extLst>
      <p:ext uri="{BB962C8B-B14F-4D97-AF65-F5344CB8AC3E}">
        <p14:creationId xmlns:p14="http://schemas.microsoft.com/office/powerpoint/2010/main" val="3630500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17</a:t>
            </a:fld>
            <a:endParaRPr lang="en-US"/>
          </a:p>
        </p:txBody>
      </p:sp>
    </p:spTree>
    <p:extLst>
      <p:ext uri="{BB962C8B-B14F-4D97-AF65-F5344CB8AC3E}">
        <p14:creationId xmlns:p14="http://schemas.microsoft.com/office/powerpoint/2010/main" val="1558136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18</a:t>
            </a:fld>
            <a:endParaRPr lang="en-US"/>
          </a:p>
        </p:txBody>
      </p:sp>
    </p:spTree>
    <p:extLst>
      <p:ext uri="{BB962C8B-B14F-4D97-AF65-F5344CB8AC3E}">
        <p14:creationId xmlns:p14="http://schemas.microsoft.com/office/powerpoint/2010/main" val="328081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19</a:t>
            </a:fld>
            <a:endParaRPr lang="en-US"/>
          </a:p>
        </p:txBody>
      </p:sp>
    </p:spTree>
    <p:extLst>
      <p:ext uri="{BB962C8B-B14F-4D97-AF65-F5344CB8AC3E}">
        <p14:creationId xmlns:p14="http://schemas.microsoft.com/office/powerpoint/2010/main" val="183571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24</a:t>
            </a:fld>
            <a:endParaRPr lang="en-US"/>
          </a:p>
        </p:txBody>
      </p:sp>
    </p:spTree>
    <p:extLst>
      <p:ext uri="{BB962C8B-B14F-4D97-AF65-F5344CB8AC3E}">
        <p14:creationId xmlns:p14="http://schemas.microsoft.com/office/powerpoint/2010/main" val="4053666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25</a:t>
            </a:fld>
            <a:endParaRPr lang="en-US"/>
          </a:p>
        </p:txBody>
      </p:sp>
    </p:spTree>
    <p:extLst>
      <p:ext uri="{BB962C8B-B14F-4D97-AF65-F5344CB8AC3E}">
        <p14:creationId xmlns:p14="http://schemas.microsoft.com/office/powerpoint/2010/main" val="3224924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26</a:t>
            </a:fld>
            <a:endParaRPr lang="en-US"/>
          </a:p>
        </p:txBody>
      </p:sp>
    </p:spTree>
    <p:extLst>
      <p:ext uri="{BB962C8B-B14F-4D97-AF65-F5344CB8AC3E}">
        <p14:creationId xmlns:p14="http://schemas.microsoft.com/office/powerpoint/2010/main" val="2764315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id-ID" dirty="0" smtClean="0"/>
              <a:t>Kalau diperhatikan</a:t>
            </a:r>
            <a:r>
              <a:rPr lang="id-ID" baseline="0" dirty="0" smtClean="0"/>
              <a:t> semua peraturan perundang-undangan yang berlaku, selain perka 9/2009 semua tersebut sebelum munculnya sistem pemerintahan daerah yang baru.  Artinya, semua peraturan disusun masih memusat dan belum terotonomkan.  Akan tetapi, sistem statistik yang ada masih sangat relevan dengan kondisi saat ini, sehingga masih bisa dijadikan dasar penyelenggaraan statistik di Indonesia.  Memang ada arah untuk penyempurnaan, tetapi tidak akan mengubah banyak sistem tersebut</a:t>
            </a:r>
            <a:r>
              <a:rPr lang="en-US" dirty="0" smtClean="0"/>
              <a:t>UU 16 </a:t>
            </a:r>
            <a:r>
              <a:rPr lang="en-US" dirty="0" err="1" smtClean="0"/>
              <a:t>tahun</a:t>
            </a:r>
            <a:r>
              <a:rPr lang="en-US" dirty="0" smtClean="0"/>
              <a:t> 1997 </a:t>
            </a:r>
            <a:r>
              <a:rPr lang="en-US" dirty="0" err="1" smtClean="0"/>
              <a:t>sebelum</a:t>
            </a:r>
            <a:r>
              <a:rPr lang="en-US" baseline="0" dirty="0" smtClean="0"/>
              <a:t> O</a:t>
            </a:r>
            <a:r>
              <a:rPr lang="id-ID" baseline="0" dirty="0" smtClean="0"/>
              <a:t>tonomi Daerah.</a:t>
            </a:r>
          </a:p>
          <a:p>
            <a:r>
              <a:rPr lang="id-ID" baseline="0" dirty="0" smtClean="0"/>
              <a:t>UU 23/2014 mengatur Pemda (prov/Kab/Kota) tetapi juga di UU 2 tahun 2004</a:t>
            </a:r>
          </a:p>
          <a:p>
            <a:r>
              <a:rPr lang="id-ID" baseline="0" dirty="0" smtClean="0"/>
              <a:t>UU 16/1997 itu tentang sektoral pusat dan daerah</a:t>
            </a:r>
          </a:p>
          <a:p>
            <a:r>
              <a:rPr lang="id-ID" baseline="0" dirty="0" smtClean="0"/>
              <a:t>UU 23/2014 itu tentang sektoral untuk pemda</a:t>
            </a:r>
            <a:endParaRPr lang="en-US" dirty="0"/>
          </a:p>
        </p:txBody>
      </p:sp>
      <p:sp>
        <p:nvSpPr>
          <p:cNvPr id="4" name="Tampungan Nomor Slide 3"/>
          <p:cNvSpPr>
            <a:spLocks noGrp="1"/>
          </p:cNvSpPr>
          <p:nvPr>
            <p:ph type="sldNum" sz="quarter" idx="10"/>
          </p:nvPr>
        </p:nvSpPr>
        <p:spPr/>
        <p:txBody>
          <a:bodyPr/>
          <a:lstStyle/>
          <a:p>
            <a:fld id="{35106077-59DF-44A4-BD79-FA6673354440}" type="slidenum">
              <a:rPr lang="id-ID" smtClean="0"/>
              <a:t>3</a:t>
            </a:fld>
            <a:endParaRPr lang="id-ID"/>
          </a:p>
        </p:txBody>
      </p:sp>
    </p:spTree>
    <p:extLst>
      <p:ext uri="{BB962C8B-B14F-4D97-AF65-F5344CB8AC3E}">
        <p14:creationId xmlns:p14="http://schemas.microsoft.com/office/powerpoint/2010/main" val="2471213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27</a:t>
            </a:fld>
            <a:endParaRPr lang="en-US"/>
          </a:p>
        </p:txBody>
      </p:sp>
    </p:spTree>
    <p:extLst>
      <p:ext uri="{BB962C8B-B14F-4D97-AF65-F5344CB8AC3E}">
        <p14:creationId xmlns:p14="http://schemas.microsoft.com/office/powerpoint/2010/main" val="3395871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28</a:t>
            </a:fld>
            <a:endParaRPr lang="en-US"/>
          </a:p>
        </p:txBody>
      </p:sp>
    </p:spTree>
    <p:extLst>
      <p:ext uri="{BB962C8B-B14F-4D97-AF65-F5344CB8AC3E}">
        <p14:creationId xmlns:p14="http://schemas.microsoft.com/office/powerpoint/2010/main" val="4183233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29</a:t>
            </a:fld>
            <a:endParaRPr lang="en-US"/>
          </a:p>
        </p:txBody>
      </p:sp>
    </p:spTree>
    <p:extLst>
      <p:ext uri="{BB962C8B-B14F-4D97-AF65-F5344CB8AC3E}">
        <p14:creationId xmlns:p14="http://schemas.microsoft.com/office/powerpoint/2010/main" val="415768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30</a:t>
            </a:fld>
            <a:endParaRPr lang="en-US"/>
          </a:p>
        </p:txBody>
      </p:sp>
    </p:spTree>
    <p:extLst>
      <p:ext uri="{BB962C8B-B14F-4D97-AF65-F5344CB8AC3E}">
        <p14:creationId xmlns:p14="http://schemas.microsoft.com/office/powerpoint/2010/main" val="154470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31</a:t>
            </a:fld>
            <a:endParaRPr lang="en-US"/>
          </a:p>
        </p:txBody>
      </p:sp>
    </p:spTree>
    <p:extLst>
      <p:ext uri="{BB962C8B-B14F-4D97-AF65-F5344CB8AC3E}">
        <p14:creationId xmlns:p14="http://schemas.microsoft.com/office/powerpoint/2010/main" val="3673111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32</a:t>
            </a:fld>
            <a:endParaRPr lang="en-US"/>
          </a:p>
        </p:txBody>
      </p:sp>
    </p:spTree>
    <p:extLst>
      <p:ext uri="{BB962C8B-B14F-4D97-AF65-F5344CB8AC3E}">
        <p14:creationId xmlns:p14="http://schemas.microsoft.com/office/powerpoint/2010/main" val="2305986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33</a:t>
            </a:fld>
            <a:endParaRPr lang="en-US"/>
          </a:p>
        </p:txBody>
      </p:sp>
    </p:spTree>
    <p:extLst>
      <p:ext uri="{BB962C8B-B14F-4D97-AF65-F5344CB8AC3E}">
        <p14:creationId xmlns:p14="http://schemas.microsoft.com/office/powerpoint/2010/main" val="596082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34</a:t>
            </a:fld>
            <a:endParaRPr lang="en-US"/>
          </a:p>
        </p:txBody>
      </p:sp>
    </p:spTree>
    <p:extLst>
      <p:ext uri="{BB962C8B-B14F-4D97-AF65-F5344CB8AC3E}">
        <p14:creationId xmlns:p14="http://schemas.microsoft.com/office/powerpoint/2010/main" val="22658936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35</a:t>
            </a:fld>
            <a:endParaRPr lang="en-US"/>
          </a:p>
        </p:txBody>
      </p:sp>
    </p:spTree>
    <p:extLst>
      <p:ext uri="{BB962C8B-B14F-4D97-AF65-F5344CB8AC3E}">
        <p14:creationId xmlns:p14="http://schemas.microsoft.com/office/powerpoint/2010/main" val="3877058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36</a:t>
            </a:fld>
            <a:endParaRPr lang="en-US"/>
          </a:p>
        </p:txBody>
      </p:sp>
    </p:spTree>
    <p:extLst>
      <p:ext uri="{BB962C8B-B14F-4D97-AF65-F5344CB8AC3E}">
        <p14:creationId xmlns:p14="http://schemas.microsoft.com/office/powerpoint/2010/main" val="390862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PP 18 itu tentang OPD</a:t>
            </a:r>
          </a:p>
          <a:p>
            <a:r>
              <a:rPr lang="id-ID" dirty="0" smtClean="0"/>
              <a:t>Di PP 18 seharusnya sudah serumpun.</a:t>
            </a:r>
          </a:p>
          <a:p>
            <a:r>
              <a:rPr lang="id-ID" dirty="0" smtClean="0"/>
              <a:t>Di Kab. Serang, statistik itu urusan Setda.</a:t>
            </a:r>
          </a:p>
          <a:p>
            <a:r>
              <a:rPr lang="id-ID" dirty="0" smtClean="0"/>
              <a:t>Pada PP 18 Lampiran T</a:t>
            </a:r>
            <a:r>
              <a:rPr lang="id-ID" baseline="0" dirty="0" smtClean="0"/>
              <a:t> dijelaskan untuk pembentukan OPD, perlu mempertimbangkan aspek umum dan teknis.</a:t>
            </a:r>
          </a:p>
          <a:p>
            <a:r>
              <a:rPr lang="id-ID" baseline="0" dirty="0" smtClean="0"/>
              <a:t>Aspek teknis inilah yang melibatkan BPS, yakni jumlah survei/kompromin yang mendapat rekomendasi BPS</a:t>
            </a:r>
            <a:endParaRPr lang="id-ID" dirty="0"/>
          </a:p>
        </p:txBody>
      </p:sp>
      <p:sp>
        <p:nvSpPr>
          <p:cNvPr id="4" name="Slide Number Placeholder 3"/>
          <p:cNvSpPr>
            <a:spLocks noGrp="1"/>
          </p:cNvSpPr>
          <p:nvPr>
            <p:ph type="sldNum" sz="quarter" idx="10"/>
          </p:nvPr>
        </p:nvSpPr>
        <p:spPr/>
        <p:txBody>
          <a:bodyPr/>
          <a:lstStyle/>
          <a:p>
            <a:fld id="{35106077-59DF-44A4-BD79-FA6673354440}" type="slidenum">
              <a:rPr lang="id-ID" smtClean="0"/>
              <a:t>4</a:t>
            </a:fld>
            <a:endParaRPr lang="id-ID"/>
          </a:p>
        </p:txBody>
      </p:sp>
    </p:spTree>
    <p:extLst>
      <p:ext uri="{BB962C8B-B14F-4D97-AF65-F5344CB8AC3E}">
        <p14:creationId xmlns:p14="http://schemas.microsoft.com/office/powerpoint/2010/main" val="3093682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37</a:t>
            </a:fld>
            <a:endParaRPr lang="en-US"/>
          </a:p>
        </p:txBody>
      </p:sp>
    </p:spTree>
    <p:extLst>
      <p:ext uri="{BB962C8B-B14F-4D97-AF65-F5344CB8AC3E}">
        <p14:creationId xmlns:p14="http://schemas.microsoft.com/office/powerpoint/2010/main" val="2927109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38</a:t>
            </a:fld>
            <a:endParaRPr lang="en-US"/>
          </a:p>
        </p:txBody>
      </p:sp>
    </p:spTree>
    <p:extLst>
      <p:ext uri="{BB962C8B-B14F-4D97-AF65-F5344CB8AC3E}">
        <p14:creationId xmlns:p14="http://schemas.microsoft.com/office/powerpoint/2010/main" val="24170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39</a:t>
            </a:fld>
            <a:endParaRPr lang="en-US"/>
          </a:p>
        </p:txBody>
      </p:sp>
    </p:spTree>
    <p:extLst>
      <p:ext uri="{BB962C8B-B14F-4D97-AF65-F5344CB8AC3E}">
        <p14:creationId xmlns:p14="http://schemas.microsoft.com/office/powerpoint/2010/main" val="4168583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40</a:t>
            </a:fld>
            <a:endParaRPr lang="en-US"/>
          </a:p>
        </p:txBody>
      </p:sp>
    </p:spTree>
    <p:extLst>
      <p:ext uri="{BB962C8B-B14F-4D97-AF65-F5344CB8AC3E}">
        <p14:creationId xmlns:p14="http://schemas.microsoft.com/office/powerpoint/2010/main" val="1835890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41</a:t>
            </a:fld>
            <a:endParaRPr lang="en-US"/>
          </a:p>
        </p:txBody>
      </p:sp>
    </p:spTree>
    <p:extLst>
      <p:ext uri="{BB962C8B-B14F-4D97-AF65-F5344CB8AC3E}">
        <p14:creationId xmlns:p14="http://schemas.microsoft.com/office/powerpoint/2010/main" val="3422286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42</a:t>
            </a:fld>
            <a:endParaRPr lang="en-US"/>
          </a:p>
        </p:txBody>
      </p:sp>
    </p:spTree>
    <p:extLst>
      <p:ext uri="{BB962C8B-B14F-4D97-AF65-F5344CB8AC3E}">
        <p14:creationId xmlns:p14="http://schemas.microsoft.com/office/powerpoint/2010/main" val="28994935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43</a:t>
            </a:fld>
            <a:endParaRPr lang="en-US"/>
          </a:p>
        </p:txBody>
      </p:sp>
    </p:spTree>
    <p:extLst>
      <p:ext uri="{BB962C8B-B14F-4D97-AF65-F5344CB8AC3E}">
        <p14:creationId xmlns:p14="http://schemas.microsoft.com/office/powerpoint/2010/main" val="2754129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161A95A-E701-4606-9407-2BD97B7E3647}" type="slidenum">
              <a:rPr lang="en-US" smtClean="0"/>
              <a:t>44</a:t>
            </a:fld>
            <a:endParaRPr lang="en-US"/>
          </a:p>
        </p:txBody>
      </p:sp>
    </p:spTree>
    <p:extLst>
      <p:ext uri="{BB962C8B-B14F-4D97-AF65-F5344CB8AC3E}">
        <p14:creationId xmlns:p14="http://schemas.microsoft.com/office/powerpoint/2010/main" val="173971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7</a:t>
            </a:fld>
            <a:endParaRPr lang="en-US"/>
          </a:p>
        </p:txBody>
      </p:sp>
    </p:spTree>
    <p:extLst>
      <p:ext uri="{BB962C8B-B14F-4D97-AF65-F5344CB8AC3E}">
        <p14:creationId xmlns:p14="http://schemas.microsoft.com/office/powerpoint/2010/main" val="236126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8</a:t>
            </a:fld>
            <a:endParaRPr lang="en-US"/>
          </a:p>
        </p:txBody>
      </p:sp>
    </p:spTree>
    <p:extLst>
      <p:ext uri="{BB962C8B-B14F-4D97-AF65-F5344CB8AC3E}">
        <p14:creationId xmlns:p14="http://schemas.microsoft.com/office/powerpoint/2010/main" val="236126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9</a:t>
            </a:fld>
            <a:endParaRPr lang="en-US"/>
          </a:p>
        </p:txBody>
      </p:sp>
    </p:spTree>
    <p:extLst>
      <p:ext uri="{BB962C8B-B14F-4D97-AF65-F5344CB8AC3E}">
        <p14:creationId xmlns:p14="http://schemas.microsoft.com/office/powerpoint/2010/main" val="188579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10</a:t>
            </a:fld>
            <a:endParaRPr lang="en-US"/>
          </a:p>
        </p:txBody>
      </p:sp>
    </p:spTree>
    <p:extLst>
      <p:ext uri="{BB962C8B-B14F-4D97-AF65-F5344CB8AC3E}">
        <p14:creationId xmlns:p14="http://schemas.microsoft.com/office/powerpoint/2010/main" val="899623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11</a:t>
            </a:fld>
            <a:endParaRPr lang="en-US"/>
          </a:p>
        </p:txBody>
      </p:sp>
    </p:spTree>
    <p:extLst>
      <p:ext uri="{BB962C8B-B14F-4D97-AF65-F5344CB8AC3E}">
        <p14:creationId xmlns:p14="http://schemas.microsoft.com/office/powerpoint/2010/main" val="236126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1A95A-E701-4606-9407-2BD97B7E3647}" type="slidenum">
              <a:rPr lang="en-US" smtClean="0"/>
              <a:t>12</a:t>
            </a:fld>
            <a:endParaRPr lang="en-US"/>
          </a:p>
        </p:txBody>
      </p:sp>
    </p:spTree>
    <p:extLst>
      <p:ext uri="{BB962C8B-B14F-4D97-AF65-F5344CB8AC3E}">
        <p14:creationId xmlns:p14="http://schemas.microsoft.com/office/powerpoint/2010/main" val="236126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41526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72519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67080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422762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FDBAC-6AA1-4C6E-B9D4-AB6564A55156}"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98221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15703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7FDBAC-6AA1-4C6E-B9D4-AB6564A55156}"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70455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FDBAC-6AA1-4C6E-B9D4-AB6564A55156}"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01344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FDBAC-6AA1-4C6E-B9D4-AB6564A55156}"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32714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283017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FDBAC-6AA1-4C6E-B9D4-AB6564A55156}"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3505FE-99E7-4017-90D1-DD027437261B}" type="slidenum">
              <a:rPr lang="en-US" smtClean="0"/>
              <a:t>‹#›</a:t>
            </a:fld>
            <a:endParaRPr lang="en-US"/>
          </a:p>
        </p:txBody>
      </p:sp>
    </p:spTree>
    <p:extLst>
      <p:ext uri="{BB962C8B-B14F-4D97-AF65-F5344CB8AC3E}">
        <p14:creationId xmlns:p14="http://schemas.microsoft.com/office/powerpoint/2010/main" val="113989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FDBAC-6AA1-4C6E-B9D4-AB6564A55156}" type="datetimeFigureOut">
              <a:rPr lang="en-US" smtClean="0"/>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505FE-99E7-4017-90D1-DD027437261B}" type="slidenum">
              <a:rPr lang="en-US" smtClean="0"/>
              <a:t>‹#›</a:t>
            </a:fld>
            <a:endParaRPr lang="en-US"/>
          </a:p>
        </p:txBody>
      </p:sp>
    </p:spTree>
    <p:extLst>
      <p:ext uri="{BB962C8B-B14F-4D97-AF65-F5344CB8AC3E}">
        <p14:creationId xmlns:p14="http://schemas.microsoft.com/office/powerpoint/2010/main" val="164454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0848"/>
            <a:ext cx="7772400" cy="1470025"/>
          </a:xfrm>
        </p:spPr>
        <p:txBody>
          <a:bodyPr>
            <a:normAutofit/>
          </a:bodyPr>
          <a:lstStyle/>
          <a:p>
            <a:r>
              <a:rPr lang="en-US" sz="32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STANDARISASI PENYAJIAN DATA STASTISTIK SEKTORAL</a:t>
            </a:r>
            <a:endPar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 xmlns:a16="http://schemas.microsoft.com/office/drawing/2014/main" id="{9C92D277-92DA-45F4-9DA2-662C61216C41}"/>
              </a:ext>
            </a:extLst>
          </p:cNvPr>
          <p:cNvSpPr txBox="1"/>
          <p:nvPr/>
        </p:nvSpPr>
        <p:spPr>
          <a:xfrm>
            <a:off x="2092795" y="5229200"/>
            <a:ext cx="4958409" cy="646331"/>
          </a:xfrm>
          <a:prstGeom prst="rect">
            <a:avLst/>
          </a:prstGeom>
          <a:noFill/>
        </p:spPr>
        <p:txBody>
          <a:bodyPr wrap="none" rtlCol="0">
            <a:spAutoFit/>
          </a:bodyPr>
          <a:lstStyle/>
          <a:p>
            <a:pPr algn="ctr"/>
            <a:r>
              <a:rPr lang="en-AU"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DINAS KOMUNIKASI DAN INFORMATIKA</a:t>
            </a:r>
          </a:p>
          <a:p>
            <a:pPr algn="ctr"/>
            <a:r>
              <a:rPr lang="id-ID" b="1" dirty="0" smtClean="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KABUPATEN WONOSOBO</a:t>
            </a:r>
            <a:endParaRPr lang="en-AU" b="1" dirty="0">
              <a:solidFill>
                <a:srgbClr val="FFFF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48780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635247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PENDIDIKAN </a:t>
            </a:r>
            <a:r>
              <a:rPr lang="id-ID" sz="2400" b="1" dirty="0" smtClean="0"/>
              <a:t>PEMUDA DAN OLAHRAGA</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52222661"/>
              </p:ext>
            </p:extLst>
          </p:nvPr>
        </p:nvGraphicFramePr>
        <p:xfrm>
          <a:off x="126675" y="567215"/>
          <a:ext cx="8928992" cy="5998149"/>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2">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48326">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19299">
                <a:tc>
                  <a:txBody>
                    <a:bodyPr/>
                    <a:lstStyle/>
                    <a:p>
                      <a:pPr algn="ctr"/>
                      <a:r>
                        <a:rPr lang="en-US" sz="1400" dirty="0">
                          <a:latin typeface="+mn-lt"/>
                        </a:rPr>
                        <a:t>1</a:t>
                      </a:r>
                    </a:p>
                  </a:txBody>
                  <a:tcPr/>
                </a:tc>
                <a:tc>
                  <a:txBody>
                    <a:bodyPr/>
                    <a:lstStyle/>
                    <a:p>
                      <a:pPr algn="l" rtl="0" fontAlgn="ctr"/>
                      <a:r>
                        <a:rPr lang="id-ID" sz="1400" b="0" i="0" u="none" strike="noStrike" dirty="0">
                          <a:solidFill>
                            <a:srgbClr val="000000"/>
                          </a:solidFill>
                          <a:effectLst/>
                          <a:latin typeface="+mn-lt"/>
                        </a:rPr>
                        <a:t>APK PAUD</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20591650"/>
                  </a:ext>
                </a:extLst>
              </a:tr>
              <a:tr h="319299">
                <a:tc>
                  <a:txBody>
                    <a:bodyPr/>
                    <a:lstStyle/>
                    <a:p>
                      <a:pPr algn="ctr"/>
                      <a:r>
                        <a:rPr lang="en-AU" sz="1400" dirty="0">
                          <a:latin typeface="+mn-lt"/>
                        </a:rPr>
                        <a:t>2</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APM PAUD</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1"/>
                  </a:ext>
                </a:extLst>
              </a:tr>
              <a:tr h="319299">
                <a:tc>
                  <a:txBody>
                    <a:bodyPr/>
                    <a:lstStyle/>
                    <a:p>
                      <a:pPr algn="ctr"/>
                      <a:r>
                        <a:rPr lang="en-AU" sz="1400" dirty="0">
                          <a:latin typeface="+mn-lt"/>
                        </a:rPr>
                        <a:t>3</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APK SD/</a:t>
                      </a:r>
                      <a:r>
                        <a:rPr lang="id-ID" sz="1400" b="0" i="0" u="none" strike="noStrike" dirty="0" err="1">
                          <a:solidFill>
                            <a:srgbClr val="000000"/>
                          </a:solidFill>
                          <a:effectLst/>
                          <a:latin typeface="+mn-lt"/>
                        </a:rPr>
                        <a:t>Mi</a:t>
                      </a:r>
                      <a:r>
                        <a:rPr lang="id-ID" sz="1400" b="0" i="0" u="none" strike="noStrike" dirty="0">
                          <a:solidFill>
                            <a:srgbClr val="000000"/>
                          </a:solidFill>
                          <a:effectLst/>
                          <a:latin typeface="+mn-lt"/>
                        </a:rPr>
                        <a:t>/Paket A</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2"/>
                  </a:ext>
                </a:extLst>
              </a:tr>
              <a:tr h="319299">
                <a:tc>
                  <a:txBody>
                    <a:bodyPr/>
                    <a:lstStyle/>
                    <a:p>
                      <a:pPr algn="ctr"/>
                      <a:r>
                        <a:rPr lang="en-AU" sz="1400" dirty="0">
                          <a:latin typeface="+mn-lt"/>
                        </a:rPr>
                        <a:t>4</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APM SD/</a:t>
                      </a:r>
                      <a:r>
                        <a:rPr lang="id-ID" sz="1400" b="0" i="0" u="none" strike="noStrike" dirty="0" err="1">
                          <a:solidFill>
                            <a:srgbClr val="000000"/>
                          </a:solidFill>
                          <a:effectLst/>
                          <a:latin typeface="+mn-lt"/>
                        </a:rPr>
                        <a:t>Mi</a:t>
                      </a:r>
                      <a:r>
                        <a:rPr lang="id-ID" sz="1400" b="0" i="0" u="none" strike="noStrike" dirty="0">
                          <a:solidFill>
                            <a:srgbClr val="000000"/>
                          </a:solidFill>
                          <a:effectLst/>
                          <a:latin typeface="+mn-lt"/>
                        </a:rPr>
                        <a:t>/Paket A</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3"/>
                  </a:ext>
                </a:extLst>
              </a:tr>
              <a:tr h="319299">
                <a:tc>
                  <a:txBody>
                    <a:bodyPr/>
                    <a:lstStyle/>
                    <a:p>
                      <a:pPr algn="ctr"/>
                      <a:r>
                        <a:rPr lang="en-AU" sz="1400" dirty="0">
                          <a:latin typeface="+mn-lt"/>
                        </a:rPr>
                        <a:t>5</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Angka pendidikan yang ditamatkan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4"/>
                  </a:ext>
                </a:extLst>
              </a:tr>
              <a:tr h="319299">
                <a:tc>
                  <a:txBody>
                    <a:bodyPr/>
                    <a:lstStyle/>
                    <a:p>
                      <a:pPr algn="ctr"/>
                      <a:r>
                        <a:rPr lang="en-AU" sz="1400" dirty="0">
                          <a:latin typeface="+mn-lt"/>
                        </a:rPr>
                        <a:t>6</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APK SMP/Mts</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5"/>
                  </a:ext>
                </a:extLst>
              </a:tr>
              <a:tr h="319299">
                <a:tc>
                  <a:txBody>
                    <a:bodyPr/>
                    <a:lstStyle/>
                    <a:p>
                      <a:pPr algn="ctr"/>
                      <a:r>
                        <a:rPr lang="en-AU" sz="1400" dirty="0">
                          <a:latin typeface="+mn-lt"/>
                        </a:rPr>
                        <a:t>7</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APM SMP/Mts</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6"/>
                  </a:ext>
                </a:extLst>
              </a:tr>
              <a:tr h="319299">
                <a:tc>
                  <a:txBody>
                    <a:bodyPr/>
                    <a:lstStyle/>
                    <a:p>
                      <a:pPr algn="ctr"/>
                      <a:r>
                        <a:rPr lang="en-AU" sz="1400" dirty="0">
                          <a:latin typeface="+mn-lt"/>
                        </a:rPr>
                        <a:t>8</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Rasio sekolah/penduduk usia sekolah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7"/>
                  </a:ext>
                </a:extLst>
              </a:tr>
              <a:tr h="319299">
                <a:tc>
                  <a:txBody>
                    <a:bodyPr/>
                    <a:lstStyle/>
                    <a:p>
                      <a:pPr algn="ctr"/>
                      <a:r>
                        <a:rPr lang="en-AU" sz="1400" dirty="0">
                          <a:latin typeface="+mn-lt"/>
                        </a:rPr>
                        <a:t>9</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Rasio guru/murid</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8"/>
                  </a:ext>
                </a:extLst>
              </a:tr>
              <a:tr h="319299">
                <a:tc>
                  <a:txBody>
                    <a:bodyPr/>
                    <a:lstStyle/>
                    <a:p>
                      <a:pPr algn="ctr"/>
                      <a:r>
                        <a:rPr lang="en-AU" sz="1400" dirty="0">
                          <a:latin typeface="+mn-lt"/>
                        </a:rPr>
                        <a:t>10</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Rasio guru/murid per kelas rata-rata</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9"/>
                  </a:ext>
                </a:extLst>
              </a:tr>
              <a:tr h="319299">
                <a:tc>
                  <a:txBody>
                    <a:bodyPr/>
                    <a:lstStyle/>
                    <a:p>
                      <a:pPr algn="ctr"/>
                      <a:r>
                        <a:rPr lang="en-AU" sz="1400" dirty="0">
                          <a:latin typeface="+mn-lt"/>
                        </a:rPr>
                        <a:t>11</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Pendidikan menengah: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0"/>
                  </a:ext>
                </a:extLst>
              </a:tr>
              <a:tr h="319299">
                <a:tc>
                  <a:txBody>
                    <a:bodyPr/>
                    <a:lstStyle/>
                    <a:p>
                      <a:pPr algn="ctr"/>
                      <a:r>
                        <a:rPr lang="en-AU" sz="1400" dirty="0">
                          <a:latin typeface="+mn-lt"/>
                        </a:rPr>
                        <a:t>12</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APK SMA/SMK/MAN</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1"/>
                  </a:ext>
                </a:extLst>
              </a:tr>
              <a:tr h="464434">
                <a:tc>
                  <a:txBody>
                    <a:bodyPr/>
                    <a:lstStyle/>
                    <a:p>
                      <a:pPr algn="ctr"/>
                      <a:r>
                        <a:rPr lang="en-AU" sz="1400" dirty="0">
                          <a:latin typeface="+mn-lt"/>
                        </a:rPr>
                        <a:t>13</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APM SMA/SMK/MAN</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12"/>
                  </a:ext>
                </a:extLst>
              </a:tr>
              <a:tr h="319299">
                <a:tc>
                  <a:txBody>
                    <a:bodyPr/>
                    <a:lstStyle/>
                    <a:p>
                      <a:pPr algn="ctr"/>
                      <a:r>
                        <a:rPr lang="en-AU" sz="1400" dirty="0">
                          <a:latin typeface="+mn-lt"/>
                        </a:rPr>
                        <a:t>14</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Angka Putus Sekolah (APS) SD/MI</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13"/>
                  </a:ext>
                </a:extLst>
              </a:tr>
              <a:tr h="319299">
                <a:tc>
                  <a:txBody>
                    <a:bodyPr/>
                    <a:lstStyle/>
                    <a:p>
                      <a:pPr algn="ctr"/>
                      <a:r>
                        <a:rPr lang="en-AU" sz="1400" dirty="0">
                          <a:latin typeface="+mn-lt"/>
                        </a:rPr>
                        <a:t>15</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Angka Putus Sekolah (APS) SMP/MTs</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19299">
                <a:tc>
                  <a:txBody>
                    <a:bodyPr/>
                    <a:lstStyle/>
                    <a:p>
                      <a:pPr algn="ctr"/>
                      <a:r>
                        <a:rPr lang="en-AU" sz="1400" dirty="0">
                          <a:latin typeface="+mn-lt"/>
                        </a:rPr>
                        <a:t>16</a:t>
                      </a:r>
                      <a:endParaRPr lang="en-US" sz="1400" dirty="0">
                        <a:latin typeface="+mn-lt"/>
                      </a:endParaRPr>
                    </a:p>
                  </a:txBody>
                  <a:tcPr/>
                </a:tc>
                <a:tc>
                  <a:txBody>
                    <a:bodyPr/>
                    <a:lstStyle/>
                    <a:p>
                      <a:pPr algn="l" rtl="0" fontAlgn="ctr"/>
                      <a:r>
                        <a:rPr lang="sv-SE" sz="1400" b="0" i="0" u="none" strike="noStrike">
                          <a:solidFill>
                            <a:srgbClr val="000000"/>
                          </a:solidFill>
                          <a:effectLst/>
                          <a:latin typeface="+mn-lt"/>
                        </a:rPr>
                        <a:t>Angka Putus Sekolah (APS) SMA/SMK/MA</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5"/>
                  </a:ext>
                </a:extLst>
              </a:tr>
              <a:tr h="378470">
                <a:tc>
                  <a:txBody>
                    <a:bodyPr/>
                    <a:lstStyle/>
                    <a:p>
                      <a:pPr algn="ctr"/>
                      <a:r>
                        <a:rPr lang="en-AU" sz="1400" dirty="0">
                          <a:latin typeface="+mn-lt"/>
                        </a:rPr>
                        <a:t>17</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Angka Kelulusan (AL) SD/MI</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6"/>
                  </a:ext>
                </a:extLst>
              </a:tr>
            </a:tbl>
          </a:graphicData>
        </a:graphic>
      </p:graphicFrame>
    </p:spTree>
    <p:extLst>
      <p:ext uri="{BB962C8B-B14F-4D97-AF65-F5344CB8AC3E}">
        <p14:creationId xmlns:p14="http://schemas.microsoft.com/office/powerpoint/2010/main" val="154870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628046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PENDIDIKAN </a:t>
            </a:r>
            <a:r>
              <a:rPr lang="id-ID" sz="2400" b="1" dirty="0"/>
              <a:t>PEMUDA DAN </a:t>
            </a:r>
            <a:r>
              <a:rPr lang="id-ID" sz="2400" b="1" dirty="0" smtClean="0"/>
              <a:t>OLAHRAGA</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44380471"/>
              </p:ext>
            </p:extLst>
          </p:nvPr>
        </p:nvGraphicFramePr>
        <p:xfrm>
          <a:off x="139036" y="571261"/>
          <a:ext cx="8928992" cy="6317282"/>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4489206">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152128">
                  <a:extLst>
                    <a:ext uri="{9D8B030D-6E8A-4147-A177-3AD203B41FA5}">
                      <a16:colId xmlns="" xmlns:a16="http://schemas.microsoft.com/office/drawing/2014/main" val="20003"/>
                    </a:ext>
                  </a:extLst>
                </a:gridCol>
                <a:gridCol w="792088">
                  <a:extLst>
                    <a:ext uri="{9D8B030D-6E8A-4147-A177-3AD203B41FA5}">
                      <a16:colId xmlns="" xmlns:a16="http://schemas.microsoft.com/office/drawing/2014/main" val="20004"/>
                    </a:ext>
                  </a:extLst>
                </a:gridCol>
                <a:gridCol w="679604">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262827">
                <a:tc>
                  <a:txBody>
                    <a:bodyPr/>
                    <a:lstStyle/>
                    <a:p>
                      <a:pPr algn="ctr"/>
                      <a:r>
                        <a:rPr lang="en-AU" sz="1400" dirty="0">
                          <a:latin typeface="+mn-lt"/>
                        </a:rPr>
                        <a:t>18</a:t>
                      </a:r>
                      <a:endParaRPr lang="en-US" sz="1400" dirty="0">
                        <a:latin typeface="+mn-lt"/>
                      </a:endParaRPr>
                    </a:p>
                  </a:txBody>
                  <a:tcPr anchor="ctr"/>
                </a:tc>
                <a:tc>
                  <a:txBody>
                    <a:bodyPr/>
                    <a:lstStyle/>
                    <a:p>
                      <a:pPr algn="l" rtl="0" fontAlgn="ctr"/>
                      <a:r>
                        <a:rPr lang="id-ID" sz="1400" b="0" i="0" u="none" strike="noStrike" dirty="0">
                          <a:solidFill>
                            <a:srgbClr val="000000"/>
                          </a:solidFill>
                          <a:effectLst/>
                          <a:latin typeface="+mn-lt"/>
                        </a:rPr>
                        <a:t>Angka Kelulusan (AL) SMP/</a:t>
                      </a:r>
                      <a:r>
                        <a:rPr lang="id-ID" sz="1400" b="0" i="0" u="none" strike="noStrike" dirty="0" err="1">
                          <a:solidFill>
                            <a:srgbClr val="000000"/>
                          </a:solidFill>
                          <a:effectLst/>
                          <a:latin typeface="+mn-lt"/>
                        </a:rPr>
                        <a:t>MTs</a:t>
                      </a:r>
                      <a:endParaRPr lang="id-ID" sz="1400" b="0" i="0" u="none" strike="noStrike" dirty="0">
                        <a:solidFill>
                          <a:srgbClr val="000000"/>
                        </a:solidFill>
                        <a:effectLst/>
                        <a:latin typeface="+mn-lt"/>
                      </a:endParaRPr>
                    </a:p>
                  </a:txBody>
                  <a:tcPr marL="9525" marR="9525" marT="9525" marB="0" anchor="ctr"/>
                </a:tc>
                <a:tc>
                  <a:txBody>
                    <a:bodyPr/>
                    <a:lstStyle/>
                    <a:p>
                      <a:r>
                        <a:rPr lang="en-AU" sz="1400" dirty="0" err="1">
                          <a:latin typeface="+mn-lt"/>
                        </a:rPr>
                        <a:t>Prov</a:t>
                      </a:r>
                      <a:r>
                        <a:rPr lang="en-AU" sz="1400" dirty="0">
                          <a:latin typeface="+mn-lt"/>
                        </a:rPr>
                        <a:t>/</a:t>
                      </a:r>
                      <a:r>
                        <a:rPr lang="en-AU" sz="1400" dirty="0" err="1">
                          <a:latin typeface="+mn-lt"/>
                        </a:rPr>
                        <a:t>Kab</a:t>
                      </a:r>
                      <a:r>
                        <a:rPr lang="en-AU" sz="1400" dirty="0">
                          <a:latin typeface="+mn-lt"/>
                        </a:rPr>
                        <a:t>/Kota</a:t>
                      </a:r>
                      <a:endParaRPr lang="en-US" sz="1400" dirty="0">
                        <a:latin typeface="+mn-lt"/>
                      </a:endParaRPr>
                    </a:p>
                  </a:txBody>
                  <a:tcPr anchor="ctr"/>
                </a:tc>
                <a:tc>
                  <a:txBody>
                    <a:bodyPr/>
                    <a:lstStyle/>
                    <a:p>
                      <a:r>
                        <a:rPr lang="en-AU" sz="1400" dirty="0">
                          <a:latin typeface="+mn-lt"/>
                        </a:rPr>
                        <a:t>2013-2017</a:t>
                      </a:r>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a:latin typeface="+mn-lt"/>
                      </a:endParaRPr>
                    </a:p>
                  </a:txBody>
                  <a:tcPr anchor="ctr"/>
                </a:tc>
                <a:extLst>
                  <a:ext uri="{0D108BD9-81ED-4DB2-BD59-A6C34878D82A}">
                    <a16:rowId xmlns="" xmlns:a16="http://schemas.microsoft.com/office/drawing/2014/main" val="10001"/>
                  </a:ext>
                </a:extLst>
              </a:tr>
              <a:tr h="305243">
                <a:tc>
                  <a:txBody>
                    <a:bodyPr/>
                    <a:lstStyle/>
                    <a:p>
                      <a:pPr algn="ctr"/>
                      <a:r>
                        <a:rPr lang="en-AU" sz="1400" dirty="0">
                          <a:latin typeface="+mn-lt"/>
                        </a:rPr>
                        <a:t>19</a:t>
                      </a:r>
                      <a:endParaRPr lang="en-US" sz="1400" dirty="0">
                        <a:latin typeface="+mn-lt"/>
                      </a:endParaRPr>
                    </a:p>
                  </a:txBody>
                  <a:tcPr anchor="ctr"/>
                </a:tc>
                <a:tc>
                  <a:txBody>
                    <a:bodyPr/>
                    <a:lstStyle/>
                    <a:p>
                      <a:pPr algn="l" rtl="0" fontAlgn="ctr"/>
                      <a:r>
                        <a:rPr lang="id-ID" sz="1400" b="0" i="0" u="none" strike="noStrike" dirty="0">
                          <a:solidFill>
                            <a:srgbClr val="000000"/>
                          </a:solidFill>
                          <a:effectLst/>
                          <a:latin typeface="+mn-lt"/>
                        </a:rPr>
                        <a:t>Angka Kelulusan (AL) SMA/SMK/MA</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a:latin typeface="+mn-lt"/>
                      </a:endParaRPr>
                    </a:p>
                  </a:txBody>
                  <a:tcPr anchor="ctr"/>
                </a:tc>
                <a:extLst>
                  <a:ext uri="{0D108BD9-81ED-4DB2-BD59-A6C34878D82A}">
                    <a16:rowId xmlns="" xmlns:a16="http://schemas.microsoft.com/office/drawing/2014/main" val="10002"/>
                  </a:ext>
                </a:extLst>
              </a:tr>
              <a:tr h="305243">
                <a:tc>
                  <a:txBody>
                    <a:bodyPr/>
                    <a:lstStyle/>
                    <a:p>
                      <a:pPr algn="ctr"/>
                      <a:r>
                        <a:rPr lang="en-AU" sz="1400" dirty="0">
                          <a:latin typeface="+mn-lt"/>
                        </a:rPr>
                        <a:t>20</a:t>
                      </a:r>
                      <a:endParaRPr lang="en-US" sz="1400" dirty="0">
                        <a:latin typeface="+mn-lt"/>
                      </a:endParaRPr>
                    </a:p>
                  </a:txBody>
                  <a:tcPr anchor="ctr"/>
                </a:tc>
                <a:tc>
                  <a:txBody>
                    <a:bodyPr/>
                    <a:lstStyle/>
                    <a:p>
                      <a:pPr algn="l" rtl="0" fontAlgn="ctr"/>
                      <a:r>
                        <a:rPr lang="id-ID" sz="1400" b="0" i="0" u="none" strike="noStrike" dirty="0">
                          <a:solidFill>
                            <a:srgbClr val="000000"/>
                          </a:solidFill>
                          <a:effectLst/>
                          <a:latin typeface="+mn-lt"/>
                        </a:rPr>
                        <a:t>Angka Melanjutkan (AM) dari SD/MI ke SMP/</a:t>
                      </a:r>
                      <a:r>
                        <a:rPr lang="id-ID" sz="1400" b="0" i="0" u="none" strike="noStrike" dirty="0" err="1">
                          <a:solidFill>
                            <a:srgbClr val="000000"/>
                          </a:solidFill>
                          <a:effectLst/>
                          <a:latin typeface="+mn-lt"/>
                        </a:rPr>
                        <a:t>MTs</a:t>
                      </a:r>
                      <a:endParaRPr lang="id-ID" sz="1400" b="0" i="0" u="none" strike="noStrike" dirty="0">
                        <a:solidFill>
                          <a:srgbClr val="000000"/>
                        </a:solidFill>
                        <a:effectLst/>
                        <a:latin typeface="+mn-lt"/>
                      </a:endParaRP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03"/>
                  </a:ext>
                </a:extLst>
              </a:tr>
              <a:tr h="443990">
                <a:tc>
                  <a:txBody>
                    <a:bodyPr/>
                    <a:lstStyle/>
                    <a:p>
                      <a:pPr algn="ctr"/>
                      <a:r>
                        <a:rPr lang="en-AU" sz="1400" dirty="0">
                          <a:latin typeface="+mn-lt"/>
                        </a:rPr>
                        <a:t>21</a:t>
                      </a:r>
                      <a:endParaRPr lang="en-US" sz="1400" dirty="0">
                        <a:latin typeface="+mn-lt"/>
                      </a:endParaRPr>
                    </a:p>
                  </a:txBody>
                  <a:tcPr anchor="ctr"/>
                </a:tc>
                <a:tc>
                  <a:txBody>
                    <a:bodyPr/>
                    <a:lstStyle/>
                    <a:p>
                      <a:pPr algn="l" rtl="0" fontAlgn="ctr"/>
                      <a:r>
                        <a:rPr lang="id-ID" sz="1400" b="0" i="0" u="none" strike="noStrike" dirty="0">
                          <a:solidFill>
                            <a:srgbClr val="000000"/>
                          </a:solidFill>
                          <a:effectLst/>
                          <a:latin typeface="+mn-lt"/>
                        </a:rPr>
                        <a:t>Angka Melanjutkan (AM) dari SMP/</a:t>
                      </a:r>
                      <a:r>
                        <a:rPr lang="id-ID" sz="1400" b="0" i="0" u="none" strike="noStrike" dirty="0" err="1">
                          <a:solidFill>
                            <a:srgbClr val="000000"/>
                          </a:solidFill>
                          <a:effectLst/>
                          <a:latin typeface="+mn-lt"/>
                        </a:rPr>
                        <a:t>MTs</a:t>
                      </a:r>
                      <a:r>
                        <a:rPr lang="id-ID" sz="1400" b="0" i="0" u="none" strike="noStrike" dirty="0">
                          <a:solidFill>
                            <a:srgbClr val="000000"/>
                          </a:solidFill>
                          <a:effectLst/>
                          <a:latin typeface="+mn-lt"/>
                        </a:rPr>
                        <a:t> ke SMA/SMK/MA</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a:latin typeface="+mn-lt"/>
                      </a:endParaRPr>
                    </a:p>
                  </a:txBody>
                  <a:tcPr anchor="ctr"/>
                </a:tc>
                <a:extLst>
                  <a:ext uri="{0D108BD9-81ED-4DB2-BD59-A6C34878D82A}">
                    <a16:rowId xmlns="" xmlns:a16="http://schemas.microsoft.com/office/drawing/2014/main" val="10004"/>
                  </a:ext>
                </a:extLst>
              </a:tr>
              <a:tr h="305243">
                <a:tc>
                  <a:txBody>
                    <a:bodyPr/>
                    <a:lstStyle/>
                    <a:p>
                      <a:pPr algn="ctr"/>
                      <a:r>
                        <a:rPr lang="en-AU" sz="1400" dirty="0">
                          <a:latin typeface="+mn-lt"/>
                        </a:rPr>
                        <a:t>22</a:t>
                      </a:r>
                      <a:endParaRPr lang="en-US" sz="1400" dirty="0">
                        <a:latin typeface="+mn-lt"/>
                      </a:endParaRPr>
                    </a:p>
                  </a:txBody>
                  <a:tcPr anchor="ctr"/>
                </a:tc>
                <a:tc>
                  <a:txBody>
                    <a:bodyPr/>
                    <a:lstStyle/>
                    <a:p>
                      <a:pPr algn="l" rtl="0" fontAlgn="ctr"/>
                      <a:r>
                        <a:rPr lang="id-ID" sz="1400" b="0" i="0" u="none" strike="noStrike" dirty="0">
                          <a:solidFill>
                            <a:srgbClr val="000000"/>
                          </a:solidFill>
                          <a:effectLst/>
                          <a:latin typeface="+mn-lt"/>
                        </a:rPr>
                        <a:t>SD/MI kondisi bangunan baik</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05"/>
                  </a:ext>
                </a:extLst>
              </a:tr>
              <a:tr h="305243">
                <a:tc>
                  <a:txBody>
                    <a:bodyPr/>
                    <a:lstStyle/>
                    <a:p>
                      <a:pPr algn="ctr"/>
                      <a:r>
                        <a:rPr lang="en-AU" sz="1400" dirty="0">
                          <a:latin typeface="+mn-lt"/>
                        </a:rPr>
                        <a:t>23</a:t>
                      </a:r>
                      <a:endParaRPr lang="en-US" sz="1400" dirty="0">
                        <a:latin typeface="+mn-lt"/>
                      </a:endParaRPr>
                    </a:p>
                  </a:txBody>
                  <a:tcPr anchor="ctr"/>
                </a:tc>
                <a:tc>
                  <a:txBody>
                    <a:bodyPr/>
                    <a:lstStyle/>
                    <a:p>
                      <a:pPr algn="l" rtl="0" fontAlgn="ctr"/>
                      <a:r>
                        <a:rPr lang="id-ID" sz="1400" b="0" i="0" u="none" strike="noStrike">
                          <a:solidFill>
                            <a:srgbClr val="000000"/>
                          </a:solidFill>
                          <a:effectLst/>
                          <a:latin typeface="+mn-lt"/>
                        </a:rPr>
                        <a:t>SMP/MTs  kondisi bangunan baik</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06"/>
                  </a:ext>
                </a:extLst>
              </a:tr>
              <a:tr h="305243">
                <a:tc>
                  <a:txBody>
                    <a:bodyPr/>
                    <a:lstStyle/>
                    <a:p>
                      <a:pPr algn="ctr"/>
                      <a:r>
                        <a:rPr lang="en-AU" sz="1400" dirty="0">
                          <a:latin typeface="+mn-lt"/>
                        </a:rPr>
                        <a:t>24</a:t>
                      </a:r>
                      <a:endParaRPr lang="en-US" sz="1400" dirty="0">
                        <a:latin typeface="+mn-lt"/>
                      </a:endParaRPr>
                    </a:p>
                  </a:txBody>
                  <a:tcPr anchor="ctr"/>
                </a:tc>
                <a:tc>
                  <a:txBody>
                    <a:bodyPr/>
                    <a:lstStyle/>
                    <a:p>
                      <a:pPr algn="l" rtl="0" fontAlgn="ctr"/>
                      <a:r>
                        <a:rPr lang="id-ID" sz="1400" b="0" i="0" u="none" strike="noStrike">
                          <a:solidFill>
                            <a:srgbClr val="000000"/>
                          </a:solidFill>
                          <a:effectLst/>
                          <a:latin typeface="+mn-lt"/>
                        </a:rPr>
                        <a:t>SMA/SMK/MA kondisi bangunan baik</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a:latin typeface="+mn-lt"/>
                      </a:endParaRPr>
                    </a:p>
                  </a:txBody>
                  <a:tcPr anchor="ctr"/>
                </a:tc>
                <a:extLst>
                  <a:ext uri="{0D108BD9-81ED-4DB2-BD59-A6C34878D82A}">
                    <a16:rowId xmlns="" xmlns:a16="http://schemas.microsoft.com/office/drawing/2014/main" val="10007"/>
                  </a:ext>
                </a:extLst>
              </a:tr>
              <a:tr h="305243">
                <a:tc>
                  <a:txBody>
                    <a:bodyPr/>
                    <a:lstStyle/>
                    <a:p>
                      <a:pPr algn="ctr"/>
                      <a:r>
                        <a:rPr lang="en-AU" sz="1400" dirty="0">
                          <a:latin typeface="+mn-lt"/>
                        </a:rPr>
                        <a:t>25</a:t>
                      </a:r>
                      <a:endParaRPr lang="en-US" sz="1400" dirty="0">
                        <a:latin typeface="+mn-lt"/>
                      </a:endParaRPr>
                    </a:p>
                  </a:txBody>
                  <a:tcPr anchor="ctr"/>
                </a:tc>
                <a:tc>
                  <a:txBody>
                    <a:bodyPr/>
                    <a:lstStyle/>
                    <a:p>
                      <a:pPr algn="l" fontAlgn="ctr"/>
                      <a:r>
                        <a:rPr lang="sv-SE" sz="1400" b="0" i="0" u="none" strike="noStrike" dirty="0">
                          <a:solidFill>
                            <a:srgbClr val="000000"/>
                          </a:solidFill>
                          <a:effectLst/>
                          <a:latin typeface="+mn-lt"/>
                        </a:rPr>
                        <a:t>Rasio  ketersediaan sekolah/penduduk usia  sekolah pendidikan dasar </a:t>
                      </a:r>
                    </a:p>
                  </a:txBody>
                  <a:tcPr marL="9525" marR="9525" marT="9525" marB="0" anchor="ctr"/>
                </a:tc>
                <a:tc>
                  <a:txBody>
                    <a:bodyPr/>
                    <a:lstStyle/>
                    <a:p>
                      <a:r>
                        <a:rPr lang="en-AU" sz="1400" dirty="0" err="1">
                          <a:latin typeface="+mn-lt"/>
                        </a:rPr>
                        <a:t>Prov</a:t>
                      </a:r>
                      <a:r>
                        <a:rPr lang="en-AU" sz="1400" dirty="0">
                          <a:latin typeface="+mn-lt"/>
                        </a:rPr>
                        <a:t>/4 Kota</a:t>
                      </a:r>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08"/>
                  </a:ext>
                </a:extLst>
              </a:tr>
              <a:tr h="305243">
                <a:tc>
                  <a:txBody>
                    <a:bodyPr/>
                    <a:lstStyle/>
                    <a:p>
                      <a:pPr algn="ctr"/>
                      <a:r>
                        <a:rPr lang="en-AU" sz="1400" dirty="0">
                          <a:latin typeface="+mn-lt"/>
                        </a:rPr>
                        <a:t>26</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Rasio guru/murid sekolah pendidikan dasar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09"/>
                  </a:ext>
                </a:extLst>
              </a:tr>
              <a:tr h="305243">
                <a:tc>
                  <a:txBody>
                    <a:bodyPr/>
                    <a:lstStyle/>
                    <a:p>
                      <a:pPr algn="ctr"/>
                      <a:r>
                        <a:rPr lang="en-AU" sz="1400" dirty="0">
                          <a:latin typeface="+mn-lt"/>
                        </a:rPr>
                        <a:t>27</a:t>
                      </a:r>
                      <a:endParaRPr lang="en-US" sz="1400" dirty="0">
                        <a:latin typeface="+mn-lt"/>
                      </a:endParaRPr>
                    </a:p>
                  </a:txBody>
                  <a:tcPr anchor="ctr"/>
                </a:tc>
                <a:tc>
                  <a:txBody>
                    <a:bodyPr/>
                    <a:lstStyle/>
                    <a:p>
                      <a:pPr algn="just" fontAlgn="ctr"/>
                      <a:r>
                        <a:rPr lang="id-ID" sz="1400" b="0" i="0" u="none" strike="noStrike">
                          <a:solidFill>
                            <a:srgbClr val="000000"/>
                          </a:solidFill>
                          <a:effectLst/>
                          <a:latin typeface="+mn-lt"/>
                        </a:rPr>
                        <a:t>Rasio guru terhadap murid pendidikan menengah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10"/>
                  </a:ext>
                </a:extLst>
              </a:tr>
              <a:tr h="305243">
                <a:tc>
                  <a:txBody>
                    <a:bodyPr/>
                    <a:lstStyle/>
                    <a:p>
                      <a:pPr algn="ctr"/>
                      <a:r>
                        <a:rPr lang="en-AU" sz="1400" dirty="0">
                          <a:latin typeface="+mn-lt"/>
                        </a:rPr>
                        <a:t>28</a:t>
                      </a:r>
                      <a:endParaRPr lang="en-US" sz="1400" dirty="0">
                        <a:latin typeface="+mn-lt"/>
                      </a:endParaRPr>
                    </a:p>
                  </a:txBody>
                  <a:tcPr anchor="ctr"/>
                </a:tc>
                <a:tc>
                  <a:txBody>
                    <a:bodyPr/>
                    <a:lstStyle/>
                    <a:p>
                      <a:pPr algn="just" fontAlgn="ctr"/>
                      <a:r>
                        <a:rPr lang="sv-SE" sz="1400" b="0" i="0" u="none" strike="noStrike">
                          <a:solidFill>
                            <a:srgbClr val="000000"/>
                          </a:solidFill>
                          <a:effectLst/>
                          <a:latin typeface="+mn-lt"/>
                        </a:rPr>
                        <a:t>Rasio guru/murid per kelas rata-rata sekolah dasar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11"/>
                  </a:ext>
                </a:extLst>
              </a:tr>
              <a:tr h="305243">
                <a:tc>
                  <a:txBody>
                    <a:bodyPr/>
                    <a:lstStyle/>
                    <a:p>
                      <a:pPr algn="ctr"/>
                      <a:r>
                        <a:rPr lang="en-AU" sz="1400" dirty="0">
                          <a:latin typeface="+mn-lt"/>
                        </a:rPr>
                        <a:t>29</a:t>
                      </a:r>
                      <a:endParaRPr lang="en-US" sz="1400" dirty="0">
                        <a:latin typeface="+mn-lt"/>
                      </a:endParaRPr>
                    </a:p>
                  </a:txBody>
                  <a:tcPr anchor="ctr"/>
                </a:tc>
                <a:tc>
                  <a:txBody>
                    <a:bodyPr/>
                    <a:lstStyle/>
                    <a:p>
                      <a:pPr algn="just" fontAlgn="ctr"/>
                      <a:r>
                        <a:rPr lang="sv-SE" sz="1400" b="0" i="0" u="none" strike="noStrike">
                          <a:solidFill>
                            <a:srgbClr val="000000"/>
                          </a:solidFill>
                          <a:effectLst/>
                          <a:latin typeface="+mn-lt"/>
                        </a:rPr>
                        <a:t>Rasio guru terhadap murid per kelas rata- rata pendidikan menengah</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12"/>
                  </a:ext>
                </a:extLst>
              </a:tr>
              <a:tr h="305243">
                <a:tc>
                  <a:txBody>
                    <a:bodyPr/>
                    <a:lstStyle/>
                    <a:p>
                      <a:pPr algn="ctr"/>
                      <a:r>
                        <a:rPr lang="en-AU" sz="1400" dirty="0">
                          <a:latin typeface="+mn-lt"/>
                        </a:rPr>
                        <a:t>30</a:t>
                      </a:r>
                      <a:endParaRPr lang="en-US" sz="1400" dirty="0">
                        <a:latin typeface="+mn-lt"/>
                      </a:endParaRPr>
                    </a:p>
                  </a:txBody>
                  <a:tcPr anchor="ctr"/>
                </a:tc>
                <a:tc>
                  <a:txBody>
                    <a:bodyPr/>
                    <a:lstStyle/>
                    <a:p>
                      <a:pPr algn="just" fontAlgn="ctr"/>
                      <a:r>
                        <a:rPr lang="sv-SE" sz="1400" b="0" i="0" u="none" strike="noStrike">
                          <a:solidFill>
                            <a:srgbClr val="000000"/>
                          </a:solidFill>
                          <a:effectLst/>
                          <a:latin typeface="+mn-lt"/>
                        </a:rPr>
                        <a:t>Proporsi murid kelas 1 yang berhasil menamatkan sekolah dasar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13"/>
                  </a:ext>
                </a:extLst>
              </a:tr>
              <a:tr h="305243">
                <a:tc>
                  <a:txBody>
                    <a:bodyPr/>
                    <a:lstStyle/>
                    <a:p>
                      <a:pPr algn="ctr"/>
                      <a:r>
                        <a:rPr lang="en-US" sz="1400" dirty="0">
                          <a:latin typeface="+mn-lt"/>
                        </a:rPr>
                        <a:t>31</a:t>
                      </a:r>
                    </a:p>
                  </a:txBody>
                  <a:tcPr anchor="ctr"/>
                </a:tc>
                <a:tc>
                  <a:txBody>
                    <a:bodyPr/>
                    <a:lstStyle/>
                    <a:p>
                      <a:pPr algn="just" fontAlgn="ctr"/>
                      <a:r>
                        <a:rPr lang="id-ID" sz="1400" b="0" i="0" u="none" strike="noStrike">
                          <a:solidFill>
                            <a:srgbClr val="000000"/>
                          </a:solidFill>
                          <a:effectLst/>
                          <a:latin typeface="+mn-lt"/>
                        </a:rPr>
                        <a:t>Angka melek huruf penduduk usia 15‐24 tahun, perempuan dan laki-laki</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14"/>
                  </a:ext>
                </a:extLst>
              </a:tr>
              <a:tr h="305243">
                <a:tc>
                  <a:txBody>
                    <a:bodyPr/>
                    <a:lstStyle/>
                    <a:p>
                      <a:pPr algn="ctr"/>
                      <a:r>
                        <a:rPr lang="en-US" sz="1400" dirty="0">
                          <a:latin typeface="+mn-lt"/>
                        </a:rPr>
                        <a:t>32</a:t>
                      </a:r>
                    </a:p>
                  </a:txBody>
                  <a:tcPr anchor="ctr"/>
                </a:tc>
                <a:tc>
                  <a:txBody>
                    <a:bodyPr/>
                    <a:lstStyle/>
                    <a:p>
                      <a:pPr algn="l" rtl="0" fontAlgn="ctr"/>
                      <a:r>
                        <a:rPr lang="id-ID" sz="1400" b="0" i="0" u="none" strike="noStrike" dirty="0">
                          <a:solidFill>
                            <a:srgbClr val="000000"/>
                          </a:solidFill>
                          <a:effectLst/>
                          <a:latin typeface="+mn-lt"/>
                        </a:rPr>
                        <a:t>Penduduk yang berusia &gt;15 Tahun melek huruf (tidak buta aksara)</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3454664868"/>
                  </a:ext>
                </a:extLst>
              </a:tr>
              <a:tr h="305243">
                <a:tc>
                  <a:txBody>
                    <a:bodyPr/>
                    <a:lstStyle/>
                    <a:p>
                      <a:pPr algn="ctr"/>
                      <a:r>
                        <a:rPr lang="en-US" sz="1400" dirty="0">
                          <a:latin typeface="+mn-lt"/>
                        </a:rPr>
                        <a:t>33</a:t>
                      </a:r>
                    </a:p>
                  </a:txBody>
                  <a:tcPr anchor="ctr"/>
                </a:tc>
                <a:tc>
                  <a:txBody>
                    <a:bodyPr/>
                    <a:lstStyle/>
                    <a:p>
                      <a:pPr algn="just" fontAlgn="ctr"/>
                      <a:r>
                        <a:rPr lang="id-ID" sz="1400" b="0" i="0" u="none" strike="noStrike" dirty="0">
                          <a:solidFill>
                            <a:srgbClr val="000000"/>
                          </a:solidFill>
                          <a:effectLst/>
                          <a:latin typeface="+mn-lt"/>
                        </a:rPr>
                        <a:t>Guru yang memenuhi kualifikasi S1/D-IV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240665455"/>
                  </a:ext>
                </a:extLst>
              </a:tr>
            </a:tbl>
          </a:graphicData>
        </a:graphic>
      </p:graphicFrame>
    </p:spTree>
    <p:extLst>
      <p:ext uri="{BB962C8B-B14F-4D97-AF65-F5344CB8AC3E}">
        <p14:creationId xmlns:p14="http://schemas.microsoft.com/office/powerpoint/2010/main" val="20429952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2424" y="102141"/>
            <a:ext cx="6217767"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PENDIDIKAN </a:t>
            </a:r>
            <a:r>
              <a:rPr lang="id-ID" sz="2400" b="1" dirty="0"/>
              <a:t>PEMUDA DAN </a:t>
            </a:r>
            <a:r>
              <a:rPr lang="id-ID" sz="2400" b="1" dirty="0" smtClean="0"/>
              <a:t>OLAHRAGA</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779079040"/>
              </p:ext>
            </p:extLst>
          </p:nvPr>
        </p:nvGraphicFramePr>
        <p:xfrm>
          <a:off x="77247" y="534189"/>
          <a:ext cx="8928992" cy="4726061"/>
        </p:xfrm>
        <a:graphic>
          <a:graphicData uri="http://schemas.openxmlformats.org/drawingml/2006/table">
            <a:tbl>
              <a:tblPr firstRow="1" bandRow="1">
                <a:tableStyleId>{5C22544A-7EE6-4342-B048-85BDC9FD1C3A}</a:tableStyleId>
              </a:tblPr>
              <a:tblGrid>
                <a:gridCol w="527720">
                  <a:extLst>
                    <a:ext uri="{9D8B030D-6E8A-4147-A177-3AD203B41FA5}">
                      <a16:colId xmlns="" xmlns:a16="http://schemas.microsoft.com/office/drawing/2014/main" val="20000"/>
                    </a:ext>
                  </a:extLst>
                </a:gridCol>
                <a:gridCol w="3432720">
                  <a:extLst>
                    <a:ext uri="{9D8B030D-6E8A-4147-A177-3AD203B41FA5}">
                      <a16:colId xmlns="" xmlns:a16="http://schemas.microsoft.com/office/drawing/2014/main" val="20001"/>
                    </a:ext>
                  </a:extLst>
                </a:gridCol>
                <a:gridCol w="1593371">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432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6461">
                <a:tc>
                  <a:txBody>
                    <a:bodyPr/>
                    <a:lstStyle/>
                    <a:p>
                      <a:pPr algn="ctr"/>
                      <a:r>
                        <a:rPr lang="id-ID" sz="1400" dirty="0" smtClean="0">
                          <a:latin typeface="+mn-lt"/>
                        </a:rPr>
                        <a:t>34</a:t>
                      </a:r>
                      <a:endParaRPr lang="en-US" sz="1400" dirty="0">
                        <a:latin typeface="+mn-lt"/>
                      </a:endParaRPr>
                    </a:p>
                  </a:txBody>
                  <a:tcPr/>
                </a:tc>
                <a:tc>
                  <a:txBody>
                    <a:bodyPr/>
                    <a:lstStyle/>
                    <a:p>
                      <a:pPr algn="l" rtl="0" fontAlgn="ctr"/>
                      <a:r>
                        <a:rPr lang="id-ID" sz="1400" b="0" i="0" u="none" strike="noStrike" dirty="0" smtClean="0">
                          <a:solidFill>
                            <a:srgbClr val="000000"/>
                          </a:solidFill>
                          <a:effectLst/>
                          <a:latin typeface="+mn-lt"/>
                        </a:rPr>
                        <a:t> Angka </a:t>
                      </a:r>
                      <a:r>
                        <a:rPr lang="id-ID" sz="1400" b="0" i="0" u="none" strike="noStrike" dirty="0">
                          <a:solidFill>
                            <a:srgbClr val="000000"/>
                          </a:solidFill>
                          <a:effectLst/>
                          <a:latin typeface="+mn-lt"/>
                        </a:rPr>
                        <a:t>melek huruf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1"/>
                  </a:ext>
                </a:extLst>
              </a:tr>
              <a:tr h="206245">
                <a:tc>
                  <a:txBody>
                    <a:bodyPr/>
                    <a:lstStyle/>
                    <a:p>
                      <a:pPr algn="ctr"/>
                      <a:r>
                        <a:rPr lang="id-ID" sz="1400" dirty="0" smtClean="0">
                          <a:latin typeface="+mn-lt"/>
                        </a:rPr>
                        <a:t>35</a:t>
                      </a:r>
                      <a:endParaRPr lang="en-US" sz="1400" dirty="0">
                        <a:latin typeface="+mn-lt"/>
                      </a:endParaRPr>
                    </a:p>
                  </a:txBody>
                  <a:tcPr/>
                </a:tc>
                <a:tc>
                  <a:txBody>
                    <a:bodyPr/>
                    <a:lstStyle/>
                    <a:p>
                      <a:pPr algn="l" rtl="0" fontAlgn="ctr"/>
                      <a:r>
                        <a:rPr lang="id-ID" sz="1400" b="0" i="0" u="none" strike="noStrike" dirty="0" smtClean="0">
                          <a:solidFill>
                            <a:srgbClr val="000000"/>
                          </a:solidFill>
                          <a:effectLst/>
                          <a:latin typeface="+mn-lt"/>
                        </a:rPr>
                        <a:t> Angka </a:t>
                      </a:r>
                      <a:r>
                        <a:rPr lang="id-ID" sz="1400" b="0" i="0" u="none" strike="noStrike" dirty="0">
                          <a:solidFill>
                            <a:srgbClr val="000000"/>
                          </a:solidFill>
                          <a:effectLst/>
                          <a:latin typeface="+mn-lt"/>
                        </a:rPr>
                        <a:t>rata-2 lama sekolah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2"/>
                  </a:ext>
                </a:extLst>
              </a:tr>
              <a:tr h="142229">
                <a:tc>
                  <a:txBody>
                    <a:bodyPr/>
                    <a:lstStyle/>
                    <a:p>
                      <a:pPr algn="ctr"/>
                      <a:r>
                        <a:rPr lang="id-ID" sz="1400" dirty="0" smtClean="0">
                          <a:latin typeface="+mn-lt"/>
                        </a:rPr>
                        <a:t>36</a:t>
                      </a:r>
                      <a:endParaRPr lang="en-US" sz="1400" dirty="0">
                        <a:latin typeface="+mn-lt"/>
                      </a:endParaRPr>
                    </a:p>
                  </a:txBody>
                  <a:tcPr/>
                </a:tc>
                <a:tc>
                  <a:txBody>
                    <a:bodyPr/>
                    <a:lstStyle/>
                    <a:p>
                      <a:pPr algn="l" rtl="0" fontAlgn="ctr"/>
                      <a:r>
                        <a:rPr lang="id-ID" sz="1400" b="0" i="0" u="none" strike="noStrike" dirty="0" smtClean="0">
                          <a:solidFill>
                            <a:srgbClr val="000000"/>
                          </a:solidFill>
                          <a:effectLst/>
                          <a:latin typeface="+mn-lt"/>
                        </a:rPr>
                        <a:t> Angka </a:t>
                      </a:r>
                      <a:r>
                        <a:rPr lang="id-ID" sz="1400" b="0" i="0" u="none" strike="noStrike" dirty="0">
                          <a:solidFill>
                            <a:srgbClr val="000000"/>
                          </a:solidFill>
                          <a:effectLst/>
                          <a:latin typeface="+mn-lt"/>
                        </a:rPr>
                        <a:t>usia harapan hidup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266645543"/>
                  </a:ext>
                </a:extLst>
              </a:tr>
              <a:tr h="142229">
                <a:tc>
                  <a:txBody>
                    <a:bodyPr/>
                    <a:lstStyle/>
                    <a:p>
                      <a:pPr algn="ctr"/>
                      <a:r>
                        <a:rPr lang="id-ID" sz="1400" dirty="0" smtClean="0">
                          <a:latin typeface="+mn-lt"/>
                        </a:rPr>
                        <a:t>37</a:t>
                      </a:r>
                      <a:endParaRPr lang="en-US" sz="1400" dirty="0">
                        <a:latin typeface="+mn-lt"/>
                      </a:endParaRP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Sarjana</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Penggerak</a:t>
                      </a:r>
                      <a:r>
                        <a:rPr lang="en-US" sz="1400" dirty="0">
                          <a:solidFill>
                            <a:srgbClr val="000000"/>
                          </a:solidFill>
                          <a:effectLst/>
                          <a:latin typeface="+mn-lt"/>
                          <a:ea typeface="Malgun Gothic"/>
                          <a:cs typeface="Bookman Old Style"/>
                        </a:rPr>
                        <a:t> Pembangunan </a:t>
                      </a:r>
                      <a:r>
                        <a:rPr lang="en-US" sz="1400" dirty="0" err="1">
                          <a:solidFill>
                            <a:srgbClr val="000000"/>
                          </a:solidFill>
                          <a:effectLst/>
                          <a:latin typeface="+mn-lt"/>
                          <a:ea typeface="Malgun Gothic"/>
                          <a:cs typeface="Bookman Old Style"/>
                        </a:rPr>
                        <a:t>Perdesaan</a:t>
                      </a:r>
                      <a:r>
                        <a:rPr lang="en-US" sz="1400" dirty="0">
                          <a:solidFill>
                            <a:srgbClr val="000000"/>
                          </a:solidFill>
                          <a:effectLst/>
                          <a:latin typeface="+mn-lt"/>
                          <a:ea typeface="Malgun Gothic"/>
                          <a:cs typeface="Bookman Old Style"/>
                        </a:rPr>
                        <a:t> (SP3)</a:t>
                      </a:r>
                    </a:p>
                  </a:txBody>
                  <a:tcPr marL="63896" marR="63896"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3"/>
                  </a:ext>
                </a:extLst>
              </a:tr>
              <a:tr h="306461">
                <a:tc>
                  <a:txBody>
                    <a:bodyPr/>
                    <a:lstStyle/>
                    <a:p>
                      <a:pPr algn="ctr"/>
                      <a:r>
                        <a:rPr lang="id-ID" sz="1400" dirty="0" smtClean="0">
                          <a:latin typeface="+mn-lt"/>
                        </a:rPr>
                        <a:t>38</a:t>
                      </a:r>
                      <a:endParaRPr lang="en-US" sz="1400" dirty="0">
                        <a:latin typeface="+mn-lt"/>
                      </a:endParaRP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Organisasi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Pemuda</a:t>
                      </a:r>
                      <a:r>
                        <a:rPr lang="en-US" sz="1400" dirty="0">
                          <a:solidFill>
                            <a:srgbClr val="000000"/>
                          </a:solidFill>
                          <a:effectLst/>
                          <a:latin typeface="+mn-lt"/>
                          <a:ea typeface="Malgun Gothic"/>
                          <a:cs typeface="Bookman Old Style"/>
                        </a:rPr>
                        <a:t> yang </a:t>
                      </a:r>
                      <a:r>
                        <a:rPr lang="en-US" sz="1400" dirty="0" err="1">
                          <a:solidFill>
                            <a:srgbClr val="000000"/>
                          </a:solidFill>
                          <a:effectLst/>
                          <a:latin typeface="+mn-lt"/>
                          <a:ea typeface="Malgun Gothic"/>
                          <a:cs typeface="Bookman Old Style"/>
                        </a:rPr>
                        <a:t>difasilitasi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dalam</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pelatihan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kepemimpinan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manajemen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perencanaan</a:t>
                      </a:r>
                      <a:r>
                        <a:rPr lang="en-US" sz="1400" dirty="0">
                          <a:solidFill>
                            <a:srgbClr val="000000"/>
                          </a:solidFill>
                          <a:effectLst/>
                          <a:latin typeface="+mn-lt"/>
                          <a:ea typeface="Malgun Gothic"/>
                          <a:cs typeface="Bookman Old Style"/>
                        </a:rPr>
                        <a:t> program</a:t>
                      </a:r>
                    </a:p>
                  </a:txBody>
                  <a:tcPr marL="63896" marR="63896" marT="0" marB="0" anchor="ct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 xmlns:a16="http://schemas.microsoft.com/office/drawing/2014/main" val="10004"/>
                  </a:ext>
                </a:extLst>
              </a:tr>
              <a:tr h="306461">
                <a:tc>
                  <a:txBody>
                    <a:bodyPr/>
                    <a:lstStyle/>
                    <a:p>
                      <a:pPr algn="ctr"/>
                      <a:r>
                        <a:rPr lang="id-ID" sz="1400" dirty="0" smtClean="0">
                          <a:latin typeface="+mn-lt"/>
                        </a:rPr>
                        <a:t>39</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Kewirausahaan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pemuda</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 xmlns:a16="http://schemas.microsoft.com/office/drawing/2014/main" val="10005"/>
                  </a:ext>
                </a:extLst>
              </a:tr>
              <a:tr h="306461">
                <a:tc>
                  <a:txBody>
                    <a:bodyPr/>
                    <a:lstStyle/>
                    <a:p>
                      <a:pPr algn="ctr"/>
                      <a:r>
                        <a:rPr lang="id-ID" sz="1400" dirty="0" smtClean="0">
                          <a:latin typeface="+mn-lt"/>
                        </a:rPr>
                        <a:t>40</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Terselenggaranya</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kompetisi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keolahragaan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fasilitasi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olahraga</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pendidikan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rekreasi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tradisional</a:t>
                      </a:r>
                      <a:r>
                        <a:rPr lang="en-US" sz="1400" dirty="0">
                          <a:solidFill>
                            <a:srgbClr val="000000"/>
                          </a:solidFill>
                          <a:effectLst/>
                          <a:latin typeface="+mn-lt"/>
                          <a:ea typeface="Malgun Gothic"/>
                          <a:cs typeface="Bookman Old Style"/>
                        </a:rPr>
                        <a:t>.</a:t>
                      </a:r>
                    </a:p>
                  </a:txBody>
                  <a:tcPr marL="63896" marR="63896" marT="0" marB="0" anchor="ct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 xmlns:a16="http://schemas.microsoft.com/office/drawing/2014/main" val="10006"/>
                  </a:ext>
                </a:extLst>
              </a:tr>
              <a:tr h="306461">
                <a:tc>
                  <a:txBody>
                    <a:bodyPr/>
                    <a:lstStyle/>
                    <a:p>
                      <a:pPr algn="ctr"/>
                      <a:r>
                        <a:rPr lang="id-ID" sz="1400" dirty="0" smtClean="0">
                          <a:latin typeface="+mn-lt"/>
                        </a:rPr>
                        <a:t>41</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sv-SE" sz="1400" dirty="0">
                          <a:solidFill>
                            <a:srgbClr val="000000"/>
                          </a:solidFill>
                          <a:effectLst/>
                          <a:latin typeface="+mn-lt"/>
                          <a:ea typeface="Malgun Gothic"/>
                          <a:cs typeface="Bookman Old Style"/>
                        </a:rPr>
                        <a:t>Jumlah atlet yg </a:t>
                      </a:r>
                      <a:r>
                        <a:rPr lang="sv-SE" sz="1400" dirty="0" smtClean="0">
                          <a:solidFill>
                            <a:srgbClr val="000000"/>
                          </a:solidFill>
                          <a:effectLst/>
                          <a:latin typeface="+mn-lt"/>
                          <a:ea typeface="Malgun Gothic"/>
                          <a:cs typeface="Bookman Old Style"/>
                        </a:rPr>
                        <a:t>dibina</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r>
              <a:tr h="306461">
                <a:tc>
                  <a:txBody>
                    <a:bodyPr/>
                    <a:lstStyle/>
                    <a:p>
                      <a:pPr algn="ctr"/>
                      <a:r>
                        <a:rPr lang="id-ID" sz="1400" dirty="0" smtClean="0">
                          <a:latin typeface="+mn-lt"/>
                        </a:rPr>
                        <a:t>42</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Klub </a:t>
                      </a:r>
                      <a:r>
                        <a:rPr lang="en-US" sz="1400" dirty="0" err="1">
                          <a:solidFill>
                            <a:srgbClr val="000000"/>
                          </a:solidFill>
                          <a:effectLst/>
                          <a:latin typeface="+mn-lt"/>
                          <a:ea typeface="Malgun Gothic"/>
                          <a:cs typeface="Bookman Old Style"/>
                        </a:rPr>
                        <a:t>Olah</a:t>
                      </a:r>
                      <a:r>
                        <a:rPr lang="en-US" sz="1400" dirty="0">
                          <a:solidFill>
                            <a:srgbClr val="000000"/>
                          </a:solidFill>
                          <a:effectLst/>
                          <a:latin typeface="+mn-lt"/>
                          <a:ea typeface="Malgun Gothic"/>
                          <a:cs typeface="Bookman Old Style"/>
                        </a:rPr>
                        <a:t> Raga</a:t>
                      </a:r>
                    </a:p>
                  </a:txBody>
                  <a:tcPr marL="63896" marR="63896" marT="0" marB="0" anchor="ctr"/>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r>
              <a:tr h="306461">
                <a:tc>
                  <a:txBody>
                    <a:bodyPr/>
                    <a:lstStyle/>
                    <a:p>
                      <a:pPr algn="ctr"/>
                      <a:r>
                        <a:rPr lang="id-ID" sz="1400" dirty="0" smtClean="0">
                          <a:latin typeface="+mn-lt"/>
                        </a:rPr>
                        <a:t>43</a:t>
                      </a:r>
                      <a:endParaRPr lang="en-US" sz="1400" dirty="0">
                        <a:latin typeface="+mn-lt"/>
                      </a:endParaRPr>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err="1">
                          <a:solidFill>
                            <a:srgbClr val="000000"/>
                          </a:solidFill>
                          <a:effectLst/>
                          <a:latin typeface="+mn-lt"/>
                        </a:rPr>
                        <a:t>Peningkatan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kualitas</a:t>
                      </a:r>
                      <a:r>
                        <a:rPr lang="en-AU" sz="1400" b="0" i="0" u="none" strike="noStrike" dirty="0">
                          <a:solidFill>
                            <a:srgbClr val="000000"/>
                          </a:solidFill>
                          <a:effectLst/>
                          <a:latin typeface="+mn-lt"/>
                        </a:rPr>
                        <a:t> SDM </a:t>
                      </a:r>
                      <a:r>
                        <a:rPr lang="en-AU" sz="1400" b="0" i="0" u="none" strike="noStrike" dirty="0" err="1">
                          <a:solidFill>
                            <a:srgbClr val="000000"/>
                          </a:solidFill>
                          <a:effectLst/>
                          <a:latin typeface="+mn-lt"/>
                        </a:rPr>
                        <a:t>Olahraga</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mutu</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manajemen</a:t>
                      </a:r>
                      <a:r>
                        <a:rPr lang="en-AU" sz="1400" b="0" i="0" u="none" strike="noStrike" dirty="0">
                          <a:solidFill>
                            <a:srgbClr val="000000"/>
                          </a:solidFill>
                          <a:effectLst/>
                          <a:latin typeface="+mn-lt"/>
                        </a:rPr>
                        <a:t> org </a:t>
                      </a:r>
                      <a:r>
                        <a:rPr lang="en-AU" sz="1400" b="0" i="0" u="none" strike="noStrike" dirty="0" err="1">
                          <a:solidFill>
                            <a:srgbClr val="000000"/>
                          </a:solidFill>
                          <a:effectLst/>
                          <a:latin typeface="+mn-lt"/>
                        </a:rPr>
                        <a:t>olahraga</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pengem</a:t>
                      </a:r>
                      <a:r>
                        <a:rPr lang="en-AU" sz="1400" b="0" i="0" u="none" strike="noStrike" dirty="0">
                          <a:solidFill>
                            <a:srgbClr val="000000"/>
                          </a:solidFill>
                          <a:effectLst/>
                          <a:latin typeface="+mn-lt"/>
                        </a:rPr>
                        <a:t> IPTEK </a:t>
                      </a:r>
                      <a:r>
                        <a:rPr lang="en-AU" sz="1400" b="0" i="0" u="none" strike="noStrike" dirty="0" err="1">
                          <a:solidFill>
                            <a:srgbClr val="000000"/>
                          </a:solidFill>
                          <a:effectLst/>
                          <a:latin typeface="+mn-lt"/>
                        </a:rPr>
                        <a:t>dan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industri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olahraga</a:t>
                      </a:r>
                      <a:endParaRPr lang="en-AU" sz="1400" b="0" i="0" u="none" strike="noStrike" dirty="0">
                        <a:solidFill>
                          <a:srgbClr val="000000"/>
                        </a:solidFill>
                        <a:effectLst/>
                        <a:latin typeface="+mn-lt"/>
                      </a:endParaRPr>
                    </a:p>
                  </a:txBody>
                  <a:tcPr marL="0" marR="0" marT="0" marB="0"/>
                </a:tc>
                <a:tc>
                  <a:txBody>
                    <a:bodyPr/>
                    <a:lstStyle/>
                    <a:p>
                      <a:endParaRPr lang="id-ID" dirty="0"/>
                    </a:p>
                  </a:txBody>
                  <a:tcPr/>
                </a:tc>
                <a:tc>
                  <a:txBody>
                    <a:bodyPr/>
                    <a:lstStyle/>
                    <a:p>
                      <a:endParaRPr lang="id-ID" dirty="0"/>
                    </a:p>
                  </a:txBody>
                  <a:tcPr/>
                </a:tc>
                <a:tc>
                  <a:txBody>
                    <a:bodyPr/>
                    <a:lstStyle/>
                    <a:p>
                      <a:endParaRPr lang="id-ID" dirty="0"/>
                    </a:p>
                  </a:txBody>
                  <a:tcPr/>
                </a:tc>
                <a:tc>
                  <a:txBody>
                    <a:bodyPr/>
                    <a:lstStyle/>
                    <a:p>
                      <a:endParaRPr lang="id-ID" dirty="0"/>
                    </a:p>
                  </a:txBody>
                  <a:tcPr/>
                </a:tc>
              </a:tr>
            </a:tbl>
          </a:graphicData>
        </a:graphic>
      </p:graphicFrame>
    </p:spTree>
    <p:extLst>
      <p:ext uri="{BB962C8B-B14F-4D97-AF65-F5344CB8AC3E}">
        <p14:creationId xmlns:p14="http://schemas.microsoft.com/office/powerpoint/2010/main" val="1508934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82424" y="102141"/>
            <a:ext cx="6217767"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PENDIDIKAN </a:t>
            </a:r>
            <a:r>
              <a:rPr lang="id-ID" sz="2400" b="1" dirty="0"/>
              <a:t>PEMUDA DAN </a:t>
            </a:r>
            <a:r>
              <a:rPr lang="id-ID" sz="2400" b="1" dirty="0" smtClean="0"/>
              <a:t>OLAHRAGA</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3928141971"/>
              </p:ext>
            </p:extLst>
          </p:nvPr>
        </p:nvGraphicFramePr>
        <p:xfrm>
          <a:off x="77247" y="534189"/>
          <a:ext cx="8928992" cy="2621280"/>
        </p:xfrm>
        <a:graphic>
          <a:graphicData uri="http://schemas.openxmlformats.org/drawingml/2006/table">
            <a:tbl>
              <a:tblPr firstRow="1" bandRow="1">
                <a:tableStyleId>{5C22544A-7EE6-4342-B048-85BDC9FD1C3A}</a:tableStyleId>
              </a:tblPr>
              <a:tblGrid>
                <a:gridCol w="527720">
                  <a:extLst>
                    <a:ext uri="{9D8B030D-6E8A-4147-A177-3AD203B41FA5}">
                      <a16:colId xmlns="" xmlns:a16="http://schemas.microsoft.com/office/drawing/2014/main" val="20000"/>
                    </a:ext>
                  </a:extLst>
                </a:gridCol>
                <a:gridCol w="3432720">
                  <a:extLst>
                    <a:ext uri="{9D8B030D-6E8A-4147-A177-3AD203B41FA5}">
                      <a16:colId xmlns="" xmlns:a16="http://schemas.microsoft.com/office/drawing/2014/main" val="20001"/>
                    </a:ext>
                  </a:extLst>
                </a:gridCol>
                <a:gridCol w="1593371">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1564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264468">
                <a:tc>
                  <a:txBody>
                    <a:bodyPr/>
                    <a:lstStyle/>
                    <a:p>
                      <a:pPr algn="ctr"/>
                      <a:r>
                        <a:rPr lang="id-ID" sz="1400" dirty="0" smtClean="0">
                          <a:latin typeface="+mn-lt"/>
                        </a:rPr>
                        <a:t>44</a:t>
                      </a:r>
                      <a:endParaRPr lang="en-US" sz="1400" dirty="0">
                        <a:latin typeface="+mn-lt"/>
                      </a:endParaRPr>
                    </a:p>
                  </a:txBody>
                  <a:tcPr/>
                </a:tc>
                <a:tc>
                  <a:txBody>
                    <a:bodyPr/>
                    <a:lstStyle/>
                    <a:p>
                      <a:pPr algn="l" fontAlgn="ctr"/>
                      <a:r>
                        <a:rPr lang="nn-NO" sz="1400" b="0" i="0" u="none" strike="noStrike" dirty="0">
                          <a:solidFill>
                            <a:srgbClr val="000000"/>
                          </a:solidFill>
                          <a:effectLst/>
                          <a:latin typeface="+mn-lt"/>
                        </a:rPr>
                        <a:t>Persentase  organisasi pemuda yang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264468">
                <a:tc>
                  <a:txBody>
                    <a:bodyPr/>
                    <a:lstStyle/>
                    <a:p>
                      <a:pPr algn="ctr"/>
                      <a:r>
                        <a:rPr lang="id-ID" sz="1400" dirty="0" smtClean="0">
                          <a:latin typeface="+mn-lt"/>
                        </a:rPr>
                        <a:t>45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a:t>
                      </a:r>
                      <a:r>
                        <a:rPr lang="id-ID" sz="1400" b="0" i="0" u="none" strike="noStrike" dirty="0" err="1">
                          <a:solidFill>
                            <a:srgbClr val="000000"/>
                          </a:solidFill>
                          <a:effectLst/>
                          <a:latin typeface="+mn-lt"/>
                        </a:rPr>
                        <a:t>wirausaha</a:t>
                      </a:r>
                      <a:r>
                        <a:rPr lang="id-ID" sz="1400" b="0" i="0" u="none" strike="noStrike" dirty="0">
                          <a:solidFill>
                            <a:srgbClr val="000000"/>
                          </a:solidFill>
                          <a:effectLst/>
                          <a:latin typeface="+mn-lt"/>
                        </a:rPr>
                        <a:t> muda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1"/>
                  </a:ext>
                </a:extLst>
              </a:tr>
              <a:tr h="263034">
                <a:tc>
                  <a:txBody>
                    <a:bodyPr/>
                    <a:lstStyle/>
                    <a:p>
                      <a:pPr algn="ctr"/>
                      <a:r>
                        <a:rPr lang="id-ID" sz="1400" dirty="0" smtClean="0">
                          <a:latin typeface="+mn-lt"/>
                        </a:rPr>
                        <a:t>46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pembinaan  olahraga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2"/>
                  </a:ext>
                </a:extLst>
              </a:tr>
              <a:tr h="263034">
                <a:tc>
                  <a:txBody>
                    <a:bodyPr/>
                    <a:lstStyle/>
                    <a:p>
                      <a:pPr algn="ctr"/>
                      <a:r>
                        <a:rPr lang="id-ID" sz="1400" dirty="0" smtClean="0">
                          <a:latin typeface="+mn-lt"/>
                        </a:rPr>
                        <a:t>47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Pelatih yang bersertifikasi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266645543"/>
                  </a:ext>
                </a:extLst>
              </a:tr>
              <a:tr h="263034">
                <a:tc>
                  <a:txBody>
                    <a:bodyPr/>
                    <a:lstStyle/>
                    <a:p>
                      <a:pPr algn="ctr"/>
                      <a:r>
                        <a:rPr lang="id-ID" sz="1400" dirty="0" smtClean="0">
                          <a:latin typeface="+mn-lt"/>
                        </a:rPr>
                        <a:t>48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pembinaan atlet muda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3"/>
                  </a:ext>
                </a:extLst>
              </a:tr>
              <a:tr h="315641">
                <a:tc>
                  <a:txBody>
                    <a:bodyPr/>
                    <a:lstStyle/>
                    <a:p>
                      <a:pPr algn="ctr"/>
                      <a:r>
                        <a:rPr lang="id-ID" sz="1400" dirty="0" smtClean="0">
                          <a:latin typeface="+mn-lt"/>
                        </a:rPr>
                        <a:t>49</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atlet berprestasi </a:t>
                      </a:r>
                    </a:p>
                  </a:txBody>
                  <a:tcPr marL="9525" marR="9525" marT="9525" marB="0" anchor="ct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a:p>
                  </a:txBody>
                  <a:tcPr/>
                </a:tc>
                <a:extLst>
                  <a:ext uri="{0D108BD9-81ED-4DB2-BD59-A6C34878D82A}">
                    <a16:rowId xmlns="" xmlns:a16="http://schemas.microsoft.com/office/drawing/2014/main" val="10004"/>
                  </a:ext>
                </a:extLst>
              </a:tr>
              <a:tr h="315641">
                <a:tc>
                  <a:txBody>
                    <a:bodyPr/>
                    <a:lstStyle/>
                    <a:p>
                      <a:pPr algn="ctr"/>
                      <a:r>
                        <a:rPr lang="id-ID" sz="1400" dirty="0" smtClean="0">
                          <a:latin typeface="+mn-lt"/>
                        </a:rPr>
                        <a:t>50</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prestasi olahraga </a:t>
                      </a:r>
                    </a:p>
                  </a:txBody>
                  <a:tcPr marL="9525" marR="9525" marT="9525" marB="0" anchor="ctr"/>
                </a:tc>
                <a:tc>
                  <a:txBody>
                    <a:bodyPr/>
                    <a:lstStyle/>
                    <a:p>
                      <a:endParaRPr lang="id-ID"/>
                    </a:p>
                  </a:txBody>
                  <a:tcPr/>
                </a:tc>
                <a:tc>
                  <a:txBody>
                    <a:bodyPr/>
                    <a:lstStyle/>
                    <a:p>
                      <a:endParaRPr lang="id-ID"/>
                    </a:p>
                  </a:txBody>
                  <a:tcPr/>
                </a:tc>
                <a:tc>
                  <a:txBody>
                    <a:bodyPr/>
                    <a:lstStyle/>
                    <a:p>
                      <a:endParaRPr lang="id-ID"/>
                    </a:p>
                  </a:txBody>
                  <a:tcPr/>
                </a:tc>
                <a:tc>
                  <a:txBody>
                    <a:bodyPr/>
                    <a:lstStyle/>
                    <a:p>
                      <a:endParaRPr lang="id-ID" dirty="0"/>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580489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40944"/>
            <a:ext cx="7202174" cy="62068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BADAN PERENCANAAN </a:t>
            </a:r>
            <a:r>
              <a:rPr lang="en-GB" sz="2400" b="1" dirty="0" smtClean="0"/>
              <a:t>PEMBANGUNAN </a:t>
            </a:r>
            <a:r>
              <a:rPr lang="en-GB" sz="2400" b="1" dirty="0"/>
              <a:t>DAERAH</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219801745"/>
              </p:ext>
            </p:extLst>
          </p:nvPr>
        </p:nvGraphicFramePr>
        <p:xfrm>
          <a:off x="106130" y="692696"/>
          <a:ext cx="8928993" cy="5427212"/>
        </p:xfrm>
        <a:graphic>
          <a:graphicData uri="http://schemas.openxmlformats.org/drawingml/2006/table">
            <a:tbl>
              <a:tblPr firstRow="1" bandRow="1">
                <a:tableStyleId>{5C22544A-7EE6-4342-B048-85BDC9FD1C3A}</a:tableStyleId>
              </a:tblPr>
              <a:tblGrid>
                <a:gridCol w="505430">
                  <a:extLst>
                    <a:ext uri="{9D8B030D-6E8A-4147-A177-3AD203B41FA5}">
                      <a16:colId xmlns="" xmlns:a16="http://schemas.microsoft.com/office/drawing/2014/main" val="20000"/>
                    </a:ext>
                  </a:extLst>
                </a:gridCol>
                <a:gridCol w="3542785">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t>1</a:t>
                      </a:r>
                    </a:p>
                  </a:txBody>
                  <a:tcPr/>
                </a:tc>
                <a:tc>
                  <a:txBody>
                    <a:bodyPr/>
                    <a:lstStyle/>
                    <a:p>
                      <a:pPr marL="0" indent="0">
                        <a:spcBef>
                          <a:spcPts val="480"/>
                        </a:spcBef>
                        <a:spcAft>
                          <a:spcPts val="480"/>
                        </a:spcAft>
                        <a:buFont typeface="Arial" pitchFamily="34" charset="0"/>
                        <a:buNone/>
                      </a:pP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perencanaan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pembangunan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daerah</a:t>
                      </a:r>
                      <a:r>
                        <a:rPr lang="en-US" sz="1400" dirty="0" smtClean="0">
                          <a:solidFill>
                            <a:srgbClr val="000000"/>
                          </a:solidFill>
                          <a:effectLst/>
                          <a:latin typeface="+mn-lt"/>
                          <a:ea typeface="Malgun Gothic"/>
                          <a:cs typeface="Bookman Old Style"/>
                        </a:rPr>
                        <a:t> yang  </a:t>
                      </a:r>
                      <a:r>
                        <a:rPr lang="en-US" sz="1400" dirty="0" err="1" smtClean="0">
                          <a:solidFill>
                            <a:srgbClr val="000000"/>
                          </a:solidFill>
                          <a:effectLst/>
                          <a:latin typeface="+mn-lt"/>
                          <a:ea typeface="Malgun Gothic"/>
                          <a:cs typeface="Bookman Old Style"/>
                        </a:rPr>
                        <a:t>ditetapkan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tepat</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waktu</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041545082"/>
                  </a:ext>
                </a:extLst>
              </a:tr>
              <a:tr h="305243">
                <a:tc>
                  <a:txBody>
                    <a:bodyPr/>
                    <a:lstStyle/>
                    <a:p>
                      <a:pPr algn="ctr"/>
                      <a:r>
                        <a:rPr lang="en-US" sz="1400" dirty="0"/>
                        <a:t>2</a:t>
                      </a:r>
                    </a:p>
                  </a:txBody>
                  <a:tcPr/>
                </a:tc>
                <a:tc>
                  <a:txBody>
                    <a:bodyPr/>
                    <a:lstStyle/>
                    <a:p>
                      <a:pPr marL="0" indent="0">
                        <a:spcBef>
                          <a:spcPts val="480"/>
                        </a:spcBef>
                        <a:spcAft>
                          <a:spcPts val="480"/>
                        </a:spcAft>
                        <a:buFont typeface="Arial" pitchFamily="34" charset="0"/>
                        <a:buNone/>
                      </a:pPr>
                      <a:r>
                        <a:rPr lang="en-US" sz="1400" dirty="0" err="1" smtClean="0">
                          <a:solidFill>
                            <a:srgbClr val="000000"/>
                          </a:solidFill>
                          <a:effectLst/>
                          <a:latin typeface="+mn-lt"/>
                          <a:ea typeface="Malgun Gothic"/>
                          <a:cs typeface="Bookman Old Style"/>
                        </a:rPr>
                        <a:t>Persentase</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kesesuaian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perencanaan</a:t>
                      </a:r>
                      <a:r>
                        <a:rPr lang="en-US" sz="1400" dirty="0" smtClean="0">
                          <a:solidFill>
                            <a:srgbClr val="000000"/>
                          </a:solidFill>
                          <a:effectLst/>
                          <a:latin typeface="+mn-lt"/>
                          <a:ea typeface="Malgun Gothic"/>
                          <a:cs typeface="Bookman Old Style"/>
                        </a:rPr>
                        <a:t> dg  </a:t>
                      </a: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penganggaran</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143296813"/>
                  </a:ext>
                </a:extLst>
              </a:tr>
              <a:tr h="305243">
                <a:tc>
                  <a:txBody>
                    <a:bodyPr/>
                    <a:lstStyle/>
                    <a:p>
                      <a:pPr algn="ctr"/>
                      <a:r>
                        <a:rPr lang="en-US" sz="1400" dirty="0"/>
                        <a:t>3</a:t>
                      </a:r>
                    </a:p>
                  </a:txBody>
                  <a:tcPr/>
                </a:tc>
                <a:tc>
                  <a:txBody>
                    <a:bodyPr/>
                    <a:lstStyle/>
                    <a:p>
                      <a:pPr marL="85725" indent="0" algn="l" fontAlgn="t"/>
                      <a:r>
                        <a:rPr lang="nn-NO" sz="1400" b="0" i="0" u="none" strike="noStrike" dirty="0" smtClean="0">
                          <a:solidFill>
                            <a:srgbClr val="000000"/>
                          </a:solidFill>
                          <a:effectLst/>
                          <a:latin typeface="+mn-lt"/>
                        </a:rPr>
                        <a:t>Persentase capaian antara target perencanaan program/kegiatan dg realisasi</a:t>
                      </a:r>
                      <a:endParaRPr lang="nn-NO" sz="1400" b="0" i="0" u="none" strike="noStrike" dirty="0">
                        <a:solidFill>
                          <a:srgbClr val="000000"/>
                        </a:solidFill>
                        <a:effectLst/>
                        <a:latin typeface="+mn-lt"/>
                      </a:endParaRP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789890401"/>
                  </a:ext>
                </a:extLst>
              </a:tr>
              <a:tr h="305243">
                <a:tc>
                  <a:txBody>
                    <a:bodyPr/>
                    <a:lstStyle/>
                    <a:p>
                      <a:pPr algn="ctr"/>
                      <a:r>
                        <a:rPr lang="en-US" sz="1400" dirty="0"/>
                        <a:t>4</a:t>
                      </a:r>
                    </a:p>
                  </a:txBody>
                  <a:tcPr/>
                </a:tc>
                <a:tc>
                  <a:txBody>
                    <a:bodyPr/>
                    <a:lstStyle/>
                    <a:p>
                      <a:pPr marL="0" indent="0">
                        <a:spcBef>
                          <a:spcPts val="480"/>
                        </a:spcBef>
                        <a:spcAft>
                          <a:spcPts val="480"/>
                        </a:spcAft>
                        <a:buFont typeface="Arial" pitchFamily="34" charset="0"/>
                        <a:buNone/>
                      </a:pPr>
                      <a:r>
                        <a:rPr lang="en-US" sz="1400" dirty="0" err="1" smtClean="0">
                          <a:solidFill>
                            <a:srgbClr val="000000"/>
                          </a:solidFill>
                          <a:effectLst/>
                          <a:latin typeface="+mn-lt"/>
                          <a:ea typeface="Malgun Gothic"/>
                          <a:cs typeface="Bookman Old Style"/>
                        </a:rPr>
                        <a:t>Evaluasi</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Perencanaan</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615013968"/>
                  </a:ext>
                </a:extLst>
              </a:tr>
              <a:tr h="305243">
                <a:tc>
                  <a:txBody>
                    <a:bodyPr/>
                    <a:lstStyle/>
                    <a:p>
                      <a:pPr algn="ctr"/>
                      <a:r>
                        <a:rPr lang="en-US" sz="14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solidFill>
                            <a:srgbClr val="000000"/>
                          </a:solidFill>
                          <a:effectLst/>
                          <a:latin typeface="+mn-lt"/>
                          <a:ea typeface="Malgun Gothic"/>
                          <a:cs typeface="Bookman Old Style"/>
                        </a:rPr>
                        <a:t>Jumlah</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perencanaan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pembangunan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Bidang</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Ekonomi</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746616145"/>
                  </a:ext>
                </a:extLst>
              </a:tr>
              <a:tr h="305243">
                <a:tc>
                  <a:txBody>
                    <a:bodyPr/>
                    <a:lstStyle/>
                    <a:p>
                      <a:pPr algn="ctr"/>
                      <a:r>
                        <a:rPr lang="en-US" sz="1400" dirty="0"/>
                        <a:t>6</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solidFill>
                            <a:srgbClr val="000000"/>
                          </a:solidFill>
                          <a:effectLst/>
                          <a:latin typeface="+mn-lt"/>
                          <a:ea typeface="Malgun Gothic"/>
                          <a:cs typeface="Bookman Old Style"/>
                        </a:rPr>
                        <a:t>Jumlah</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perencanaan</a:t>
                      </a:r>
                      <a:r>
                        <a:rPr lang="en-US" sz="1400" dirty="0" smtClean="0">
                          <a:solidFill>
                            <a:srgbClr val="000000"/>
                          </a:solidFill>
                          <a:effectLst/>
                          <a:latin typeface="+mn-lt"/>
                          <a:ea typeface="Malgun Gothic"/>
                          <a:cs typeface="Bookman Old Style"/>
                        </a:rPr>
                        <a:t> Pembangunan </a:t>
                      </a:r>
                      <a:r>
                        <a:rPr lang="en-US" sz="1400" dirty="0" err="1" smtClean="0">
                          <a:solidFill>
                            <a:srgbClr val="000000"/>
                          </a:solidFill>
                          <a:effectLst/>
                          <a:latin typeface="+mn-lt"/>
                          <a:ea typeface="Malgun Gothic"/>
                          <a:cs typeface="Bookman Old Style"/>
                        </a:rPr>
                        <a:t>Bidang</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Kesra</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062148784"/>
                  </a:ext>
                </a:extLst>
              </a:tr>
              <a:tr h="305243">
                <a:tc>
                  <a:txBody>
                    <a:bodyPr/>
                    <a:lstStyle/>
                    <a:p>
                      <a:pPr algn="ctr"/>
                      <a:r>
                        <a:rPr lang="en-US" sz="1400" dirty="0"/>
                        <a:t>7</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solidFill>
                            <a:srgbClr val="000000"/>
                          </a:solidFill>
                          <a:effectLst/>
                          <a:latin typeface="+mn-lt"/>
                          <a:ea typeface="Malgun Gothic"/>
                          <a:cs typeface="Bookman Old Style"/>
                        </a:rPr>
                        <a:t>Jumlah</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dokumen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perencanaan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Bidang</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pemerintahan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dan</a:t>
                      </a:r>
                      <a:r>
                        <a:rPr lang="en-US" sz="1400" dirty="0" smtClean="0">
                          <a:solidFill>
                            <a:srgbClr val="000000"/>
                          </a:solidFill>
                          <a:effectLst/>
                          <a:latin typeface="+mn-lt"/>
                          <a:ea typeface="Malgun Gothic"/>
                          <a:cs typeface="Bookman Old Style"/>
                        </a:rPr>
                        <a:t> </a:t>
                      </a:r>
                      <a:r>
                        <a:rPr lang="en-US" sz="1400" dirty="0" err="1" smtClean="0">
                          <a:solidFill>
                            <a:srgbClr val="000000"/>
                          </a:solidFill>
                          <a:effectLst/>
                          <a:latin typeface="+mn-lt"/>
                          <a:ea typeface="Malgun Gothic"/>
                          <a:cs typeface="Bookman Old Style"/>
                        </a:rPr>
                        <a:t>Kependudukan</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14"/>
                  </a:ext>
                </a:extLst>
              </a:tr>
              <a:tr h="305243">
                <a:tc>
                  <a:txBody>
                    <a:bodyPr/>
                    <a:lstStyle/>
                    <a:p>
                      <a:pPr algn="ctr"/>
                      <a:r>
                        <a:rPr lang="en-US" sz="1400" dirty="0"/>
                        <a:t>8</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effectLst/>
                          <a:latin typeface="+mn-lt"/>
                          <a:ea typeface="Times New Roman"/>
                        </a:rPr>
                        <a:t>Jumlah</a:t>
                      </a:r>
                      <a:r>
                        <a:rPr lang="en-US" sz="1400" dirty="0" smtClean="0">
                          <a:effectLst/>
                          <a:latin typeface="+mn-lt"/>
                          <a:ea typeface="Times New Roman"/>
                        </a:rPr>
                        <a:t> </a:t>
                      </a:r>
                      <a:r>
                        <a:rPr lang="en-US" sz="1400" dirty="0" err="1" smtClean="0">
                          <a:effectLst/>
                          <a:latin typeface="+mn-lt"/>
                          <a:ea typeface="Times New Roman"/>
                        </a:rPr>
                        <a:t>dokumen</a:t>
                      </a:r>
                      <a:r>
                        <a:rPr lang="en-US" sz="1400" dirty="0" smtClean="0">
                          <a:effectLst/>
                          <a:latin typeface="+mn-lt"/>
                          <a:ea typeface="Times New Roman"/>
                        </a:rPr>
                        <a:t> </a:t>
                      </a:r>
                      <a:r>
                        <a:rPr lang="en-US" sz="1400" dirty="0" err="1" smtClean="0">
                          <a:effectLst/>
                          <a:latin typeface="+mn-lt"/>
                          <a:ea typeface="Times New Roman"/>
                        </a:rPr>
                        <a:t>perencanaan</a:t>
                      </a:r>
                      <a:r>
                        <a:rPr lang="en-US" sz="1400" dirty="0" smtClean="0">
                          <a:effectLst/>
                          <a:latin typeface="+mn-lt"/>
                          <a:ea typeface="Times New Roman"/>
                        </a:rPr>
                        <a:t> </a:t>
                      </a:r>
                      <a:r>
                        <a:rPr lang="en-US" sz="1400" dirty="0" err="1" smtClean="0">
                          <a:effectLst/>
                          <a:latin typeface="+mn-lt"/>
                          <a:ea typeface="Times New Roman"/>
                        </a:rPr>
                        <a:t>Bidang</a:t>
                      </a:r>
                      <a:r>
                        <a:rPr lang="en-US" sz="1400" dirty="0" smtClean="0">
                          <a:effectLst/>
                          <a:latin typeface="+mn-lt"/>
                          <a:ea typeface="Times New Roman"/>
                        </a:rPr>
                        <a:t> </a:t>
                      </a:r>
                      <a:r>
                        <a:rPr lang="en-US" sz="1400" dirty="0" err="1" smtClean="0">
                          <a:effectLst/>
                          <a:latin typeface="+mn-lt"/>
                          <a:ea typeface="Times New Roman"/>
                        </a:rPr>
                        <a:t>Prasarana</a:t>
                      </a:r>
                      <a:r>
                        <a:rPr lang="en-US" sz="1400" dirty="0" smtClean="0">
                          <a:effectLst/>
                          <a:latin typeface="+mn-lt"/>
                          <a:ea typeface="Times New Roman"/>
                        </a:rPr>
                        <a:t> Wilayah</a:t>
                      </a:r>
                      <a:r>
                        <a:rPr lang="en-US" sz="1400" baseline="0" dirty="0" smtClean="0">
                          <a:effectLst/>
                          <a:latin typeface="+mn-lt"/>
                          <a:ea typeface="Times New Roman"/>
                        </a:rPr>
                        <a:t> </a:t>
                      </a:r>
                      <a:r>
                        <a:rPr lang="en-US" sz="1400" baseline="0" dirty="0" err="1" smtClean="0">
                          <a:effectLst/>
                          <a:latin typeface="+mn-lt"/>
                          <a:ea typeface="Times New Roman"/>
                        </a:rPr>
                        <a:t>dan</a:t>
                      </a:r>
                      <a:r>
                        <a:rPr lang="en-US" sz="1400" baseline="0" dirty="0" smtClean="0">
                          <a:effectLst/>
                          <a:latin typeface="+mn-lt"/>
                          <a:ea typeface="Times New Roman"/>
                        </a:rPr>
                        <a:t> SDA</a:t>
                      </a:r>
                      <a:endParaRPr lang="en-US" sz="1400" dirty="0">
                        <a:effectLst/>
                        <a:latin typeface="+mn-lt"/>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623979919"/>
                  </a:ext>
                </a:extLst>
              </a:tr>
              <a:tr h="305243">
                <a:tc>
                  <a:txBody>
                    <a:bodyPr/>
                    <a:lstStyle/>
                    <a:p>
                      <a:pPr algn="ctr"/>
                      <a:endParaRPr lang="en-US" sz="14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endParaRPr lang="en-US" sz="1400" dirty="0">
                        <a:effectLst/>
                        <a:latin typeface="+mn-lt"/>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780406941"/>
                  </a:ext>
                </a:extLst>
              </a:tr>
              <a:tr h="305243">
                <a:tc>
                  <a:txBody>
                    <a:bodyPr/>
                    <a:lstStyle/>
                    <a:p>
                      <a:pPr algn="ctr"/>
                      <a:r>
                        <a:rPr lang="en-US" sz="1400" dirty="0"/>
                        <a:t>10</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effectLst/>
                          <a:latin typeface="+mn-lt"/>
                          <a:ea typeface="Times New Roman"/>
                        </a:rPr>
                        <a:t>Prosentase</a:t>
                      </a:r>
                      <a:r>
                        <a:rPr lang="en-US" sz="1400" dirty="0" smtClean="0">
                          <a:effectLst/>
                          <a:latin typeface="+mn-lt"/>
                          <a:ea typeface="Times New Roman"/>
                        </a:rPr>
                        <a:t> </a:t>
                      </a:r>
                      <a:r>
                        <a:rPr lang="en-US" sz="1400" dirty="0" err="1" smtClean="0">
                          <a:effectLst/>
                          <a:latin typeface="+mn-lt"/>
                          <a:ea typeface="Times New Roman"/>
                        </a:rPr>
                        <a:t>Peningkatan</a:t>
                      </a:r>
                      <a:r>
                        <a:rPr lang="en-US" sz="1400" dirty="0" smtClean="0">
                          <a:effectLst/>
                          <a:latin typeface="+mn-lt"/>
                          <a:ea typeface="Times New Roman"/>
                        </a:rPr>
                        <a:t> </a:t>
                      </a:r>
                      <a:r>
                        <a:rPr lang="en-US" sz="1400" dirty="0" err="1" smtClean="0">
                          <a:effectLst/>
                          <a:latin typeface="+mn-lt"/>
                          <a:ea typeface="Times New Roman"/>
                        </a:rPr>
                        <a:t>Kapasitas</a:t>
                      </a:r>
                      <a:r>
                        <a:rPr lang="en-US" sz="1400" dirty="0" smtClean="0">
                          <a:effectLst/>
                          <a:latin typeface="+mn-lt"/>
                          <a:ea typeface="Times New Roman"/>
                        </a:rPr>
                        <a:t> </a:t>
                      </a:r>
                      <a:r>
                        <a:rPr lang="en-US" sz="1400" dirty="0" err="1" smtClean="0">
                          <a:effectLst/>
                          <a:latin typeface="+mn-lt"/>
                          <a:ea typeface="Times New Roman"/>
                        </a:rPr>
                        <a:t>kelembagaan</a:t>
                      </a:r>
                      <a:r>
                        <a:rPr lang="en-US" sz="1400" dirty="0" smtClean="0">
                          <a:effectLst/>
                          <a:latin typeface="+mn-lt"/>
                          <a:ea typeface="Times New Roman"/>
                        </a:rPr>
                        <a:t>  SIDA </a:t>
                      </a:r>
                      <a:r>
                        <a:rPr lang="en-US" sz="1400" dirty="0" err="1" smtClean="0">
                          <a:effectLst/>
                          <a:latin typeface="+mn-lt"/>
                          <a:ea typeface="Times New Roman"/>
                        </a:rPr>
                        <a:t>Kab</a:t>
                      </a:r>
                      <a:r>
                        <a:rPr lang="en-US" sz="1400" dirty="0" smtClean="0">
                          <a:effectLst/>
                          <a:latin typeface="+mn-lt"/>
                          <a:ea typeface="Times New Roman"/>
                        </a:rPr>
                        <a:t>/Kota</a:t>
                      </a:r>
                      <a:endParaRPr lang="en-US" sz="1400" dirty="0">
                        <a:effectLst/>
                        <a:latin typeface="+mn-lt"/>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645860834"/>
                  </a:ext>
                </a:extLst>
              </a:tr>
              <a:tr h="305243">
                <a:tc>
                  <a:txBody>
                    <a:bodyPr/>
                    <a:lstStyle/>
                    <a:p>
                      <a:pPr algn="ctr"/>
                      <a:r>
                        <a:rPr lang="en-AU" sz="1400" dirty="0" smtClean="0"/>
                        <a:t>11</a:t>
                      </a:r>
                      <a:endParaRPr lang="en-US" sz="14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effectLst/>
                          <a:latin typeface="+mn-lt"/>
                          <a:ea typeface="Times New Roman"/>
                        </a:rPr>
                        <a:t>Prosentase</a:t>
                      </a:r>
                      <a:r>
                        <a:rPr lang="en-US" sz="1400" dirty="0" smtClean="0">
                          <a:effectLst/>
                          <a:latin typeface="+mn-lt"/>
                          <a:ea typeface="Times New Roman"/>
                        </a:rPr>
                        <a:t> </a:t>
                      </a:r>
                      <a:r>
                        <a:rPr lang="en-US" sz="1400" dirty="0" err="1" smtClean="0">
                          <a:effectLst/>
                          <a:latin typeface="+mn-lt"/>
                          <a:ea typeface="Times New Roman"/>
                        </a:rPr>
                        <a:t>Klaster</a:t>
                      </a:r>
                      <a:r>
                        <a:rPr lang="en-US" sz="1400" dirty="0" smtClean="0">
                          <a:effectLst/>
                          <a:latin typeface="+mn-lt"/>
                          <a:ea typeface="Times New Roman"/>
                        </a:rPr>
                        <a:t> </a:t>
                      </a:r>
                      <a:r>
                        <a:rPr lang="en-US" sz="1400" dirty="0" err="1" smtClean="0">
                          <a:effectLst/>
                          <a:latin typeface="+mn-lt"/>
                          <a:ea typeface="Times New Roman"/>
                        </a:rPr>
                        <a:t>Inovatif</a:t>
                      </a:r>
                      <a:endParaRPr lang="en-US" sz="1400" dirty="0">
                        <a:effectLst/>
                        <a:latin typeface="+mn-lt"/>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955044525"/>
                  </a:ext>
                </a:extLst>
              </a:tr>
              <a:tr h="305243">
                <a:tc>
                  <a:txBody>
                    <a:bodyPr/>
                    <a:lstStyle/>
                    <a:p>
                      <a:pPr algn="ctr"/>
                      <a:r>
                        <a:rPr lang="en-US" sz="1400" dirty="0" smtClean="0"/>
                        <a:t>12</a:t>
                      </a:r>
                      <a:endParaRPr lang="en-US" sz="14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smtClean="0">
                          <a:effectLst/>
                          <a:latin typeface="+mn-lt"/>
                          <a:ea typeface="Times New Roman"/>
                        </a:rPr>
                        <a:t> </a:t>
                      </a:r>
                      <a:r>
                        <a:rPr lang="en-US" sz="1400" dirty="0" err="1" smtClean="0">
                          <a:effectLst/>
                          <a:latin typeface="+mn-lt"/>
                          <a:ea typeface="Times New Roman"/>
                        </a:rPr>
                        <a:t>Prosentase</a:t>
                      </a:r>
                      <a:r>
                        <a:rPr lang="en-US" sz="1400" dirty="0" smtClean="0">
                          <a:effectLst/>
                          <a:latin typeface="+mn-lt"/>
                          <a:ea typeface="Times New Roman"/>
                        </a:rPr>
                        <a:t> </a:t>
                      </a:r>
                      <a:r>
                        <a:rPr lang="en-US" sz="1400" dirty="0" err="1" smtClean="0">
                          <a:effectLst/>
                          <a:latin typeface="+mn-lt"/>
                          <a:ea typeface="Times New Roman"/>
                        </a:rPr>
                        <a:t>Pengembangan</a:t>
                      </a:r>
                      <a:r>
                        <a:rPr lang="en-US" sz="1400" dirty="0" smtClean="0">
                          <a:effectLst/>
                          <a:latin typeface="+mn-lt"/>
                          <a:ea typeface="Times New Roman"/>
                        </a:rPr>
                        <a:t> </a:t>
                      </a:r>
                      <a:r>
                        <a:rPr lang="en-US" sz="1400" dirty="0" err="1" smtClean="0">
                          <a:effectLst/>
                          <a:latin typeface="+mn-lt"/>
                          <a:ea typeface="Times New Roman"/>
                        </a:rPr>
                        <a:t>desa</a:t>
                      </a:r>
                      <a:r>
                        <a:rPr lang="en-US" sz="1400" dirty="0" smtClean="0">
                          <a:effectLst/>
                          <a:latin typeface="+mn-lt"/>
                          <a:ea typeface="Times New Roman"/>
                        </a:rPr>
                        <a:t> </a:t>
                      </a:r>
                      <a:r>
                        <a:rPr lang="en-US" sz="1400" dirty="0" err="1" smtClean="0">
                          <a:effectLst/>
                          <a:latin typeface="+mn-lt"/>
                          <a:ea typeface="Times New Roman"/>
                        </a:rPr>
                        <a:t>inovatif</a:t>
                      </a:r>
                      <a:endParaRPr lang="en-US" sz="1400" dirty="0">
                        <a:effectLst/>
                        <a:latin typeface="+mn-lt"/>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046785110"/>
                  </a:ext>
                </a:extLst>
              </a:tr>
              <a:tr h="305243">
                <a:tc>
                  <a:txBody>
                    <a:bodyPr/>
                    <a:lstStyle/>
                    <a:p>
                      <a:pPr algn="ctr"/>
                      <a:r>
                        <a:rPr lang="en-US" sz="1400" dirty="0" smtClean="0"/>
                        <a:t>13</a:t>
                      </a:r>
                      <a:endParaRPr lang="en-US" sz="1400" dirty="0"/>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smtClean="0">
                          <a:effectLst/>
                          <a:latin typeface="+mn-lt"/>
                          <a:ea typeface="Times New Roman"/>
                        </a:rPr>
                        <a:t>Prosentase</a:t>
                      </a:r>
                      <a:r>
                        <a:rPr lang="en-US" sz="1400" dirty="0" smtClean="0">
                          <a:effectLst/>
                          <a:latin typeface="+mn-lt"/>
                          <a:ea typeface="Times New Roman"/>
                        </a:rPr>
                        <a:t> </a:t>
                      </a:r>
                      <a:r>
                        <a:rPr lang="en-US" sz="1400" dirty="0" err="1" smtClean="0">
                          <a:effectLst/>
                          <a:latin typeface="+mn-lt"/>
                          <a:ea typeface="Times New Roman"/>
                        </a:rPr>
                        <a:t>Pengembangan</a:t>
                      </a:r>
                      <a:r>
                        <a:rPr lang="en-US" sz="1400" dirty="0" smtClean="0">
                          <a:effectLst/>
                          <a:latin typeface="+mn-lt"/>
                          <a:ea typeface="Times New Roman"/>
                        </a:rPr>
                        <a:t> </a:t>
                      </a:r>
                      <a:r>
                        <a:rPr lang="en-US" sz="1400" dirty="0" err="1" smtClean="0">
                          <a:effectLst/>
                          <a:latin typeface="+mn-lt"/>
                          <a:ea typeface="Times New Roman"/>
                        </a:rPr>
                        <a:t>Kabupaten</a:t>
                      </a:r>
                      <a:r>
                        <a:rPr lang="en-US" sz="1400" dirty="0" smtClean="0">
                          <a:effectLst/>
                          <a:latin typeface="+mn-lt"/>
                          <a:ea typeface="Times New Roman"/>
                        </a:rPr>
                        <a:t>/</a:t>
                      </a:r>
                      <a:r>
                        <a:rPr lang="en-US" sz="1400" dirty="0" err="1" smtClean="0">
                          <a:effectLst/>
                          <a:latin typeface="+mn-lt"/>
                          <a:ea typeface="Times New Roman"/>
                        </a:rPr>
                        <a:t>kot</a:t>
                      </a:r>
                      <a:r>
                        <a:rPr lang="en-US" sz="1400" baseline="0" dirty="0" smtClean="0">
                          <a:effectLst/>
                          <a:latin typeface="+mn-lt"/>
                          <a:ea typeface="Times New Roman"/>
                        </a:rPr>
                        <a:t> a </a:t>
                      </a:r>
                      <a:r>
                        <a:rPr lang="en-US" sz="1400" baseline="0" dirty="0" err="1" smtClean="0">
                          <a:effectLst/>
                          <a:latin typeface="+mn-lt"/>
                          <a:ea typeface="Times New Roman"/>
                        </a:rPr>
                        <a:t>Inovatif</a:t>
                      </a:r>
                      <a:endParaRPr lang="en-US" sz="1400" dirty="0">
                        <a:effectLst/>
                        <a:latin typeface="+mn-lt"/>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41127010"/>
                  </a:ext>
                </a:extLst>
              </a:tr>
            </a:tbl>
          </a:graphicData>
        </a:graphic>
      </p:graphicFrame>
    </p:spTree>
    <p:extLst>
      <p:ext uri="{BB962C8B-B14F-4D97-AF65-F5344CB8AC3E}">
        <p14:creationId xmlns:p14="http://schemas.microsoft.com/office/powerpoint/2010/main" val="26028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0869812"/>
              </p:ext>
            </p:extLst>
          </p:nvPr>
        </p:nvGraphicFramePr>
        <p:xfrm>
          <a:off x="77247" y="688678"/>
          <a:ext cx="8928992" cy="4505325"/>
        </p:xfrm>
        <a:graphic>
          <a:graphicData uri="http://schemas.openxmlformats.org/drawingml/2006/table">
            <a:tbl>
              <a:tblPr firstRow="1" bandRow="1">
                <a:tableStyleId>{5C22544A-7EE6-4342-B048-85BDC9FD1C3A}</a:tableStyleId>
              </a:tblPr>
              <a:tblGrid>
                <a:gridCol w="527720">
                  <a:extLst>
                    <a:ext uri="{9D8B030D-6E8A-4147-A177-3AD203B41FA5}">
                      <a16:colId xmlns="" xmlns:a16="http://schemas.microsoft.com/office/drawing/2014/main" val="20000"/>
                    </a:ext>
                  </a:extLst>
                </a:gridCol>
                <a:gridCol w="3432720">
                  <a:extLst>
                    <a:ext uri="{9D8B030D-6E8A-4147-A177-3AD203B41FA5}">
                      <a16:colId xmlns="" xmlns:a16="http://schemas.microsoft.com/office/drawing/2014/main" val="20001"/>
                    </a:ext>
                  </a:extLst>
                </a:gridCol>
                <a:gridCol w="1593371">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432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6461">
                <a:tc>
                  <a:txBody>
                    <a:bodyPr/>
                    <a:lstStyle/>
                    <a:p>
                      <a:pPr algn="ctr"/>
                      <a:r>
                        <a:rPr lang="id-ID" sz="1400" dirty="0" smtClean="0">
                          <a:latin typeface="+mn-lt"/>
                        </a:rPr>
                        <a:t>14</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Tersedianya dokumen perencanaan RPJPD yang telah ditetapkan dengan PERDA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1"/>
                  </a:ext>
                </a:extLst>
              </a:tr>
              <a:tr h="306461">
                <a:tc>
                  <a:txBody>
                    <a:bodyPr/>
                    <a:lstStyle/>
                    <a:p>
                      <a:pPr algn="ctr"/>
                      <a:r>
                        <a:rPr lang="id-ID" sz="1400" dirty="0" smtClean="0">
                          <a:latin typeface="+mn-lt"/>
                        </a:rPr>
                        <a:t>15</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Tersedianya Dokumen Perencanaan : RPJMD yang telah ditetapkan dengan PERDA/PERKADA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2049956821"/>
                  </a:ext>
                </a:extLst>
              </a:tr>
              <a:tr h="306461">
                <a:tc>
                  <a:txBody>
                    <a:bodyPr/>
                    <a:lstStyle/>
                    <a:p>
                      <a:pPr algn="ctr"/>
                      <a:r>
                        <a:rPr lang="id-ID" sz="1400" dirty="0" smtClean="0">
                          <a:latin typeface="+mn-lt"/>
                        </a:rPr>
                        <a:t>16</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Tersedianya Dokumen Perencanaan : RKPD yang telah ditetapkan dengan PERKADA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2598965512"/>
                  </a:ext>
                </a:extLst>
              </a:tr>
              <a:tr h="306461">
                <a:tc>
                  <a:txBody>
                    <a:bodyPr/>
                    <a:lstStyle/>
                    <a:p>
                      <a:pPr algn="ctr"/>
                      <a:r>
                        <a:rPr lang="id-ID" sz="1400" dirty="0" smtClean="0">
                          <a:latin typeface="+mn-lt"/>
                        </a:rPr>
                        <a:t>17</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Tersedianya dokumen RTRW yang telah ditetapkan dengan PERDA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2675592057"/>
                  </a:ext>
                </a:extLst>
              </a:tr>
              <a:tr h="306461">
                <a:tc>
                  <a:txBody>
                    <a:bodyPr/>
                    <a:lstStyle/>
                    <a:p>
                      <a:pPr algn="ctr"/>
                      <a:r>
                        <a:rPr lang="id-ID" sz="1400" dirty="0" smtClean="0">
                          <a:latin typeface="+mn-lt"/>
                        </a:rPr>
                        <a:t>18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Penjabaran Konsistensi Program  RPJMD </a:t>
                      </a:r>
                      <a:r>
                        <a:rPr lang="id-ID" sz="1400" b="0" i="0" u="none" strike="noStrike" dirty="0" err="1">
                          <a:solidFill>
                            <a:srgbClr val="000000"/>
                          </a:solidFill>
                          <a:effectLst/>
                          <a:latin typeface="+mn-lt"/>
                        </a:rPr>
                        <a:t>kedalam</a:t>
                      </a:r>
                      <a:r>
                        <a:rPr lang="id-ID" sz="1400" b="0" i="0" u="none" strike="noStrike" dirty="0">
                          <a:solidFill>
                            <a:srgbClr val="000000"/>
                          </a:solidFill>
                          <a:effectLst/>
                          <a:latin typeface="+mn-lt"/>
                        </a:rPr>
                        <a:t> RKPD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4129910450"/>
                  </a:ext>
                </a:extLst>
              </a:tr>
              <a:tr h="206245">
                <a:tc>
                  <a:txBody>
                    <a:bodyPr/>
                    <a:lstStyle/>
                    <a:p>
                      <a:pPr algn="ctr"/>
                      <a:r>
                        <a:rPr lang="id-ID" sz="1400" dirty="0" smtClean="0">
                          <a:latin typeface="+mn-lt"/>
                        </a:rPr>
                        <a:t>19</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Penjabaran Konsistensi Program RKPD </a:t>
                      </a:r>
                      <a:r>
                        <a:rPr lang="id-ID" sz="1400" b="0" i="0" u="none" strike="noStrike" dirty="0" err="1">
                          <a:solidFill>
                            <a:srgbClr val="000000"/>
                          </a:solidFill>
                          <a:effectLst/>
                          <a:latin typeface="+mn-lt"/>
                        </a:rPr>
                        <a:t>kedalam</a:t>
                      </a:r>
                      <a:r>
                        <a:rPr lang="id-ID" sz="1400" b="0" i="0" u="none" strike="noStrike" dirty="0">
                          <a:solidFill>
                            <a:srgbClr val="000000"/>
                          </a:solidFill>
                          <a:effectLst/>
                          <a:latin typeface="+mn-lt"/>
                        </a:rPr>
                        <a:t> APBD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2"/>
                  </a:ext>
                </a:extLst>
              </a:tr>
              <a:tr h="142229">
                <a:tc>
                  <a:txBody>
                    <a:bodyPr/>
                    <a:lstStyle/>
                    <a:p>
                      <a:pPr algn="ctr"/>
                      <a:r>
                        <a:rPr lang="id-ID" sz="1400" dirty="0" smtClean="0">
                          <a:latin typeface="+mn-lt"/>
                        </a:rPr>
                        <a:t>20</a:t>
                      </a:r>
                      <a:endParaRPr lang="en-US" sz="1400" dirty="0">
                        <a:latin typeface="+mn-lt"/>
                      </a:endParaRPr>
                    </a:p>
                  </a:txBody>
                  <a:tcPr/>
                </a:tc>
                <a:tc>
                  <a:txBody>
                    <a:bodyPr/>
                    <a:lstStyle/>
                    <a:p>
                      <a:pPr algn="just" fontAlgn="ctr"/>
                      <a:r>
                        <a:rPr lang="es-ES" sz="1400" b="0" i="0" u="none" strike="noStrike" dirty="0" err="1">
                          <a:solidFill>
                            <a:srgbClr val="000000"/>
                          </a:solidFill>
                          <a:effectLst/>
                          <a:latin typeface="+mn-lt"/>
                        </a:rPr>
                        <a:t>Kesesuaian</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rencana</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pembangunan</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dengan</a:t>
                      </a:r>
                      <a:r>
                        <a:rPr lang="es-ES" sz="1400" b="0" i="0" u="none" strike="noStrike" dirty="0">
                          <a:solidFill>
                            <a:srgbClr val="000000"/>
                          </a:solidFill>
                          <a:effectLst/>
                          <a:latin typeface="+mn-lt"/>
                        </a:rPr>
                        <a:t> RTRW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266645543"/>
                  </a:ext>
                </a:extLst>
              </a:tr>
              <a:tr h="306461">
                <a:tc>
                  <a:txBody>
                    <a:bodyPr/>
                    <a:lstStyle/>
                    <a:p>
                      <a:pPr algn="ctr"/>
                      <a:r>
                        <a:rPr lang="id-ID" sz="1400" dirty="0" smtClean="0">
                          <a:latin typeface="+mn-lt"/>
                        </a:rPr>
                        <a:t>23</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perangkat daerah yang difasilitasi dalam penerapan inovasi daerah.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5"/>
                  </a:ext>
                </a:extLst>
              </a:tr>
              <a:tr h="306461">
                <a:tc>
                  <a:txBody>
                    <a:bodyPr/>
                    <a:lstStyle/>
                    <a:p>
                      <a:pPr algn="ctr"/>
                      <a:r>
                        <a:rPr lang="id-ID" sz="1400" dirty="0" smtClean="0">
                          <a:latin typeface="+mn-lt"/>
                        </a:rPr>
                        <a:t>24</a:t>
                      </a:r>
                      <a:endParaRPr lang="en-US" sz="1400" dirty="0">
                        <a:latin typeface="+mn-lt"/>
                      </a:endParaRPr>
                    </a:p>
                  </a:txBody>
                  <a:tcPr/>
                </a:tc>
                <a:tc>
                  <a:txBody>
                    <a:bodyPr/>
                    <a:lstStyle/>
                    <a:p>
                      <a:pPr algn="just" fontAlgn="b"/>
                      <a:r>
                        <a:rPr lang="id-ID" sz="1400" b="0" i="0" u="none" strike="noStrike" dirty="0">
                          <a:solidFill>
                            <a:srgbClr val="000000"/>
                          </a:solidFill>
                          <a:effectLst/>
                          <a:latin typeface="+mn-lt"/>
                        </a:rPr>
                        <a:t>Persentase kebijakan inovasi yang diterapkan di daerah. </a:t>
                      </a:r>
                    </a:p>
                  </a:txBody>
                  <a:tcPr marL="9525" marR="9525" marT="9525" marB="0" anchor="b"/>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6"/>
                  </a:ext>
                </a:extLst>
              </a:tr>
            </a:tbl>
          </a:graphicData>
        </a:graphic>
      </p:graphicFrame>
      <p:sp>
        <p:nvSpPr>
          <p:cNvPr id="5" name="Rounded Rectangle 2">
            <a:extLst>
              <a:ext uri="{FF2B5EF4-FFF2-40B4-BE49-F238E27FC236}">
                <a16:creationId xmlns="" xmlns:a16="http://schemas.microsoft.com/office/drawing/2014/main" id="{8C741CCD-235E-4C35-86B2-E5D13B2B77BF}"/>
              </a:ext>
            </a:extLst>
          </p:cNvPr>
          <p:cNvSpPr/>
          <p:nvPr/>
        </p:nvSpPr>
        <p:spPr>
          <a:xfrm>
            <a:off x="106130" y="44624"/>
            <a:ext cx="7202174" cy="62068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BADAN PERENCANAAN </a:t>
            </a:r>
            <a:r>
              <a:rPr lang="en-GB" sz="2400" b="1" dirty="0" smtClean="0"/>
              <a:t>PEMBANGUNAN </a:t>
            </a:r>
            <a:r>
              <a:rPr lang="en-GB" sz="2400" b="1" dirty="0"/>
              <a:t>DAERAH</a:t>
            </a:r>
            <a:endParaRPr lang="en-US" sz="2400" b="1" dirty="0"/>
          </a:p>
        </p:txBody>
      </p:sp>
    </p:spTree>
    <p:extLst>
      <p:ext uri="{BB962C8B-B14F-4D97-AF65-F5344CB8AC3E}">
        <p14:creationId xmlns:p14="http://schemas.microsoft.com/office/powerpoint/2010/main" val="36695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304010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KESEHATAN</a:t>
            </a:r>
          </a:p>
        </p:txBody>
      </p:sp>
      <p:graphicFrame>
        <p:nvGraphicFramePr>
          <p:cNvPr id="4" name="Table 3"/>
          <p:cNvGraphicFramePr>
            <a:graphicFrameLocks noGrp="1"/>
          </p:cNvGraphicFramePr>
          <p:nvPr>
            <p:extLst>
              <p:ext uri="{D42A27DB-BD31-4B8C-83A1-F6EECF244321}">
                <p14:modId xmlns:p14="http://schemas.microsoft.com/office/powerpoint/2010/main" val="1087467298"/>
              </p:ext>
            </p:extLst>
          </p:nvPr>
        </p:nvGraphicFramePr>
        <p:xfrm>
          <a:off x="139036" y="571261"/>
          <a:ext cx="8928993" cy="5947011"/>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913142">
                  <a:extLst>
                    <a:ext uri="{9D8B030D-6E8A-4147-A177-3AD203B41FA5}">
                      <a16:colId xmlns="" xmlns:a16="http://schemas.microsoft.com/office/drawing/2014/main" val="20001"/>
                    </a:ext>
                  </a:extLst>
                </a:gridCol>
                <a:gridCol w="1120848">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262827">
                <a:tc>
                  <a:txBody>
                    <a:bodyPr/>
                    <a:lstStyle/>
                    <a:p>
                      <a:pPr algn="ctr"/>
                      <a:r>
                        <a:rPr lang="en-US" sz="1400" dirty="0">
                          <a:latin typeface="+mn-lt"/>
                        </a:rPr>
                        <a:t>1</a:t>
                      </a:r>
                    </a:p>
                  </a:txBody>
                  <a:tcPr/>
                </a:tc>
                <a:tc>
                  <a:txBody>
                    <a:bodyPr/>
                    <a:lstStyle/>
                    <a:p>
                      <a:pPr algn="l" rtl="0" fontAlgn="ctr"/>
                      <a:r>
                        <a:rPr lang="id-ID" sz="1400" b="0" i="0" u="none" strike="noStrike" dirty="0" err="1">
                          <a:solidFill>
                            <a:srgbClr val="000000"/>
                          </a:solidFill>
                          <a:effectLst/>
                          <a:latin typeface="+mn-lt"/>
                        </a:rPr>
                        <a:t>Persentse</a:t>
                      </a:r>
                      <a:r>
                        <a:rPr lang="id-ID" sz="1400" b="0" i="0" u="none" strike="noStrike" dirty="0">
                          <a:solidFill>
                            <a:srgbClr val="000000"/>
                          </a:solidFill>
                          <a:effectLst/>
                          <a:latin typeface="+mn-lt"/>
                        </a:rPr>
                        <a:t> balita gizi buruk </a:t>
                      </a:r>
                    </a:p>
                  </a:txBody>
                  <a:tcPr marL="9525" marR="9525" marT="9525" marB="0" anchor="ctr"/>
                </a:tc>
                <a:tc>
                  <a:txBody>
                    <a:bodyPr/>
                    <a:lstStyle/>
                    <a:p>
                      <a:endParaRPr lang="en-AU" sz="1400" dirty="0">
                        <a:latin typeface="+mn-lt"/>
                      </a:endParaRP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1"/>
                  </a:ext>
                </a:extLst>
              </a:tr>
              <a:tr h="305243">
                <a:tc>
                  <a:txBody>
                    <a:bodyPr/>
                    <a:lstStyle/>
                    <a:p>
                      <a:pPr algn="ctr"/>
                      <a:r>
                        <a:rPr lang="en-US" sz="1400" dirty="0">
                          <a:latin typeface="+mn-lt"/>
                        </a:rPr>
                        <a:t>2</a:t>
                      </a:r>
                    </a:p>
                  </a:txBody>
                  <a:tcPr/>
                </a:tc>
                <a:tc>
                  <a:txBody>
                    <a:bodyPr/>
                    <a:lstStyle/>
                    <a:p>
                      <a:pPr algn="l" rtl="0" fontAlgn="ctr"/>
                      <a:r>
                        <a:rPr lang="id-ID" sz="1400" b="0" i="0" u="none" strike="noStrike" dirty="0" err="1">
                          <a:solidFill>
                            <a:srgbClr val="000000"/>
                          </a:solidFill>
                          <a:effectLst/>
                          <a:latin typeface="+mn-lt"/>
                        </a:rPr>
                        <a:t>Prev</a:t>
                      </a:r>
                      <a:r>
                        <a:rPr lang="id-ID" sz="1400" b="0" i="0" u="none" strike="noStrike" dirty="0">
                          <a:solidFill>
                            <a:srgbClr val="000000"/>
                          </a:solidFill>
                          <a:effectLst/>
                          <a:latin typeface="+mn-lt"/>
                        </a:rPr>
                        <a:t> balita gizi kurang </a:t>
                      </a:r>
                    </a:p>
                  </a:txBody>
                  <a:tcPr marL="9525" marR="9525" marT="9525" marB="0" anchor="ctr"/>
                </a:tc>
                <a:tc>
                  <a:txBody>
                    <a:bodyPr/>
                    <a:lstStyle/>
                    <a:p>
                      <a:endParaRPr lang="en-AU" sz="1400" dirty="0">
                        <a:latin typeface="+mn-lt"/>
                      </a:endParaRP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2"/>
                  </a:ext>
                </a:extLst>
              </a:tr>
              <a:tr h="305243">
                <a:tc>
                  <a:txBody>
                    <a:bodyPr/>
                    <a:lstStyle/>
                    <a:p>
                      <a:pPr algn="ctr"/>
                      <a:r>
                        <a:rPr lang="en-US" sz="1400" dirty="0">
                          <a:latin typeface="+mn-lt"/>
                        </a:rPr>
                        <a:t>3</a:t>
                      </a:r>
                    </a:p>
                  </a:txBody>
                  <a:tcPr/>
                </a:tc>
                <a:tc>
                  <a:txBody>
                    <a:bodyPr/>
                    <a:lstStyle/>
                    <a:p>
                      <a:pPr algn="l" rtl="0" fontAlgn="ctr"/>
                      <a:r>
                        <a:rPr lang="id-ID" sz="1400" b="0" i="0" u="none" strike="noStrike" dirty="0">
                          <a:solidFill>
                            <a:srgbClr val="000000"/>
                          </a:solidFill>
                          <a:effectLst/>
                          <a:latin typeface="+mn-lt"/>
                        </a:rPr>
                        <a:t>Cakupan Desa Siaga Aktif </a:t>
                      </a:r>
                    </a:p>
                  </a:txBody>
                  <a:tcPr marL="9525" marR="9525" marT="9525" marB="0" anchor="ctr"/>
                </a:tc>
                <a:tc>
                  <a:txBody>
                    <a:bodyPr/>
                    <a:lstStyle/>
                    <a:p>
                      <a:endParaRPr lang="en-AU" sz="1400">
                        <a:latin typeface="+mn-lt"/>
                      </a:endParaRP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3"/>
                  </a:ext>
                </a:extLst>
              </a:tr>
              <a:tr h="208276">
                <a:tc>
                  <a:txBody>
                    <a:bodyPr/>
                    <a:lstStyle/>
                    <a:p>
                      <a:pPr algn="ctr"/>
                      <a:r>
                        <a:rPr lang="en-US" sz="1400" dirty="0">
                          <a:latin typeface="+mn-lt"/>
                        </a:rPr>
                        <a:t>4</a:t>
                      </a:r>
                    </a:p>
                  </a:txBody>
                  <a:tcPr/>
                </a:tc>
                <a:tc>
                  <a:txBody>
                    <a:bodyPr/>
                    <a:lstStyle/>
                    <a:p>
                      <a:pPr algn="just" fontAlgn="ctr"/>
                      <a:r>
                        <a:rPr lang="id-ID" sz="1400" b="0" i="0" u="none" strike="noStrike" dirty="0">
                          <a:solidFill>
                            <a:srgbClr val="000000"/>
                          </a:solidFill>
                          <a:effectLst/>
                          <a:latin typeface="+mn-lt"/>
                        </a:rPr>
                        <a:t>Angka Kematian Bayi (AKB) per 1000 kelahiran hidup </a:t>
                      </a:r>
                    </a:p>
                  </a:txBody>
                  <a:tcPr marL="9525" marR="9525" marT="9525" marB="0" anchor="ctr"/>
                </a:tc>
                <a:tc>
                  <a:txBody>
                    <a:bodyPr/>
                    <a:lstStyle/>
                    <a:p>
                      <a:endParaRPr lang="en-AU" sz="1400" dirty="0">
                        <a:latin typeface="+mn-lt"/>
                      </a:endParaRP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4"/>
                  </a:ext>
                </a:extLst>
              </a:tr>
              <a:tr h="305243">
                <a:tc>
                  <a:txBody>
                    <a:bodyPr/>
                    <a:lstStyle/>
                    <a:p>
                      <a:pPr algn="ctr"/>
                      <a:r>
                        <a:rPr lang="en-US" sz="1400" dirty="0">
                          <a:latin typeface="+mn-lt"/>
                        </a:rPr>
                        <a:t>5</a:t>
                      </a:r>
                    </a:p>
                  </a:txBody>
                  <a:tcPr/>
                </a:tc>
                <a:tc>
                  <a:txBody>
                    <a:bodyPr/>
                    <a:lstStyle/>
                    <a:p>
                      <a:pPr algn="l" fontAlgn="ctr"/>
                      <a:r>
                        <a:rPr lang="id-ID" sz="1400" b="0" i="0" u="none" strike="noStrike" dirty="0">
                          <a:solidFill>
                            <a:srgbClr val="000000"/>
                          </a:solidFill>
                          <a:effectLst/>
                          <a:latin typeface="+mn-lt"/>
                        </a:rPr>
                        <a:t>Angka  kelangsungan hidup bayi </a:t>
                      </a:r>
                    </a:p>
                  </a:txBody>
                  <a:tcPr marL="9525" marR="9525" marT="9525" marB="0" anchor="ctr"/>
                </a:tc>
                <a:tc>
                  <a:txBody>
                    <a:bodyPr/>
                    <a:lstStyle/>
                    <a:p>
                      <a:endParaRPr lang="en-AU" sz="1400" dirty="0">
                        <a:latin typeface="+mn-lt"/>
                      </a:endParaRP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5"/>
                  </a:ext>
                </a:extLst>
              </a:tr>
              <a:tr h="305243">
                <a:tc>
                  <a:txBody>
                    <a:bodyPr/>
                    <a:lstStyle/>
                    <a:p>
                      <a:pPr algn="ctr"/>
                      <a:r>
                        <a:rPr lang="en-US" sz="1400" dirty="0">
                          <a:latin typeface="+mn-lt"/>
                        </a:rPr>
                        <a:t>6</a:t>
                      </a:r>
                    </a:p>
                  </a:txBody>
                  <a:tcPr/>
                </a:tc>
                <a:tc>
                  <a:txBody>
                    <a:bodyPr/>
                    <a:lstStyle/>
                    <a:p>
                      <a:pPr algn="just" fontAlgn="ctr"/>
                      <a:r>
                        <a:rPr lang="fi-FI" sz="1400" b="0" i="0" u="none" strike="noStrike" dirty="0">
                          <a:solidFill>
                            <a:srgbClr val="000000"/>
                          </a:solidFill>
                          <a:effectLst/>
                          <a:latin typeface="+mn-lt"/>
                        </a:rPr>
                        <a:t>Angka Kematian Balita per 1000 kelahiran hidup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91342008"/>
                  </a:ext>
                </a:extLst>
              </a:tr>
              <a:tr h="305243">
                <a:tc>
                  <a:txBody>
                    <a:bodyPr/>
                    <a:lstStyle/>
                    <a:p>
                      <a:pPr algn="ctr"/>
                      <a:r>
                        <a:rPr lang="en-US" sz="1400" dirty="0">
                          <a:latin typeface="+mn-lt"/>
                        </a:rPr>
                        <a:t>7</a:t>
                      </a:r>
                    </a:p>
                  </a:txBody>
                  <a:tcPr/>
                </a:tc>
                <a:tc>
                  <a:txBody>
                    <a:bodyPr/>
                    <a:lstStyle/>
                    <a:p>
                      <a:pPr algn="just" fontAlgn="ctr"/>
                      <a:r>
                        <a:rPr lang="fi-FI" sz="1400" b="0" i="0" u="none" strike="noStrike" dirty="0">
                          <a:solidFill>
                            <a:srgbClr val="000000"/>
                          </a:solidFill>
                          <a:effectLst/>
                          <a:latin typeface="+mn-lt"/>
                        </a:rPr>
                        <a:t>Angka Kematian Neonatal per 1000 kelahiran hidup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9"/>
                  </a:ext>
                </a:extLst>
              </a:tr>
              <a:tr h="305243">
                <a:tc>
                  <a:txBody>
                    <a:bodyPr/>
                    <a:lstStyle/>
                    <a:p>
                      <a:pPr algn="ctr"/>
                      <a:r>
                        <a:rPr lang="en-US" sz="1400" dirty="0">
                          <a:latin typeface="+mn-lt"/>
                        </a:rPr>
                        <a:t>8</a:t>
                      </a:r>
                    </a:p>
                  </a:txBody>
                  <a:tcPr/>
                </a:tc>
                <a:tc>
                  <a:txBody>
                    <a:bodyPr/>
                    <a:lstStyle/>
                    <a:p>
                      <a:pPr algn="just" fontAlgn="ctr"/>
                      <a:r>
                        <a:rPr lang="fi-FI" sz="1400" b="0" i="0" u="none" strike="noStrike" dirty="0">
                          <a:solidFill>
                            <a:srgbClr val="000000"/>
                          </a:solidFill>
                          <a:effectLst/>
                          <a:latin typeface="+mn-lt"/>
                        </a:rPr>
                        <a:t>Angka Kematian Ibu per 100,000 kelahiran hidup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314924988"/>
                  </a:ext>
                </a:extLst>
              </a:tr>
              <a:tr h="305243">
                <a:tc>
                  <a:txBody>
                    <a:bodyPr/>
                    <a:lstStyle/>
                    <a:p>
                      <a:pPr algn="ctr"/>
                      <a:r>
                        <a:rPr lang="en-US" sz="1400" dirty="0">
                          <a:latin typeface="+mn-lt"/>
                        </a:rPr>
                        <a:t>9</a:t>
                      </a:r>
                    </a:p>
                  </a:txBody>
                  <a:tcPr/>
                </a:tc>
                <a:tc>
                  <a:txBody>
                    <a:bodyPr/>
                    <a:lstStyle/>
                    <a:p>
                      <a:pPr algn="l" fontAlgn="ctr"/>
                      <a:r>
                        <a:rPr lang="it-IT" sz="1400" b="0" i="0" u="none" strike="noStrike" dirty="0">
                          <a:solidFill>
                            <a:srgbClr val="000000"/>
                          </a:solidFill>
                          <a:effectLst/>
                          <a:latin typeface="+mn-lt"/>
                        </a:rPr>
                        <a:t>Rasio  posyandu  per satuan balita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06156142"/>
                  </a:ext>
                </a:extLst>
              </a:tr>
              <a:tr h="305243">
                <a:tc>
                  <a:txBody>
                    <a:bodyPr/>
                    <a:lstStyle/>
                    <a:p>
                      <a:pPr algn="ctr"/>
                      <a:r>
                        <a:rPr lang="en-US" sz="1400" dirty="0">
                          <a:latin typeface="+mn-lt"/>
                        </a:rPr>
                        <a:t>10</a:t>
                      </a:r>
                    </a:p>
                  </a:txBody>
                  <a:tcPr/>
                </a:tc>
                <a:tc>
                  <a:txBody>
                    <a:bodyPr/>
                    <a:lstStyle/>
                    <a:p>
                      <a:pPr algn="just" fontAlgn="ctr"/>
                      <a:r>
                        <a:rPr lang="fi-FI" sz="1400" b="0" i="0" u="none" strike="noStrike" dirty="0">
                          <a:solidFill>
                            <a:srgbClr val="000000"/>
                          </a:solidFill>
                          <a:effectLst/>
                          <a:latin typeface="+mn-lt"/>
                        </a:rPr>
                        <a:t>Rasio puskesmas, poliklinik, pustu per satuan penduduk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576659151"/>
                  </a:ext>
                </a:extLst>
              </a:tr>
              <a:tr h="305243">
                <a:tc>
                  <a:txBody>
                    <a:bodyPr/>
                    <a:lstStyle/>
                    <a:p>
                      <a:pPr algn="ctr"/>
                      <a:r>
                        <a:rPr lang="en-US" sz="1400" dirty="0">
                          <a:latin typeface="+mn-lt"/>
                        </a:rPr>
                        <a:t>11</a:t>
                      </a:r>
                    </a:p>
                  </a:txBody>
                  <a:tcPr/>
                </a:tc>
                <a:tc>
                  <a:txBody>
                    <a:bodyPr/>
                    <a:lstStyle/>
                    <a:p>
                      <a:pPr algn="just" fontAlgn="ctr"/>
                      <a:r>
                        <a:rPr lang="fi-FI" sz="1400" b="0" i="0" u="none" strike="noStrike" dirty="0">
                          <a:solidFill>
                            <a:srgbClr val="000000"/>
                          </a:solidFill>
                          <a:effectLst/>
                          <a:latin typeface="+mn-lt"/>
                        </a:rPr>
                        <a:t>Rasio Rumah Sakit per satuan penduduk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58441039"/>
                  </a:ext>
                </a:extLst>
              </a:tr>
              <a:tr h="305243">
                <a:tc>
                  <a:txBody>
                    <a:bodyPr/>
                    <a:lstStyle/>
                    <a:p>
                      <a:pPr algn="ctr"/>
                      <a:r>
                        <a:rPr lang="en-US" sz="1400" dirty="0">
                          <a:latin typeface="+mn-lt"/>
                        </a:rPr>
                        <a:t>12</a:t>
                      </a:r>
                    </a:p>
                  </a:txBody>
                  <a:tcPr/>
                </a:tc>
                <a:tc>
                  <a:txBody>
                    <a:bodyPr/>
                    <a:lstStyle/>
                    <a:p>
                      <a:pPr algn="l" fontAlgn="ctr"/>
                      <a:r>
                        <a:rPr lang="id-ID" sz="1400" b="0" i="0" u="none" strike="noStrike" dirty="0">
                          <a:solidFill>
                            <a:srgbClr val="000000"/>
                          </a:solidFill>
                          <a:effectLst/>
                          <a:latin typeface="+mn-lt"/>
                        </a:rPr>
                        <a:t>Rasio dokter per satuan penduduk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6523456"/>
                  </a:ext>
                </a:extLst>
              </a:tr>
              <a:tr h="305243">
                <a:tc>
                  <a:txBody>
                    <a:bodyPr/>
                    <a:lstStyle/>
                    <a:p>
                      <a:pPr algn="ctr"/>
                      <a:r>
                        <a:rPr lang="en-US" sz="1400" dirty="0">
                          <a:latin typeface="+mn-lt"/>
                        </a:rPr>
                        <a:t>13</a:t>
                      </a:r>
                    </a:p>
                  </a:txBody>
                  <a:tcPr/>
                </a:tc>
                <a:tc>
                  <a:txBody>
                    <a:bodyPr/>
                    <a:lstStyle/>
                    <a:p>
                      <a:pPr algn="just" fontAlgn="ctr"/>
                      <a:r>
                        <a:rPr lang="id-ID" sz="1400" b="0" i="0" u="none" strike="noStrike" dirty="0">
                          <a:solidFill>
                            <a:srgbClr val="000000"/>
                          </a:solidFill>
                          <a:effectLst/>
                          <a:latin typeface="+mn-lt"/>
                        </a:rPr>
                        <a:t>Rasio tenaga medis per satuan penduduk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951905186"/>
                  </a:ext>
                </a:extLst>
              </a:tr>
              <a:tr h="305243">
                <a:tc>
                  <a:txBody>
                    <a:bodyPr/>
                    <a:lstStyle/>
                    <a:p>
                      <a:pPr algn="ctr"/>
                      <a:r>
                        <a:rPr lang="en-US" sz="1400" dirty="0">
                          <a:latin typeface="+mn-lt"/>
                        </a:rPr>
                        <a:t>14</a:t>
                      </a:r>
                    </a:p>
                  </a:txBody>
                  <a:tcPr/>
                </a:tc>
                <a:tc>
                  <a:txBody>
                    <a:bodyPr/>
                    <a:lstStyle/>
                    <a:p>
                      <a:pPr algn="just" fontAlgn="ctr"/>
                      <a:r>
                        <a:rPr lang="sv-SE" sz="1400" b="0" i="0" u="none" strike="noStrike">
                          <a:solidFill>
                            <a:srgbClr val="000000"/>
                          </a:solidFill>
                          <a:effectLst/>
                          <a:latin typeface="+mn-lt"/>
                        </a:rPr>
                        <a:t>Cakupan komplikasi kebidanan yang ditangani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461362032"/>
                  </a:ext>
                </a:extLst>
              </a:tr>
              <a:tr h="305243">
                <a:tc>
                  <a:txBody>
                    <a:bodyPr/>
                    <a:lstStyle/>
                    <a:p>
                      <a:pPr algn="ctr"/>
                      <a:r>
                        <a:rPr lang="en-US" sz="1400" dirty="0">
                          <a:latin typeface="+mn-lt"/>
                        </a:rPr>
                        <a:t>15</a:t>
                      </a:r>
                    </a:p>
                  </a:txBody>
                  <a:tcPr/>
                </a:tc>
                <a:tc>
                  <a:txBody>
                    <a:bodyPr/>
                    <a:lstStyle/>
                    <a:p>
                      <a:pPr algn="l" fontAlgn="ctr"/>
                      <a:r>
                        <a:rPr lang="id-ID" sz="1400" b="0" i="0" u="none" strike="noStrike">
                          <a:solidFill>
                            <a:srgbClr val="000000"/>
                          </a:solidFill>
                          <a:effectLst/>
                          <a:latin typeface="+mn-lt"/>
                        </a:rPr>
                        <a:t>Cakupan  pertolongan persalinan oleh tenaga kesehatan  yang memiliki  kompetensi kebidanan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311998416"/>
                  </a:ext>
                </a:extLst>
              </a:tr>
              <a:tr h="305243">
                <a:tc>
                  <a:txBody>
                    <a:bodyPr/>
                    <a:lstStyle/>
                    <a:p>
                      <a:pPr algn="ctr"/>
                      <a:r>
                        <a:rPr lang="en-US" sz="1400" dirty="0">
                          <a:latin typeface="+mn-lt"/>
                        </a:rPr>
                        <a:t>16</a:t>
                      </a:r>
                    </a:p>
                  </a:txBody>
                  <a:tcPr/>
                </a:tc>
                <a:tc>
                  <a:txBody>
                    <a:bodyPr/>
                    <a:lstStyle/>
                    <a:p>
                      <a:pPr algn="l" fontAlgn="ctr"/>
                      <a:r>
                        <a:rPr lang="id-ID" sz="1400" b="0" i="0" u="none" strike="noStrike">
                          <a:solidFill>
                            <a:srgbClr val="000000"/>
                          </a:solidFill>
                          <a:effectLst/>
                          <a:latin typeface="+mn-lt"/>
                        </a:rPr>
                        <a:t>Cakupan Desa/kelurahan Universal  Child Immunization (UCI)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33706507"/>
                  </a:ext>
                </a:extLst>
              </a:tr>
              <a:tr h="305243">
                <a:tc>
                  <a:txBody>
                    <a:bodyPr/>
                    <a:lstStyle/>
                    <a:p>
                      <a:pPr algn="ctr"/>
                      <a:r>
                        <a:rPr lang="en-US" sz="1400" dirty="0">
                          <a:latin typeface="+mn-lt"/>
                        </a:rPr>
                        <a:t>17</a:t>
                      </a:r>
                    </a:p>
                  </a:txBody>
                  <a:tcPr/>
                </a:tc>
                <a:tc>
                  <a:txBody>
                    <a:bodyPr/>
                    <a:lstStyle/>
                    <a:p>
                      <a:pPr algn="l" fontAlgn="ctr"/>
                      <a:r>
                        <a:rPr lang="id-ID" sz="1400" b="0" i="0" u="none" strike="noStrike">
                          <a:solidFill>
                            <a:srgbClr val="000000"/>
                          </a:solidFill>
                          <a:effectLst/>
                          <a:latin typeface="+mn-lt"/>
                        </a:rPr>
                        <a:t>Cakupan  Balita  Gizi Buruk  mendapat perawatan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435934517"/>
                  </a:ext>
                </a:extLst>
              </a:tr>
            </a:tbl>
          </a:graphicData>
        </a:graphic>
      </p:graphicFrame>
    </p:spTree>
    <p:extLst>
      <p:ext uri="{BB962C8B-B14F-4D97-AF65-F5344CB8AC3E}">
        <p14:creationId xmlns:p14="http://schemas.microsoft.com/office/powerpoint/2010/main" val="2083143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304010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KESEHATAN</a:t>
            </a:r>
          </a:p>
        </p:txBody>
      </p:sp>
      <p:graphicFrame>
        <p:nvGraphicFramePr>
          <p:cNvPr id="4" name="Table 3"/>
          <p:cNvGraphicFramePr>
            <a:graphicFrameLocks noGrp="1"/>
          </p:cNvGraphicFramePr>
          <p:nvPr>
            <p:extLst>
              <p:ext uri="{D42A27DB-BD31-4B8C-83A1-F6EECF244321}">
                <p14:modId xmlns:p14="http://schemas.microsoft.com/office/powerpoint/2010/main" val="187514068"/>
              </p:ext>
            </p:extLst>
          </p:nvPr>
        </p:nvGraphicFramePr>
        <p:xfrm>
          <a:off x="139036" y="571261"/>
          <a:ext cx="8928993" cy="5939214"/>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18</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Proporsi penduduk dengan </a:t>
                      </a:r>
                      <a:r>
                        <a:rPr lang="id-ID" sz="1400" b="0" i="0" u="none" strike="noStrike" dirty="0" err="1">
                          <a:solidFill>
                            <a:srgbClr val="000000"/>
                          </a:solidFill>
                          <a:effectLst/>
                          <a:latin typeface="+mn-lt"/>
                        </a:rPr>
                        <a:t>asupan</a:t>
                      </a:r>
                      <a:r>
                        <a:rPr lang="id-ID" sz="1400" b="0" i="0" u="none" strike="noStrike" dirty="0">
                          <a:solidFill>
                            <a:srgbClr val="000000"/>
                          </a:solidFill>
                          <a:effectLst/>
                          <a:latin typeface="+mn-lt"/>
                        </a:rPr>
                        <a:t> kalori di bawah tingkat konsumsi minimum (standar yang digunakan Indonesia 2.100 </a:t>
                      </a:r>
                      <a:r>
                        <a:rPr lang="id-ID" sz="1400" b="0" i="0" u="none" strike="noStrike" dirty="0" err="1">
                          <a:solidFill>
                            <a:srgbClr val="000000"/>
                          </a:solidFill>
                          <a:effectLst/>
                          <a:latin typeface="+mn-lt"/>
                        </a:rPr>
                        <a:t>Kkal</a:t>
                      </a:r>
                      <a:r>
                        <a:rPr lang="id-ID" sz="1400" b="0" i="0" u="none" strike="noStrike" dirty="0">
                          <a:solidFill>
                            <a:srgbClr val="000000"/>
                          </a:solidFill>
                          <a:effectLst/>
                          <a:latin typeface="+mn-lt"/>
                        </a:rPr>
                        <a:t>/kapita/hari)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19</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Persentase anak usia 1 tahun yang diimunisasi campak Non Polio AFP </a:t>
                      </a:r>
                      <a:r>
                        <a:rPr lang="id-ID" sz="1400" b="0" i="0" u="none" strike="noStrike" dirty="0" err="1">
                          <a:solidFill>
                            <a:srgbClr val="000000"/>
                          </a:solidFill>
                          <a:effectLst/>
                          <a:latin typeface="+mn-lt"/>
                        </a:rPr>
                        <a:t>rate</a:t>
                      </a:r>
                      <a:r>
                        <a:rPr lang="id-ID" sz="1400" b="0" i="0" u="none" strike="noStrike" dirty="0">
                          <a:solidFill>
                            <a:srgbClr val="000000"/>
                          </a:solidFill>
                          <a:effectLst/>
                          <a:latin typeface="+mn-lt"/>
                        </a:rPr>
                        <a:t> per 100.000 penduduk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0014"/>
                  </a:ext>
                </a:extLst>
              </a:tr>
              <a:tr h="305243">
                <a:tc>
                  <a:txBody>
                    <a:bodyPr/>
                    <a:lstStyle/>
                    <a:p>
                      <a:pPr algn="ctr"/>
                      <a:r>
                        <a:rPr lang="id-ID" sz="1400" dirty="0" smtClean="0">
                          <a:latin typeface="+mn-lt"/>
                        </a:rPr>
                        <a:t>20</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Cakupan balita pneumonia yang ditangani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3454664868"/>
                  </a:ext>
                </a:extLst>
              </a:tr>
              <a:tr h="305243">
                <a:tc>
                  <a:txBody>
                    <a:bodyPr/>
                    <a:lstStyle/>
                    <a:p>
                      <a:pPr algn="ctr"/>
                      <a:r>
                        <a:rPr lang="id-ID" sz="1400" dirty="0" smtClean="0">
                          <a:latin typeface="+mn-lt"/>
                        </a:rPr>
                        <a:t>21</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Cakupan penemuan dan penanganan penderita penyakit TBC BTA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240665455"/>
                  </a:ext>
                </a:extLst>
              </a:tr>
              <a:tr h="305243">
                <a:tc>
                  <a:txBody>
                    <a:bodyPr/>
                    <a:lstStyle/>
                    <a:p>
                      <a:pPr algn="ctr"/>
                      <a:r>
                        <a:rPr lang="id-ID" sz="1400" dirty="0" smtClean="0">
                          <a:latin typeface="+mn-lt"/>
                        </a:rPr>
                        <a:t>22</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Tingkat prevalensi Tuberkulosis (per 100.000 penduduk)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29580839"/>
                  </a:ext>
                </a:extLst>
              </a:tr>
              <a:tr h="305243">
                <a:tc>
                  <a:txBody>
                    <a:bodyPr/>
                    <a:lstStyle/>
                    <a:p>
                      <a:pPr algn="ctr"/>
                      <a:r>
                        <a:rPr lang="id-ID" sz="1400" dirty="0" smtClean="0">
                          <a:latin typeface="+mn-lt"/>
                        </a:rPr>
                        <a:t>23</a:t>
                      </a:r>
                      <a:endParaRPr lang="en-US" sz="1400" dirty="0">
                        <a:latin typeface="+mn-lt"/>
                      </a:endParaRPr>
                    </a:p>
                  </a:txBody>
                  <a:tcPr anchor="ctr"/>
                </a:tc>
                <a:tc>
                  <a:txBody>
                    <a:bodyPr/>
                    <a:lstStyle/>
                    <a:p>
                      <a:pPr algn="just" fontAlgn="ctr"/>
                      <a:r>
                        <a:rPr lang="fi-FI" sz="1400" b="0" i="0" u="none" strike="noStrike">
                          <a:solidFill>
                            <a:srgbClr val="000000"/>
                          </a:solidFill>
                          <a:effectLst/>
                          <a:latin typeface="+mn-lt"/>
                        </a:rPr>
                        <a:t>Tingkat kematian karena Tuberkulosis (per 100.000 penduduk)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395553405"/>
                  </a:ext>
                </a:extLst>
              </a:tr>
              <a:tr h="305243">
                <a:tc>
                  <a:txBody>
                    <a:bodyPr/>
                    <a:lstStyle/>
                    <a:p>
                      <a:pPr algn="ctr"/>
                      <a:r>
                        <a:rPr lang="id-ID" sz="1400" dirty="0" smtClean="0">
                          <a:latin typeface="+mn-lt"/>
                        </a:rPr>
                        <a:t>24</a:t>
                      </a:r>
                      <a:endParaRPr lang="en-US" sz="1400" dirty="0">
                        <a:latin typeface="+mn-lt"/>
                      </a:endParaRPr>
                    </a:p>
                  </a:txBody>
                  <a:tcPr anchor="ctr"/>
                </a:tc>
                <a:tc>
                  <a:txBody>
                    <a:bodyPr/>
                    <a:lstStyle/>
                    <a:p>
                      <a:pPr algn="just" fontAlgn="ctr"/>
                      <a:r>
                        <a:rPr lang="id-ID" sz="1400" b="0" i="0" u="none" strike="noStrike">
                          <a:solidFill>
                            <a:srgbClr val="000000"/>
                          </a:solidFill>
                          <a:effectLst/>
                          <a:latin typeface="+mn-lt"/>
                        </a:rPr>
                        <a:t>Proporsi jumlah kasus Tuberkulosis yang terdeteksi dalam program DOTS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579927465"/>
                  </a:ext>
                </a:extLst>
              </a:tr>
              <a:tr h="305243">
                <a:tc>
                  <a:txBody>
                    <a:bodyPr/>
                    <a:lstStyle/>
                    <a:p>
                      <a:pPr algn="ctr"/>
                      <a:r>
                        <a:rPr lang="id-ID" sz="1400" dirty="0" smtClean="0">
                          <a:latin typeface="+mn-lt"/>
                        </a:rPr>
                        <a:t>25</a:t>
                      </a:r>
                      <a:endParaRPr lang="en-US" sz="1400" dirty="0">
                        <a:latin typeface="+mn-lt"/>
                      </a:endParaRPr>
                    </a:p>
                  </a:txBody>
                  <a:tcPr anchor="ctr"/>
                </a:tc>
                <a:tc>
                  <a:txBody>
                    <a:bodyPr/>
                    <a:lstStyle/>
                    <a:p>
                      <a:pPr algn="just" fontAlgn="ctr"/>
                      <a:r>
                        <a:rPr lang="sv-SE" sz="1400" b="0" i="0" u="none" strike="noStrike" dirty="0">
                          <a:solidFill>
                            <a:srgbClr val="000000"/>
                          </a:solidFill>
                          <a:effectLst/>
                          <a:latin typeface="+mn-lt"/>
                        </a:rPr>
                        <a:t>Proporsi kasus Tuberkulosis yang diobati dan sembuh dalam program DOTS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2775886364"/>
                  </a:ext>
                </a:extLst>
              </a:tr>
              <a:tr h="305243">
                <a:tc>
                  <a:txBody>
                    <a:bodyPr/>
                    <a:lstStyle/>
                    <a:p>
                      <a:pPr algn="ctr"/>
                      <a:r>
                        <a:rPr lang="id-ID" sz="1400" dirty="0" smtClean="0">
                          <a:latin typeface="+mn-lt"/>
                        </a:rPr>
                        <a:t>26</a:t>
                      </a:r>
                      <a:endParaRPr lang="en-US" sz="1400" dirty="0">
                        <a:latin typeface="+mn-lt"/>
                      </a:endParaRPr>
                    </a:p>
                  </a:txBody>
                  <a:tcPr anchor="ctr"/>
                </a:tc>
                <a:tc>
                  <a:txBody>
                    <a:bodyPr/>
                    <a:lstStyle/>
                    <a:p>
                      <a:pPr algn="just" fontAlgn="ctr"/>
                      <a:r>
                        <a:rPr lang="id-ID" sz="1400" b="0" i="0" u="none" strike="noStrike" dirty="0">
                          <a:solidFill>
                            <a:srgbClr val="000000"/>
                          </a:solidFill>
                          <a:effectLst/>
                          <a:latin typeface="+mn-lt"/>
                        </a:rPr>
                        <a:t>Cakupan penemuan dan penanganan penderita penyakit DBD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1731059153"/>
                  </a:ext>
                </a:extLst>
              </a:tr>
              <a:tr h="305243">
                <a:tc>
                  <a:txBody>
                    <a:bodyPr/>
                    <a:lstStyle/>
                    <a:p>
                      <a:pPr algn="ctr"/>
                      <a:r>
                        <a:rPr lang="id-ID" sz="1400" dirty="0" smtClean="0">
                          <a:latin typeface="+mn-lt"/>
                        </a:rPr>
                        <a:t>27</a:t>
                      </a:r>
                      <a:endParaRPr lang="en-US" sz="1400" dirty="0">
                        <a:latin typeface="+mn-lt"/>
                      </a:endParaRPr>
                    </a:p>
                  </a:txBody>
                  <a:tcPr anchor="ctr"/>
                </a:tc>
                <a:tc>
                  <a:txBody>
                    <a:bodyPr/>
                    <a:lstStyle/>
                    <a:p>
                      <a:pPr algn="l" fontAlgn="ctr"/>
                      <a:r>
                        <a:rPr lang="id-ID" sz="1400" b="0" i="0" u="none" strike="noStrike">
                          <a:solidFill>
                            <a:srgbClr val="000000"/>
                          </a:solidFill>
                          <a:effectLst/>
                          <a:latin typeface="+mn-lt"/>
                        </a:rPr>
                        <a:t>Penderita  diare  yang ditangani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4073802656"/>
                  </a:ext>
                </a:extLst>
              </a:tr>
              <a:tr h="305243">
                <a:tc>
                  <a:txBody>
                    <a:bodyPr/>
                    <a:lstStyle/>
                    <a:p>
                      <a:pPr algn="ctr"/>
                      <a:r>
                        <a:rPr lang="id-ID" sz="1400" dirty="0" smtClean="0">
                          <a:latin typeface="+mn-lt"/>
                        </a:rPr>
                        <a:t>28</a:t>
                      </a:r>
                      <a:endParaRPr lang="en-US" sz="1400" dirty="0">
                        <a:latin typeface="+mn-lt"/>
                      </a:endParaRPr>
                    </a:p>
                  </a:txBody>
                  <a:tcPr anchor="ctr"/>
                </a:tc>
                <a:tc>
                  <a:txBody>
                    <a:bodyPr/>
                    <a:lstStyle/>
                    <a:p>
                      <a:pPr algn="l" fontAlgn="ctr"/>
                      <a:r>
                        <a:rPr lang="id-ID" sz="1400" b="0" i="0" u="none" strike="noStrike">
                          <a:solidFill>
                            <a:srgbClr val="000000"/>
                          </a:solidFill>
                          <a:effectLst/>
                          <a:latin typeface="+mn-lt"/>
                        </a:rPr>
                        <a:t>Angka kejadian Malaria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3030235053"/>
                  </a:ext>
                </a:extLst>
              </a:tr>
              <a:tr h="164110">
                <a:tc>
                  <a:txBody>
                    <a:bodyPr/>
                    <a:lstStyle/>
                    <a:p>
                      <a:pPr algn="ctr"/>
                      <a:r>
                        <a:rPr lang="id-ID" sz="1400" dirty="0" smtClean="0">
                          <a:latin typeface="+mn-lt"/>
                        </a:rPr>
                        <a:t>29</a:t>
                      </a:r>
                      <a:endParaRPr lang="en-US" sz="1400" dirty="0">
                        <a:latin typeface="+mn-lt"/>
                      </a:endParaRPr>
                    </a:p>
                  </a:txBody>
                  <a:tcPr anchor="ctr"/>
                </a:tc>
                <a:tc>
                  <a:txBody>
                    <a:bodyPr/>
                    <a:lstStyle/>
                    <a:p>
                      <a:pPr algn="l" fontAlgn="ctr"/>
                      <a:r>
                        <a:rPr lang="id-ID" sz="1400" b="0" i="0" u="none" strike="noStrike">
                          <a:solidFill>
                            <a:srgbClr val="000000"/>
                          </a:solidFill>
                          <a:effectLst/>
                          <a:latin typeface="+mn-lt"/>
                        </a:rPr>
                        <a:t>Tingkat kematian akibat malaria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334748831"/>
                  </a:ext>
                </a:extLst>
              </a:tr>
              <a:tr h="305243">
                <a:tc>
                  <a:txBody>
                    <a:bodyPr/>
                    <a:lstStyle/>
                    <a:p>
                      <a:pPr algn="ctr"/>
                      <a:r>
                        <a:rPr lang="id-ID" sz="1400" dirty="0" smtClean="0">
                          <a:latin typeface="+mn-lt"/>
                        </a:rPr>
                        <a:t>30</a:t>
                      </a:r>
                      <a:endParaRPr lang="en-US" sz="1400" dirty="0">
                        <a:latin typeface="+mn-lt"/>
                      </a:endParaRPr>
                    </a:p>
                  </a:txBody>
                  <a:tcPr anchor="ctr"/>
                </a:tc>
                <a:tc>
                  <a:txBody>
                    <a:bodyPr/>
                    <a:lstStyle/>
                    <a:p>
                      <a:pPr algn="just" fontAlgn="ctr"/>
                      <a:r>
                        <a:rPr lang="id-ID" sz="1400" b="0" i="0" u="none" strike="noStrike">
                          <a:solidFill>
                            <a:srgbClr val="000000"/>
                          </a:solidFill>
                          <a:effectLst/>
                          <a:latin typeface="+mn-lt"/>
                        </a:rPr>
                        <a:t>Proporsi anak balita yang tidur dengan kelambu berinsektisida  </a:t>
                      </a:r>
                    </a:p>
                  </a:txBody>
                  <a:tcPr marL="9525" marR="9525" marT="9525" marB="0"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tc>
                  <a:txBody>
                    <a:bodyPr/>
                    <a:lstStyle/>
                    <a:p>
                      <a:endParaRPr lang="en-US" sz="1400" dirty="0">
                        <a:latin typeface="+mn-lt"/>
                      </a:endParaRPr>
                    </a:p>
                  </a:txBody>
                  <a:tcPr anchor="ctr"/>
                </a:tc>
                <a:extLst>
                  <a:ext uri="{0D108BD9-81ED-4DB2-BD59-A6C34878D82A}">
                    <a16:rowId xmlns="" xmlns:a16="http://schemas.microsoft.com/office/drawing/2014/main" val="2685510051"/>
                  </a:ext>
                </a:extLst>
              </a:tr>
            </a:tbl>
          </a:graphicData>
        </a:graphic>
      </p:graphicFrame>
    </p:spTree>
    <p:extLst>
      <p:ext uri="{BB962C8B-B14F-4D97-AF65-F5344CB8AC3E}">
        <p14:creationId xmlns:p14="http://schemas.microsoft.com/office/powerpoint/2010/main" val="3255619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3040102"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KESEHATAN</a:t>
            </a:r>
          </a:p>
        </p:txBody>
      </p:sp>
      <p:graphicFrame>
        <p:nvGraphicFramePr>
          <p:cNvPr id="4" name="Table 3"/>
          <p:cNvGraphicFramePr>
            <a:graphicFrameLocks noGrp="1"/>
          </p:cNvGraphicFramePr>
          <p:nvPr>
            <p:extLst>
              <p:ext uri="{D42A27DB-BD31-4B8C-83A1-F6EECF244321}">
                <p14:modId xmlns:p14="http://schemas.microsoft.com/office/powerpoint/2010/main" val="1936635185"/>
              </p:ext>
            </p:extLst>
          </p:nvPr>
        </p:nvGraphicFramePr>
        <p:xfrm>
          <a:off x="139036" y="571261"/>
          <a:ext cx="8928993" cy="6205781"/>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913142">
                  <a:extLst>
                    <a:ext uri="{9D8B030D-6E8A-4147-A177-3AD203B41FA5}">
                      <a16:colId xmlns="" xmlns:a16="http://schemas.microsoft.com/office/drawing/2014/main" val="20001"/>
                    </a:ext>
                  </a:extLst>
                </a:gridCol>
                <a:gridCol w="1120848">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31</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Proporsi anak balita dengan demam yang diobati dengan obat anti malaria yang tepat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704018515"/>
                  </a:ext>
                </a:extLst>
              </a:tr>
              <a:tr h="305243">
                <a:tc>
                  <a:txBody>
                    <a:bodyPr/>
                    <a:lstStyle/>
                    <a:p>
                      <a:pPr algn="ctr"/>
                      <a:r>
                        <a:rPr lang="en-US" sz="1400" dirty="0" smtClean="0">
                          <a:latin typeface="+mn-lt"/>
                        </a:rPr>
                        <a:t>3</a:t>
                      </a:r>
                      <a:r>
                        <a:rPr lang="id-ID" sz="1400" dirty="0" smtClean="0">
                          <a:latin typeface="+mn-lt"/>
                        </a:rPr>
                        <a:t>4</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Proporsi  jumlah penduduk usia 15‐24 tahun yang memiliki pengetahuan komprehensif  tentang HIV/AIDS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35</a:t>
                      </a:r>
                      <a:endParaRPr lang="en-US" sz="1400" dirty="0">
                        <a:latin typeface="+mn-lt"/>
                      </a:endParaRPr>
                    </a:p>
                  </a:txBody>
                  <a:tcPr/>
                </a:tc>
                <a:tc>
                  <a:txBody>
                    <a:bodyPr/>
                    <a:lstStyle/>
                    <a:p>
                      <a:pPr algn="just" fontAlgn="ctr"/>
                      <a:r>
                        <a:rPr lang="fi-FI" sz="1400" b="0" i="0" u="none" strike="noStrike" dirty="0">
                          <a:solidFill>
                            <a:srgbClr val="000000"/>
                          </a:solidFill>
                          <a:effectLst/>
                          <a:latin typeface="+mn-lt"/>
                        </a:rPr>
                        <a:t>Cakupan pelayanan kesehatan rujukan pasien masyarakat miskin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434337607"/>
                  </a:ext>
                </a:extLst>
              </a:tr>
              <a:tr h="305243">
                <a:tc>
                  <a:txBody>
                    <a:bodyPr/>
                    <a:lstStyle/>
                    <a:p>
                      <a:pPr algn="ctr"/>
                      <a:r>
                        <a:rPr lang="id-ID" sz="1400" dirty="0" smtClean="0">
                          <a:latin typeface="+mn-lt"/>
                        </a:rPr>
                        <a:t>36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kunjungan bayi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73200116"/>
                  </a:ext>
                </a:extLst>
              </a:tr>
              <a:tr h="305243">
                <a:tc>
                  <a:txBody>
                    <a:bodyPr/>
                    <a:lstStyle/>
                    <a:p>
                      <a:pPr algn="ctr"/>
                      <a:r>
                        <a:rPr lang="id-ID" sz="1400" dirty="0" smtClean="0">
                          <a:latin typeface="+mn-lt"/>
                        </a:rPr>
                        <a:t>37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puskesmas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9246887"/>
                  </a:ext>
                </a:extLst>
              </a:tr>
              <a:tr h="305243">
                <a:tc>
                  <a:txBody>
                    <a:bodyPr/>
                    <a:lstStyle/>
                    <a:p>
                      <a:pPr algn="ctr"/>
                      <a:r>
                        <a:rPr lang="id-ID" sz="1400" dirty="0" smtClean="0">
                          <a:latin typeface="+mn-lt"/>
                        </a:rPr>
                        <a:t>38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pembantu puskesmas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467830138"/>
                  </a:ext>
                </a:extLst>
              </a:tr>
              <a:tr h="305243">
                <a:tc>
                  <a:txBody>
                    <a:bodyPr/>
                    <a:lstStyle/>
                    <a:p>
                      <a:pPr algn="ctr"/>
                      <a:r>
                        <a:rPr lang="id-ID" sz="1400" dirty="0" smtClean="0">
                          <a:latin typeface="+mn-lt"/>
                        </a:rPr>
                        <a:t>39</a:t>
                      </a:r>
                      <a:endParaRPr lang="en-US" sz="1400" dirty="0">
                        <a:latin typeface="+mn-lt"/>
                      </a:endParaRPr>
                    </a:p>
                  </a:txBody>
                  <a:tcPr/>
                </a:tc>
                <a:tc>
                  <a:txBody>
                    <a:bodyPr/>
                    <a:lstStyle/>
                    <a:p>
                      <a:pPr algn="l" fontAlgn="ctr"/>
                      <a:r>
                        <a:rPr lang="sv-SE" sz="1400" b="0" i="0" u="none" strike="noStrike" dirty="0">
                          <a:solidFill>
                            <a:srgbClr val="000000"/>
                          </a:solidFill>
                          <a:effectLst/>
                          <a:latin typeface="+mn-lt"/>
                        </a:rPr>
                        <a:t>Cakupan  kunjungan Ibu hamil K4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606218339"/>
                  </a:ext>
                </a:extLst>
              </a:tr>
              <a:tr h="305243">
                <a:tc>
                  <a:txBody>
                    <a:bodyPr/>
                    <a:lstStyle/>
                    <a:p>
                      <a:pPr algn="ctr"/>
                      <a:r>
                        <a:rPr lang="id-ID" sz="1400" dirty="0" smtClean="0">
                          <a:latin typeface="+mn-lt"/>
                        </a:rPr>
                        <a:t>40</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Cakupan  pelayanan nifas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454664868"/>
                  </a:ext>
                </a:extLst>
              </a:tr>
              <a:tr h="305243">
                <a:tc>
                  <a:txBody>
                    <a:bodyPr/>
                    <a:lstStyle/>
                    <a:p>
                      <a:pPr algn="ctr"/>
                      <a:r>
                        <a:rPr lang="id-ID" sz="1400" dirty="0" smtClean="0">
                          <a:latin typeface="+mn-lt"/>
                        </a:rPr>
                        <a:t>41</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Cakupan  neonatus dengan komplikasi yang ditangani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9580839"/>
                  </a:ext>
                </a:extLst>
              </a:tr>
              <a:tr h="305243">
                <a:tc>
                  <a:txBody>
                    <a:bodyPr/>
                    <a:lstStyle/>
                    <a:p>
                      <a:pPr algn="ctr"/>
                      <a:r>
                        <a:rPr lang="id-ID" sz="1400" dirty="0" smtClean="0">
                          <a:latin typeface="+mn-lt"/>
                        </a:rPr>
                        <a:t>42</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Cakupan  pelayanan anak balita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395553405"/>
                  </a:ext>
                </a:extLst>
              </a:tr>
              <a:tr h="305243">
                <a:tc>
                  <a:txBody>
                    <a:bodyPr/>
                    <a:lstStyle/>
                    <a:p>
                      <a:pPr algn="ctr"/>
                      <a:r>
                        <a:rPr lang="id-ID" sz="1400" dirty="0" smtClean="0">
                          <a:latin typeface="+mn-lt"/>
                        </a:rPr>
                        <a:t>43</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Cakupan pemberian makanan pendamping ASI pada anak usia 6 - 24 bulan keluarga miskin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579927465"/>
                  </a:ext>
                </a:extLst>
              </a:tr>
              <a:tr h="305243">
                <a:tc>
                  <a:txBody>
                    <a:bodyPr/>
                    <a:lstStyle/>
                    <a:p>
                      <a:pPr algn="ctr"/>
                      <a:r>
                        <a:rPr lang="id-ID" sz="1400" dirty="0" smtClean="0">
                          <a:latin typeface="+mn-lt"/>
                        </a:rPr>
                        <a:t>44</a:t>
                      </a:r>
                      <a:endParaRPr lang="en-US" sz="1400" dirty="0">
                        <a:latin typeface="+mn-lt"/>
                      </a:endParaRPr>
                    </a:p>
                  </a:txBody>
                  <a:tcPr/>
                </a:tc>
                <a:tc>
                  <a:txBody>
                    <a:bodyPr/>
                    <a:lstStyle/>
                    <a:p>
                      <a:pPr algn="just" fontAlgn="ctr"/>
                      <a:r>
                        <a:rPr lang="sv-SE" sz="1400" b="0" i="0" u="none" strike="noStrike">
                          <a:solidFill>
                            <a:srgbClr val="000000"/>
                          </a:solidFill>
                          <a:effectLst/>
                          <a:latin typeface="+mn-lt"/>
                        </a:rPr>
                        <a:t>Cakupan penjaringan kesehatan siswa SD dan setingkat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31059153"/>
                  </a:ext>
                </a:extLst>
              </a:tr>
              <a:tr h="305243">
                <a:tc>
                  <a:txBody>
                    <a:bodyPr/>
                    <a:lstStyle/>
                    <a:p>
                      <a:pPr algn="ctr"/>
                      <a:r>
                        <a:rPr lang="id-ID" sz="1400" dirty="0" smtClean="0">
                          <a:latin typeface="+mn-lt"/>
                        </a:rPr>
                        <a:t>45</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Cakupan pelayanan kesehatan dasar masyarakat miskin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30235053"/>
                  </a:ext>
                </a:extLst>
              </a:tr>
              <a:tr h="305243">
                <a:tc>
                  <a:txBody>
                    <a:bodyPr/>
                    <a:lstStyle/>
                    <a:p>
                      <a:pPr algn="ctr"/>
                      <a:r>
                        <a:rPr lang="id-ID" sz="1400" dirty="0" smtClean="0">
                          <a:latin typeface="+mn-lt"/>
                        </a:rPr>
                        <a:t>46</a:t>
                      </a:r>
                      <a:endParaRPr lang="en-US" sz="1400" dirty="0">
                        <a:latin typeface="+mn-lt"/>
                      </a:endParaRPr>
                    </a:p>
                  </a:txBody>
                  <a:tcPr/>
                </a:tc>
                <a:tc>
                  <a:txBody>
                    <a:bodyPr/>
                    <a:lstStyle/>
                    <a:p>
                      <a:pPr algn="just" fontAlgn="ctr"/>
                      <a:r>
                        <a:rPr lang="sv-SE" sz="1400" b="0" i="0" u="none" strike="noStrike">
                          <a:solidFill>
                            <a:srgbClr val="000000"/>
                          </a:solidFill>
                          <a:effectLst/>
                          <a:latin typeface="+mn-lt"/>
                        </a:rPr>
                        <a:t>Cakupan pelayanan gawat darurat level 1 yang harus diberikan sarana kesehatan (RS)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08294478"/>
                  </a:ext>
                </a:extLst>
              </a:tr>
              <a:tr h="305243">
                <a:tc>
                  <a:txBody>
                    <a:bodyPr/>
                    <a:lstStyle/>
                    <a:p>
                      <a:pPr algn="ctr"/>
                      <a:r>
                        <a:rPr lang="id-ID" sz="1400" dirty="0" smtClean="0">
                          <a:latin typeface="+mn-lt"/>
                        </a:rPr>
                        <a:t>47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Desa/ Kelurahan mengalami KLB yang dilakukan penyelidikan epidemiologi &lt; 24 jam</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419741179"/>
                  </a:ext>
                </a:extLst>
              </a:tr>
            </a:tbl>
          </a:graphicData>
        </a:graphic>
      </p:graphicFrame>
    </p:spTree>
    <p:extLst>
      <p:ext uri="{BB962C8B-B14F-4D97-AF65-F5344CB8AC3E}">
        <p14:creationId xmlns:p14="http://schemas.microsoft.com/office/powerpoint/2010/main" val="3537685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63746" y="116632"/>
            <a:ext cx="6784518"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DINAS </a:t>
            </a:r>
            <a:r>
              <a:rPr lang="en-US" sz="2400" b="1" dirty="0" err="1"/>
              <a:t>DINAS</a:t>
            </a:r>
            <a:r>
              <a:rPr lang="en-US" sz="2400" b="1" dirty="0"/>
              <a:t> </a:t>
            </a:r>
            <a:r>
              <a:rPr lang="id-ID" sz="2400" b="1" dirty="0"/>
              <a:t>PEKERJAAN UMUM DAN TATA </a:t>
            </a:r>
            <a:r>
              <a:rPr lang="id-ID" sz="2400" b="1" dirty="0" smtClean="0"/>
              <a:t>RUANG</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4031447579"/>
              </p:ext>
            </p:extLst>
          </p:nvPr>
        </p:nvGraphicFramePr>
        <p:xfrm>
          <a:off x="139036" y="571261"/>
          <a:ext cx="8928993" cy="5595295"/>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913142">
                  <a:extLst>
                    <a:ext uri="{9D8B030D-6E8A-4147-A177-3AD203B41FA5}">
                      <a16:colId xmlns="" xmlns:a16="http://schemas.microsoft.com/office/drawing/2014/main" val="20001"/>
                    </a:ext>
                  </a:extLst>
                </a:gridCol>
                <a:gridCol w="1120848">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just" fontAlgn="ctr"/>
                      <a:r>
                        <a:rPr lang="id-ID" sz="1400" b="0" i="0" u="none" strike="noStrike" dirty="0">
                          <a:solidFill>
                            <a:srgbClr val="000000"/>
                          </a:solidFill>
                          <a:effectLst/>
                          <a:latin typeface="+mn-lt"/>
                        </a:rPr>
                        <a:t>Proporsi panjang jaringan jalan dalam kondisi baik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just" fontAlgn="ctr"/>
                      <a:r>
                        <a:rPr lang="sv-SE" sz="1400" b="0" i="0" u="none" strike="noStrike" dirty="0">
                          <a:solidFill>
                            <a:srgbClr val="000000"/>
                          </a:solidFill>
                          <a:effectLst/>
                          <a:latin typeface="+mn-lt"/>
                        </a:rPr>
                        <a:t>Rasio panjang jalan dengan jumlah penduduk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12538883"/>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just" fontAlgn="ctr"/>
                      <a:r>
                        <a:rPr lang="sv-SE" sz="1400" b="0" i="0" u="none" strike="noStrike" dirty="0">
                          <a:solidFill>
                            <a:srgbClr val="000000"/>
                          </a:solidFill>
                          <a:effectLst/>
                          <a:latin typeface="+mn-lt"/>
                        </a:rPr>
                        <a:t>Persentase jalan kabupaten dalam kondisi baik ( &gt; 40 KM/Jam)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507706469"/>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jalan yang memiliki trotoar dan drainase/saluran pembuangan  air (minimal  1,5 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19392576"/>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sempadan jalan yang dipakai pedagang kaki lima atau bangunan rumah liar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37248450"/>
                  </a:ext>
                </a:extLst>
              </a:tr>
              <a:tr h="305243">
                <a:tc>
                  <a:txBody>
                    <a:bodyPr/>
                    <a:lstStyle/>
                    <a:p>
                      <a:pPr algn="ctr"/>
                      <a:r>
                        <a:rPr lang="id-ID" sz="1400" dirty="0" smtClean="0">
                          <a:latin typeface="+mn-lt"/>
                        </a:rPr>
                        <a:t>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sempadan sungai yang dipakai bangunan liar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7</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Persentase drainase  dalam kondisi baik/ pembuangan aliran air tidak tersumbat  Tidak terjadi genangan &gt; 2 kali setahun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pembangunan turap di  wilayah jalan penghubung dan aliran sungai rawan longsor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9</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Persentase    irigasi  kabupaten  dalam kondisi baik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95674287"/>
                  </a:ext>
                </a:extLst>
              </a:tr>
              <a:tr h="305243">
                <a:tc>
                  <a:txBody>
                    <a:bodyPr/>
                    <a:lstStyle/>
                    <a:p>
                      <a:pPr algn="ctr"/>
                      <a:r>
                        <a:rPr lang="id-ID" sz="1400" dirty="0" smtClean="0">
                          <a:latin typeface="+mn-lt"/>
                        </a:rPr>
                        <a:t>10</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Rasio Jaringan Irigasi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454664868"/>
                  </a:ext>
                </a:extLst>
              </a:tr>
              <a:tr h="305243">
                <a:tc>
                  <a:txBody>
                    <a:bodyPr/>
                    <a:lstStyle/>
                    <a:p>
                      <a:pPr algn="ctr"/>
                      <a:r>
                        <a:rPr lang="id-ID" sz="1400" dirty="0" smtClean="0">
                          <a:latin typeface="+mn-lt"/>
                        </a:rPr>
                        <a:t>11</a:t>
                      </a:r>
                      <a:endParaRPr lang="en-US" sz="1400" dirty="0">
                        <a:latin typeface="+mn-lt"/>
                      </a:endParaRPr>
                    </a:p>
                  </a:txBody>
                  <a:tcPr/>
                </a:tc>
                <a:tc>
                  <a:txBody>
                    <a:bodyPr/>
                    <a:lstStyle/>
                    <a:p>
                      <a:pPr algn="l" fontAlgn="ctr"/>
                      <a:r>
                        <a:rPr lang="fr-FR" sz="1400" b="0" i="0" u="none" strike="noStrike">
                          <a:solidFill>
                            <a:srgbClr val="000000"/>
                          </a:solidFill>
                          <a:effectLst/>
                          <a:latin typeface="+mn-lt"/>
                        </a:rPr>
                        <a:t>Persentase penduduk berakses air minum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38734028"/>
                  </a:ext>
                </a:extLst>
              </a:tr>
              <a:tr h="305243">
                <a:tc>
                  <a:txBody>
                    <a:bodyPr/>
                    <a:lstStyle/>
                    <a:p>
                      <a:pPr algn="ctr"/>
                      <a:r>
                        <a:rPr lang="id-ID" sz="1400" dirty="0" smtClean="0">
                          <a:latin typeface="+mn-lt"/>
                        </a:rPr>
                        <a:t>12</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Proporsi rumah tangga dengan akses  berkelanjutan terhadap air minum layak, perkotaan dan perdesaan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87128830"/>
                  </a:ext>
                </a:extLst>
              </a:tr>
              <a:tr h="305243">
                <a:tc>
                  <a:txBody>
                    <a:bodyPr/>
                    <a:lstStyle/>
                    <a:p>
                      <a:pPr algn="ctr"/>
                      <a:r>
                        <a:rPr lang="id-ID" sz="1400" dirty="0" smtClean="0">
                          <a:latin typeface="+mn-lt"/>
                        </a:rPr>
                        <a:t>13</a:t>
                      </a:r>
                      <a:endParaRPr lang="en-US" sz="1400" dirty="0">
                        <a:latin typeface="+mn-lt"/>
                      </a:endParaRPr>
                    </a:p>
                  </a:txBody>
                  <a:tcPr/>
                </a:tc>
                <a:tc>
                  <a:txBody>
                    <a:bodyPr/>
                    <a:lstStyle/>
                    <a:p>
                      <a:pPr algn="l" fontAlgn="ctr"/>
                      <a:r>
                        <a:rPr lang="sv-SE" sz="1400" b="0" i="0" u="none" strike="noStrike" dirty="0">
                          <a:solidFill>
                            <a:srgbClr val="000000"/>
                          </a:solidFill>
                          <a:effectLst/>
                          <a:latin typeface="+mn-lt"/>
                        </a:rPr>
                        <a:t>Tersedianya fasilitas  pengurangan sampah di perkotaan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877148085"/>
                  </a:ext>
                </a:extLst>
              </a:tr>
            </a:tbl>
          </a:graphicData>
        </a:graphic>
      </p:graphicFrame>
    </p:spTree>
    <p:extLst>
      <p:ext uri="{BB962C8B-B14F-4D97-AF65-F5344CB8AC3E}">
        <p14:creationId xmlns:p14="http://schemas.microsoft.com/office/powerpoint/2010/main" val="2435215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71600" y="812274"/>
            <a:ext cx="6912768" cy="578882"/>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1200"/>
              </a:spcAft>
            </a:pPr>
            <a:r>
              <a:rPr lang="en-US" sz="2800" b="1" dirty="0" err="1"/>
              <a:t>Dasar</a:t>
            </a:r>
            <a:r>
              <a:rPr lang="en-US" sz="2800" b="1" dirty="0"/>
              <a:t> </a:t>
            </a:r>
            <a:r>
              <a:rPr lang="en-US" sz="2800" b="1" dirty="0" err="1" smtClean="0"/>
              <a:t>Hukum</a:t>
            </a:r>
            <a:r>
              <a:rPr lang="en-US" sz="2800" b="1" dirty="0" smtClean="0"/>
              <a:t> </a:t>
            </a:r>
            <a:r>
              <a:rPr lang="en-US" sz="2800" b="1" dirty="0" err="1" smtClean="0"/>
              <a:t>Pelaksanaan</a:t>
            </a:r>
            <a:r>
              <a:rPr lang="en-US" sz="2800" b="1" dirty="0" smtClean="0"/>
              <a:t> </a:t>
            </a:r>
            <a:r>
              <a:rPr lang="en-US" sz="2800" b="1" dirty="0" err="1"/>
              <a:t>Kegiatan</a:t>
            </a:r>
            <a:r>
              <a:rPr lang="en-US" sz="2800" b="1" dirty="0"/>
              <a:t> </a:t>
            </a:r>
            <a:r>
              <a:rPr lang="en-US" sz="2800" b="1" dirty="0" err="1"/>
              <a:t>Statistik</a:t>
            </a:r>
            <a:endParaRPr lang="en-US" sz="2800" b="1" dirty="0"/>
          </a:p>
        </p:txBody>
      </p:sp>
      <p:sp>
        <p:nvSpPr>
          <p:cNvPr id="5" name="Rectangle 4"/>
          <p:cNvSpPr/>
          <p:nvPr/>
        </p:nvSpPr>
        <p:spPr>
          <a:xfrm>
            <a:off x="447616" y="1772816"/>
            <a:ext cx="8183280" cy="3888244"/>
          </a:xfrm>
          <a:prstGeom prst="rect">
            <a:avLst/>
          </a:prstGeom>
          <a:noFill/>
          <a:ln>
            <a:noFill/>
          </a:ln>
        </p:spPr>
        <p:style>
          <a:lnRef idx="3">
            <a:schemeClr val="lt1"/>
          </a:lnRef>
          <a:fillRef idx="1">
            <a:schemeClr val="accent6"/>
          </a:fillRef>
          <a:effectRef idx="1">
            <a:schemeClr val="accent6"/>
          </a:effectRef>
          <a:fontRef idx="minor">
            <a:schemeClr val="lt1"/>
          </a:fontRef>
        </p:style>
        <p:txBody>
          <a:bodyPr wrap="square">
            <a:spAutoFit/>
          </a:bodyPr>
          <a:lstStyle/>
          <a:p>
            <a:pPr marL="457200" indent="-457200">
              <a:spcAft>
                <a:spcPts val="200"/>
              </a:spcAft>
              <a:buFont typeface="Wingdings" panose="05000000000000000000" pitchFamily="2" charset="2"/>
              <a:buChar char="q"/>
            </a:pPr>
            <a:r>
              <a:rPr lang="en-US" sz="2000" dirty="0" err="1">
                <a:solidFill>
                  <a:schemeClr val="tx1"/>
                </a:solidFill>
                <a:ea typeface="Adobe Gothic Std B" panose="020B0800000000000000" pitchFamily="34" charset="-128"/>
              </a:rPr>
              <a:t>Undang-Undang</a:t>
            </a:r>
            <a:r>
              <a:rPr lang="en-US" sz="2000" dirty="0">
                <a:solidFill>
                  <a:schemeClr val="tx1"/>
                </a:solidFill>
                <a:ea typeface="Adobe Gothic Std B" panose="020B0800000000000000" pitchFamily="34" charset="-128"/>
              </a:rPr>
              <a:t> </a:t>
            </a:r>
            <a:r>
              <a:rPr lang="en-US" sz="2000" dirty="0" err="1">
                <a:solidFill>
                  <a:schemeClr val="tx1"/>
                </a:solidFill>
                <a:ea typeface="Adobe Gothic Std B" panose="020B0800000000000000" pitchFamily="34" charset="-128"/>
              </a:rPr>
              <a:t>Republik</a:t>
            </a:r>
            <a:r>
              <a:rPr lang="en-US" sz="2000" dirty="0">
                <a:solidFill>
                  <a:schemeClr val="tx1"/>
                </a:solidFill>
                <a:ea typeface="Adobe Gothic Std B" panose="020B0800000000000000" pitchFamily="34" charset="-128"/>
              </a:rPr>
              <a:t> Indonesia </a:t>
            </a:r>
            <a:r>
              <a:rPr lang="en-US" sz="2000" dirty="0" err="1">
                <a:solidFill>
                  <a:schemeClr val="tx1"/>
                </a:solidFill>
                <a:ea typeface="Adobe Gothic Std B" panose="020B0800000000000000" pitchFamily="34" charset="-128"/>
              </a:rPr>
              <a:t>Nomor</a:t>
            </a:r>
            <a:r>
              <a:rPr lang="en-US" sz="2000" dirty="0">
                <a:solidFill>
                  <a:schemeClr val="tx1"/>
                </a:solidFill>
                <a:ea typeface="Adobe Gothic Std B" panose="020B0800000000000000" pitchFamily="34" charset="-128"/>
              </a:rPr>
              <a:t> 16 </a:t>
            </a:r>
            <a:r>
              <a:rPr lang="en-US" sz="2000" dirty="0" err="1">
                <a:solidFill>
                  <a:schemeClr val="tx1"/>
                </a:solidFill>
                <a:ea typeface="Adobe Gothic Std B" panose="020B0800000000000000" pitchFamily="34" charset="-128"/>
              </a:rPr>
              <a:t>Tahun</a:t>
            </a:r>
            <a:r>
              <a:rPr lang="en-US" sz="2000" dirty="0">
                <a:solidFill>
                  <a:schemeClr val="tx1"/>
                </a:solidFill>
                <a:ea typeface="Adobe Gothic Std B" panose="020B0800000000000000" pitchFamily="34" charset="-128"/>
              </a:rPr>
              <a:t> 1997</a:t>
            </a:r>
            <a:r>
              <a:rPr lang="id-ID" sz="2000" dirty="0">
                <a:solidFill>
                  <a:schemeClr val="tx1"/>
                </a:solidFill>
                <a:ea typeface="Adobe Gothic Std B" panose="020B0800000000000000" pitchFamily="34" charset="-128"/>
              </a:rPr>
              <a:t>  tentang Statistik</a:t>
            </a:r>
            <a:endParaRPr lang="en-US" sz="2000" dirty="0">
              <a:solidFill>
                <a:schemeClr val="tx1"/>
              </a:solidFill>
              <a:ea typeface="Adobe Gothic Std B" panose="020B0800000000000000" pitchFamily="34" charset="-128"/>
            </a:endParaRPr>
          </a:p>
          <a:p>
            <a:pPr marL="457200" indent="-457200">
              <a:spcAft>
                <a:spcPts val="200"/>
              </a:spcAft>
              <a:buFont typeface="Wingdings" panose="05000000000000000000" pitchFamily="2" charset="2"/>
              <a:buChar char="q"/>
            </a:pPr>
            <a:r>
              <a:rPr lang="en-US" sz="2000" dirty="0" err="1">
                <a:solidFill>
                  <a:schemeClr val="tx1"/>
                </a:solidFill>
                <a:ea typeface="Adobe Gothic Std B" panose="020B0800000000000000" pitchFamily="34" charset="-128"/>
              </a:rPr>
              <a:t>Undang-Undang</a:t>
            </a:r>
            <a:r>
              <a:rPr lang="en-US" sz="2000" dirty="0">
                <a:solidFill>
                  <a:schemeClr val="tx1"/>
                </a:solidFill>
                <a:ea typeface="Adobe Gothic Std B" panose="020B0800000000000000" pitchFamily="34" charset="-128"/>
              </a:rPr>
              <a:t> </a:t>
            </a:r>
            <a:r>
              <a:rPr lang="en-US" sz="2000" dirty="0" err="1">
                <a:solidFill>
                  <a:schemeClr val="tx1"/>
                </a:solidFill>
                <a:ea typeface="Adobe Gothic Std B" panose="020B0800000000000000" pitchFamily="34" charset="-128"/>
              </a:rPr>
              <a:t>Republik</a:t>
            </a:r>
            <a:r>
              <a:rPr lang="en-US" sz="2000" dirty="0">
                <a:solidFill>
                  <a:schemeClr val="tx1"/>
                </a:solidFill>
                <a:ea typeface="Adobe Gothic Std B" panose="020B0800000000000000" pitchFamily="34" charset="-128"/>
              </a:rPr>
              <a:t> Indonesia </a:t>
            </a:r>
            <a:r>
              <a:rPr lang="en-US" sz="2000" dirty="0" err="1">
                <a:solidFill>
                  <a:schemeClr val="tx1"/>
                </a:solidFill>
                <a:ea typeface="Adobe Gothic Std B" panose="020B0800000000000000" pitchFamily="34" charset="-128"/>
              </a:rPr>
              <a:t>Nomor</a:t>
            </a:r>
            <a:r>
              <a:rPr lang="en-US" sz="2000" dirty="0">
                <a:solidFill>
                  <a:schemeClr val="tx1"/>
                </a:solidFill>
                <a:ea typeface="Adobe Gothic Std B" panose="020B0800000000000000" pitchFamily="34" charset="-128"/>
              </a:rPr>
              <a:t> </a:t>
            </a:r>
            <a:r>
              <a:rPr lang="en-US" sz="2000" dirty="0" smtClean="0">
                <a:solidFill>
                  <a:schemeClr val="tx1"/>
                </a:solidFill>
                <a:ea typeface="Adobe Gothic Std B" panose="020B0800000000000000" pitchFamily="34" charset="-128"/>
              </a:rPr>
              <a:t>23 </a:t>
            </a:r>
            <a:r>
              <a:rPr lang="en-US" sz="2000" dirty="0" err="1">
                <a:solidFill>
                  <a:schemeClr val="tx1"/>
                </a:solidFill>
                <a:ea typeface="Adobe Gothic Std B" panose="020B0800000000000000" pitchFamily="34" charset="-128"/>
              </a:rPr>
              <a:t>Tahun</a:t>
            </a:r>
            <a:r>
              <a:rPr lang="en-US" sz="2000" dirty="0">
                <a:solidFill>
                  <a:schemeClr val="tx1"/>
                </a:solidFill>
                <a:ea typeface="Adobe Gothic Std B" panose="020B0800000000000000" pitchFamily="34" charset="-128"/>
              </a:rPr>
              <a:t> </a:t>
            </a:r>
            <a:r>
              <a:rPr lang="en-US" sz="2000" dirty="0" smtClean="0">
                <a:solidFill>
                  <a:schemeClr val="tx1"/>
                </a:solidFill>
                <a:ea typeface="Adobe Gothic Std B" panose="020B0800000000000000" pitchFamily="34" charset="-128"/>
              </a:rPr>
              <a:t>2014</a:t>
            </a:r>
            <a:r>
              <a:rPr lang="id-ID" sz="2000" dirty="0" smtClean="0">
                <a:solidFill>
                  <a:schemeClr val="tx1"/>
                </a:solidFill>
                <a:ea typeface="Adobe Gothic Std B" panose="020B0800000000000000" pitchFamily="34" charset="-128"/>
              </a:rPr>
              <a:t>  </a:t>
            </a:r>
            <a:r>
              <a:rPr lang="id-ID" sz="2000" dirty="0">
                <a:solidFill>
                  <a:schemeClr val="tx1"/>
                </a:solidFill>
                <a:ea typeface="Adobe Gothic Std B" panose="020B0800000000000000" pitchFamily="34" charset="-128"/>
              </a:rPr>
              <a:t>tentang </a:t>
            </a:r>
            <a:r>
              <a:rPr lang="en-AU" sz="2000" dirty="0" err="1" smtClean="0">
                <a:solidFill>
                  <a:schemeClr val="tx1"/>
                </a:solidFill>
                <a:ea typeface="Adobe Gothic Std B" panose="020B0800000000000000" pitchFamily="34" charset="-128"/>
              </a:rPr>
              <a:t>Pemerintahan</a:t>
            </a:r>
            <a:r>
              <a:rPr lang="en-AU" sz="2000" dirty="0" smtClean="0">
                <a:solidFill>
                  <a:schemeClr val="tx1"/>
                </a:solidFill>
                <a:ea typeface="Adobe Gothic Std B" panose="020B0800000000000000" pitchFamily="34" charset="-128"/>
              </a:rPr>
              <a:t> Daerah</a:t>
            </a:r>
            <a:endParaRPr lang="en-US" sz="2000" dirty="0">
              <a:solidFill>
                <a:schemeClr val="tx1"/>
              </a:solidFill>
              <a:ea typeface="Adobe Gothic Std B" panose="020B0800000000000000" pitchFamily="34" charset="-128"/>
            </a:endParaRPr>
          </a:p>
          <a:p>
            <a:pPr marL="457200" indent="-457200">
              <a:spcAft>
                <a:spcPts val="200"/>
              </a:spcAft>
              <a:buFont typeface="Wingdings" panose="05000000000000000000" pitchFamily="2" charset="2"/>
              <a:buChar char="q"/>
            </a:pPr>
            <a:r>
              <a:rPr lang="en-US" sz="2000" dirty="0" err="1" smtClean="0">
                <a:solidFill>
                  <a:schemeClr val="tx1"/>
                </a:solidFill>
                <a:ea typeface="Adobe Gothic Std B" panose="020B0800000000000000" pitchFamily="34" charset="-128"/>
              </a:rPr>
              <a:t>Keputusan</a:t>
            </a:r>
            <a:r>
              <a:rPr lang="en-US" sz="2000" dirty="0" smtClean="0">
                <a:solidFill>
                  <a:schemeClr val="tx1"/>
                </a:solidFill>
                <a:ea typeface="Adobe Gothic Std B" panose="020B0800000000000000" pitchFamily="34" charset="-128"/>
              </a:rPr>
              <a:t> </a:t>
            </a:r>
            <a:r>
              <a:rPr lang="en-US" sz="2000" dirty="0" err="1">
                <a:solidFill>
                  <a:schemeClr val="tx1"/>
                </a:solidFill>
                <a:ea typeface="Adobe Gothic Std B" panose="020B0800000000000000" pitchFamily="34" charset="-128"/>
              </a:rPr>
              <a:t>Kepala</a:t>
            </a:r>
            <a:r>
              <a:rPr lang="en-US" sz="2000" dirty="0">
                <a:solidFill>
                  <a:schemeClr val="tx1"/>
                </a:solidFill>
                <a:ea typeface="Adobe Gothic Std B" panose="020B0800000000000000" pitchFamily="34" charset="-128"/>
              </a:rPr>
              <a:t> BPS </a:t>
            </a:r>
            <a:r>
              <a:rPr lang="en-US" sz="2000" dirty="0" err="1">
                <a:solidFill>
                  <a:schemeClr val="tx1"/>
                </a:solidFill>
                <a:ea typeface="Adobe Gothic Std B" panose="020B0800000000000000" pitchFamily="34" charset="-128"/>
              </a:rPr>
              <a:t>Nomor</a:t>
            </a:r>
            <a:r>
              <a:rPr lang="en-US" sz="2000" dirty="0">
                <a:solidFill>
                  <a:schemeClr val="tx1"/>
                </a:solidFill>
                <a:ea typeface="Adobe Gothic Std B" panose="020B0800000000000000" pitchFamily="34" charset="-128"/>
              </a:rPr>
              <a:t> 5 </a:t>
            </a:r>
            <a:r>
              <a:rPr lang="en-US" sz="2000" dirty="0" err="1">
                <a:solidFill>
                  <a:schemeClr val="tx1"/>
                </a:solidFill>
                <a:ea typeface="Adobe Gothic Std B" panose="020B0800000000000000" pitchFamily="34" charset="-128"/>
              </a:rPr>
              <a:t>tahun</a:t>
            </a:r>
            <a:r>
              <a:rPr lang="en-US" sz="2000" dirty="0">
                <a:solidFill>
                  <a:schemeClr val="tx1"/>
                </a:solidFill>
                <a:ea typeface="Adobe Gothic Std B" panose="020B0800000000000000" pitchFamily="34" charset="-128"/>
              </a:rPr>
              <a:t> 2000</a:t>
            </a:r>
            <a:r>
              <a:rPr lang="id-ID" sz="2000" dirty="0">
                <a:solidFill>
                  <a:schemeClr val="tx1"/>
                </a:solidFill>
                <a:ea typeface="Adobe Gothic Std B" panose="020B0800000000000000" pitchFamily="34" charset="-128"/>
              </a:rPr>
              <a:t> tentang Sistem Statistik Nasional</a:t>
            </a:r>
            <a:endParaRPr lang="en-US" sz="2000" dirty="0">
              <a:solidFill>
                <a:schemeClr val="tx1"/>
              </a:solidFill>
              <a:ea typeface="Adobe Gothic Std B" panose="020B0800000000000000" pitchFamily="34" charset="-128"/>
            </a:endParaRPr>
          </a:p>
          <a:p>
            <a:pPr marL="457200" indent="-457200">
              <a:spcAft>
                <a:spcPts val="200"/>
              </a:spcAft>
              <a:buFont typeface="Wingdings" panose="05000000000000000000" pitchFamily="2" charset="2"/>
              <a:buChar char="q"/>
            </a:pPr>
            <a:r>
              <a:rPr lang="id-ID" sz="2000" dirty="0" smtClean="0">
                <a:solidFill>
                  <a:schemeClr val="tx1"/>
                </a:solidFill>
              </a:rPr>
              <a:t>Peraturan </a:t>
            </a:r>
            <a:r>
              <a:rPr lang="id-ID" sz="2000" dirty="0">
                <a:solidFill>
                  <a:schemeClr val="tx1"/>
                </a:solidFill>
              </a:rPr>
              <a:t>Kepala BPS Nomor 9 Tahun 2009 tentang Penyelenggaraan Statistik Sektoral oleh Pemerintah </a:t>
            </a:r>
            <a:r>
              <a:rPr lang="id-ID" sz="2000" dirty="0" smtClean="0">
                <a:solidFill>
                  <a:schemeClr val="tx1"/>
                </a:solidFill>
              </a:rPr>
              <a:t>Daerah</a:t>
            </a:r>
            <a:endParaRPr lang="en-AU" sz="2000" dirty="0" smtClean="0">
              <a:solidFill>
                <a:schemeClr val="tx1"/>
              </a:solidFill>
            </a:endParaRPr>
          </a:p>
          <a:p>
            <a:pPr marL="457200" indent="-457200">
              <a:spcAft>
                <a:spcPts val="200"/>
              </a:spcAft>
              <a:buFont typeface="Wingdings" panose="05000000000000000000" pitchFamily="2" charset="2"/>
              <a:buChar char="q"/>
            </a:pPr>
            <a:r>
              <a:rPr lang="en-AU" sz="2000" dirty="0" err="1" smtClean="0">
                <a:solidFill>
                  <a:schemeClr val="tx1"/>
                </a:solidFill>
                <a:ea typeface="Adobe Gothic Std B" panose="020B0800000000000000" pitchFamily="34" charset="-128"/>
              </a:rPr>
              <a:t>Peraturan</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Mmenteri</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Dalam</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Negeri</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Nomor</a:t>
            </a:r>
            <a:r>
              <a:rPr lang="en-AU" sz="2000" dirty="0" smtClean="0">
                <a:solidFill>
                  <a:schemeClr val="tx1"/>
                </a:solidFill>
                <a:ea typeface="Adobe Gothic Std B" panose="020B0800000000000000" pitchFamily="34" charset="-128"/>
              </a:rPr>
              <a:t> 86 </a:t>
            </a:r>
            <a:r>
              <a:rPr lang="en-AU" sz="2000" dirty="0" err="1" smtClean="0">
                <a:solidFill>
                  <a:schemeClr val="tx1"/>
                </a:solidFill>
                <a:ea typeface="Adobe Gothic Std B" panose="020B0800000000000000" pitchFamily="34" charset="-128"/>
              </a:rPr>
              <a:t>Tahun</a:t>
            </a:r>
            <a:r>
              <a:rPr lang="en-AU" sz="2000" dirty="0" smtClean="0">
                <a:solidFill>
                  <a:schemeClr val="tx1"/>
                </a:solidFill>
                <a:ea typeface="Adobe Gothic Std B" panose="020B0800000000000000" pitchFamily="34" charset="-128"/>
              </a:rPr>
              <a:t> 2017 </a:t>
            </a:r>
            <a:r>
              <a:rPr lang="en-AU" sz="2000" dirty="0" err="1" smtClean="0">
                <a:solidFill>
                  <a:schemeClr val="tx1"/>
                </a:solidFill>
                <a:ea typeface="Adobe Gothic Std B" panose="020B0800000000000000" pitchFamily="34" charset="-128"/>
              </a:rPr>
              <a:t>tentang</a:t>
            </a:r>
            <a:r>
              <a:rPr lang="en-AU" sz="2000" dirty="0">
                <a:solidFill>
                  <a:schemeClr val="tx1"/>
                </a:solidFill>
                <a:ea typeface="Adobe Gothic Std B" panose="020B0800000000000000" pitchFamily="34" charset="-128"/>
              </a:rPr>
              <a:t> </a:t>
            </a:r>
            <a:r>
              <a:rPr lang="en-AU" sz="2000" dirty="0" smtClean="0">
                <a:solidFill>
                  <a:schemeClr val="tx1"/>
                </a:solidFill>
                <a:ea typeface="Adobe Gothic Std B" panose="020B0800000000000000" pitchFamily="34" charset="-128"/>
              </a:rPr>
              <a:t>Tata Cara </a:t>
            </a:r>
            <a:r>
              <a:rPr lang="en-AU" sz="2000" dirty="0" err="1" smtClean="0">
                <a:solidFill>
                  <a:schemeClr val="tx1"/>
                </a:solidFill>
                <a:ea typeface="Adobe Gothic Std B" panose="020B0800000000000000" pitchFamily="34" charset="-128"/>
              </a:rPr>
              <a:t>Perencanaan</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Pengendalian</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dan</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Evaluasi</a:t>
            </a:r>
            <a:r>
              <a:rPr lang="en-AU" sz="2000" dirty="0" smtClean="0">
                <a:solidFill>
                  <a:schemeClr val="tx1"/>
                </a:solidFill>
                <a:ea typeface="Adobe Gothic Std B" panose="020B0800000000000000" pitchFamily="34" charset="-128"/>
              </a:rPr>
              <a:t> Pembangunan Daerah, </a:t>
            </a:r>
            <a:r>
              <a:rPr lang="en-AU" sz="2000" dirty="0">
                <a:solidFill>
                  <a:schemeClr val="tx1"/>
                </a:solidFill>
                <a:ea typeface="Adobe Gothic Std B" panose="020B0800000000000000" pitchFamily="34" charset="-128"/>
              </a:rPr>
              <a:t>Tata Cara </a:t>
            </a:r>
            <a:r>
              <a:rPr lang="en-AU" sz="2000" dirty="0" err="1" smtClean="0">
                <a:solidFill>
                  <a:schemeClr val="tx1"/>
                </a:solidFill>
                <a:ea typeface="Adobe Gothic Std B" panose="020B0800000000000000" pitchFamily="34" charset="-128"/>
              </a:rPr>
              <a:t>Evaluasi</a:t>
            </a:r>
            <a:r>
              <a:rPr lang="en-AU" sz="2000" dirty="0" smtClean="0">
                <a:solidFill>
                  <a:schemeClr val="tx1"/>
                </a:solidFill>
                <a:ea typeface="Adobe Gothic Std B" panose="020B0800000000000000" pitchFamily="34" charset="-128"/>
              </a:rPr>
              <a:t> </a:t>
            </a:r>
            <a:r>
              <a:rPr lang="en-AU" sz="2000" dirty="0" err="1" smtClean="0">
                <a:solidFill>
                  <a:schemeClr val="tx1"/>
                </a:solidFill>
                <a:ea typeface="Adobe Gothic Std B" panose="020B0800000000000000" pitchFamily="34" charset="-128"/>
              </a:rPr>
              <a:t>Raperda</a:t>
            </a:r>
            <a:r>
              <a:rPr lang="en-AU" sz="2000" dirty="0" smtClean="0">
                <a:solidFill>
                  <a:schemeClr val="tx1"/>
                </a:solidFill>
                <a:ea typeface="Adobe Gothic Std B" panose="020B0800000000000000" pitchFamily="34" charset="-128"/>
              </a:rPr>
              <a:t> RPJP </a:t>
            </a:r>
            <a:r>
              <a:rPr lang="en-AU" sz="2000" dirty="0" err="1" smtClean="0">
                <a:solidFill>
                  <a:schemeClr val="tx1"/>
                </a:solidFill>
                <a:ea typeface="Adobe Gothic Std B" panose="020B0800000000000000" pitchFamily="34" charset="-128"/>
              </a:rPr>
              <a:t>dan</a:t>
            </a:r>
            <a:r>
              <a:rPr lang="en-AU" sz="2000" dirty="0" smtClean="0">
                <a:solidFill>
                  <a:schemeClr val="tx1"/>
                </a:solidFill>
                <a:ea typeface="Adobe Gothic Std B" panose="020B0800000000000000" pitchFamily="34" charset="-128"/>
              </a:rPr>
              <a:t> RPJMD </a:t>
            </a:r>
            <a:r>
              <a:rPr lang="en-AU" sz="2000" dirty="0" err="1" smtClean="0">
                <a:solidFill>
                  <a:schemeClr val="tx1"/>
                </a:solidFill>
                <a:ea typeface="Adobe Gothic Std B" panose="020B0800000000000000" pitchFamily="34" charset="-128"/>
              </a:rPr>
              <a:t>serta</a:t>
            </a:r>
            <a:r>
              <a:rPr lang="en-AU" sz="2000" dirty="0" smtClean="0">
                <a:solidFill>
                  <a:schemeClr val="tx1"/>
                </a:solidFill>
                <a:ea typeface="Adobe Gothic Std B" panose="020B0800000000000000" pitchFamily="34" charset="-128"/>
              </a:rPr>
              <a:t> Tata Cara </a:t>
            </a:r>
            <a:r>
              <a:rPr lang="en-AU" sz="2000" dirty="0" err="1" smtClean="0">
                <a:solidFill>
                  <a:schemeClr val="tx1"/>
                </a:solidFill>
                <a:ea typeface="Adobe Gothic Std B" panose="020B0800000000000000" pitchFamily="34" charset="-128"/>
              </a:rPr>
              <a:t>Perubahan</a:t>
            </a:r>
            <a:r>
              <a:rPr lang="en-AU" sz="2000" dirty="0" smtClean="0">
                <a:solidFill>
                  <a:schemeClr val="tx1"/>
                </a:solidFill>
                <a:ea typeface="Adobe Gothic Std B" panose="020B0800000000000000" pitchFamily="34" charset="-128"/>
              </a:rPr>
              <a:t> RPJP, RPJMD </a:t>
            </a:r>
            <a:r>
              <a:rPr lang="en-AU" sz="2000" dirty="0" err="1" smtClean="0">
                <a:solidFill>
                  <a:schemeClr val="tx1"/>
                </a:solidFill>
                <a:ea typeface="Adobe Gothic Std B" panose="020B0800000000000000" pitchFamily="34" charset="-128"/>
              </a:rPr>
              <a:t>dan</a:t>
            </a:r>
            <a:r>
              <a:rPr lang="en-AU" sz="2000" dirty="0" smtClean="0">
                <a:solidFill>
                  <a:schemeClr val="tx1"/>
                </a:solidFill>
                <a:ea typeface="Adobe Gothic Std B" panose="020B0800000000000000" pitchFamily="34" charset="-128"/>
              </a:rPr>
              <a:t> RKPD.</a:t>
            </a:r>
          </a:p>
        </p:txBody>
      </p:sp>
    </p:spTree>
    <p:extLst>
      <p:ext uri="{BB962C8B-B14F-4D97-AF65-F5344CB8AC3E}">
        <p14:creationId xmlns:p14="http://schemas.microsoft.com/office/powerpoint/2010/main" val="3078095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 xmlns:a16="http://schemas.microsoft.com/office/drawing/2014/main" id="{15A33D01-2F65-4D82-810B-B6B7C42C801A}"/>
              </a:ext>
            </a:extLst>
          </p:cNvPr>
          <p:cNvSpPr/>
          <p:nvPr/>
        </p:nvSpPr>
        <p:spPr>
          <a:xfrm>
            <a:off x="98416" y="188640"/>
            <a:ext cx="641780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smtClean="0"/>
              <a:t>DINAS </a:t>
            </a:r>
            <a:r>
              <a:rPr lang="id-ID" sz="2400" b="1" dirty="0"/>
              <a:t>PEKERJAAN UMUM DAN TATA </a:t>
            </a:r>
            <a:r>
              <a:rPr lang="id-ID" sz="2400" b="1" dirty="0" smtClean="0"/>
              <a:t>RUANG</a:t>
            </a:r>
            <a:endParaRPr lang="en-US" sz="2400" b="1" dirty="0"/>
          </a:p>
        </p:txBody>
      </p:sp>
      <p:graphicFrame>
        <p:nvGraphicFramePr>
          <p:cNvPr id="4" name="Table 3">
            <a:extLst>
              <a:ext uri="{FF2B5EF4-FFF2-40B4-BE49-F238E27FC236}">
                <a16:creationId xmlns="" xmlns:a16="http://schemas.microsoft.com/office/drawing/2014/main" id="{AAAA574C-DE62-4008-9725-3D26123267F7}"/>
              </a:ext>
            </a:extLst>
          </p:cNvPr>
          <p:cNvGraphicFramePr>
            <a:graphicFrameLocks noGrp="1"/>
          </p:cNvGraphicFramePr>
          <p:nvPr>
            <p:extLst>
              <p:ext uri="{D42A27DB-BD31-4B8C-83A1-F6EECF244321}">
                <p14:modId xmlns:p14="http://schemas.microsoft.com/office/powerpoint/2010/main" val="2495768024"/>
              </p:ext>
            </p:extLst>
          </p:nvPr>
        </p:nvGraphicFramePr>
        <p:xfrm>
          <a:off x="98417" y="620688"/>
          <a:ext cx="8928993" cy="2764465"/>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smtClean="0">
                          <a:latin typeface="+mn-lt"/>
                        </a:rPr>
                        <a:t>1</a:t>
                      </a:r>
                      <a:r>
                        <a:rPr lang="id-ID" sz="1400" dirty="0" smtClean="0">
                          <a:latin typeface="+mn-lt"/>
                        </a:rPr>
                        <a:t>4</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Rasio Ruang Terbuka Hijau per Satuan Luas Wilayah </a:t>
                      </a:r>
                      <a:r>
                        <a:rPr lang="id-ID" sz="1400" b="0" i="0" u="none" strike="noStrike" dirty="0" err="1">
                          <a:solidFill>
                            <a:srgbClr val="000000"/>
                          </a:solidFill>
                          <a:effectLst/>
                          <a:latin typeface="+mn-lt"/>
                        </a:rPr>
                        <a:t>ber</a:t>
                      </a:r>
                      <a:r>
                        <a:rPr lang="id-ID" sz="1400" b="0" i="0" u="none" strike="noStrike" dirty="0">
                          <a:solidFill>
                            <a:srgbClr val="000000"/>
                          </a:solidFill>
                          <a:effectLst/>
                          <a:latin typeface="+mn-lt"/>
                        </a:rPr>
                        <a:t> HPL/HGB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15</a:t>
                      </a:r>
                      <a:endParaRPr lang="en-US" sz="1400" dirty="0">
                        <a:latin typeface="+mn-lt"/>
                      </a:endParaRPr>
                    </a:p>
                  </a:txBody>
                  <a:tcPr/>
                </a:tc>
                <a:tc>
                  <a:txBody>
                    <a:bodyPr/>
                    <a:lstStyle/>
                    <a:p>
                      <a:pPr algn="l" fontAlgn="ctr"/>
                      <a:r>
                        <a:rPr lang="es-ES" sz="1400" b="0" i="0" u="none" strike="noStrike" dirty="0" err="1">
                          <a:solidFill>
                            <a:srgbClr val="000000"/>
                          </a:solidFill>
                          <a:effectLst/>
                          <a:latin typeface="+mn-lt"/>
                        </a:rPr>
                        <a:t>Rasio</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bangunan</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ber</a:t>
                      </a:r>
                      <a:r>
                        <a:rPr lang="es-ES" sz="1400" b="0" i="0" u="none" strike="noStrike" dirty="0">
                          <a:solidFill>
                            <a:srgbClr val="000000"/>
                          </a:solidFill>
                          <a:effectLst/>
                          <a:latin typeface="+mn-lt"/>
                        </a:rPr>
                        <a:t>- IMB  per  </a:t>
                      </a:r>
                      <a:r>
                        <a:rPr lang="es-ES" sz="1400" b="0" i="0" u="none" strike="noStrike" dirty="0" err="1">
                          <a:solidFill>
                            <a:srgbClr val="000000"/>
                          </a:solidFill>
                          <a:effectLst/>
                          <a:latin typeface="+mn-lt"/>
                        </a:rPr>
                        <a:t>satuan</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bangunan</a:t>
                      </a:r>
                      <a:r>
                        <a:rPr lang="es-ES" sz="1400" b="0" i="0" u="none" strike="noStrike" dirty="0">
                          <a:solidFill>
                            <a:srgbClr val="000000"/>
                          </a:solidFill>
                          <a:effectLst/>
                          <a:latin typeface="+mn-lt"/>
                        </a:rPr>
                        <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16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Ruang  publik  yang berubah peruntukannya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17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Ketaatan  terhadap RTRW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27238730"/>
                  </a:ext>
                </a:extLst>
              </a:tr>
              <a:tr h="305243">
                <a:tc>
                  <a:txBody>
                    <a:bodyPr/>
                    <a:lstStyle/>
                    <a:p>
                      <a:pPr algn="ctr"/>
                      <a:r>
                        <a:rPr lang="id-ID" sz="1400" dirty="0" smtClean="0">
                          <a:latin typeface="+mn-lt"/>
                        </a:rPr>
                        <a:t>18</a:t>
                      </a:r>
                      <a:endParaRPr lang="en-US" sz="1400" dirty="0">
                        <a:latin typeface="+mn-lt"/>
                      </a:endParaRPr>
                    </a:p>
                  </a:txBody>
                  <a:tcPr/>
                </a:tc>
                <a:tc>
                  <a:txBody>
                    <a:bodyPr/>
                    <a:lstStyle/>
                    <a:p>
                      <a:pPr algn="l" fontAlgn="ctr"/>
                      <a:r>
                        <a:rPr lang="it-IT" sz="1400" b="0" i="0" u="none" strike="noStrike" dirty="0">
                          <a:solidFill>
                            <a:srgbClr val="000000"/>
                          </a:solidFill>
                          <a:effectLst/>
                          <a:latin typeface="+mn-lt"/>
                        </a:rPr>
                        <a:t>Persentase Persentase  rumah tangga pengguna listrik</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687223753"/>
                  </a:ext>
                </a:extLst>
              </a:tr>
              <a:tr h="305243">
                <a:tc>
                  <a:txBody>
                    <a:bodyPr/>
                    <a:lstStyle/>
                    <a:p>
                      <a:pPr algn="ctr"/>
                      <a:r>
                        <a:rPr lang="id-ID" sz="1400" dirty="0" smtClean="0">
                          <a:latin typeface="+mn-lt"/>
                        </a:rPr>
                        <a:t>19</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Rasio ketersediaan daya listrik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695436603"/>
                  </a:ext>
                </a:extLst>
              </a:tr>
              <a:tr h="305243">
                <a:tc>
                  <a:txBody>
                    <a:bodyPr/>
                    <a:lstStyle/>
                    <a:p>
                      <a:pPr algn="ctr"/>
                      <a:r>
                        <a:rPr lang="id-ID" sz="1400" dirty="0" smtClean="0">
                          <a:latin typeface="+mn-lt"/>
                        </a:rPr>
                        <a:t>20</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pertambangan  tanpa ijin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bl>
          </a:graphicData>
        </a:graphic>
      </p:graphicFrame>
    </p:spTree>
    <p:extLst>
      <p:ext uri="{BB962C8B-B14F-4D97-AF65-F5344CB8AC3E}">
        <p14:creationId xmlns:p14="http://schemas.microsoft.com/office/powerpoint/2010/main" val="114076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42BAA6D3-68F8-4E51-A91D-EBC28BC060BC}"/>
              </a:ext>
            </a:extLst>
          </p:cNvPr>
          <p:cNvSpPr/>
          <p:nvPr/>
        </p:nvSpPr>
        <p:spPr>
          <a:xfrm>
            <a:off x="70811" y="404664"/>
            <a:ext cx="892899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s-ES" sz="2400" b="1" dirty="0"/>
              <a:t>DINAS </a:t>
            </a:r>
            <a:r>
              <a:rPr lang="id-ID" sz="2400" b="1" dirty="0"/>
              <a:t>PERUMAHAN </a:t>
            </a:r>
            <a:r>
              <a:rPr lang="id-ID" sz="2400" b="1" dirty="0" smtClean="0"/>
              <a:t>KAWASAN PERMUKIMAN DAN PERHUBUNGAN</a:t>
            </a:r>
            <a:endParaRPr lang="en-US" sz="2400" b="1" dirty="0"/>
          </a:p>
        </p:txBody>
      </p:sp>
      <p:graphicFrame>
        <p:nvGraphicFramePr>
          <p:cNvPr id="5" name="Table 4">
            <a:extLst>
              <a:ext uri="{FF2B5EF4-FFF2-40B4-BE49-F238E27FC236}">
                <a16:creationId xmlns="" xmlns:a16="http://schemas.microsoft.com/office/drawing/2014/main" id="{8705946B-BDD3-4D5C-AC1B-6D11C372A1FA}"/>
              </a:ext>
            </a:extLst>
          </p:cNvPr>
          <p:cNvGraphicFramePr>
            <a:graphicFrameLocks noGrp="1"/>
          </p:cNvGraphicFramePr>
          <p:nvPr>
            <p:extLst>
              <p:ext uri="{D42A27DB-BD31-4B8C-83A1-F6EECF244321}">
                <p14:modId xmlns:p14="http://schemas.microsoft.com/office/powerpoint/2010/main" val="1285605044"/>
              </p:ext>
            </p:extLst>
          </p:nvPr>
        </p:nvGraphicFramePr>
        <p:xfrm>
          <a:off x="70812" y="836712"/>
          <a:ext cx="8928993" cy="4726925"/>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fontAlgn="ctr"/>
                      <a:r>
                        <a:rPr lang="id-ID" sz="1400" b="0" i="0" u="none" strike="noStrike" dirty="0">
                          <a:solidFill>
                            <a:srgbClr val="000000"/>
                          </a:solidFill>
                          <a:effectLst/>
                          <a:latin typeface="+mn-lt"/>
                        </a:rPr>
                        <a:t>Persentase  rumah tinggal </a:t>
                      </a:r>
                      <a:r>
                        <a:rPr lang="id-ID" sz="1400" b="0" i="0" u="none" strike="noStrike" dirty="0" err="1">
                          <a:solidFill>
                            <a:srgbClr val="000000"/>
                          </a:solidFill>
                          <a:effectLst/>
                          <a:latin typeface="+mn-lt"/>
                        </a:rPr>
                        <a:t>bersanitasi</a:t>
                      </a:r>
                      <a:r>
                        <a:rPr lang="id-ID" sz="1400" b="0" i="0" u="none" strike="noStrike" dirty="0">
                          <a:solidFill>
                            <a:srgbClr val="000000"/>
                          </a:solidFill>
                          <a:effectLst/>
                          <a:latin typeface="+mn-lt"/>
                        </a:rPr>
                        <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areal kawasan kumuh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5495498"/>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Rasio rumah layak huni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074172880"/>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Rasio  permukiman layak huni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ketersediaan rumah layak huni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6</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Cakupan  layanan rumah layak huni yang terjangkau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7</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pemukiman yang tertata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95674287"/>
                  </a:ext>
                </a:extLst>
              </a:tr>
              <a:tr h="305243">
                <a:tc>
                  <a:txBody>
                    <a:bodyPr/>
                    <a:lstStyle/>
                    <a:p>
                      <a:pPr algn="ctr"/>
                      <a:r>
                        <a:rPr lang="id-ID" sz="1400" dirty="0" smtClean="0">
                          <a:latin typeface="+mn-lt"/>
                        </a:rPr>
                        <a:t>8</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lingkungan pemukiman kumuh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454664868"/>
                  </a:ext>
                </a:extLst>
              </a:tr>
              <a:tr h="305243">
                <a:tc>
                  <a:txBody>
                    <a:bodyPr/>
                    <a:lstStyle/>
                    <a:p>
                      <a:pPr algn="ctr"/>
                      <a:r>
                        <a:rPr lang="id-ID" sz="1400" dirty="0" smtClean="0">
                          <a:latin typeface="+mn-lt"/>
                        </a:rPr>
                        <a:t>9</a:t>
                      </a:r>
                      <a:endParaRPr lang="en-US" sz="1400" dirty="0">
                        <a:latin typeface="+mn-lt"/>
                      </a:endParaRPr>
                    </a:p>
                  </a:txBody>
                  <a:tcPr/>
                </a:tc>
                <a:tc>
                  <a:txBody>
                    <a:bodyPr/>
                    <a:lstStyle/>
                    <a:p>
                      <a:pPr algn="just" fontAlgn="ctr"/>
                      <a:r>
                        <a:rPr lang="fi-FI" sz="1400" b="0" i="0" u="none" strike="noStrike">
                          <a:solidFill>
                            <a:srgbClr val="000000"/>
                          </a:solidFill>
                          <a:effectLst/>
                          <a:latin typeface="+mn-lt"/>
                        </a:rPr>
                        <a:t>Persentase luasan permukiman kumuh di kawasan perkotaan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2444712"/>
                  </a:ext>
                </a:extLst>
              </a:tr>
              <a:tr h="305243">
                <a:tc>
                  <a:txBody>
                    <a:bodyPr/>
                    <a:lstStyle/>
                    <a:p>
                      <a:pPr algn="ctr"/>
                      <a:r>
                        <a:rPr lang="id-ID" sz="1400" dirty="0" smtClean="0">
                          <a:latin typeface="+mn-lt"/>
                        </a:rPr>
                        <a:t>10</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Proporsi rumah tangga kumuh perkotaan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90768478"/>
                  </a:ext>
                </a:extLst>
              </a:tr>
              <a:tr h="305243">
                <a:tc>
                  <a:txBody>
                    <a:bodyPr/>
                    <a:lstStyle/>
                    <a:p>
                      <a:pPr algn="ctr"/>
                      <a:r>
                        <a:rPr lang="id-ID" sz="1400" dirty="0" smtClean="0">
                          <a:latin typeface="+mn-lt"/>
                        </a:rPr>
                        <a:t>11</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Cakupan Lingkungan Yang Sehat dan Aman yang didukung dengan PSU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632970200"/>
                  </a:ext>
                </a:extLst>
              </a:tr>
              <a:tr h="305243">
                <a:tc>
                  <a:txBody>
                    <a:bodyPr/>
                    <a:lstStyle/>
                    <a:p>
                      <a:pPr algn="ctr"/>
                      <a:r>
                        <a:rPr lang="id-ID" sz="1400" dirty="0" smtClean="0">
                          <a:latin typeface="+mn-lt"/>
                        </a:rPr>
                        <a:t>12</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luas lahan bersertifikat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144624072"/>
                  </a:ext>
                </a:extLst>
              </a:tr>
              <a:tr h="305243">
                <a:tc>
                  <a:txBody>
                    <a:bodyPr/>
                    <a:lstStyle/>
                    <a:p>
                      <a:pPr algn="ctr"/>
                      <a:r>
                        <a:rPr lang="id-ID" sz="1400" dirty="0" smtClean="0">
                          <a:latin typeface="+mn-lt"/>
                        </a:rPr>
                        <a:t>13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Penyelesaian  kasus tanah Negara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130611596"/>
                  </a:ext>
                </a:extLst>
              </a:tr>
            </a:tbl>
          </a:graphicData>
        </a:graphic>
      </p:graphicFrame>
    </p:spTree>
    <p:extLst>
      <p:ext uri="{BB962C8B-B14F-4D97-AF65-F5344CB8AC3E}">
        <p14:creationId xmlns:p14="http://schemas.microsoft.com/office/powerpoint/2010/main" val="34637122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42BAA6D3-68F8-4E51-A91D-EBC28BC060BC}"/>
              </a:ext>
            </a:extLst>
          </p:cNvPr>
          <p:cNvSpPr/>
          <p:nvPr/>
        </p:nvSpPr>
        <p:spPr>
          <a:xfrm>
            <a:off x="70811" y="404664"/>
            <a:ext cx="892899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s-ES" sz="2400" b="1" dirty="0"/>
              <a:t>DINAS </a:t>
            </a:r>
            <a:r>
              <a:rPr lang="id-ID" sz="2400" b="1" dirty="0"/>
              <a:t>PERUMAHAN </a:t>
            </a:r>
            <a:r>
              <a:rPr lang="id-ID" sz="2400" b="1" dirty="0" smtClean="0"/>
              <a:t>KAWASAN PERMUKIMAN DAN PERHUBUNGAN</a:t>
            </a:r>
            <a:endParaRPr lang="en-US" sz="2400" b="1" dirty="0"/>
          </a:p>
        </p:txBody>
      </p:sp>
      <p:graphicFrame>
        <p:nvGraphicFramePr>
          <p:cNvPr id="5" name="Table 4">
            <a:extLst>
              <a:ext uri="{FF2B5EF4-FFF2-40B4-BE49-F238E27FC236}">
                <a16:creationId xmlns="" xmlns:a16="http://schemas.microsoft.com/office/drawing/2014/main" id="{8705946B-BDD3-4D5C-AC1B-6D11C372A1FA}"/>
              </a:ext>
            </a:extLst>
          </p:cNvPr>
          <p:cNvGraphicFramePr>
            <a:graphicFrameLocks noGrp="1"/>
          </p:cNvGraphicFramePr>
          <p:nvPr>
            <p:extLst>
              <p:ext uri="{D42A27DB-BD31-4B8C-83A1-F6EECF244321}">
                <p14:modId xmlns:p14="http://schemas.microsoft.com/office/powerpoint/2010/main" val="3896833448"/>
              </p:ext>
            </p:extLst>
          </p:nvPr>
        </p:nvGraphicFramePr>
        <p:xfrm>
          <a:off x="70812" y="836712"/>
          <a:ext cx="8928993" cy="3680194"/>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smtClean="0">
                          <a:latin typeface="+mn-lt"/>
                        </a:rPr>
                        <a:t>1</a:t>
                      </a: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arus penumpang  angkutan umum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Rasio ijin trayek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5495498"/>
                  </a:ext>
                </a:extLst>
              </a:tr>
              <a:tr h="305243">
                <a:tc>
                  <a:txBody>
                    <a:bodyPr/>
                    <a:lstStyle/>
                    <a:p>
                      <a:pPr algn="ctr"/>
                      <a:r>
                        <a:rPr lang="id-ID" sz="1400" dirty="0" smtClean="0">
                          <a:latin typeface="+mn-lt"/>
                        </a:rPr>
                        <a:t>16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uji kir angkutan umum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074172880"/>
                  </a:ext>
                </a:extLst>
              </a:tr>
              <a:tr h="305243">
                <a:tc>
                  <a:txBody>
                    <a:bodyPr/>
                    <a:lstStyle/>
                    <a:p>
                      <a:pPr algn="ctr"/>
                      <a:r>
                        <a:rPr lang="id-ID" sz="1400" dirty="0" smtClean="0">
                          <a:latin typeface="+mn-lt"/>
                        </a:rPr>
                        <a:t>17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Pelabuhan Laut/Udara/Terminal Bis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18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layanan angkutan darat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19</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kepemilikan KIR angkutan umum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20</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Pemasangan  Ramburambu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95674287"/>
                  </a:ext>
                </a:extLst>
              </a:tr>
              <a:tr h="305243">
                <a:tc>
                  <a:txBody>
                    <a:bodyPr/>
                    <a:lstStyle/>
                    <a:p>
                      <a:pPr algn="ctr"/>
                      <a:r>
                        <a:rPr lang="id-ID" sz="1400" dirty="0" smtClean="0">
                          <a:latin typeface="+mn-lt"/>
                        </a:rPr>
                        <a:t>21</a:t>
                      </a:r>
                      <a:endParaRPr lang="en-US" sz="1400" dirty="0">
                        <a:latin typeface="+mn-lt"/>
                      </a:endParaRPr>
                    </a:p>
                  </a:txBody>
                  <a:tcPr/>
                </a:tc>
                <a:tc>
                  <a:txBody>
                    <a:bodyPr/>
                    <a:lstStyle/>
                    <a:p>
                      <a:pPr algn="just" fontAlgn="ctr"/>
                      <a:r>
                        <a:rPr lang="fi-FI" sz="1400" b="0" i="0" u="none" strike="noStrike" dirty="0">
                          <a:solidFill>
                            <a:srgbClr val="000000"/>
                          </a:solidFill>
                          <a:effectLst/>
                          <a:latin typeface="+mn-lt"/>
                        </a:rPr>
                        <a:t>Rasio panjang jalan per jumlah kendaraan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454664868"/>
                  </a:ext>
                </a:extLst>
              </a:tr>
              <a:tr h="305243">
                <a:tc>
                  <a:txBody>
                    <a:bodyPr/>
                    <a:lstStyle/>
                    <a:p>
                      <a:pPr algn="ctr"/>
                      <a:r>
                        <a:rPr lang="id-ID" sz="1400" dirty="0" smtClean="0">
                          <a:latin typeface="+mn-lt"/>
                        </a:rPr>
                        <a:t>22</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Jumlah orang/ barang yang terangkut angkutan umum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2444712"/>
                  </a:ext>
                </a:extLst>
              </a:tr>
              <a:tr h="305243">
                <a:tc>
                  <a:txBody>
                    <a:bodyPr/>
                    <a:lstStyle/>
                    <a:p>
                      <a:pPr algn="ctr"/>
                      <a:r>
                        <a:rPr lang="id-ID" sz="1400" dirty="0" smtClean="0">
                          <a:latin typeface="+mn-lt"/>
                        </a:rPr>
                        <a:t>23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orang/barang melalui dermaga/bandara/ terminal per tahun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90768478"/>
                  </a:ext>
                </a:extLst>
              </a:tr>
            </a:tbl>
          </a:graphicData>
        </a:graphic>
      </p:graphicFrame>
    </p:spTree>
    <p:extLst>
      <p:ext uri="{BB962C8B-B14F-4D97-AF65-F5344CB8AC3E}">
        <p14:creationId xmlns:p14="http://schemas.microsoft.com/office/powerpoint/2010/main" val="544956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0E949E86-17CF-403F-85B8-AE3BE00EA753}"/>
              </a:ext>
            </a:extLst>
          </p:cNvPr>
          <p:cNvSpPr/>
          <p:nvPr/>
        </p:nvSpPr>
        <p:spPr>
          <a:xfrm>
            <a:off x="70813" y="116632"/>
            <a:ext cx="4429179"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SATUAN POLISI PAMONG PRAJA</a:t>
            </a:r>
            <a:endParaRPr lang="en-US" sz="2400" b="1" dirty="0"/>
          </a:p>
        </p:txBody>
      </p:sp>
      <p:graphicFrame>
        <p:nvGraphicFramePr>
          <p:cNvPr id="5" name="Table 4">
            <a:extLst>
              <a:ext uri="{FF2B5EF4-FFF2-40B4-BE49-F238E27FC236}">
                <a16:creationId xmlns="" xmlns:a16="http://schemas.microsoft.com/office/drawing/2014/main" id="{C029EB1E-CA04-41A0-8805-54EA0CB5CB3E}"/>
              </a:ext>
            </a:extLst>
          </p:cNvPr>
          <p:cNvGraphicFramePr>
            <a:graphicFrameLocks noGrp="1"/>
          </p:cNvGraphicFramePr>
          <p:nvPr>
            <p:extLst>
              <p:ext uri="{D42A27DB-BD31-4B8C-83A1-F6EECF244321}">
                <p14:modId xmlns:p14="http://schemas.microsoft.com/office/powerpoint/2010/main" val="1895395263"/>
              </p:ext>
            </p:extLst>
          </p:nvPr>
        </p:nvGraphicFramePr>
        <p:xfrm>
          <a:off x="78905" y="583617"/>
          <a:ext cx="8928993" cy="671003"/>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fontAlgn="ctr"/>
                      <a:r>
                        <a:rPr lang="id-ID" sz="1400" b="0" i="0" u="none" strike="noStrike">
                          <a:solidFill>
                            <a:srgbClr val="000000"/>
                          </a:solidFill>
                          <a:effectLst/>
                          <a:latin typeface="+mn-lt"/>
                        </a:rPr>
                        <a:t>Persentase  Penegakan PERDA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bl>
          </a:graphicData>
        </a:graphic>
      </p:graphicFrame>
      <p:sp>
        <p:nvSpPr>
          <p:cNvPr id="6" name="Rounded Rectangle 2">
            <a:extLst>
              <a:ext uri="{FF2B5EF4-FFF2-40B4-BE49-F238E27FC236}">
                <a16:creationId xmlns="" xmlns:a16="http://schemas.microsoft.com/office/drawing/2014/main" id="{3F90FD15-94A0-4E18-901D-3F3A130BD722}"/>
              </a:ext>
            </a:extLst>
          </p:cNvPr>
          <p:cNvSpPr/>
          <p:nvPr/>
        </p:nvSpPr>
        <p:spPr>
          <a:xfrm>
            <a:off x="27403" y="1449847"/>
            <a:ext cx="5840741"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smtClean="0"/>
              <a:t>KANTOR KESATUAN </a:t>
            </a:r>
            <a:r>
              <a:rPr lang="id-ID" sz="2400" b="1" dirty="0"/>
              <a:t>BANGSA DAN POLITIK</a:t>
            </a:r>
            <a:endParaRPr lang="en-US" sz="2400" b="1" dirty="0"/>
          </a:p>
        </p:txBody>
      </p:sp>
      <p:graphicFrame>
        <p:nvGraphicFramePr>
          <p:cNvPr id="7" name="Table 6">
            <a:extLst>
              <a:ext uri="{FF2B5EF4-FFF2-40B4-BE49-F238E27FC236}">
                <a16:creationId xmlns="" xmlns:a16="http://schemas.microsoft.com/office/drawing/2014/main" id="{6D9E67E0-3C0C-49DD-8AB5-E5D764FD826A}"/>
              </a:ext>
            </a:extLst>
          </p:cNvPr>
          <p:cNvGraphicFramePr>
            <a:graphicFrameLocks noGrp="1"/>
          </p:cNvGraphicFramePr>
          <p:nvPr>
            <p:extLst>
              <p:ext uri="{D42A27DB-BD31-4B8C-83A1-F6EECF244321}">
                <p14:modId xmlns:p14="http://schemas.microsoft.com/office/powerpoint/2010/main" val="2997861934"/>
              </p:ext>
            </p:extLst>
          </p:nvPr>
        </p:nvGraphicFramePr>
        <p:xfrm>
          <a:off x="35495" y="1916832"/>
          <a:ext cx="8928993" cy="3677093"/>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t>1</a:t>
                      </a: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Kondusivitas</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daerah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provinsi</a:t>
                      </a:r>
                      <a:r>
                        <a:rPr lang="en-US" sz="1400" dirty="0">
                          <a:solidFill>
                            <a:srgbClr val="000000"/>
                          </a:solidFill>
                          <a:effectLst/>
                          <a:latin typeface="+mn-lt"/>
                          <a:ea typeface="Malgun Gothic"/>
                          <a:cs typeface="Bookman Old Style"/>
                        </a:rPr>
                        <a:t> </a:t>
                      </a:r>
                      <a:r>
                        <a:rPr lang="fi-FI" sz="1400" dirty="0">
                          <a:solidFill>
                            <a:srgbClr val="000000"/>
                          </a:solidFill>
                          <a:effectLst/>
                          <a:latin typeface="+mn-lt"/>
                          <a:ea typeface="Malgun Gothic"/>
                          <a:cs typeface="Bookman Old Style"/>
                        </a:rPr>
                        <a:t>an kabupaten/kota di Jawa Tengah</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789890401"/>
                  </a:ext>
                </a:extLst>
              </a:tr>
              <a:tr h="305243">
                <a:tc>
                  <a:txBody>
                    <a:bodyPr/>
                    <a:lstStyle/>
                    <a:p>
                      <a:pPr algn="ctr"/>
                      <a:r>
                        <a:rPr lang="en-US" sz="1400" dirty="0"/>
                        <a:t>2</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effectLst/>
                        </a:rPr>
                        <a:t>Kegiatan</a:t>
                      </a:r>
                      <a:r>
                        <a:rPr lang="en-US" sz="1400" dirty="0">
                          <a:effectLst/>
                        </a:rPr>
                        <a:t> </a:t>
                      </a:r>
                      <a:r>
                        <a:rPr lang="en-US" sz="1400" dirty="0" err="1">
                          <a:effectLst/>
                        </a:rPr>
                        <a:t>pembinaan</a:t>
                      </a:r>
                      <a:r>
                        <a:rPr lang="en-US" sz="1400" dirty="0">
                          <a:effectLst/>
                        </a:rPr>
                        <a:t> </a:t>
                      </a:r>
                      <a:r>
                        <a:rPr lang="en-US" sz="1400" dirty="0" err="1">
                          <a:effectLst/>
                        </a:rPr>
                        <a:t>terhadap</a:t>
                      </a:r>
                      <a:r>
                        <a:rPr lang="en-US" sz="1400" dirty="0">
                          <a:effectLst/>
                        </a:rPr>
                        <a:t> LSM, </a:t>
                      </a:r>
                      <a:r>
                        <a:rPr lang="en-US" sz="1400" dirty="0" err="1">
                          <a:effectLst/>
                        </a:rPr>
                        <a:t>Ormas</a:t>
                      </a:r>
                      <a:r>
                        <a:rPr lang="en-US" sz="1400" dirty="0">
                          <a:effectLst/>
                        </a:rPr>
                        <a:t> </a:t>
                      </a:r>
                      <a:r>
                        <a:rPr lang="en-US" sz="1400" dirty="0" err="1">
                          <a:effectLst/>
                        </a:rPr>
                        <a:t>dan</a:t>
                      </a:r>
                      <a:r>
                        <a:rPr lang="en-US" sz="1400" dirty="0">
                          <a:effectLst/>
                        </a:rPr>
                        <a:t> OKP</a:t>
                      </a:r>
                      <a:endParaRPr lang="en-US" sz="1400" dirty="0">
                        <a:effectLst/>
                        <a:latin typeface="Times New Roman"/>
                        <a:ea typeface="Times New Roman"/>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746616145"/>
                  </a:ext>
                </a:extLst>
              </a:tr>
              <a:tr h="305243">
                <a:tc>
                  <a:txBody>
                    <a:bodyPr/>
                    <a:lstStyle/>
                    <a:p>
                      <a:pPr algn="ctr"/>
                      <a:r>
                        <a:rPr lang="en-US" sz="1400" dirty="0"/>
                        <a:t>3</a:t>
                      </a: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Persentase</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Penggunaan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hak</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pilih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Pemilu</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Legislatif</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062148784"/>
                  </a:ext>
                </a:extLst>
              </a:tr>
              <a:tr h="305243">
                <a:tc>
                  <a:txBody>
                    <a:bodyPr/>
                    <a:lstStyle/>
                    <a:p>
                      <a:pPr algn="ctr"/>
                      <a:r>
                        <a:rPr lang="en-US" sz="1400" dirty="0"/>
                        <a:t>4</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Persentase</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Penggunaan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hak</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pilih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Pemilu</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Presiden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dan</a:t>
                      </a:r>
                      <a:r>
                        <a:rPr lang="en-US" sz="1400" dirty="0">
                          <a:solidFill>
                            <a:srgbClr val="000000"/>
                          </a:solidFill>
                          <a:effectLst/>
                          <a:latin typeface="+mn-lt"/>
                          <a:ea typeface="Malgun Gothic"/>
                          <a:cs typeface="Bookman Old Style"/>
                        </a:rPr>
                        <a:t> Wakil </a:t>
                      </a:r>
                      <a:r>
                        <a:rPr lang="en-US" sz="1400" dirty="0" err="1">
                          <a:solidFill>
                            <a:srgbClr val="000000"/>
                          </a:solidFill>
                          <a:effectLst/>
                          <a:latin typeface="+mn-lt"/>
                          <a:ea typeface="Malgun Gothic"/>
                          <a:cs typeface="Bookman Old Style"/>
                        </a:rPr>
                        <a:t>Presiden</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14"/>
                  </a:ext>
                </a:extLst>
              </a:tr>
              <a:tr h="305243">
                <a:tc>
                  <a:txBody>
                    <a:bodyPr/>
                    <a:lstStyle/>
                    <a:p>
                      <a:pPr algn="ctr"/>
                      <a:r>
                        <a:rPr lang="en-US" sz="1400" dirty="0"/>
                        <a:t>5</a:t>
                      </a:r>
                    </a:p>
                  </a:txBody>
                  <a:tcPr/>
                </a:tc>
                <a:tc>
                  <a:txBody>
                    <a:bodyPr/>
                    <a:lstStyle/>
                    <a:p>
                      <a:pPr marL="0" marR="0" lvl="0" indent="0" algn="l" defTabSz="914400" rtl="0" eaLnBrk="1" fontAlgn="auto" latinLnBrk="0" hangingPunct="1">
                        <a:lnSpc>
                          <a:spcPct val="100000"/>
                        </a:lnSpc>
                        <a:spcBef>
                          <a:spcPts val="480"/>
                        </a:spcBef>
                        <a:spcAft>
                          <a:spcPts val="480"/>
                        </a:spcAft>
                        <a:buClrTx/>
                        <a:buSzTx/>
                        <a:buFont typeface="Arial" pitchFamily="34" charset="0"/>
                        <a:buNone/>
                        <a:tabLst/>
                        <a:defRPr/>
                      </a:pPr>
                      <a:r>
                        <a:rPr lang="en-US" sz="1400" dirty="0" err="1">
                          <a:solidFill>
                            <a:srgbClr val="000000"/>
                          </a:solidFill>
                          <a:effectLst/>
                          <a:latin typeface="+mn-lt"/>
                          <a:ea typeface="Malgun Gothic"/>
                          <a:cs typeface="Bookman Old Style"/>
                        </a:rPr>
                        <a:t>Persentase</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Penggunaan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hak</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pilih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Pemilu</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Kepala</a:t>
                      </a:r>
                      <a:r>
                        <a:rPr lang="en-US" sz="1400" dirty="0">
                          <a:solidFill>
                            <a:srgbClr val="000000"/>
                          </a:solidFill>
                          <a:effectLst/>
                          <a:latin typeface="+mn-lt"/>
                          <a:ea typeface="Malgun Gothic"/>
                          <a:cs typeface="Bookman Old Style"/>
                        </a:rPr>
                        <a:t> Daerah</a:t>
                      </a: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612752225"/>
                  </a:ext>
                </a:extLst>
              </a:tr>
              <a:tr h="305243">
                <a:tc>
                  <a:txBody>
                    <a:bodyPr/>
                    <a:lstStyle/>
                    <a:p>
                      <a:pPr algn="ctr"/>
                      <a:r>
                        <a:rPr lang="en-US" sz="1400" dirty="0"/>
                        <a:t>6</a:t>
                      </a: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Indeks</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Demokrasi</a:t>
                      </a:r>
                      <a:r>
                        <a:rPr lang="en-US" sz="1400" dirty="0">
                          <a:solidFill>
                            <a:srgbClr val="000000"/>
                          </a:solidFill>
                          <a:effectLst/>
                          <a:latin typeface="+mn-lt"/>
                          <a:ea typeface="Malgun Gothic"/>
                          <a:cs typeface="Bookman Old Style"/>
                        </a:rPr>
                        <a:t> Indonesia di </a:t>
                      </a:r>
                      <a:r>
                        <a:rPr lang="en-US" sz="1400" dirty="0" err="1">
                          <a:solidFill>
                            <a:srgbClr val="000000"/>
                          </a:solidFill>
                          <a:effectLst/>
                          <a:latin typeface="+mn-lt"/>
                          <a:ea typeface="Malgun Gothic"/>
                          <a:cs typeface="Bookman Old Style"/>
                        </a:rPr>
                        <a:t>Jawa</a:t>
                      </a:r>
                      <a:r>
                        <a:rPr lang="en-US" sz="1400" dirty="0">
                          <a:solidFill>
                            <a:srgbClr val="000000"/>
                          </a:solidFill>
                          <a:effectLst/>
                          <a:latin typeface="+mn-lt"/>
                          <a:ea typeface="Malgun Gothic"/>
                          <a:cs typeface="Bookman Old Style"/>
                        </a:rPr>
                        <a:t> Tengah</a:t>
                      </a:r>
                    </a:p>
                  </a:txBody>
                  <a:tcPr marL="63896" marR="63896" marT="0"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801966775"/>
                  </a:ext>
                </a:extLst>
              </a:tr>
              <a:tr h="305243">
                <a:tc>
                  <a:txBody>
                    <a:bodyPr/>
                    <a:lstStyle/>
                    <a:p>
                      <a:pPr algn="ctr"/>
                      <a:r>
                        <a:rPr lang="id-ID" sz="1400" dirty="0" smtClean="0"/>
                        <a:t>7</a:t>
                      </a:r>
                      <a:endParaRPr lang="en-US" sz="1400" dirty="0"/>
                    </a:p>
                  </a:txBody>
                  <a:tcPr/>
                </a:tc>
                <a:tc>
                  <a:txBody>
                    <a:bodyPr/>
                    <a:lstStyle/>
                    <a:p>
                      <a:pPr algn="l" fontAlgn="ctr"/>
                      <a:r>
                        <a:rPr lang="id-ID" sz="1400" b="0" i="0" u="none" strike="noStrike" dirty="0">
                          <a:solidFill>
                            <a:srgbClr val="000000"/>
                          </a:solidFill>
                          <a:effectLst/>
                          <a:latin typeface="+mn-lt"/>
                        </a:rPr>
                        <a:t>Cakupan petugas  Perlindungan Masyarakat  (</a:t>
                      </a:r>
                      <a:r>
                        <a:rPr lang="id-ID" sz="1400" b="0" i="0" u="none" strike="noStrike" dirty="0" err="1">
                          <a:solidFill>
                            <a:srgbClr val="000000"/>
                          </a:solidFill>
                          <a:effectLst/>
                          <a:latin typeface="+mn-lt"/>
                        </a:rPr>
                        <a:t>Linmas</a:t>
                      </a:r>
                      <a:r>
                        <a:rPr lang="id-ID" sz="1400" b="0" i="0" u="none" strike="noStrike" dirty="0">
                          <a:solidFill>
                            <a:srgbClr val="000000"/>
                          </a:solidFill>
                          <a:effectLst/>
                          <a:latin typeface="+mn-lt"/>
                        </a:rPr>
                        <a:t>)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975025139"/>
                  </a:ext>
                </a:extLst>
              </a:tr>
              <a:tr h="305243">
                <a:tc>
                  <a:txBody>
                    <a:bodyPr/>
                    <a:lstStyle/>
                    <a:p>
                      <a:pPr algn="ctr"/>
                      <a:r>
                        <a:rPr lang="id-ID" sz="1400" dirty="0" smtClean="0"/>
                        <a:t>8</a:t>
                      </a:r>
                      <a:endParaRPr lang="en-US" sz="1400" dirty="0"/>
                    </a:p>
                  </a:txBody>
                  <a:tcPr/>
                </a:tc>
                <a:tc>
                  <a:txBody>
                    <a:bodyPr/>
                    <a:lstStyle/>
                    <a:p>
                      <a:pPr algn="just" fontAlgn="ctr"/>
                      <a:r>
                        <a:rPr lang="da-DK" sz="1400" b="0" i="0" u="none" strike="noStrike" dirty="0">
                          <a:solidFill>
                            <a:srgbClr val="000000"/>
                          </a:solidFill>
                          <a:effectLst/>
                          <a:latin typeface="+mn-lt"/>
                        </a:rPr>
                        <a:t>Tingkat penyelesaian pelanggaran K3 (ketertiban, ketentraman, keindahan)</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708509915"/>
                  </a:ext>
                </a:extLst>
              </a:tr>
            </a:tbl>
          </a:graphicData>
        </a:graphic>
      </p:graphicFrame>
    </p:spTree>
    <p:extLst>
      <p:ext uri="{BB962C8B-B14F-4D97-AF65-F5344CB8AC3E}">
        <p14:creationId xmlns:p14="http://schemas.microsoft.com/office/powerpoint/2010/main" val="2832031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3"/>
            <a:ext cx="7711751"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AU" sz="2400" b="1" dirty="0"/>
              <a:t>DINAS </a:t>
            </a:r>
            <a:r>
              <a:rPr lang="en-AU" sz="2400" b="1" dirty="0" smtClean="0"/>
              <a:t>SOSIAL</a:t>
            </a:r>
            <a:r>
              <a:rPr lang="id-ID" sz="2400" b="1" dirty="0" smtClean="0"/>
              <a:t> PEMBERDAYAAN MASYARAKAT DAN DESA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4175874687"/>
              </p:ext>
            </p:extLst>
          </p:nvPr>
        </p:nvGraphicFramePr>
        <p:xfrm>
          <a:off x="108701" y="599688"/>
          <a:ext cx="8928993" cy="5004878"/>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fontAlgn="ctr"/>
                      <a:r>
                        <a:rPr lang="id-ID" sz="1400" b="0" i="0" u="none" strike="noStrike" dirty="0">
                          <a:solidFill>
                            <a:srgbClr val="000000"/>
                          </a:solidFill>
                          <a:effectLst/>
                          <a:latin typeface="+mn-lt"/>
                        </a:rPr>
                        <a:t>Persentase PMKS yang memperoleh bantuan sosial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en-US" sz="1400" dirty="0">
                          <a:latin typeface="+mn-lt"/>
                        </a:rPr>
                        <a:t>2</a:t>
                      </a:r>
                    </a:p>
                  </a:txBody>
                  <a:tcPr/>
                </a:tc>
                <a:tc>
                  <a:txBody>
                    <a:bodyPr/>
                    <a:lstStyle/>
                    <a:p>
                      <a:pPr algn="l" fontAlgn="ctr"/>
                      <a:r>
                        <a:rPr lang="id-ID" sz="1400" b="0" i="0" u="none" strike="noStrike" dirty="0">
                          <a:solidFill>
                            <a:srgbClr val="000000"/>
                          </a:solidFill>
                          <a:effectLst/>
                          <a:latin typeface="+mn-lt"/>
                        </a:rPr>
                        <a:t>Persentase PMKS yang tertangani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en-US" sz="1400" dirty="0">
                          <a:latin typeface="+mn-lt"/>
                        </a:rPr>
                        <a:t>3</a:t>
                      </a:r>
                    </a:p>
                  </a:txBody>
                  <a:tcPr/>
                </a:tc>
                <a:tc>
                  <a:txBody>
                    <a:bodyPr/>
                    <a:lstStyle/>
                    <a:p>
                      <a:pPr algn="l" fontAlgn="ctr"/>
                      <a:r>
                        <a:rPr lang="id-ID" sz="1400" b="0" i="0" u="none" strike="noStrike" dirty="0">
                          <a:solidFill>
                            <a:srgbClr val="000000"/>
                          </a:solidFill>
                          <a:effectLst/>
                          <a:latin typeface="+mn-lt"/>
                        </a:rPr>
                        <a:t>Persentase PMKS skala yang memperoleh bantuan sosial untuk pemenuhan kebutuhan dasar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en-US" sz="1400" dirty="0">
                          <a:latin typeface="+mn-lt"/>
                        </a:rPr>
                        <a:t>4</a:t>
                      </a:r>
                    </a:p>
                  </a:txBody>
                  <a:tcPr/>
                </a:tc>
                <a:tc>
                  <a:txBody>
                    <a:bodyPr/>
                    <a:lstStyle/>
                    <a:p>
                      <a:pPr algn="l" fontAlgn="ctr"/>
                      <a:r>
                        <a:rPr lang="id-ID" sz="1400" b="0" i="0" u="none" strike="noStrike" dirty="0">
                          <a:solidFill>
                            <a:srgbClr val="000000"/>
                          </a:solidFill>
                          <a:effectLst/>
                          <a:latin typeface="+mn-lt"/>
                        </a:rPr>
                        <a:t>Persentase panti sosial yang menerima program pemberdayaan sosial melalui kelompok usaha bersama (KUBE) atau kelompok sosial ekonomi sejenis lainnya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en-US" sz="1400" dirty="0">
                          <a:latin typeface="+mn-lt"/>
                        </a:rPr>
                        <a:t>5</a:t>
                      </a:r>
                    </a:p>
                  </a:txBody>
                  <a:tcPr/>
                </a:tc>
                <a:tc>
                  <a:txBody>
                    <a:bodyPr/>
                    <a:lstStyle/>
                    <a:p>
                      <a:pPr algn="l" fontAlgn="ctr"/>
                      <a:r>
                        <a:rPr lang="id-ID" sz="1400" b="0" i="0" u="none" strike="noStrike" dirty="0">
                          <a:solidFill>
                            <a:srgbClr val="000000"/>
                          </a:solidFill>
                          <a:effectLst/>
                          <a:latin typeface="+mn-lt"/>
                        </a:rPr>
                        <a:t>Persentase panti sosial yang menyediakan sarana prasarana pelayanan kesehatan sosial</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en-US" sz="1400" dirty="0">
                          <a:latin typeface="+mn-lt"/>
                        </a:rPr>
                        <a:t>6</a:t>
                      </a:r>
                    </a:p>
                  </a:txBody>
                  <a:tcPr/>
                </a:tc>
                <a:tc>
                  <a:txBody>
                    <a:bodyPr/>
                    <a:lstStyle/>
                    <a:p>
                      <a:pPr algn="l" fontAlgn="ctr"/>
                      <a:r>
                        <a:rPr lang="id-ID" sz="1400" b="0" i="0" u="none" strike="noStrike" dirty="0">
                          <a:solidFill>
                            <a:srgbClr val="000000"/>
                          </a:solidFill>
                          <a:effectLst/>
                          <a:latin typeface="+mn-lt"/>
                        </a:rPr>
                        <a:t>Persentase wahana kesejahteraan sosial berbasis masyarakat (WKBSM) yang menyediakan sarana prasarana pelayanan kesejahteraan sosial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en-US" sz="1400" dirty="0">
                          <a:latin typeface="+mn-lt"/>
                        </a:rPr>
                        <a:t>7</a:t>
                      </a:r>
                    </a:p>
                  </a:txBody>
                  <a:tcPr/>
                </a:tc>
                <a:tc>
                  <a:txBody>
                    <a:bodyPr/>
                    <a:lstStyle/>
                    <a:p>
                      <a:pPr algn="l" fontAlgn="ctr"/>
                      <a:r>
                        <a:rPr lang="id-ID" sz="1400" b="0" i="0" u="none" strike="noStrike" dirty="0">
                          <a:solidFill>
                            <a:srgbClr val="000000"/>
                          </a:solidFill>
                          <a:effectLst/>
                          <a:latin typeface="+mn-lt"/>
                        </a:rPr>
                        <a:t>Persentase penyandang cacat fisik dan mental, serta lanjut usia tidak potensial yang telah menerima jaminan sosial</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79673630"/>
                  </a:ext>
                </a:extLst>
              </a:tr>
              <a:tr h="305243">
                <a:tc>
                  <a:txBody>
                    <a:bodyPr/>
                    <a:lstStyle/>
                    <a:p>
                      <a:pPr algn="ctr"/>
                      <a:r>
                        <a:rPr lang="en-US" sz="1400" dirty="0">
                          <a:latin typeface="+mn-lt"/>
                        </a:rPr>
                        <a:t>8</a:t>
                      </a:r>
                    </a:p>
                  </a:txBody>
                  <a:tcPr/>
                </a:tc>
                <a:tc>
                  <a:txBody>
                    <a:bodyPr/>
                    <a:lstStyle/>
                    <a:p>
                      <a:pPr algn="l" fontAlgn="ctr"/>
                      <a:r>
                        <a:rPr lang="id-ID" sz="1400" b="0" i="0" u="none" strike="noStrike" dirty="0">
                          <a:solidFill>
                            <a:srgbClr val="000000"/>
                          </a:solidFill>
                          <a:effectLst/>
                          <a:latin typeface="+mn-lt"/>
                        </a:rPr>
                        <a:t>Persentase PMKS yang memperoleh bantuan sosial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002282233"/>
                  </a:ext>
                </a:extLst>
              </a:tr>
            </a:tbl>
          </a:graphicData>
        </a:graphic>
      </p:graphicFrame>
    </p:spTree>
    <p:extLst>
      <p:ext uri="{BB962C8B-B14F-4D97-AF65-F5344CB8AC3E}">
        <p14:creationId xmlns:p14="http://schemas.microsoft.com/office/powerpoint/2010/main" val="15201790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3"/>
            <a:ext cx="7711751"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AU" sz="2400" b="1" dirty="0"/>
              <a:t>DINAS </a:t>
            </a:r>
            <a:r>
              <a:rPr lang="en-AU" sz="2400" b="1" dirty="0" smtClean="0"/>
              <a:t>SOSIAL</a:t>
            </a:r>
            <a:r>
              <a:rPr lang="id-ID" sz="2400" b="1" dirty="0" smtClean="0"/>
              <a:t> PEMBERDAYAAN MASYARAKAT DAN DESA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68819162"/>
              </p:ext>
            </p:extLst>
          </p:nvPr>
        </p:nvGraphicFramePr>
        <p:xfrm>
          <a:off x="108701" y="599688"/>
          <a:ext cx="8928993" cy="3942198"/>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9</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sarana prasarana perkantoran pemerintahan desa yang baik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10</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Rata-rata jumlah kelompok binaan lembaga pemberdayaan masyarakat (LPM)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11</a:t>
                      </a:r>
                      <a:endParaRPr lang="en-US" sz="1400" dirty="0">
                        <a:latin typeface="+mn-lt"/>
                      </a:endParaRPr>
                    </a:p>
                  </a:txBody>
                  <a:tcPr/>
                </a:tc>
                <a:tc>
                  <a:txBody>
                    <a:bodyPr/>
                    <a:lstStyle/>
                    <a:p>
                      <a:pPr algn="l" fontAlgn="ctr"/>
                      <a:r>
                        <a:rPr lang="fi-FI" sz="1400" b="0" i="0" u="none" strike="noStrike" dirty="0">
                          <a:solidFill>
                            <a:srgbClr val="000000"/>
                          </a:solidFill>
                          <a:effectLst/>
                          <a:latin typeface="+mn-lt"/>
                        </a:rPr>
                        <a:t>Rata-rata  jumlah kelompok binaan PKK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12</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LSM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13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LPM  Berprestasi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id-ID" sz="1400" dirty="0" smtClean="0">
                          <a:latin typeface="+mn-lt"/>
                        </a:rPr>
                        <a:t>14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PKK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id-ID" sz="1400" dirty="0" smtClean="0">
                          <a:latin typeface="+mn-lt"/>
                        </a:rPr>
                        <a:t>15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Posyandu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79673630"/>
                  </a:ext>
                </a:extLst>
              </a:tr>
              <a:tr h="305243">
                <a:tc>
                  <a:txBody>
                    <a:bodyPr/>
                    <a:lstStyle/>
                    <a:p>
                      <a:pPr algn="ctr"/>
                      <a:r>
                        <a:rPr lang="id-ID" sz="1400" dirty="0" smtClean="0">
                          <a:latin typeface="+mn-lt"/>
                        </a:rPr>
                        <a:t>16</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Swadaya Masyarakat terhadap Program pemberdayaan masyarakat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002282233"/>
                  </a:ext>
                </a:extLst>
              </a:tr>
              <a:tr h="305243">
                <a:tc>
                  <a:txBody>
                    <a:bodyPr/>
                    <a:lstStyle/>
                    <a:p>
                      <a:pPr algn="ctr"/>
                      <a:r>
                        <a:rPr lang="id-ID" sz="1400" dirty="0" smtClean="0">
                          <a:latin typeface="+mn-lt"/>
                        </a:rPr>
                        <a:t>17</a:t>
                      </a:r>
                      <a:endParaRPr lang="en-US" sz="1400" dirty="0">
                        <a:latin typeface="+mn-lt"/>
                      </a:endParaRPr>
                    </a:p>
                  </a:txBody>
                  <a:tcPr/>
                </a:tc>
                <a:tc>
                  <a:txBody>
                    <a:bodyPr/>
                    <a:lstStyle/>
                    <a:p>
                      <a:pPr algn="l" rtl="0" fontAlgn="ctr"/>
                      <a:r>
                        <a:rPr lang="pt-BR" sz="1400" b="0" i="0" u="none" strike="noStrike" dirty="0">
                          <a:solidFill>
                            <a:srgbClr val="000000"/>
                          </a:solidFill>
                          <a:effectLst/>
                          <a:latin typeface="+mn-lt"/>
                        </a:rPr>
                        <a:t>Keluarga Pra Sejahtera dan  Keluarga Sejahtera 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18</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Persentase desa berstatus swasembada terhadap total desa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bl>
          </a:graphicData>
        </a:graphic>
      </p:graphicFrame>
    </p:spTree>
    <p:extLst>
      <p:ext uri="{BB962C8B-B14F-4D97-AF65-F5344CB8AC3E}">
        <p14:creationId xmlns:p14="http://schemas.microsoft.com/office/powerpoint/2010/main" val="1685870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3"/>
            <a:ext cx="7927775"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s-ES" sz="2400" b="1" dirty="0"/>
              <a:t>DINAS TENAGA KERJA</a:t>
            </a:r>
            <a:r>
              <a:rPr lang="id-ID" sz="2400" b="1" dirty="0"/>
              <a:t> </a:t>
            </a:r>
            <a:r>
              <a:rPr lang="id-ID" sz="2400" b="1" dirty="0" smtClean="0"/>
              <a:t>PERINDUSTRIAN DAN</a:t>
            </a:r>
            <a:r>
              <a:rPr lang="es-ES" sz="2400" b="1" dirty="0" smtClean="0"/>
              <a:t> </a:t>
            </a:r>
            <a:r>
              <a:rPr lang="es-ES" sz="2400" b="1" dirty="0"/>
              <a:t>TRANSMIGRASI</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094037812"/>
              </p:ext>
            </p:extLst>
          </p:nvPr>
        </p:nvGraphicFramePr>
        <p:xfrm>
          <a:off x="108701" y="599688"/>
          <a:ext cx="8928993" cy="6166662"/>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rtl="0" fontAlgn="ctr"/>
                      <a:r>
                        <a:rPr lang="id-ID" sz="1400" b="0" i="0" u="none" strike="noStrike" dirty="0">
                          <a:solidFill>
                            <a:srgbClr val="000000"/>
                          </a:solidFill>
                          <a:effectLst/>
                          <a:latin typeface="+mn-lt"/>
                        </a:rPr>
                        <a:t>Angka  partisipasi angkatan kerja</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l" rtl="0" fontAlgn="ctr"/>
                      <a:r>
                        <a:rPr lang="id-ID" sz="1400" b="0" i="0" u="none" strike="noStrike" dirty="0" err="1">
                          <a:solidFill>
                            <a:srgbClr val="000000"/>
                          </a:solidFill>
                          <a:effectLst/>
                          <a:latin typeface="+mn-lt"/>
                        </a:rPr>
                        <a:t>Tingkt</a:t>
                      </a:r>
                      <a:r>
                        <a:rPr lang="id-ID" sz="1400" b="0" i="0" u="none" strike="noStrike" dirty="0">
                          <a:solidFill>
                            <a:srgbClr val="000000"/>
                          </a:solidFill>
                          <a:effectLst/>
                          <a:latin typeface="+mn-lt"/>
                        </a:rPr>
                        <a:t>  partisipasi angkatan kerja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79736900"/>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Tingkat pengangguran terbuka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938803698"/>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Angka  sengketa pengusaha-pekerja per tahun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91615105"/>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Besaran kasus yang diselesaikan dengan Perjanjian Bersama (PB)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73039368"/>
                  </a:ext>
                </a:extLst>
              </a:tr>
              <a:tr h="305243">
                <a:tc>
                  <a:txBody>
                    <a:bodyPr/>
                    <a:lstStyle/>
                    <a:p>
                      <a:pPr algn="ctr"/>
                      <a:r>
                        <a:rPr lang="id-ID" sz="1400" dirty="0" smtClean="0">
                          <a:latin typeface="+mn-lt"/>
                        </a:rPr>
                        <a:t>6</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Besaran pencari kerja yang terdaftar yang ditempatkan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83213513"/>
                  </a:ext>
                </a:extLst>
              </a:tr>
              <a:tr h="305243">
                <a:tc>
                  <a:txBody>
                    <a:bodyPr/>
                    <a:lstStyle/>
                    <a:p>
                      <a:pPr algn="ctr"/>
                      <a:r>
                        <a:rPr lang="id-ID" sz="1400" dirty="0" smtClean="0">
                          <a:latin typeface="+mn-lt"/>
                        </a:rPr>
                        <a:t>7</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Keselamatan dan perlindungan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679914465"/>
                  </a:ext>
                </a:extLst>
              </a:tr>
              <a:tr h="305243">
                <a:tc>
                  <a:txBody>
                    <a:bodyPr/>
                    <a:lstStyle/>
                    <a:p>
                      <a:pPr algn="ctr"/>
                      <a:r>
                        <a:rPr lang="id-ID" sz="1400" dirty="0" smtClean="0">
                          <a:latin typeface="+mn-lt"/>
                        </a:rPr>
                        <a:t>8</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Besaran pekerja/buruh yang menjadi peserta program Jamsostek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320591688"/>
                  </a:ext>
                </a:extLst>
              </a:tr>
              <a:tr h="305243">
                <a:tc>
                  <a:txBody>
                    <a:bodyPr/>
                    <a:lstStyle/>
                    <a:p>
                      <a:pPr algn="ctr"/>
                      <a:r>
                        <a:rPr lang="id-ID" sz="1400" dirty="0" smtClean="0">
                          <a:latin typeface="+mn-lt"/>
                        </a:rPr>
                        <a:t>9</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Perselisihan buruh dan pengusaha terhadap kebijakan pemerintah daerah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528820000"/>
                  </a:ext>
                </a:extLst>
              </a:tr>
              <a:tr h="305243">
                <a:tc>
                  <a:txBody>
                    <a:bodyPr/>
                    <a:lstStyle/>
                    <a:p>
                      <a:pPr algn="ctr"/>
                      <a:r>
                        <a:rPr lang="id-ID" sz="1400" dirty="0" smtClean="0">
                          <a:latin typeface="+mn-lt"/>
                        </a:rPr>
                        <a:t>10</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Besaran  Pemeriksaan Perusahaan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11</a:t>
                      </a:r>
                      <a:endParaRPr lang="en-US" sz="1400" dirty="0">
                        <a:latin typeface="+mn-lt"/>
                      </a:endParaRPr>
                    </a:p>
                  </a:txBody>
                  <a:tcPr/>
                </a:tc>
                <a:tc>
                  <a:txBody>
                    <a:bodyPr/>
                    <a:lstStyle/>
                    <a:p>
                      <a:pPr algn="l" fontAlgn="ctr"/>
                      <a:r>
                        <a:rPr lang="fi-FI" sz="1400" b="0" i="0" u="none" strike="noStrike">
                          <a:solidFill>
                            <a:srgbClr val="000000"/>
                          </a:solidFill>
                          <a:effectLst/>
                          <a:latin typeface="+mn-lt"/>
                        </a:rPr>
                        <a:t>Besaran  Pengujian Peralatan di Perusahaan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12</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Besaran tenaga kerja yang mendapatkan pelatihan berbasis kompetensi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13</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Besaran tenaga kerja yang mendapatkan pelatihan berbasis masyarakat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14</a:t>
                      </a:r>
                      <a:endParaRPr lang="en-US" sz="1400" dirty="0">
                        <a:latin typeface="+mn-lt"/>
                      </a:endParaRPr>
                    </a:p>
                  </a:txBody>
                  <a:tcPr/>
                </a:tc>
                <a:tc>
                  <a:txBody>
                    <a:bodyPr/>
                    <a:lstStyle/>
                    <a:p>
                      <a:pPr algn="just" fontAlgn="ctr"/>
                      <a:r>
                        <a:rPr lang="fi-FI" sz="1400" b="0" i="0" u="none" strike="noStrike">
                          <a:solidFill>
                            <a:srgbClr val="000000"/>
                          </a:solidFill>
                          <a:effectLst/>
                          <a:latin typeface="+mn-lt"/>
                        </a:rPr>
                        <a:t>Besaran tenaga kerja yang mendapatkan pelatihan kewirausahaan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id-ID" sz="1400" dirty="0" smtClean="0">
                          <a:latin typeface="+mn-lt"/>
                        </a:rPr>
                        <a:t>15</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Rasio  lulusan S1/S2/S3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id-ID" sz="1400" dirty="0" smtClean="0">
                          <a:latin typeface="+mn-lt"/>
                        </a:rPr>
                        <a:t>16</a:t>
                      </a:r>
                      <a:endParaRPr lang="en-US" sz="1400" dirty="0">
                        <a:latin typeface="+mn-lt"/>
                      </a:endParaRPr>
                    </a:p>
                  </a:txBody>
                  <a:tcPr/>
                </a:tc>
                <a:tc>
                  <a:txBody>
                    <a:bodyPr/>
                    <a:lstStyle/>
                    <a:p>
                      <a:pPr algn="l" rtl="0" fontAlgn="ctr"/>
                      <a:r>
                        <a:rPr lang="id-ID" sz="1400" b="0" i="0" u="none" strike="noStrike">
                          <a:solidFill>
                            <a:srgbClr val="000000"/>
                          </a:solidFill>
                          <a:effectLst/>
                          <a:latin typeface="+mn-lt"/>
                        </a:rPr>
                        <a:t>Rasio penduduk yang bekerja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79673630"/>
                  </a:ext>
                </a:extLst>
              </a:tr>
            </a:tbl>
          </a:graphicData>
        </a:graphic>
      </p:graphicFrame>
    </p:spTree>
    <p:extLst>
      <p:ext uri="{BB962C8B-B14F-4D97-AF65-F5344CB8AC3E}">
        <p14:creationId xmlns:p14="http://schemas.microsoft.com/office/powerpoint/2010/main" val="21387419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3"/>
            <a:ext cx="7927775"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s-ES" sz="2400" b="1" dirty="0"/>
              <a:t>DINAS TENAGA KERJA</a:t>
            </a:r>
            <a:r>
              <a:rPr lang="id-ID" sz="2400" b="1" dirty="0"/>
              <a:t> </a:t>
            </a:r>
            <a:r>
              <a:rPr lang="id-ID" sz="2400" b="1" dirty="0" smtClean="0"/>
              <a:t>PERINDUSTRIAN DAN</a:t>
            </a:r>
            <a:r>
              <a:rPr lang="es-ES" sz="2400" b="1" dirty="0" smtClean="0"/>
              <a:t> </a:t>
            </a:r>
            <a:r>
              <a:rPr lang="es-ES" sz="2400" b="1" dirty="0"/>
              <a:t>TRANSMIGRASI</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736799312"/>
              </p:ext>
            </p:extLst>
          </p:nvPr>
        </p:nvGraphicFramePr>
        <p:xfrm>
          <a:off x="108701" y="599688"/>
          <a:ext cx="8928993" cy="3220779"/>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17</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Laju  pertumbuhan PDB per tenaga kerja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71270986"/>
                  </a:ext>
                </a:extLst>
              </a:tr>
              <a:tr h="305243">
                <a:tc>
                  <a:txBody>
                    <a:bodyPr/>
                    <a:lstStyle/>
                    <a:p>
                      <a:pPr algn="ctr"/>
                      <a:r>
                        <a:rPr lang="id-ID" sz="1400" dirty="0" smtClean="0">
                          <a:latin typeface="+mn-lt"/>
                        </a:rPr>
                        <a:t>18</a:t>
                      </a:r>
                      <a:endParaRPr lang="en-US" sz="1400" dirty="0">
                        <a:latin typeface="+mn-lt"/>
                      </a:endParaRPr>
                    </a:p>
                  </a:txBody>
                  <a:tcPr/>
                </a:tc>
                <a:tc>
                  <a:txBody>
                    <a:bodyPr/>
                    <a:lstStyle/>
                    <a:p>
                      <a:pPr algn="just" rtl="0" fontAlgn="ctr"/>
                      <a:r>
                        <a:rPr lang="fi-FI" sz="1400" b="0" i="0" u="none" strike="noStrike" dirty="0">
                          <a:solidFill>
                            <a:srgbClr val="000000"/>
                          </a:solidFill>
                          <a:effectLst/>
                          <a:latin typeface="+mn-lt"/>
                        </a:rPr>
                        <a:t>Rasio kesempatan kerja thd penduduk usia 15 tahun ke atas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463109439"/>
                  </a:ext>
                </a:extLst>
              </a:tr>
              <a:tr h="305243">
                <a:tc>
                  <a:txBody>
                    <a:bodyPr/>
                    <a:lstStyle/>
                    <a:p>
                      <a:pPr algn="ctr"/>
                      <a:r>
                        <a:rPr lang="en-US" sz="1400" dirty="0" smtClean="0">
                          <a:latin typeface="+mn-lt"/>
                        </a:rPr>
                        <a:t>1</a:t>
                      </a:r>
                      <a:r>
                        <a:rPr lang="id-ID" sz="1400" dirty="0" smtClean="0">
                          <a:latin typeface="+mn-lt"/>
                        </a:rPr>
                        <a:t>9</a:t>
                      </a:r>
                      <a:endParaRPr lang="en-US" sz="1400" dirty="0">
                        <a:latin typeface="+mn-lt"/>
                      </a:endParaRPr>
                    </a:p>
                  </a:txBody>
                  <a:tcPr/>
                </a:tc>
                <a:tc>
                  <a:txBody>
                    <a:bodyPr/>
                    <a:lstStyle/>
                    <a:p>
                      <a:pPr algn="just" rtl="0" fontAlgn="t"/>
                      <a:r>
                        <a:rPr lang="id-ID" sz="1400" b="0" i="0" u="none" strike="noStrike" dirty="0">
                          <a:solidFill>
                            <a:srgbClr val="000000"/>
                          </a:solidFill>
                          <a:effectLst/>
                          <a:latin typeface="+mn-lt"/>
                        </a:rPr>
                        <a:t>Proporsi tenaga kerja yang berusaha sendiri dan pekerja bebas keluarga terhadap total kesempatan kerja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055976116"/>
                  </a:ext>
                </a:extLst>
              </a:tr>
              <a:tr h="305243">
                <a:tc>
                  <a:txBody>
                    <a:bodyPr/>
                    <a:lstStyle/>
                    <a:p>
                      <a:pPr algn="ctr"/>
                      <a:r>
                        <a:rPr lang="id-ID" sz="1400" dirty="0" smtClean="0">
                          <a:latin typeface="+mn-lt"/>
                        </a:rPr>
                        <a:t>20</a:t>
                      </a:r>
                      <a:endParaRPr lang="en-US" sz="1400" dirty="0">
                        <a:latin typeface="+mn-lt"/>
                      </a:endParaRP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Nilai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ekspor</a:t>
                      </a:r>
                      <a:r>
                        <a:rPr lang="en-US" sz="1400" dirty="0">
                          <a:solidFill>
                            <a:srgbClr val="000000"/>
                          </a:solidFill>
                          <a:effectLst/>
                          <a:latin typeface="+mn-lt"/>
                          <a:ea typeface="Malgun Gothic"/>
                          <a:cs typeface="Bookman Old Style"/>
                        </a:rPr>
                        <a:t> Non </a:t>
                      </a:r>
                      <a:r>
                        <a:rPr lang="en-US" sz="1400" dirty="0" err="1">
                          <a:solidFill>
                            <a:srgbClr val="000000"/>
                          </a:solidFill>
                          <a:effectLst/>
                          <a:latin typeface="+mn-lt"/>
                          <a:ea typeface="Malgun Gothic"/>
                          <a:cs typeface="Bookman Old Style"/>
                        </a:rPr>
                        <a:t>Migas</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Jt</a:t>
                      </a:r>
                      <a:r>
                        <a:rPr lang="en-US" sz="1400" dirty="0">
                          <a:solidFill>
                            <a:srgbClr val="000000"/>
                          </a:solidFill>
                          <a:effectLst/>
                          <a:latin typeface="+mn-lt"/>
                          <a:ea typeface="Malgun Gothic"/>
                          <a:cs typeface="Bookman Old Style"/>
                        </a:rPr>
                        <a:t> US$)</a:t>
                      </a:r>
                    </a:p>
                  </a:txBody>
                  <a:tcPr marL="63896" marR="63896"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21</a:t>
                      </a:r>
                      <a:endParaRPr lang="en-US" sz="1400" dirty="0">
                        <a:latin typeface="+mn-lt"/>
                      </a:endParaRP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Jumlah</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Klaster</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agro</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kimia</a:t>
                      </a:r>
                      <a:r>
                        <a:rPr lang="en-US" sz="1400" dirty="0">
                          <a:solidFill>
                            <a:srgbClr val="000000"/>
                          </a:solidFill>
                          <a:effectLst/>
                          <a:latin typeface="+mn-lt"/>
                          <a:ea typeface="Malgun Gothic"/>
                          <a:cs typeface="Bookman Old Style"/>
                        </a:rPr>
                        <a:t> &amp; </a:t>
                      </a:r>
                      <a:r>
                        <a:rPr lang="en-US" sz="1400" dirty="0" err="1">
                          <a:solidFill>
                            <a:srgbClr val="000000"/>
                          </a:solidFill>
                          <a:effectLst/>
                          <a:latin typeface="+mn-lt"/>
                          <a:ea typeface="Malgun Gothic"/>
                          <a:cs typeface="Bookman Old Style"/>
                        </a:rPr>
                        <a:t>hasil</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hutan</a:t>
                      </a:r>
                      <a:r>
                        <a:rPr lang="en-US" sz="1400" dirty="0">
                          <a:solidFill>
                            <a:srgbClr val="000000"/>
                          </a:solidFill>
                          <a:effectLst/>
                          <a:latin typeface="+mn-lt"/>
                          <a:ea typeface="Malgun Gothic"/>
                          <a:cs typeface="Bookman Old Style"/>
                        </a:rPr>
                        <a:t> </a:t>
                      </a:r>
                    </a:p>
                  </a:txBody>
                  <a:tcPr marL="63896" marR="63896"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22</a:t>
                      </a:r>
                      <a:endParaRPr lang="en-US" sz="1400" dirty="0">
                        <a:latin typeface="+mn-lt"/>
                      </a:endParaRPr>
                    </a:p>
                  </a:txBody>
                  <a:tcPr/>
                </a:tc>
                <a:tc>
                  <a:txBody>
                    <a:bodyPr/>
                    <a:lstStyle/>
                    <a:p>
                      <a:pPr marL="85725" indent="0" algn="l" fontAlgn="t"/>
                      <a:r>
                        <a:rPr lang="nn-NO" sz="1400" b="0" i="0" u="none" strike="noStrike" dirty="0">
                          <a:solidFill>
                            <a:srgbClr val="000000"/>
                          </a:solidFill>
                          <a:effectLst/>
                          <a:latin typeface="+mn-lt"/>
                        </a:rPr>
                        <a:t>Persentase kemampuan sentra IAKHH menjadi pemasok Industri besar</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23</a:t>
                      </a:r>
                      <a:endParaRPr lang="en-US" sz="1400" dirty="0">
                        <a:latin typeface="+mn-lt"/>
                      </a:endParaRPr>
                    </a:p>
                  </a:txBody>
                  <a:tcPr/>
                </a:tc>
                <a:tc>
                  <a:txBody>
                    <a:bodyPr/>
                    <a:lstStyle/>
                    <a:p>
                      <a:pPr marL="0" indent="0">
                        <a:spcBef>
                          <a:spcPts val="480"/>
                        </a:spcBef>
                        <a:spcAft>
                          <a:spcPts val="480"/>
                        </a:spcAft>
                        <a:buFont typeface="Arial" pitchFamily="34" charset="0"/>
                        <a:buNone/>
                      </a:pPr>
                      <a:r>
                        <a:rPr lang="en-US" sz="1400" dirty="0" err="1">
                          <a:solidFill>
                            <a:srgbClr val="000000"/>
                          </a:solidFill>
                          <a:effectLst/>
                          <a:latin typeface="+mn-lt"/>
                          <a:ea typeface="Malgun Gothic"/>
                          <a:cs typeface="Bookman Old Style"/>
                        </a:rPr>
                        <a:t>Persentase</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kemampuan</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sentra</a:t>
                      </a:r>
                      <a:r>
                        <a:rPr lang="en-US" sz="1400" dirty="0">
                          <a:solidFill>
                            <a:srgbClr val="000000"/>
                          </a:solidFill>
                          <a:effectLst/>
                          <a:latin typeface="+mn-lt"/>
                          <a:ea typeface="Malgun Gothic"/>
                          <a:cs typeface="Bookman Old Style"/>
                        </a:rPr>
                        <a:t> IATEA </a:t>
                      </a:r>
                      <a:r>
                        <a:rPr lang="en-US" sz="1400" dirty="0" err="1">
                          <a:solidFill>
                            <a:srgbClr val="000000"/>
                          </a:solidFill>
                          <a:effectLst/>
                          <a:latin typeface="+mn-lt"/>
                          <a:ea typeface="Malgun Gothic"/>
                          <a:cs typeface="Bookman Old Style"/>
                        </a:rPr>
                        <a:t>menjadi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pemasok</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Industri</a:t>
                      </a:r>
                      <a:r>
                        <a:rPr lang="en-US" sz="1400" dirty="0">
                          <a:solidFill>
                            <a:srgbClr val="000000"/>
                          </a:solidFill>
                          <a:effectLst/>
                          <a:latin typeface="+mn-lt"/>
                          <a:ea typeface="Malgun Gothic"/>
                          <a:cs typeface="Bookman Old Style"/>
                        </a:rPr>
                        <a:t> </a:t>
                      </a:r>
                      <a:r>
                        <a:rPr lang="en-US" sz="1400" dirty="0" err="1">
                          <a:solidFill>
                            <a:srgbClr val="000000"/>
                          </a:solidFill>
                          <a:effectLst/>
                          <a:latin typeface="+mn-lt"/>
                          <a:ea typeface="Malgun Gothic"/>
                          <a:cs typeface="Bookman Old Style"/>
                        </a:rPr>
                        <a:t>besar</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bl>
          </a:graphicData>
        </a:graphic>
      </p:graphicFrame>
    </p:spTree>
    <p:extLst>
      <p:ext uri="{BB962C8B-B14F-4D97-AF65-F5344CB8AC3E}">
        <p14:creationId xmlns:p14="http://schemas.microsoft.com/office/powerpoint/2010/main" val="612373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8143799"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en-GB" sz="2400" b="1" dirty="0"/>
              <a:t> PEMBERDAYAAN PEREMPUAN</a:t>
            </a:r>
            <a:r>
              <a:rPr lang="id-ID" sz="2400" b="1" dirty="0"/>
              <a:t>,</a:t>
            </a:r>
            <a:r>
              <a:rPr lang="en-GB" sz="2400" b="1" dirty="0"/>
              <a:t> PERLINDUNGAN ANAK</a:t>
            </a:r>
            <a:r>
              <a:rPr lang="id-ID" sz="2400" b="1" dirty="0"/>
              <a:t>, PENGENDALIAN PENDUDUK DAN KELUARGA BERENCANA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827770868"/>
              </p:ext>
            </p:extLst>
          </p:nvPr>
        </p:nvGraphicFramePr>
        <p:xfrm>
          <a:off x="100609" y="908720"/>
          <a:ext cx="8928993" cy="535336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879561">
                  <a:extLst>
                    <a:ext uri="{9D8B030D-6E8A-4147-A177-3AD203B41FA5}">
                      <a16:colId xmlns="" xmlns:a16="http://schemas.microsoft.com/office/drawing/2014/main" val="20001"/>
                    </a:ext>
                  </a:extLst>
                </a:gridCol>
                <a:gridCol w="1154429">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r>
                        <a:rPr lang="id-ID" sz="1400" dirty="0" smtClean="0">
                          <a:latin typeface="+mn-lt"/>
                        </a:rPr>
                        <a:t>1</a:t>
                      </a:r>
                      <a:endParaRPr lang="id-ID" sz="1400" dirty="0">
                        <a:latin typeface="+mn-lt"/>
                      </a:endParaRPr>
                    </a:p>
                  </a:txBody>
                  <a:tcPr/>
                </a:tc>
                <a:tc>
                  <a:txBody>
                    <a:bodyPr/>
                    <a:lstStyle/>
                    <a:p>
                      <a:pPr algn="just" fontAlgn="ctr"/>
                      <a:r>
                        <a:rPr lang="it-IT" sz="1400" b="0" i="0" u="none" strike="noStrike" dirty="0">
                          <a:solidFill>
                            <a:srgbClr val="000000"/>
                          </a:solidFill>
                          <a:effectLst/>
                          <a:latin typeface="+mn-lt"/>
                        </a:rPr>
                        <a:t>Persentase partisipasi perempuan di lembaga pemerintah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r>
                        <a:rPr lang="id-ID" sz="1400" dirty="0" smtClean="0">
                          <a:latin typeface="+mn-lt"/>
                        </a:rPr>
                        <a:t>2</a:t>
                      </a:r>
                      <a:endParaRPr lang="id-ID" sz="1400" dirty="0">
                        <a:latin typeface="+mn-lt"/>
                      </a:endParaRPr>
                    </a:p>
                  </a:txBody>
                  <a:tcPr/>
                </a:tc>
                <a:tc>
                  <a:txBody>
                    <a:bodyPr/>
                    <a:lstStyle/>
                    <a:p>
                      <a:pPr algn="l" fontAlgn="ctr"/>
                      <a:r>
                        <a:rPr lang="id-ID" sz="1400" b="0" i="0" u="none" strike="noStrike" dirty="0">
                          <a:solidFill>
                            <a:srgbClr val="000000"/>
                          </a:solidFill>
                          <a:effectLst/>
                          <a:latin typeface="+mn-lt"/>
                        </a:rPr>
                        <a:t>Proporsi  kursi  yang diduduki  perempuan di DPR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707393340"/>
                  </a:ext>
                </a:extLst>
              </a:tr>
              <a:tr h="305243">
                <a:tc>
                  <a:txBody>
                    <a:bodyPr/>
                    <a:lstStyle/>
                    <a:p>
                      <a:r>
                        <a:rPr lang="id-ID" sz="1400" dirty="0" smtClean="0">
                          <a:latin typeface="+mn-lt"/>
                        </a:rPr>
                        <a:t>3</a:t>
                      </a:r>
                      <a:endParaRPr lang="id-ID" sz="1400" dirty="0">
                        <a:latin typeface="+mn-lt"/>
                      </a:endParaRPr>
                    </a:p>
                  </a:txBody>
                  <a:tcPr/>
                </a:tc>
                <a:tc>
                  <a:txBody>
                    <a:bodyPr/>
                    <a:lstStyle/>
                    <a:p>
                      <a:pPr algn="l" fontAlgn="ctr"/>
                      <a:r>
                        <a:rPr lang="it-IT" sz="1400" b="0" i="0" u="none" strike="noStrike" dirty="0">
                          <a:solidFill>
                            <a:srgbClr val="000000"/>
                          </a:solidFill>
                          <a:effectLst/>
                          <a:latin typeface="+mn-lt"/>
                        </a:rPr>
                        <a:t>Partisipasi perempuan di lembaga swasta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777339001"/>
                  </a:ext>
                </a:extLst>
              </a:tr>
              <a:tr h="305243">
                <a:tc>
                  <a:txBody>
                    <a:bodyPr/>
                    <a:lstStyle/>
                    <a:p>
                      <a:r>
                        <a:rPr lang="id-ID" sz="1400" dirty="0" smtClean="0">
                          <a:latin typeface="+mn-lt"/>
                        </a:rPr>
                        <a:t>4</a:t>
                      </a:r>
                      <a:endParaRPr lang="id-ID" sz="1400" dirty="0">
                        <a:latin typeface="+mn-lt"/>
                      </a:endParaRPr>
                    </a:p>
                  </a:txBody>
                  <a:tcPr/>
                </a:tc>
                <a:tc>
                  <a:txBody>
                    <a:bodyPr/>
                    <a:lstStyle/>
                    <a:p>
                      <a:pPr algn="l" fontAlgn="ctr"/>
                      <a:r>
                        <a:rPr lang="id-ID" sz="1400" b="0" i="0" u="none" strike="noStrike" dirty="0">
                          <a:solidFill>
                            <a:srgbClr val="000000"/>
                          </a:solidFill>
                          <a:effectLst/>
                          <a:latin typeface="+mn-lt"/>
                        </a:rPr>
                        <a:t>Rasio KDRT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r>
                        <a:rPr lang="id-ID" sz="1400" dirty="0" smtClean="0">
                          <a:latin typeface="+mn-lt"/>
                        </a:rPr>
                        <a:t>5</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Persentase jumlah tenaga kerja </a:t>
                      </a:r>
                      <a:r>
                        <a:rPr lang="id-ID" sz="1400" b="0" i="0" u="none" strike="noStrike" dirty="0" err="1">
                          <a:solidFill>
                            <a:srgbClr val="000000"/>
                          </a:solidFill>
                          <a:effectLst/>
                          <a:latin typeface="+mn-lt"/>
                        </a:rPr>
                        <a:t>dibawah</a:t>
                      </a:r>
                      <a:r>
                        <a:rPr lang="id-ID" sz="1400" b="0" i="0" u="none" strike="noStrike" dirty="0">
                          <a:solidFill>
                            <a:srgbClr val="000000"/>
                          </a:solidFill>
                          <a:effectLst/>
                          <a:latin typeface="+mn-lt"/>
                        </a:rPr>
                        <a:t> umur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r>
                        <a:rPr lang="id-ID" sz="1400" dirty="0" smtClean="0">
                          <a:latin typeface="+mn-lt"/>
                        </a:rPr>
                        <a:t>6</a:t>
                      </a:r>
                      <a:endParaRPr lang="id-ID" sz="1400" dirty="0">
                        <a:latin typeface="+mn-lt"/>
                      </a:endParaRPr>
                    </a:p>
                  </a:txBody>
                  <a:tcPr/>
                </a:tc>
                <a:tc>
                  <a:txBody>
                    <a:bodyPr/>
                    <a:lstStyle/>
                    <a:p>
                      <a:pPr algn="l" fontAlgn="ctr"/>
                      <a:r>
                        <a:rPr lang="id-ID" sz="1400" b="0" i="0" u="none" strike="noStrike" dirty="0">
                          <a:solidFill>
                            <a:srgbClr val="000000"/>
                          </a:solidFill>
                          <a:effectLst/>
                          <a:latin typeface="+mn-lt"/>
                        </a:rPr>
                        <a:t>Partisipasi  angkatan kerja perempuan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r>
                        <a:rPr lang="id-ID" sz="1400" dirty="0" smtClean="0">
                          <a:latin typeface="+mn-lt"/>
                        </a:rPr>
                        <a:t>7</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Cakupan perempuan dan anak korban kekerasan yang mendapatkan penanganan pengaduan oleh petugas terlatih di dalam unit pelayanan terpadu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r>
                        <a:rPr lang="id-ID" sz="1400" dirty="0" smtClean="0">
                          <a:latin typeface="+mn-lt"/>
                        </a:rPr>
                        <a:t>8</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Cakupan perempuan dan anak korban kekerasan yang mendapatkan layanan kesehatan oleh tenaga kesehatan terlatih di Puskesmas mampu tatalaksana </a:t>
                      </a:r>
                      <a:r>
                        <a:rPr lang="id-ID" sz="1400" b="0" i="0" u="none" strike="noStrike" dirty="0" err="1">
                          <a:solidFill>
                            <a:srgbClr val="000000"/>
                          </a:solidFill>
                          <a:effectLst/>
                          <a:latin typeface="+mn-lt"/>
                        </a:rPr>
                        <a:t>KtP</a:t>
                      </a:r>
                      <a:r>
                        <a:rPr lang="id-ID" sz="1400" b="0" i="0" u="none" strike="noStrike" dirty="0">
                          <a:solidFill>
                            <a:srgbClr val="000000"/>
                          </a:solidFill>
                          <a:effectLst/>
                          <a:latin typeface="+mn-lt"/>
                        </a:rPr>
                        <a:t>/A dan PPT/PKT di Rumah Sakit</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r>
                        <a:rPr lang="id-ID" sz="1400" dirty="0" smtClean="0">
                          <a:latin typeface="+mn-lt"/>
                        </a:rPr>
                        <a:t>9</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Cakupan layanan rehabilitasi sosial yang diberikan oleh petugas rehabilitasi sosial terlatih bagi perempuan dan anak korban kekerasan di dalam unit pelayanan terpadu.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r>
                        <a:rPr lang="id-ID" sz="1400" dirty="0" smtClean="0">
                          <a:latin typeface="+mn-lt"/>
                        </a:rPr>
                        <a:t>10</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Cakupan penegakan hukum dari tingkat penyidikan sampai dengan putusan pengadilan atas kasus-kasus kekerasan terhadap perempuan dan anak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98504666"/>
                  </a:ext>
                </a:extLst>
              </a:tr>
            </a:tbl>
          </a:graphicData>
        </a:graphic>
      </p:graphicFrame>
    </p:spTree>
    <p:extLst>
      <p:ext uri="{BB962C8B-B14F-4D97-AF65-F5344CB8AC3E}">
        <p14:creationId xmlns:p14="http://schemas.microsoft.com/office/powerpoint/2010/main" val="2347737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8143799"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en-GB" sz="2400" b="1" dirty="0"/>
              <a:t> PEMBERDAYAAN PEREMPUAN</a:t>
            </a:r>
            <a:r>
              <a:rPr lang="id-ID" sz="2400" b="1" dirty="0"/>
              <a:t>,</a:t>
            </a:r>
            <a:r>
              <a:rPr lang="en-GB" sz="2400" b="1" dirty="0"/>
              <a:t> PERLINDUNGAN ANAK</a:t>
            </a:r>
            <a:r>
              <a:rPr lang="id-ID" sz="2400" b="1" dirty="0"/>
              <a:t>, PENGENDALIAN PENDUDUK DAN KELUARGA BERENCANA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003946480"/>
              </p:ext>
            </p:extLst>
          </p:nvPr>
        </p:nvGraphicFramePr>
        <p:xfrm>
          <a:off x="100609" y="970505"/>
          <a:ext cx="8928993" cy="5808655"/>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r>
                        <a:rPr lang="id-ID" sz="1400" dirty="0" smtClean="0">
                          <a:latin typeface="+mn-lt"/>
                        </a:rPr>
                        <a:t>11</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Cakupan perempuan dan anak korban kekerasan yang mendapatkan layanan bantuan hukum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928712904"/>
                  </a:ext>
                </a:extLst>
              </a:tr>
              <a:tr h="305243">
                <a:tc>
                  <a:txBody>
                    <a:bodyPr/>
                    <a:lstStyle/>
                    <a:p>
                      <a:r>
                        <a:rPr lang="id-ID" sz="1400" dirty="0" smtClean="0">
                          <a:latin typeface="+mn-lt"/>
                        </a:rPr>
                        <a:t>12</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Cakupan layanan pemulangan bagi perempuan dan anak korban kekerasan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56518554"/>
                  </a:ext>
                </a:extLst>
              </a:tr>
              <a:tr h="305243">
                <a:tc>
                  <a:txBody>
                    <a:bodyPr/>
                    <a:lstStyle/>
                    <a:p>
                      <a:r>
                        <a:rPr lang="id-ID" sz="1400" dirty="0" smtClean="0">
                          <a:latin typeface="+mn-lt"/>
                        </a:rPr>
                        <a:t>13</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Cakupan layanan reintegrasi sosial bagi perempuan dan anak korban kekerasan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978917809"/>
                  </a:ext>
                </a:extLst>
              </a:tr>
              <a:tr h="305243">
                <a:tc>
                  <a:txBody>
                    <a:bodyPr/>
                    <a:lstStyle/>
                    <a:p>
                      <a:pPr algn="ctr"/>
                      <a:r>
                        <a:rPr lang="id-ID" sz="1400" dirty="0" smtClean="0">
                          <a:latin typeface="+mn-lt"/>
                        </a:rPr>
                        <a:t>14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Rasio  APM perempuan/laki‐laki di SD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15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Rasio  APM perempuan/laki‐laki di SMP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416266247"/>
                  </a:ext>
                </a:extLst>
              </a:tr>
              <a:tr h="305243">
                <a:tc>
                  <a:txBody>
                    <a:bodyPr/>
                    <a:lstStyle/>
                    <a:p>
                      <a:pPr algn="ctr"/>
                      <a:r>
                        <a:rPr lang="id-ID" sz="1400" dirty="0" smtClean="0">
                          <a:latin typeface="+mn-lt"/>
                        </a:rPr>
                        <a:t>16</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Rasio  APM perempuan/laki‐laki di SMA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3855314"/>
                  </a:ext>
                </a:extLst>
              </a:tr>
              <a:tr h="305243">
                <a:tc>
                  <a:txBody>
                    <a:bodyPr/>
                    <a:lstStyle/>
                    <a:p>
                      <a:pPr algn="ctr"/>
                      <a:r>
                        <a:rPr lang="id-ID" sz="1400" dirty="0" smtClean="0">
                          <a:latin typeface="+mn-lt"/>
                        </a:rPr>
                        <a:t>17</a:t>
                      </a:r>
                      <a:endParaRPr lang="en-US" sz="1400" dirty="0">
                        <a:latin typeface="+mn-lt"/>
                      </a:endParaRPr>
                    </a:p>
                  </a:txBody>
                  <a:tcPr/>
                </a:tc>
                <a:tc>
                  <a:txBody>
                    <a:bodyPr/>
                    <a:lstStyle/>
                    <a:p>
                      <a:pPr algn="l" fontAlgn="ctr"/>
                      <a:r>
                        <a:rPr lang="fi-FI" sz="1400" b="0" i="0" u="none" strike="noStrike">
                          <a:solidFill>
                            <a:srgbClr val="000000"/>
                          </a:solidFill>
                          <a:effectLst/>
                          <a:latin typeface="+mn-lt"/>
                        </a:rPr>
                        <a:t>Rasio  APM perempuan/laki‐laki di Perguruan Tinggi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914756612"/>
                  </a:ext>
                </a:extLst>
              </a:tr>
              <a:tr h="305243">
                <a:tc>
                  <a:txBody>
                    <a:bodyPr/>
                    <a:lstStyle/>
                    <a:p>
                      <a:pPr algn="ctr"/>
                      <a:r>
                        <a:rPr lang="id-ID" sz="1400" dirty="0" smtClean="0">
                          <a:latin typeface="+mn-lt"/>
                        </a:rPr>
                        <a:t>18</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Rasio melek huruf perempuan terhadap laki laki pada kelompok usia 15-24 tahun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30507802"/>
                  </a:ext>
                </a:extLst>
              </a:tr>
              <a:tr h="305243">
                <a:tc>
                  <a:txBody>
                    <a:bodyPr/>
                    <a:lstStyle/>
                    <a:p>
                      <a:pPr algn="ctr"/>
                      <a:r>
                        <a:rPr lang="id-ID" sz="1400" dirty="0" smtClean="0">
                          <a:latin typeface="+mn-lt"/>
                        </a:rPr>
                        <a:t>19</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Kontribusi perempuan dalam pekerjaan upahan di </a:t>
                      </a:r>
                      <a:r>
                        <a:rPr lang="id-ID" sz="1400" b="0" i="0" u="none" strike="noStrike" dirty="0" err="1">
                          <a:solidFill>
                            <a:srgbClr val="000000"/>
                          </a:solidFill>
                          <a:effectLst/>
                          <a:latin typeface="+mn-lt"/>
                        </a:rPr>
                        <a:t>sector</a:t>
                      </a:r>
                      <a:r>
                        <a:rPr lang="id-ID" sz="1400" b="0" i="0" u="none" strike="noStrike" dirty="0">
                          <a:solidFill>
                            <a:srgbClr val="000000"/>
                          </a:solidFill>
                          <a:effectLst/>
                          <a:latin typeface="+mn-lt"/>
                        </a:rPr>
                        <a:t> </a:t>
                      </a:r>
                      <a:r>
                        <a:rPr lang="id-ID" sz="1400" b="0" i="0" u="none" strike="noStrike" dirty="0" err="1">
                          <a:solidFill>
                            <a:srgbClr val="000000"/>
                          </a:solidFill>
                          <a:effectLst/>
                          <a:latin typeface="+mn-lt"/>
                        </a:rPr>
                        <a:t>nonpertanian</a:t>
                      </a:r>
                      <a:r>
                        <a:rPr lang="id-ID" sz="1400" b="0" i="0" u="none" strike="noStrike" dirty="0">
                          <a:solidFill>
                            <a:srgbClr val="000000"/>
                          </a:solidFill>
                          <a:effectLst/>
                          <a:latin typeface="+mn-lt"/>
                        </a:rPr>
                        <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43403944"/>
                  </a:ext>
                </a:extLst>
              </a:tr>
              <a:tr h="305243">
                <a:tc>
                  <a:txBody>
                    <a:bodyPr/>
                    <a:lstStyle/>
                    <a:p>
                      <a:pPr algn="ctr"/>
                      <a:r>
                        <a:rPr lang="id-ID" sz="1400" dirty="0" smtClean="0">
                          <a:latin typeface="+mn-lt"/>
                        </a:rPr>
                        <a:t>20</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Laju  pertumbuhan penduduk  (LPP)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16033310"/>
                  </a:ext>
                </a:extLst>
              </a:tr>
              <a:tr h="305243">
                <a:tc>
                  <a:txBody>
                    <a:bodyPr/>
                    <a:lstStyle/>
                    <a:p>
                      <a:pPr algn="ctr"/>
                      <a:r>
                        <a:rPr lang="id-ID" sz="1400" dirty="0" smtClean="0">
                          <a:latin typeface="+mn-lt"/>
                        </a:rPr>
                        <a:t>21</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Total Fertility Rate (TFR)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22</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Perangkat Daerah (Dinas/Badan) yang berperan aktif dalam pembangunan Daerah melalui Kampung KB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23</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Persentase Perangkat Daerah (Dinas/Badan) yang menyusun dan memanfaatkan Rancangan  Induk Pengendalian Penduduk</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bl>
          </a:graphicData>
        </a:graphic>
      </p:graphicFrame>
    </p:spTree>
    <p:extLst>
      <p:ext uri="{BB962C8B-B14F-4D97-AF65-F5344CB8AC3E}">
        <p14:creationId xmlns:p14="http://schemas.microsoft.com/office/powerpoint/2010/main" val="27758923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19116" y="2057867"/>
            <a:ext cx="3895605" cy="4411393"/>
            <a:chOff x="4825701" y="2018582"/>
            <a:chExt cx="3895605" cy="4411393"/>
          </a:xfrm>
        </p:grpSpPr>
        <p:sp>
          <p:nvSpPr>
            <p:cNvPr id="5" name="Round Diagonal Corner Rectangle 4"/>
            <p:cNvSpPr/>
            <p:nvPr/>
          </p:nvSpPr>
          <p:spPr>
            <a:xfrm>
              <a:off x="5092343" y="2018582"/>
              <a:ext cx="3184788" cy="1553984"/>
            </a:xfrm>
            <a:prstGeom prst="round2DiagRect">
              <a:avLst/>
            </a:prstGeom>
            <a:solidFill>
              <a:schemeClr val="accent2">
                <a:lumMod val="60000"/>
                <a:lumOff val="40000"/>
              </a:schemeClr>
            </a:solidFill>
            <a:ln>
              <a:solidFill>
                <a:srgbClr val="FECDA5"/>
              </a:solidFill>
            </a:ln>
          </p:spPr>
          <p:style>
            <a:lnRef idx="3">
              <a:schemeClr val="lt1"/>
            </a:lnRef>
            <a:fillRef idx="1">
              <a:schemeClr val="accent2"/>
            </a:fillRef>
            <a:effectRef idx="1">
              <a:schemeClr val="accent2"/>
            </a:effectRef>
            <a:fontRef idx="minor">
              <a:schemeClr val="lt1"/>
            </a:fontRef>
          </p:style>
          <p:txBody>
            <a:bodyPr lIns="91425" tIns="45713" rIns="91425" bIns="45713"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15000"/>
                </a:lnSpc>
              </a:pPr>
              <a:r>
                <a:rPr lang="id-ID" sz="2400" b="1" dirty="0">
                  <a:latin typeface="Cambria" pitchFamily="18" charset="0"/>
                </a:rPr>
                <a:t>UU </a:t>
              </a:r>
              <a:r>
                <a:rPr lang="en-US" sz="2400" b="1" dirty="0">
                  <a:latin typeface="Cambria" pitchFamily="18" charset="0"/>
                </a:rPr>
                <a:t>16</a:t>
              </a:r>
              <a:r>
                <a:rPr lang="id-ID" sz="2400" b="1" dirty="0">
                  <a:latin typeface="Cambria" pitchFamily="18" charset="0"/>
                </a:rPr>
                <a:t> </a:t>
              </a:r>
              <a:r>
                <a:rPr lang="en-US" sz="2400" b="1" dirty="0">
                  <a:latin typeface="Cambria" pitchFamily="18" charset="0"/>
                </a:rPr>
                <a:t>/ 1997</a:t>
              </a:r>
              <a:r>
                <a:rPr lang="id-ID" sz="2400" b="1" dirty="0">
                  <a:latin typeface="Cambria" pitchFamily="18" charset="0"/>
                </a:rPr>
                <a:t> </a:t>
              </a:r>
            </a:p>
            <a:p>
              <a:pPr algn="ctr">
                <a:lnSpc>
                  <a:spcPct val="115000"/>
                </a:lnSpc>
              </a:pPr>
              <a:r>
                <a:rPr lang="id-ID" sz="2400" b="1" dirty="0">
                  <a:latin typeface="Cambria" pitchFamily="18" charset="0"/>
                </a:rPr>
                <a:t>Tentang </a:t>
              </a:r>
              <a:r>
                <a:rPr lang="en-US" sz="2400" b="1" dirty="0" err="1">
                  <a:latin typeface="Cambria" pitchFamily="18" charset="0"/>
                </a:rPr>
                <a:t>Statistik</a:t>
              </a:r>
              <a:endParaRPr lang="id-ID" sz="2400" b="1" dirty="0">
                <a:latin typeface="Cambria" pitchFamily="18" charset="0"/>
              </a:endParaRPr>
            </a:p>
          </p:txBody>
        </p:sp>
        <p:sp>
          <p:nvSpPr>
            <p:cNvPr id="6" name="Round Diagonal Corner Rectangle 5"/>
            <p:cNvSpPr/>
            <p:nvPr/>
          </p:nvSpPr>
          <p:spPr>
            <a:xfrm>
              <a:off x="4825701" y="4001743"/>
              <a:ext cx="3879422" cy="1220117"/>
            </a:xfrm>
            <a:prstGeom prst="round2DiagRect">
              <a:avLst/>
            </a:prstGeom>
            <a:solidFill>
              <a:srgbClr val="A36986"/>
            </a:solidFill>
            <a:ln>
              <a:solidFill>
                <a:srgbClr val="FECDA5"/>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anchor="ctr"/>
            <a:lstStyle/>
            <a:p>
              <a:pPr algn="ctr">
                <a:lnSpc>
                  <a:spcPct val="80000"/>
                </a:lnSpc>
              </a:pPr>
              <a:r>
                <a:rPr lang="en-US" sz="2200" dirty="0">
                  <a:solidFill>
                    <a:srgbClr val="FFFFFF"/>
                  </a:solidFill>
                  <a:latin typeface="Cambria" pitchFamily="18" charset="0"/>
                  <a:cs typeface="Arial" charset="0"/>
                </a:rPr>
                <a:t>BPS </a:t>
              </a:r>
              <a:r>
                <a:rPr lang="en-US" sz="2200" dirty="0" err="1">
                  <a:solidFill>
                    <a:srgbClr val="FFFFFF"/>
                  </a:solidFill>
                  <a:latin typeface="Cambria" pitchFamily="18" charset="0"/>
                  <a:cs typeface="Arial" charset="0"/>
                </a:rPr>
                <a:t>adalah</a:t>
              </a:r>
              <a:r>
                <a:rPr lang="en-US" sz="2200" dirty="0">
                  <a:solidFill>
                    <a:srgbClr val="FFFFFF"/>
                  </a:solidFill>
                  <a:latin typeface="Cambria" pitchFamily="18" charset="0"/>
                  <a:cs typeface="Arial" charset="0"/>
                </a:rPr>
                <a:t> </a:t>
              </a:r>
              <a:r>
                <a:rPr lang="en-US" sz="2200" dirty="0" err="1">
                  <a:solidFill>
                    <a:srgbClr val="FFFFFF"/>
                  </a:solidFill>
                  <a:latin typeface="Cambria" pitchFamily="18" charset="0"/>
                  <a:cs typeface="Arial" charset="0"/>
                </a:rPr>
                <a:t>penyelenggara</a:t>
              </a:r>
              <a:r>
                <a:rPr lang="en-US" sz="2200" dirty="0">
                  <a:solidFill>
                    <a:srgbClr val="FFFFFF"/>
                  </a:solidFill>
                  <a:latin typeface="Cambria" pitchFamily="18" charset="0"/>
                  <a:cs typeface="Arial" charset="0"/>
                </a:rPr>
                <a:t> </a:t>
              </a:r>
              <a:r>
                <a:rPr lang="en-US" sz="2200" dirty="0" err="1">
                  <a:solidFill>
                    <a:srgbClr val="FFFFFF"/>
                  </a:solidFill>
                  <a:latin typeface="Cambria" pitchFamily="18" charset="0"/>
                  <a:cs typeface="Arial" charset="0"/>
                </a:rPr>
                <a:t>Statistik</a:t>
              </a:r>
              <a:r>
                <a:rPr lang="en-US" sz="2200" dirty="0">
                  <a:solidFill>
                    <a:srgbClr val="FFFFFF"/>
                  </a:solidFill>
                  <a:latin typeface="Cambria" pitchFamily="18" charset="0"/>
                  <a:cs typeface="Arial" charset="0"/>
                </a:rPr>
                <a:t> </a:t>
              </a:r>
              <a:r>
                <a:rPr lang="en-US" sz="2200" dirty="0" err="1">
                  <a:solidFill>
                    <a:srgbClr val="FFFFFF"/>
                  </a:solidFill>
                  <a:latin typeface="Cambria" pitchFamily="18" charset="0"/>
                  <a:cs typeface="Arial" charset="0"/>
                </a:rPr>
                <a:t>Dasar</a:t>
              </a:r>
              <a:r>
                <a:rPr lang="en-US" sz="2200" dirty="0">
                  <a:solidFill>
                    <a:srgbClr val="FFFFFF"/>
                  </a:solidFill>
                  <a:latin typeface="Cambria" pitchFamily="18" charset="0"/>
                  <a:cs typeface="Arial" charset="0"/>
                </a:rPr>
                <a:t> </a:t>
              </a:r>
            </a:p>
            <a:p>
              <a:pPr algn="ctr">
                <a:lnSpc>
                  <a:spcPct val="80000"/>
                </a:lnSpc>
              </a:pPr>
              <a:r>
                <a:rPr lang="en-US" sz="2200" dirty="0">
                  <a:solidFill>
                    <a:srgbClr val="FFFFFF"/>
                  </a:solidFill>
                  <a:latin typeface="Cambria" pitchFamily="18" charset="0"/>
                  <a:cs typeface="Arial" charset="0"/>
                </a:rPr>
                <a:t>(</a:t>
              </a:r>
              <a:r>
                <a:rPr lang="en-US" sz="2200" dirty="0" err="1">
                  <a:solidFill>
                    <a:srgbClr val="FFFFFF"/>
                  </a:solidFill>
                  <a:latin typeface="Cambria" pitchFamily="18" charset="0"/>
                  <a:cs typeface="Arial" charset="0"/>
                </a:rPr>
                <a:t>Pasal</a:t>
              </a:r>
              <a:r>
                <a:rPr lang="en-US" sz="2200" dirty="0">
                  <a:solidFill>
                    <a:srgbClr val="FFFFFF"/>
                  </a:solidFill>
                  <a:latin typeface="Cambria" pitchFamily="18" charset="0"/>
                  <a:cs typeface="Arial" charset="0"/>
                </a:rPr>
                <a:t> 11 </a:t>
              </a:r>
              <a:r>
                <a:rPr lang="en-US" sz="2200" dirty="0" err="1">
                  <a:solidFill>
                    <a:srgbClr val="FFFFFF"/>
                  </a:solidFill>
                  <a:latin typeface="Cambria" pitchFamily="18" charset="0"/>
                  <a:cs typeface="Arial" charset="0"/>
                </a:rPr>
                <a:t>ayat</a:t>
              </a:r>
              <a:r>
                <a:rPr lang="en-US" sz="2200" dirty="0">
                  <a:solidFill>
                    <a:srgbClr val="FFFFFF"/>
                  </a:solidFill>
                  <a:latin typeface="Cambria" pitchFamily="18" charset="0"/>
                  <a:cs typeface="Arial" charset="0"/>
                </a:rPr>
                <a:t> 1)</a:t>
              </a:r>
              <a:endParaRPr lang="id-ID" sz="2200" dirty="0">
                <a:solidFill>
                  <a:srgbClr val="FFFFFF"/>
                </a:solidFill>
                <a:latin typeface="Cambria" pitchFamily="18" charset="0"/>
                <a:cs typeface="Arial" charset="0"/>
              </a:endParaRPr>
            </a:p>
          </p:txBody>
        </p:sp>
        <p:sp>
          <p:nvSpPr>
            <p:cNvPr id="7" name="Round Diagonal Corner Rectangle 6"/>
            <p:cNvSpPr/>
            <p:nvPr/>
          </p:nvSpPr>
          <p:spPr>
            <a:xfrm>
              <a:off x="4840729" y="5272530"/>
              <a:ext cx="3880577" cy="1157445"/>
            </a:xfrm>
            <a:prstGeom prst="round2DiagRect">
              <a:avLst/>
            </a:prstGeom>
            <a:solidFill>
              <a:srgbClr val="A36986"/>
            </a:solidFill>
            <a:ln>
              <a:solidFill>
                <a:srgbClr val="FECDA5"/>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anchor="ctr"/>
            <a:lstStyle/>
            <a:p>
              <a:pPr algn="ctr">
                <a:lnSpc>
                  <a:spcPct val="85000"/>
                </a:lnSpc>
              </a:pPr>
              <a:r>
                <a:rPr lang="en-US" sz="2000" dirty="0" err="1">
                  <a:solidFill>
                    <a:srgbClr val="FFFFFF"/>
                  </a:solidFill>
                  <a:latin typeface="Cambria" pitchFamily="18" charset="0"/>
                  <a:cs typeface="Arial" charset="0"/>
                </a:rPr>
                <a:t>Instansi</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pemerintah</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adalah</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penyelenggara</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Statistik</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Sektoral</a:t>
              </a:r>
              <a:endParaRPr lang="en-US" sz="2000" dirty="0">
                <a:solidFill>
                  <a:srgbClr val="FFFFFF"/>
                </a:solidFill>
                <a:latin typeface="Cambria" pitchFamily="18" charset="0"/>
                <a:cs typeface="Arial" charset="0"/>
              </a:endParaRPr>
            </a:p>
            <a:p>
              <a:pPr algn="ctr">
                <a:lnSpc>
                  <a:spcPct val="85000"/>
                </a:lnSpc>
              </a:pPr>
              <a:r>
                <a:rPr lang="en-US" sz="2000" dirty="0">
                  <a:solidFill>
                    <a:srgbClr val="FFFFFF"/>
                  </a:solidFill>
                  <a:latin typeface="Cambria" pitchFamily="18" charset="0"/>
                  <a:cs typeface="Arial" charset="0"/>
                </a:rPr>
                <a:t>(</a:t>
              </a:r>
              <a:r>
                <a:rPr lang="en-US" sz="2000" dirty="0" err="1">
                  <a:solidFill>
                    <a:srgbClr val="FFFFFF"/>
                  </a:solidFill>
                  <a:latin typeface="Cambria" pitchFamily="18" charset="0"/>
                  <a:cs typeface="Arial" charset="0"/>
                </a:rPr>
                <a:t>Pasal</a:t>
              </a:r>
              <a:r>
                <a:rPr lang="en-US" sz="2000" dirty="0">
                  <a:solidFill>
                    <a:srgbClr val="FFFFFF"/>
                  </a:solidFill>
                  <a:latin typeface="Cambria" pitchFamily="18" charset="0"/>
                  <a:cs typeface="Arial" charset="0"/>
                </a:rPr>
                <a:t> 12 </a:t>
              </a:r>
              <a:r>
                <a:rPr lang="en-US" sz="2000" dirty="0" err="1">
                  <a:solidFill>
                    <a:srgbClr val="FFFFFF"/>
                  </a:solidFill>
                  <a:latin typeface="Cambria" pitchFamily="18" charset="0"/>
                  <a:cs typeface="Arial" charset="0"/>
                </a:rPr>
                <a:t>ayat</a:t>
              </a:r>
              <a:r>
                <a:rPr lang="en-US" sz="2000" dirty="0">
                  <a:solidFill>
                    <a:srgbClr val="FFFFFF"/>
                  </a:solidFill>
                  <a:latin typeface="Cambria" pitchFamily="18" charset="0"/>
                  <a:cs typeface="Arial" charset="0"/>
                </a:rPr>
                <a:t> 1)</a:t>
              </a:r>
              <a:endParaRPr lang="id-ID" sz="2000" dirty="0">
                <a:solidFill>
                  <a:srgbClr val="FFFFFF"/>
                </a:solidFill>
                <a:latin typeface="Cambria" pitchFamily="18" charset="0"/>
                <a:cs typeface="Arial" charset="0"/>
              </a:endParaRPr>
            </a:p>
          </p:txBody>
        </p:sp>
        <p:sp>
          <p:nvSpPr>
            <p:cNvPr id="9" name="Flowchart: Merge 8"/>
            <p:cNvSpPr/>
            <p:nvPr/>
          </p:nvSpPr>
          <p:spPr>
            <a:xfrm>
              <a:off x="6623228" y="3639041"/>
              <a:ext cx="278588" cy="262692"/>
            </a:xfrm>
            <a:prstGeom prst="flowChartMerg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anchor="ctr"/>
            <a:lstStyle/>
            <a:p>
              <a:pPr algn="ctr">
                <a:defRPr/>
              </a:pPr>
              <a:endParaRPr lang="en-US"/>
            </a:p>
          </p:txBody>
        </p:sp>
      </p:grpSp>
      <p:sp>
        <p:nvSpPr>
          <p:cNvPr id="10" name="Rectangle 9"/>
          <p:cNvSpPr/>
          <p:nvPr/>
        </p:nvSpPr>
        <p:spPr>
          <a:xfrm>
            <a:off x="4361801" y="3194484"/>
            <a:ext cx="1151956" cy="986353"/>
          </a:xfrm>
          <a:prstGeom prst="rect">
            <a:avLst/>
          </a:prstGeom>
          <a:noFill/>
        </p:spPr>
        <p:txBody>
          <a:bodyPr lIns="74432" tIns="37216" rIns="74432" bIns="37216">
            <a:spAutoFit/>
          </a:bodyPr>
          <a:lstStyle/>
          <a:p>
            <a:pPr algn="ctr">
              <a:defRPr/>
            </a:pPr>
            <a:r>
              <a:rPr lang="en-US" sz="6500" b="1" dirty="0">
                <a:ln w="22225">
                  <a:solidFill>
                    <a:schemeClr val="accent2"/>
                  </a:solidFill>
                  <a:prstDash val="solid"/>
                </a:ln>
                <a:solidFill>
                  <a:schemeClr val="accent2">
                    <a:lumMod val="40000"/>
                    <a:lumOff val="60000"/>
                  </a:schemeClr>
                </a:solidFill>
              </a:rPr>
              <a:t>&amp;</a:t>
            </a:r>
          </a:p>
        </p:txBody>
      </p:sp>
      <p:sp>
        <p:nvSpPr>
          <p:cNvPr id="11" name="Rounded Rectangle 10"/>
          <p:cNvSpPr/>
          <p:nvPr/>
        </p:nvSpPr>
        <p:spPr>
          <a:xfrm>
            <a:off x="1243913" y="963827"/>
            <a:ext cx="6573795" cy="5667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800" dirty="0"/>
              <a:t>Keterkaitan 2 Undang-Undang</a:t>
            </a:r>
          </a:p>
        </p:txBody>
      </p:sp>
      <p:grpSp>
        <p:nvGrpSpPr>
          <p:cNvPr id="14" name="Group 13"/>
          <p:cNvGrpSpPr/>
          <p:nvPr/>
        </p:nvGrpSpPr>
        <p:grpSpPr>
          <a:xfrm>
            <a:off x="5460837" y="2057867"/>
            <a:ext cx="3120789" cy="4160702"/>
            <a:chOff x="698903" y="2018582"/>
            <a:chExt cx="3120789" cy="4160702"/>
          </a:xfrm>
        </p:grpSpPr>
        <p:sp>
          <p:nvSpPr>
            <p:cNvPr id="15" name="Round Diagonal Corner Rectangle 14"/>
            <p:cNvSpPr/>
            <p:nvPr/>
          </p:nvSpPr>
          <p:spPr>
            <a:xfrm>
              <a:off x="739270" y="2018582"/>
              <a:ext cx="3080422" cy="1559744"/>
            </a:xfrm>
            <a:prstGeom prst="round2DiagRect">
              <a:avLst/>
            </a:prstGeom>
            <a:solidFill>
              <a:schemeClr val="accent2">
                <a:lumMod val="60000"/>
                <a:lumOff val="40000"/>
              </a:schemeClr>
            </a:solidFill>
            <a:ln>
              <a:solidFill>
                <a:srgbClr val="FECDA5"/>
              </a:solidFill>
            </a:ln>
          </p:spPr>
          <p:style>
            <a:lnRef idx="3">
              <a:schemeClr val="lt1"/>
            </a:lnRef>
            <a:fillRef idx="1">
              <a:schemeClr val="accent2"/>
            </a:fillRef>
            <a:effectRef idx="1">
              <a:schemeClr val="accent2"/>
            </a:effectRef>
            <a:fontRef idx="minor">
              <a:schemeClr val="lt1"/>
            </a:fontRef>
          </p:style>
          <p:txBody>
            <a:bodyPr lIns="91425" tIns="45713" rIns="91425" bIns="45713"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id-ID" sz="2200" b="1" dirty="0">
                  <a:latin typeface="Cambria" pitchFamily="18" charset="0"/>
                </a:rPr>
                <a:t>UU 23</a:t>
              </a:r>
              <a:r>
                <a:rPr lang="en-US" sz="2200" b="1" dirty="0">
                  <a:latin typeface="Cambria" pitchFamily="18" charset="0"/>
                </a:rPr>
                <a:t>/</a:t>
              </a:r>
              <a:r>
                <a:rPr lang="id-ID" sz="2200" b="1" dirty="0">
                  <a:latin typeface="Cambria" pitchFamily="18" charset="0"/>
                </a:rPr>
                <a:t> 2014 </a:t>
              </a:r>
            </a:p>
            <a:p>
              <a:pPr algn="ctr"/>
              <a:r>
                <a:rPr lang="id-ID" sz="2200" b="1" dirty="0">
                  <a:latin typeface="Cambria" pitchFamily="18" charset="0"/>
                </a:rPr>
                <a:t>Tentang </a:t>
              </a:r>
              <a:endParaRPr lang="en-US" sz="2200" b="1" dirty="0">
                <a:latin typeface="Cambria" pitchFamily="18" charset="0"/>
              </a:endParaRPr>
            </a:p>
            <a:p>
              <a:pPr algn="ctr"/>
              <a:r>
                <a:rPr lang="id-ID" sz="2200" b="1" dirty="0">
                  <a:latin typeface="Cambria" pitchFamily="18" charset="0"/>
                </a:rPr>
                <a:t>Pemerintahan Daerah</a:t>
              </a:r>
            </a:p>
          </p:txBody>
        </p:sp>
        <p:sp>
          <p:nvSpPr>
            <p:cNvPr id="16" name="Round Diagonal Corner Rectangle 15"/>
            <p:cNvSpPr/>
            <p:nvPr/>
          </p:nvSpPr>
          <p:spPr>
            <a:xfrm>
              <a:off x="698903" y="4065749"/>
              <a:ext cx="3079493" cy="2113535"/>
            </a:xfrm>
            <a:prstGeom prst="round2DiagRect">
              <a:avLst/>
            </a:prstGeom>
            <a:solidFill>
              <a:srgbClr val="A36986"/>
            </a:solidFill>
            <a:ln>
              <a:solidFill>
                <a:srgbClr val="FECDA5"/>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anchor="ctr"/>
            <a:lstStyle/>
            <a:p>
              <a:pPr algn="ctr">
                <a:lnSpc>
                  <a:spcPct val="85000"/>
                </a:lnSpc>
              </a:pPr>
              <a:r>
                <a:rPr lang="id-ID" sz="2200" dirty="0">
                  <a:solidFill>
                    <a:srgbClr val="FFFFFF"/>
                  </a:solidFill>
                  <a:latin typeface="Cambria" pitchFamily="18" charset="0"/>
                  <a:cs typeface="Arial" charset="0"/>
                </a:rPr>
                <a:t>Statistik merupakan urusan pemerintahan konk</a:t>
              </a:r>
              <a:r>
                <a:rPr lang="en-US" sz="2200" dirty="0">
                  <a:solidFill>
                    <a:srgbClr val="FFFFFF"/>
                  </a:solidFill>
                  <a:latin typeface="Cambria" pitchFamily="18" charset="0"/>
                  <a:cs typeface="Arial" charset="0"/>
                </a:rPr>
                <a:t>u</a:t>
              </a:r>
              <a:r>
                <a:rPr lang="id-ID" sz="2200" dirty="0">
                  <a:solidFill>
                    <a:srgbClr val="FFFFFF"/>
                  </a:solidFill>
                  <a:latin typeface="Cambria" pitchFamily="18" charset="0"/>
                  <a:cs typeface="Arial" charset="0"/>
                </a:rPr>
                <a:t>ren wajib non pelayanan dasar</a:t>
              </a:r>
              <a:r>
                <a:rPr lang="en-US" sz="2200" dirty="0">
                  <a:solidFill>
                    <a:srgbClr val="FFFFFF"/>
                  </a:solidFill>
                  <a:latin typeface="Cambria" pitchFamily="18" charset="0"/>
                  <a:cs typeface="Arial" charset="0"/>
                </a:rPr>
                <a:t> </a:t>
              </a:r>
            </a:p>
            <a:p>
              <a:pPr algn="ctr">
                <a:lnSpc>
                  <a:spcPct val="85000"/>
                </a:lnSpc>
              </a:pPr>
              <a:r>
                <a:rPr lang="en-US" sz="2200" dirty="0">
                  <a:solidFill>
                    <a:srgbClr val="FFFFFF"/>
                  </a:solidFill>
                  <a:latin typeface="Cambria" pitchFamily="18" charset="0"/>
                  <a:cs typeface="Arial" charset="0"/>
                </a:rPr>
                <a:t>(</a:t>
              </a:r>
              <a:r>
                <a:rPr lang="en-US" sz="2200" dirty="0" err="1">
                  <a:solidFill>
                    <a:srgbClr val="FFFFFF"/>
                  </a:solidFill>
                  <a:latin typeface="Cambria" pitchFamily="18" charset="0"/>
                  <a:cs typeface="Arial" charset="0"/>
                </a:rPr>
                <a:t>Pasal</a:t>
              </a:r>
              <a:r>
                <a:rPr lang="en-US" sz="2200" dirty="0">
                  <a:solidFill>
                    <a:srgbClr val="FFFFFF"/>
                  </a:solidFill>
                  <a:latin typeface="Cambria" pitchFamily="18" charset="0"/>
                  <a:cs typeface="Arial" charset="0"/>
                </a:rPr>
                <a:t> 12 </a:t>
              </a:r>
              <a:r>
                <a:rPr lang="en-US" sz="2200" dirty="0" err="1">
                  <a:solidFill>
                    <a:srgbClr val="FFFFFF"/>
                  </a:solidFill>
                  <a:latin typeface="Cambria" pitchFamily="18" charset="0"/>
                  <a:cs typeface="Arial" charset="0"/>
                </a:rPr>
                <a:t>ayat</a:t>
              </a:r>
              <a:r>
                <a:rPr lang="en-US" sz="2200" dirty="0">
                  <a:solidFill>
                    <a:srgbClr val="FFFFFF"/>
                  </a:solidFill>
                  <a:latin typeface="Cambria" pitchFamily="18" charset="0"/>
                  <a:cs typeface="Arial" charset="0"/>
                </a:rPr>
                <a:t> 2n)</a:t>
              </a:r>
              <a:endParaRPr lang="id-ID" sz="2200" dirty="0">
                <a:solidFill>
                  <a:srgbClr val="FFFFFF"/>
                </a:solidFill>
                <a:latin typeface="Cambria" pitchFamily="18" charset="0"/>
                <a:cs typeface="Arial" charset="0"/>
              </a:endParaRPr>
            </a:p>
          </p:txBody>
        </p:sp>
        <p:sp>
          <p:nvSpPr>
            <p:cNvPr id="17" name="Flowchart: Merge 16"/>
            <p:cNvSpPr/>
            <p:nvPr/>
          </p:nvSpPr>
          <p:spPr>
            <a:xfrm>
              <a:off x="2095310" y="3648376"/>
              <a:ext cx="280900" cy="264025"/>
            </a:xfrm>
            <a:prstGeom prst="flowChartMerg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anchor="ctr"/>
            <a:lstStyle/>
            <a:p>
              <a:pPr algn="ctr">
                <a:defRPr/>
              </a:pPr>
              <a:endParaRPr lang="en-US"/>
            </a:p>
          </p:txBody>
        </p:sp>
      </p:grpSp>
    </p:spTree>
    <p:extLst>
      <p:ext uri="{BB962C8B-B14F-4D97-AF65-F5344CB8AC3E}">
        <p14:creationId xmlns:p14="http://schemas.microsoft.com/office/powerpoint/2010/main" val="135983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7999783"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dirty="0"/>
              <a:t>DINAS</a:t>
            </a:r>
            <a:r>
              <a:rPr lang="en-GB" sz="2400" dirty="0"/>
              <a:t> PEMBERDAYAAN PEREMPUAN</a:t>
            </a:r>
            <a:r>
              <a:rPr lang="id-ID" sz="2400" dirty="0"/>
              <a:t>,</a:t>
            </a:r>
            <a:r>
              <a:rPr lang="en-GB" sz="2400" dirty="0"/>
              <a:t> PERLINDUNGAN ANAK</a:t>
            </a:r>
            <a:r>
              <a:rPr lang="id-ID" sz="2400" dirty="0"/>
              <a:t>, PENGENDALIAN PENDUDUK DAN KELUARGA BERENCANA</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4279962466"/>
              </p:ext>
            </p:extLst>
          </p:nvPr>
        </p:nvGraphicFramePr>
        <p:xfrm>
          <a:off x="100609" y="970505"/>
          <a:ext cx="8928993" cy="5760011"/>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4599641">
                  <a:extLst>
                    <a:ext uri="{9D8B030D-6E8A-4147-A177-3AD203B41FA5}">
                      <a16:colId xmlns="" xmlns:a16="http://schemas.microsoft.com/office/drawing/2014/main" val="20001"/>
                    </a:ext>
                  </a:extLst>
                </a:gridCol>
                <a:gridCol w="864096">
                  <a:extLst>
                    <a:ext uri="{9D8B030D-6E8A-4147-A177-3AD203B41FA5}">
                      <a16:colId xmlns="" xmlns:a16="http://schemas.microsoft.com/office/drawing/2014/main" val="20002"/>
                    </a:ext>
                  </a:extLst>
                </a:gridCol>
                <a:gridCol w="864096">
                  <a:extLst>
                    <a:ext uri="{9D8B030D-6E8A-4147-A177-3AD203B41FA5}">
                      <a16:colId xmlns="" xmlns:a16="http://schemas.microsoft.com/office/drawing/2014/main" val="20003"/>
                    </a:ext>
                  </a:extLst>
                </a:gridCol>
                <a:gridCol w="1073226">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24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kebijakan (Peraturan Daerah/Peraturan Kepala Daerah) yang mengatur tentang pengendalian kuantitas dan kualitas penduduk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519085313"/>
                  </a:ext>
                </a:extLst>
              </a:tr>
              <a:tr h="305243">
                <a:tc>
                  <a:txBody>
                    <a:bodyPr/>
                    <a:lstStyle/>
                    <a:p>
                      <a:pPr algn="ctr"/>
                      <a:r>
                        <a:rPr lang="id-ID" sz="1400" dirty="0" smtClean="0">
                          <a:latin typeface="+mn-lt"/>
                        </a:rPr>
                        <a:t>25</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Jumlah sektor yang menyepakati dan memanfaatkan data profil (parameter dan proyeksi penduduk) untuk perencanaan dan pelaksanaan program pembangunan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744006530"/>
                  </a:ext>
                </a:extLst>
              </a:tr>
              <a:tr h="305243">
                <a:tc>
                  <a:txBody>
                    <a:bodyPr/>
                    <a:lstStyle/>
                    <a:p>
                      <a:pPr algn="ctr"/>
                      <a:r>
                        <a:rPr lang="id-ID" sz="1400" dirty="0" smtClean="0">
                          <a:latin typeface="+mn-lt"/>
                        </a:rPr>
                        <a:t>26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Jumlah  </a:t>
                      </a:r>
                      <a:r>
                        <a:rPr lang="id-ID" sz="1400" b="0" i="0" u="none" strike="noStrike" dirty="0" err="1">
                          <a:solidFill>
                            <a:srgbClr val="000000"/>
                          </a:solidFill>
                          <a:effectLst/>
                          <a:latin typeface="+mn-lt"/>
                        </a:rPr>
                        <a:t>kerjasama</a:t>
                      </a:r>
                      <a:r>
                        <a:rPr lang="id-ID" sz="1400" b="0" i="0" u="none" strike="noStrike" dirty="0">
                          <a:solidFill>
                            <a:srgbClr val="000000"/>
                          </a:solidFill>
                          <a:effectLst/>
                          <a:latin typeface="+mn-lt"/>
                        </a:rPr>
                        <a:t> penyelenggaraan pendidikan formal, non formal,  dan  informal yang  melakukan pendidikan kependudukan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24156573"/>
                  </a:ext>
                </a:extLst>
              </a:tr>
              <a:tr h="305243">
                <a:tc>
                  <a:txBody>
                    <a:bodyPr/>
                    <a:lstStyle/>
                    <a:p>
                      <a:pPr algn="ctr"/>
                      <a:r>
                        <a:rPr lang="id-ID" sz="1400" dirty="0" smtClean="0">
                          <a:latin typeface="+mn-lt"/>
                        </a:rPr>
                        <a:t>27</a:t>
                      </a:r>
                      <a:endParaRPr lang="en-US" sz="1400" dirty="0">
                        <a:latin typeface="+mn-lt"/>
                      </a:endParaRPr>
                    </a:p>
                  </a:txBody>
                  <a:tcPr/>
                </a:tc>
                <a:tc>
                  <a:txBody>
                    <a:bodyPr/>
                    <a:lstStyle/>
                    <a:p>
                      <a:pPr algn="just" fontAlgn="ctr"/>
                      <a:r>
                        <a:rPr lang="fi-FI" sz="1400" b="0" i="0" u="none" strike="noStrike" dirty="0">
                          <a:solidFill>
                            <a:srgbClr val="000000"/>
                          </a:solidFill>
                          <a:effectLst/>
                          <a:latin typeface="+mn-lt"/>
                        </a:rPr>
                        <a:t>Rata-rata jumlah anak per keluarga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28</a:t>
                      </a:r>
                      <a:endParaRPr lang="en-US" sz="1400" dirty="0">
                        <a:latin typeface="+mn-lt"/>
                      </a:endParaRPr>
                    </a:p>
                  </a:txBody>
                  <a:tcPr/>
                </a:tc>
                <a:tc>
                  <a:txBody>
                    <a:bodyPr/>
                    <a:lstStyle/>
                    <a:p>
                      <a:pPr algn="l" fontAlgn="ctr"/>
                      <a:r>
                        <a:rPr lang="id-ID" sz="1400" b="0" i="0" u="none" strike="noStrike" dirty="0" err="1">
                          <a:solidFill>
                            <a:srgbClr val="000000"/>
                          </a:solidFill>
                          <a:effectLst/>
                          <a:latin typeface="+mn-lt"/>
                        </a:rPr>
                        <a:t>Ratio</a:t>
                      </a:r>
                      <a:r>
                        <a:rPr lang="id-ID" sz="1400" b="0" i="0" u="none" strike="noStrike" dirty="0">
                          <a:solidFill>
                            <a:srgbClr val="000000"/>
                          </a:solidFill>
                          <a:effectLst/>
                          <a:latin typeface="+mn-lt"/>
                        </a:rPr>
                        <a:t> Akseptor KB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963639319"/>
                  </a:ext>
                </a:extLst>
              </a:tr>
              <a:tr h="305243">
                <a:tc>
                  <a:txBody>
                    <a:bodyPr/>
                    <a:lstStyle/>
                    <a:p>
                      <a:pPr algn="ctr"/>
                      <a:r>
                        <a:rPr lang="id-ID" sz="1400" dirty="0" smtClean="0">
                          <a:latin typeface="+mn-lt"/>
                        </a:rPr>
                        <a:t>29</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Angka pemakaian kontrasepsi/CPR bagi perempuan menikah usia 15 - 49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416266247"/>
                  </a:ext>
                </a:extLst>
              </a:tr>
              <a:tr h="305243">
                <a:tc>
                  <a:txBody>
                    <a:bodyPr/>
                    <a:lstStyle/>
                    <a:p>
                      <a:pPr algn="ctr"/>
                      <a:r>
                        <a:rPr lang="id-ID" sz="1400" dirty="0" smtClean="0">
                          <a:latin typeface="+mn-lt"/>
                        </a:rPr>
                        <a:t>30</a:t>
                      </a:r>
                      <a:endParaRPr lang="en-US" sz="1400" dirty="0">
                        <a:latin typeface="+mn-lt"/>
                      </a:endParaRPr>
                    </a:p>
                  </a:txBody>
                  <a:tcPr/>
                </a:tc>
                <a:tc>
                  <a:txBody>
                    <a:bodyPr/>
                    <a:lstStyle/>
                    <a:p>
                      <a:pPr algn="just" fontAlgn="ctr"/>
                      <a:r>
                        <a:rPr lang="fi-FI" sz="1400" b="0" i="0" u="none" strike="noStrike" dirty="0">
                          <a:solidFill>
                            <a:srgbClr val="000000"/>
                          </a:solidFill>
                          <a:effectLst/>
                          <a:latin typeface="+mn-lt"/>
                        </a:rPr>
                        <a:t>Angka kelahiran remaja (perempuan usia 15–19) per 1.000 perempuan usia 15–19 tahun (ASFR 15–19)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3855314"/>
                  </a:ext>
                </a:extLst>
              </a:tr>
              <a:tr h="305243">
                <a:tc>
                  <a:txBody>
                    <a:bodyPr/>
                    <a:lstStyle/>
                    <a:p>
                      <a:pPr algn="ctr"/>
                      <a:r>
                        <a:rPr lang="id-ID" sz="1400" dirty="0" smtClean="0">
                          <a:latin typeface="+mn-lt"/>
                        </a:rPr>
                        <a:t>31</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Cakupan Pasangan Usia Subur (PUS) yang istrinya dibawah 20 tahun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914756612"/>
                  </a:ext>
                </a:extLst>
              </a:tr>
              <a:tr h="305243">
                <a:tc>
                  <a:txBody>
                    <a:bodyPr/>
                    <a:lstStyle/>
                    <a:p>
                      <a:pPr algn="ctr"/>
                      <a:r>
                        <a:rPr lang="id-ID" sz="1400" dirty="0" smtClean="0">
                          <a:latin typeface="+mn-lt"/>
                        </a:rPr>
                        <a:t>32</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Cakupan PUS yang ingin ber-KB tidak terpenuhi (unmet need)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30507802"/>
                  </a:ext>
                </a:extLst>
              </a:tr>
              <a:tr h="305243">
                <a:tc>
                  <a:txBody>
                    <a:bodyPr/>
                    <a:lstStyle/>
                    <a:p>
                      <a:pPr algn="ctr"/>
                      <a:r>
                        <a:rPr lang="id-ID" sz="1400" dirty="0" smtClean="0">
                          <a:latin typeface="+mn-lt"/>
                        </a:rPr>
                        <a:t>33</a:t>
                      </a:r>
                      <a:endParaRPr lang="en-US" sz="1400" dirty="0">
                        <a:latin typeface="+mn-lt"/>
                      </a:endParaRPr>
                    </a:p>
                  </a:txBody>
                  <a:tcPr/>
                </a:tc>
                <a:tc>
                  <a:txBody>
                    <a:bodyPr/>
                    <a:lstStyle/>
                    <a:p>
                      <a:pPr algn="just" fontAlgn="ctr"/>
                      <a:r>
                        <a:rPr lang="nn-NO" sz="1400" b="0" i="0" u="none" strike="noStrike">
                          <a:solidFill>
                            <a:srgbClr val="000000"/>
                          </a:solidFill>
                          <a:effectLst/>
                          <a:latin typeface="+mn-lt"/>
                        </a:rPr>
                        <a:t>Persentase Penggunaan Kontrasepsi Jangka Panjang (MKJP)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943403944"/>
                  </a:ext>
                </a:extLst>
              </a:tr>
              <a:tr h="305243">
                <a:tc>
                  <a:txBody>
                    <a:bodyPr/>
                    <a:lstStyle/>
                    <a:p>
                      <a:pPr algn="ctr"/>
                      <a:r>
                        <a:rPr lang="id-ID" sz="1400" dirty="0" smtClean="0">
                          <a:latin typeface="+mn-lt"/>
                        </a:rPr>
                        <a:t>34</a:t>
                      </a:r>
                      <a:endParaRPr lang="en-US" sz="1400" dirty="0">
                        <a:latin typeface="+mn-lt"/>
                      </a:endParaRPr>
                    </a:p>
                  </a:txBody>
                  <a:tcPr/>
                </a:tc>
                <a:tc>
                  <a:txBody>
                    <a:bodyPr/>
                    <a:lstStyle/>
                    <a:p>
                      <a:pPr algn="l" fontAlgn="ctr"/>
                      <a:r>
                        <a:rPr lang="nn-NO" sz="1400" b="0" i="0" u="none" strike="noStrike">
                          <a:solidFill>
                            <a:srgbClr val="000000"/>
                          </a:solidFill>
                          <a:effectLst/>
                          <a:latin typeface="+mn-lt"/>
                        </a:rPr>
                        <a:t>Persentase  tingkat keberlangsungan pemakaian kontrasepsi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016033310"/>
                  </a:ext>
                </a:extLst>
              </a:tr>
              <a:tr h="305243">
                <a:tc>
                  <a:txBody>
                    <a:bodyPr/>
                    <a:lstStyle/>
                    <a:p>
                      <a:pPr algn="ctr"/>
                      <a:r>
                        <a:rPr lang="id-ID" sz="1400" dirty="0" smtClean="0">
                          <a:latin typeface="+mn-lt"/>
                        </a:rPr>
                        <a:t>35</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Cakupan anggota Bina Keluarga Balita (BKB) ber-KB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36</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Cakupan anggota Bina Keluarga Remaja (BKR) ber-KB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746616145"/>
                  </a:ext>
                </a:extLst>
              </a:tr>
            </a:tbl>
          </a:graphicData>
        </a:graphic>
      </p:graphicFrame>
    </p:spTree>
    <p:extLst>
      <p:ext uri="{BB962C8B-B14F-4D97-AF65-F5344CB8AC3E}">
        <p14:creationId xmlns:p14="http://schemas.microsoft.com/office/powerpoint/2010/main" val="16689256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251520" y="163159"/>
            <a:ext cx="8136904"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smtClean="0"/>
              <a:t>DINAS</a:t>
            </a:r>
            <a:r>
              <a:rPr lang="en-GB" sz="2400" b="1" smtClean="0"/>
              <a:t> PEMBERDAYAAN PEREMPUAN</a:t>
            </a:r>
            <a:r>
              <a:rPr lang="id-ID" sz="2400" b="1" smtClean="0"/>
              <a:t>,</a:t>
            </a:r>
            <a:r>
              <a:rPr lang="en-GB" sz="2400" b="1" smtClean="0"/>
              <a:t> PERLINDUNGAN ANAK</a:t>
            </a:r>
            <a:r>
              <a:rPr lang="id-ID" sz="2400" b="1" smtClean="0"/>
              <a:t>, PENGENDALIAN PENDUDUK DAN KELUARGA BERENCANA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126224490"/>
              </p:ext>
            </p:extLst>
          </p:nvPr>
        </p:nvGraphicFramePr>
        <p:xfrm>
          <a:off x="100609" y="970505"/>
          <a:ext cx="8928993" cy="5067167"/>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5247713">
                  <a:extLst>
                    <a:ext uri="{9D8B030D-6E8A-4147-A177-3AD203B41FA5}">
                      <a16:colId xmlns="" xmlns:a16="http://schemas.microsoft.com/office/drawing/2014/main" val="20001"/>
                    </a:ext>
                  </a:extLst>
                </a:gridCol>
                <a:gridCol w="792088">
                  <a:extLst>
                    <a:ext uri="{9D8B030D-6E8A-4147-A177-3AD203B41FA5}">
                      <a16:colId xmlns="" xmlns:a16="http://schemas.microsoft.com/office/drawing/2014/main" val="20002"/>
                    </a:ext>
                  </a:extLst>
                </a:gridCol>
                <a:gridCol w="792088">
                  <a:extLst>
                    <a:ext uri="{9D8B030D-6E8A-4147-A177-3AD203B41FA5}">
                      <a16:colId xmlns="" xmlns:a16="http://schemas.microsoft.com/office/drawing/2014/main" val="20003"/>
                    </a:ext>
                  </a:extLst>
                </a:gridCol>
                <a:gridCol w="1008112">
                  <a:extLst>
                    <a:ext uri="{9D8B030D-6E8A-4147-A177-3AD203B41FA5}">
                      <a16:colId xmlns="" xmlns:a16="http://schemas.microsoft.com/office/drawing/2014/main" val="20004"/>
                    </a:ext>
                  </a:extLst>
                </a:gridCol>
                <a:gridCol w="569170">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37</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Cakupan anggota Bina Keluarga Lansia (BKL) ber-KB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72916642"/>
                  </a:ext>
                </a:extLst>
              </a:tr>
              <a:tr h="305243">
                <a:tc>
                  <a:txBody>
                    <a:bodyPr/>
                    <a:lstStyle/>
                    <a:p>
                      <a:pPr algn="ctr"/>
                      <a:r>
                        <a:rPr lang="id-ID" sz="1400" dirty="0" smtClean="0">
                          <a:latin typeface="+mn-lt"/>
                        </a:rPr>
                        <a:t>38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Pusat  Pelayanan Keluarga  Sejahtera (PPKS)  di  setiap Kecamatan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595787701"/>
                  </a:ext>
                </a:extLst>
              </a:tr>
              <a:tr h="305243">
                <a:tc>
                  <a:txBody>
                    <a:bodyPr/>
                    <a:lstStyle/>
                    <a:p>
                      <a:pPr algn="ctr"/>
                      <a:r>
                        <a:rPr lang="id-ID" sz="1400" dirty="0" smtClean="0">
                          <a:latin typeface="+mn-lt"/>
                        </a:rPr>
                        <a:t>39</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Cakupan Remaja  dalam Pusat Informasi Dan Konseling Remaja/Mahasiswa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74571339"/>
                  </a:ext>
                </a:extLst>
              </a:tr>
              <a:tr h="305243">
                <a:tc>
                  <a:txBody>
                    <a:bodyPr/>
                    <a:lstStyle/>
                    <a:p>
                      <a:pPr algn="ctr"/>
                      <a:r>
                        <a:rPr lang="id-ID" sz="1400" dirty="0" smtClean="0">
                          <a:latin typeface="+mn-lt"/>
                        </a:rPr>
                        <a:t>40</a:t>
                      </a:r>
                      <a:endParaRPr lang="en-US" sz="1400" dirty="0">
                        <a:latin typeface="+mn-lt"/>
                      </a:endParaRPr>
                    </a:p>
                  </a:txBody>
                  <a:tcPr/>
                </a:tc>
                <a:tc>
                  <a:txBody>
                    <a:bodyPr/>
                    <a:lstStyle/>
                    <a:p>
                      <a:pPr algn="l" fontAlgn="t"/>
                      <a:r>
                        <a:rPr lang="id-ID" sz="1400" b="0" i="0" u="none" strike="noStrike" dirty="0">
                          <a:solidFill>
                            <a:srgbClr val="000000"/>
                          </a:solidFill>
                          <a:effectLst/>
                          <a:latin typeface="+mn-lt"/>
                        </a:rPr>
                        <a:t>Cakupan PKB/PLKB yang didayagunakan Perangkat Daerah KB untuk perencanaan dan pelaksanaan pembangunan daerah di bidang pengendalian penduduk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23745230"/>
                  </a:ext>
                </a:extLst>
              </a:tr>
              <a:tr h="305243">
                <a:tc>
                  <a:txBody>
                    <a:bodyPr/>
                    <a:lstStyle/>
                    <a:p>
                      <a:r>
                        <a:rPr lang="id-ID" sz="1400" dirty="0" smtClean="0">
                          <a:latin typeface="+mn-lt"/>
                        </a:rPr>
                        <a:t>41</a:t>
                      </a:r>
                      <a:endParaRPr lang="id-ID" sz="1400" dirty="0">
                        <a:latin typeface="+mn-lt"/>
                      </a:endParaRPr>
                    </a:p>
                  </a:txBody>
                  <a:tcPr/>
                </a:tc>
                <a:tc>
                  <a:txBody>
                    <a:bodyPr/>
                    <a:lstStyle/>
                    <a:p>
                      <a:pPr algn="just" fontAlgn="ctr"/>
                      <a:r>
                        <a:rPr lang="id-ID" sz="1400" b="0" i="0" u="none" strike="noStrike" dirty="0">
                          <a:solidFill>
                            <a:srgbClr val="000000"/>
                          </a:solidFill>
                          <a:effectLst/>
                          <a:latin typeface="+mn-lt"/>
                        </a:rPr>
                        <a:t>Cakupan PUS peserta KB anggota Usaha Peningkatan Pendapatan  Keluarga Sejahtera (UPPKS) yang </a:t>
                      </a:r>
                      <a:r>
                        <a:rPr lang="id-ID" sz="1400" b="0" i="0" u="none" strike="noStrike" dirty="0" err="1">
                          <a:solidFill>
                            <a:srgbClr val="000000"/>
                          </a:solidFill>
                          <a:effectLst/>
                          <a:latin typeface="+mn-lt"/>
                        </a:rPr>
                        <a:t>ber</a:t>
                      </a:r>
                      <a:r>
                        <a:rPr lang="id-ID" sz="1400" b="0" i="0" u="none" strike="noStrike" dirty="0">
                          <a:solidFill>
                            <a:srgbClr val="000000"/>
                          </a:solidFill>
                          <a:effectLst/>
                          <a:latin typeface="+mn-lt"/>
                        </a:rPr>
                        <a:t>-KB mandiri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r>
                        <a:rPr lang="id-ID" sz="1400" dirty="0" smtClean="0">
                          <a:latin typeface="+mn-lt"/>
                        </a:rPr>
                        <a:t>42</a:t>
                      </a:r>
                      <a:endParaRPr lang="id-ID" sz="1400" dirty="0">
                        <a:latin typeface="+mn-lt"/>
                      </a:endParaRPr>
                    </a:p>
                  </a:txBody>
                  <a:tcPr/>
                </a:tc>
                <a:tc>
                  <a:txBody>
                    <a:bodyPr/>
                    <a:lstStyle/>
                    <a:p>
                      <a:pPr algn="l" fontAlgn="ctr"/>
                      <a:r>
                        <a:rPr lang="id-ID" sz="1400" b="0" i="0" u="none" strike="noStrike">
                          <a:solidFill>
                            <a:srgbClr val="000000"/>
                          </a:solidFill>
                          <a:effectLst/>
                          <a:latin typeface="+mn-lt"/>
                        </a:rPr>
                        <a:t>Rasio  petugas Pembantu Pembina KB Desa (PPKBD) setiap desa/kelurahan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63639319"/>
                  </a:ext>
                </a:extLst>
              </a:tr>
              <a:tr h="305243">
                <a:tc>
                  <a:txBody>
                    <a:bodyPr/>
                    <a:lstStyle/>
                    <a:p>
                      <a:r>
                        <a:rPr lang="id-ID" sz="1400" dirty="0" smtClean="0">
                          <a:latin typeface="+mn-lt"/>
                        </a:rPr>
                        <a:t>43</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Cakupan ketersediaan dan distribusi alat dan obat kontrasepsi untuk memenuhi permintaan masyarakat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416266247"/>
                  </a:ext>
                </a:extLst>
              </a:tr>
              <a:tr h="305243">
                <a:tc>
                  <a:txBody>
                    <a:bodyPr/>
                    <a:lstStyle/>
                    <a:p>
                      <a:r>
                        <a:rPr lang="id-ID" sz="1400" dirty="0" smtClean="0">
                          <a:latin typeface="+mn-lt"/>
                        </a:rPr>
                        <a:t>44</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Persentase Faskes dan jejaringnya (diseluruh tingkatan wilayah) yang bekerjasama dengan BPJS dan memberikan pelayanan KBKR sesuai dengan standarisasi pelayanan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3855314"/>
                  </a:ext>
                </a:extLst>
              </a:tr>
              <a:tr h="305243">
                <a:tc>
                  <a:txBody>
                    <a:bodyPr/>
                    <a:lstStyle/>
                    <a:p>
                      <a:r>
                        <a:rPr lang="id-ID" sz="1400" dirty="0" smtClean="0">
                          <a:latin typeface="+mn-lt"/>
                        </a:rPr>
                        <a:t>45</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Cakupan penyediaan Informasi Data Mikro Keluarga di setiap desa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914756612"/>
                  </a:ext>
                </a:extLst>
              </a:tr>
              <a:tr h="305243">
                <a:tc>
                  <a:txBody>
                    <a:bodyPr/>
                    <a:lstStyle/>
                    <a:p>
                      <a:r>
                        <a:rPr lang="id-ID" sz="1400" dirty="0" smtClean="0">
                          <a:latin typeface="+mn-lt"/>
                        </a:rPr>
                        <a:t>46</a:t>
                      </a:r>
                      <a:endParaRPr lang="id-ID" sz="1400" dirty="0">
                        <a:latin typeface="+mn-lt"/>
                      </a:endParaRPr>
                    </a:p>
                  </a:txBody>
                  <a:tcPr/>
                </a:tc>
                <a:tc>
                  <a:txBody>
                    <a:bodyPr/>
                    <a:lstStyle/>
                    <a:p>
                      <a:pPr algn="just" fontAlgn="ctr"/>
                      <a:r>
                        <a:rPr lang="nn-NO" sz="1400" b="0" i="0" u="none" strike="noStrike">
                          <a:solidFill>
                            <a:srgbClr val="000000"/>
                          </a:solidFill>
                          <a:effectLst/>
                          <a:latin typeface="+mn-lt"/>
                        </a:rPr>
                        <a:t>Persentase remaja yang terkena Infeksi Menular Seksual (IMS)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30507802"/>
                  </a:ext>
                </a:extLst>
              </a:tr>
              <a:tr h="305243">
                <a:tc>
                  <a:txBody>
                    <a:bodyPr/>
                    <a:lstStyle/>
                    <a:p>
                      <a:r>
                        <a:rPr lang="id-ID" sz="1400" dirty="0" smtClean="0">
                          <a:latin typeface="+mn-lt"/>
                        </a:rPr>
                        <a:t>47</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Cakupan kelompok kegiatan yang melakukan pembinaan keluarga melalui 8 fungsi keluarga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43403944"/>
                  </a:ext>
                </a:extLst>
              </a:tr>
            </a:tbl>
          </a:graphicData>
        </a:graphic>
      </p:graphicFrame>
    </p:spTree>
    <p:extLst>
      <p:ext uri="{BB962C8B-B14F-4D97-AF65-F5344CB8AC3E}">
        <p14:creationId xmlns:p14="http://schemas.microsoft.com/office/powerpoint/2010/main" val="2061523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8215807" cy="7760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en-GB" sz="2400" b="1" dirty="0"/>
              <a:t> PEMBERDAYAAN PEREMPUAN</a:t>
            </a:r>
            <a:r>
              <a:rPr lang="id-ID" sz="2400" b="1" dirty="0"/>
              <a:t>,</a:t>
            </a:r>
            <a:r>
              <a:rPr lang="en-GB" sz="2400" b="1" dirty="0"/>
              <a:t> PERLINDUNGAN ANAK</a:t>
            </a:r>
            <a:r>
              <a:rPr lang="id-ID" sz="2400" b="1" dirty="0"/>
              <a:t>, PENGENDALIAN PENDUDUK DAN KELUARGA BERENCANA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60200398"/>
              </p:ext>
            </p:extLst>
          </p:nvPr>
        </p:nvGraphicFramePr>
        <p:xfrm>
          <a:off x="100609" y="970505"/>
          <a:ext cx="8928993" cy="1543493"/>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5247713">
                  <a:extLst>
                    <a:ext uri="{9D8B030D-6E8A-4147-A177-3AD203B41FA5}">
                      <a16:colId xmlns="" xmlns:a16="http://schemas.microsoft.com/office/drawing/2014/main" val="20001"/>
                    </a:ext>
                  </a:extLst>
                </a:gridCol>
                <a:gridCol w="792088">
                  <a:extLst>
                    <a:ext uri="{9D8B030D-6E8A-4147-A177-3AD203B41FA5}">
                      <a16:colId xmlns="" xmlns:a16="http://schemas.microsoft.com/office/drawing/2014/main" val="20002"/>
                    </a:ext>
                  </a:extLst>
                </a:gridCol>
                <a:gridCol w="792088">
                  <a:extLst>
                    <a:ext uri="{9D8B030D-6E8A-4147-A177-3AD203B41FA5}">
                      <a16:colId xmlns="" xmlns:a16="http://schemas.microsoft.com/office/drawing/2014/main" val="20003"/>
                    </a:ext>
                  </a:extLst>
                </a:gridCol>
                <a:gridCol w="1008112">
                  <a:extLst>
                    <a:ext uri="{9D8B030D-6E8A-4147-A177-3AD203B41FA5}">
                      <a16:colId xmlns="" xmlns:a16="http://schemas.microsoft.com/office/drawing/2014/main" val="20004"/>
                    </a:ext>
                  </a:extLst>
                </a:gridCol>
                <a:gridCol w="569170">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r>
                        <a:rPr lang="id-ID" sz="1400" dirty="0" smtClean="0">
                          <a:latin typeface="+mn-lt"/>
                        </a:rPr>
                        <a:t>48</a:t>
                      </a:r>
                      <a:endParaRPr lang="id-ID" sz="1400" dirty="0">
                        <a:latin typeface="+mn-lt"/>
                      </a:endParaRPr>
                    </a:p>
                  </a:txBody>
                  <a:tcPr/>
                </a:tc>
                <a:tc>
                  <a:txBody>
                    <a:bodyPr/>
                    <a:lstStyle/>
                    <a:p>
                      <a:pPr algn="just" fontAlgn="ctr"/>
                      <a:r>
                        <a:rPr lang="id-ID" sz="1400" b="0" i="0" u="none" strike="noStrike">
                          <a:solidFill>
                            <a:srgbClr val="000000"/>
                          </a:solidFill>
                          <a:effectLst/>
                          <a:latin typeface="+mn-lt"/>
                        </a:rPr>
                        <a:t>Cakupan keluarga yang mempunyai balita dan anak yang memahami dan melaksanakan pengasuhan dan pembinaan tumbuh kembang anak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16033310"/>
                  </a:ext>
                </a:extLst>
              </a:tr>
              <a:tr h="305243">
                <a:tc>
                  <a:txBody>
                    <a:bodyPr/>
                    <a:lstStyle/>
                    <a:p>
                      <a:r>
                        <a:rPr lang="id-ID" sz="1400" dirty="0" smtClean="0">
                          <a:latin typeface="+mn-lt"/>
                        </a:rPr>
                        <a:t>49</a:t>
                      </a:r>
                      <a:endParaRPr lang="id-ID" sz="1400" dirty="0">
                        <a:latin typeface="+mn-lt"/>
                      </a:endParaRPr>
                    </a:p>
                  </a:txBody>
                  <a:tcPr/>
                </a:tc>
                <a:tc>
                  <a:txBody>
                    <a:bodyPr/>
                    <a:lstStyle/>
                    <a:p>
                      <a:pPr algn="just" fontAlgn="ctr"/>
                      <a:r>
                        <a:rPr lang="fi-FI" sz="1400" b="0" i="0" u="none" strike="noStrike">
                          <a:solidFill>
                            <a:srgbClr val="000000"/>
                          </a:solidFill>
                          <a:effectLst/>
                          <a:latin typeface="+mn-lt"/>
                        </a:rPr>
                        <a:t>Rata-rata usia kawin pertama wanita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r>
                        <a:rPr lang="id-ID" sz="1400" dirty="0" smtClean="0">
                          <a:latin typeface="+mn-lt"/>
                        </a:rPr>
                        <a:t>50</a:t>
                      </a:r>
                      <a:endParaRPr lang="id-ID" sz="1400" dirty="0">
                        <a:latin typeface="+mn-lt"/>
                      </a:endParaRPr>
                    </a:p>
                  </a:txBody>
                  <a:tcPr/>
                </a:tc>
                <a:tc>
                  <a:txBody>
                    <a:bodyPr/>
                    <a:lstStyle/>
                    <a:p>
                      <a:pPr algn="l" fontAlgn="ctr"/>
                      <a:r>
                        <a:rPr lang="id-ID" sz="1400" b="0" i="0" u="none" strike="noStrike" dirty="0">
                          <a:solidFill>
                            <a:srgbClr val="000000"/>
                          </a:solidFill>
                          <a:effectLst/>
                          <a:latin typeface="+mn-lt"/>
                        </a:rPr>
                        <a:t>Persentase Pembiayaan Program Kependudukan, Keluarga Bencana dan Pembangunan Keluarga melalui APBD dan </a:t>
                      </a:r>
                      <a:r>
                        <a:rPr lang="id-ID" sz="1400" b="0" i="0" u="none" strike="noStrike" dirty="0" err="1">
                          <a:solidFill>
                            <a:srgbClr val="000000"/>
                          </a:solidFill>
                          <a:effectLst/>
                          <a:latin typeface="+mn-lt"/>
                        </a:rPr>
                        <a:t>APBDes</a:t>
                      </a:r>
                      <a:r>
                        <a:rPr lang="id-ID" sz="1400" b="0" i="0" u="none" strike="noStrike" dirty="0">
                          <a:solidFill>
                            <a:srgbClr val="000000"/>
                          </a:solidFill>
                          <a:effectLst/>
                          <a:latin typeface="+mn-lt"/>
                        </a:rPr>
                        <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bl>
          </a:graphicData>
        </a:graphic>
      </p:graphicFrame>
      <p:sp>
        <p:nvSpPr>
          <p:cNvPr id="6" name="Rounded Rectangle 5">
            <a:extLst>
              <a:ext uri="{FF2B5EF4-FFF2-40B4-BE49-F238E27FC236}">
                <a16:creationId xmlns="" xmlns:a16="http://schemas.microsoft.com/office/drawing/2014/main" id="{15A33D01-2F65-4D82-810B-B6B7C42C801A}"/>
              </a:ext>
            </a:extLst>
          </p:cNvPr>
          <p:cNvSpPr/>
          <p:nvPr/>
        </p:nvSpPr>
        <p:spPr>
          <a:xfrm>
            <a:off x="98417" y="2924944"/>
            <a:ext cx="303342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smtClean="0"/>
              <a:t>SEKRETARIAT DPRD</a:t>
            </a:r>
            <a:endParaRPr lang="en-US" sz="2400" b="1" dirty="0"/>
          </a:p>
        </p:txBody>
      </p:sp>
      <p:graphicFrame>
        <p:nvGraphicFramePr>
          <p:cNvPr id="7" name="Table 6">
            <a:extLst>
              <a:ext uri="{FF2B5EF4-FFF2-40B4-BE49-F238E27FC236}">
                <a16:creationId xmlns="" xmlns:a16="http://schemas.microsoft.com/office/drawing/2014/main" id="{AAAA574C-DE62-4008-9725-3D26123267F7}"/>
              </a:ext>
            </a:extLst>
          </p:cNvPr>
          <p:cNvGraphicFramePr>
            <a:graphicFrameLocks noGrp="1"/>
          </p:cNvGraphicFramePr>
          <p:nvPr>
            <p:extLst>
              <p:ext uri="{D42A27DB-BD31-4B8C-83A1-F6EECF244321}">
                <p14:modId xmlns:p14="http://schemas.microsoft.com/office/powerpoint/2010/main" val="2802745741"/>
              </p:ext>
            </p:extLst>
          </p:nvPr>
        </p:nvGraphicFramePr>
        <p:xfrm>
          <a:off x="98417" y="3356992"/>
          <a:ext cx="8928993" cy="3168015"/>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just" fontAlgn="ctr"/>
                      <a:r>
                        <a:rPr lang="id-ID" sz="1400" b="0" i="0" u="none" strike="noStrike" dirty="0">
                          <a:solidFill>
                            <a:srgbClr val="000000"/>
                          </a:solidFill>
                          <a:effectLst/>
                          <a:latin typeface="+mn-lt"/>
                        </a:rPr>
                        <a:t>Tersedianya Rencana Kerja Tahunan pada setiap Alat-alat Kelengkapan DPRD Provinsi/Kab/Kota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Tersusun  dan terintegrasinya Program-Program Kerja DPRD untuk melaksanakan Fungsi Pengawasan, Fungsi Pembentukan Perda, dan Fungsi Anggaran dalam Dokumen Rencana Lima Tahunan (RPJM) maupun Tahunan (RKPD) Dokumen Rencana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11579610"/>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Terintegrasi  </a:t>
                      </a:r>
                      <a:r>
                        <a:rPr lang="id-ID" sz="1400" b="0" i="0" u="none" strike="noStrike" dirty="0" smtClean="0">
                          <a:solidFill>
                            <a:srgbClr val="000000"/>
                          </a:solidFill>
                          <a:effectLst/>
                          <a:latin typeface="+mn-lt"/>
                        </a:rPr>
                        <a:t>program-program </a:t>
                      </a:r>
                      <a:r>
                        <a:rPr lang="id-ID" sz="1400" b="0" i="0" u="none" strike="noStrike" dirty="0">
                          <a:solidFill>
                            <a:srgbClr val="000000"/>
                          </a:solidFill>
                          <a:effectLst/>
                          <a:latin typeface="+mn-lt"/>
                        </a:rPr>
                        <a:t>DPRD untuk melaksanakan  fungsi pengawasan, pembentukan Perda dan Anggaran  ke  dalam Dokumen Perencanaan dan Dokumen Anggaran Setwan DPRD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92040328"/>
                  </a:ext>
                </a:extLst>
              </a:tr>
            </a:tbl>
          </a:graphicData>
        </a:graphic>
      </p:graphicFrame>
    </p:spTree>
    <p:extLst>
      <p:ext uri="{BB962C8B-B14F-4D97-AF65-F5344CB8AC3E}">
        <p14:creationId xmlns:p14="http://schemas.microsoft.com/office/powerpoint/2010/main" val="31468135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59885" y="3451294"/>
            <a:ext cx="6199583" cy="48798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fi-FI" sz="2400" b="1" dirty="0"/>
              <a:t> </a:t>
            </a:r>
            <a:r>
              <a:rPr lang="fi-FI" sz="2400" b="1" dirty="0" smtClean="0"/>
              <a:t>PANGAN</a:t>
            </a:r>
            <a:r>
              <a:rPr lang="id-ID" sz="2400" b="1" dirty="0" smtClean="0"/>
              <a:t> PERTANIAN DAN PETERNAKAN</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786274253"/>
              </p:ext>
            </p:extLst>
          </p:nvPr>
        </p:nvGraphicFramePr>
        <p:xfrm>
          <a:off x="74873" y="3984440"/>
          <a:ext cx="8928993" cy="2197218"/>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rtl="0" fontAlgn="ctr"/>
                      <a:r>
                        <a:rPr lang="id-ID" sz="1400" b="0" i="0" u="none" strike="noStrike" dirty="0">
                          <a:solidFill>
                            <a:srgbClr val="000000"/>
                          </a:solidFill>
                          <a:effectLst/>
                          <a:latin typeface="+mn-lt"/>
                        </a:rPr>
                        <a:t>Penguatan cadangan pangan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Penanganan daerah rawan pangan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49071712"/>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l" fontAlgn="b"/>
                      <a:r>
                        <a:rPr lang="id-ID" sz="1400" b="0" i="0" u="none" strike="noStrike" dirty="0">
                          <a:solidFill>
                            <a:srgbClr val="000000"/>
                          </a:solidFill>
                          <a:effectLst/>
                          <a:latin typeface="+mn-lt"/>
                        </a:rPr>
                        <a:t>Ketersediaan pangan utama </a:t>
                      </a:r>
                    </a:p>
                  </a:txBody>
                  <a:tcPr marL="9525" marR="9525" marT="9525" marB="0" anchor="b"/>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937758606"/>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just" fontAlgn="ctr"/>
                      <a:r>
                        <a:rPr lang="nl-NL" sz="1400" b="0" i="0" u="none" strike="noStrike">
                          <a:solidFill>
                            <a:srgbClr val="000000"/>
                          </a:solidFill>
                          <a:effectLst/>
                          <a:latin typeface="+mn-lt"/>
                        </a:rPr>
                        <a:t>Ketersediaan energi dan protein perkapita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27953928"/>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fi-FI" sz="1400" b="0" i="0" u="none" strike="noStrike" dirty="0">
                          <a:solidFill>
                            <a:srgbClr val="000000"/>
                          </a:solidFill>
                          <a:effectLst/>
                          <a:latin typeface="+mn-lt"/>
                        </a:rPr>
                        <a:t>Pengawasan  dan pembinaan  keamanan pangan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6</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Pencapaian skor PPH</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424718046"/>
                  </a:ext>
                </a:extLst>
              </a:tr>
            </a:tbl>
          </a:graphicData>
        </a:graphic>
      </p:graphicFrame>
      <p:sp>
        <p:nvSpPr>
          <p:cNvPr id="6" name="Rounded Rectangle 5">
            <a:extLst>
              <a:ext uri="{FF2B5EF4-FFF2-40B4-BE49-F238E27FC236}">
                <a16:creationId xmlns="" xmlns:a16="http://schemas.microsoft.com/office/drawing/2014/main" id="{15A33D01-2F65-4D82-810B-B6B7C42C801A}"/>
              </a:ext>
            </a:extLst>
          </p:cNvPr>
          <p:cNvSpPr/>
          <p:nvPr/>
        </p:nvSpPr>
        <p:spPr>
          <a:xfrm>
            <a:off x="74873" y="260648"/>
            <a:ext cx="7089415"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smtClean="0"/>
              <a:t>BADAN PENANGGULANGAN BENCANA DAERAH</a:t>
            </a:r>
            <a:endParaRPr lang="en-US" sz="2400" b="1" dirty="0"/>
          </a:p>
        </p:txBody>
      </p:sp>
      <p:graphicFrame>
        <p:nvGraphicFramePr>
          <p:cNvPr id="7" name="Table 6">
            <a:extLst>
              <a:ext uri="{FF2B5EF4-FFF2-40B4-BE49-F238E27FC236}">
                <a16:creationId xmlns="" xmlns:a16="http://schemas.microsoft.com/office/drawing/2014/main" id="{AAAA574C-DE62-4008-9725-3D26123267F7}"/>
              </a:ext>
            </a:extLst>
          </p:cNvPr>
          <p:cNvGraphicFramePr>
            <a:graphicFrameLocks noGrp="1"/>
          </p:cNvGraphicFramePr>
          <p:nvPr>
            <p:extLst>
              <p:ext uri="{D42A27DB-BD31-4B8C-83A1-F6EECF244321}">
                <p14:modId xmlns:p14="http://schemas.microsoft.com/office/powerpoint/2010/main" val="4178386441"/>
              </p:ext>
            </p:extLst>
          </p:nvPr>
        </p:nvGraphicFramePr>
        <p:xfrm>
          <a:off x="74873" y="692696"/>
          <a:ext cx="8928993" cy="232410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just" fontAlgn="ctr"/>
                      <a:r>
                        <a:rPr lang="fi-FI" sz="1400" b="0" i="0" u="none" strike="noStrike" dirty="0">
                          <a:solidFill>
                            <a:srgbClr val="000000"/>
                          </a:solidFill>
                          <a:effectLst/>
                          <a:latin typeface="+mn-lt"/>
                        </a:rPr>
                        <a:t>Cakupan pelayanan bencana kebakaran kabupaten/kota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Tingkat waktu tanggap (</a:t>
                      </a:r>
                      <a:r>
                        <a:rPr lang="id-ID" sz="1400" b="0" i="0" u="none" strike="noStrike" dirty="0" err="1">
                          <a:solidFill>
                            <a:srgbClr val="000000"/>
                          </a:solidFill>
                          <a:effectLst/>
                          <a:latin typeface="+mn-lt"/>
                        </a:rPr>
                        <a:t>response</a:t>
                      </a:r>
                      <a:r>
                        <a:rPr lang="id-ID" sz="1400" b="0" i="0" u="none" strike="noStrike" dirty="0">
                          <a:solidFill>
                            <a:srgbClr val="000000"/>
                          </a:solidFill>
                          <a:effectLst/>
                          <a:latin typeface="+mn-lt"/>
                        </a:rPr>
                        <a:t> </a:t>
                      </a:r>
                      <a:r>
                        <a:rPr lang="id-ID" sz="1400" b="0" i="0" u="none" strike="noStrike" dirty="0" err="1">
                          <a:solidFill>
                            <a:srgbClr val="000000"/>
                          </a:solidFill>
                          <a:effectLst/>
                          <a:latin typeface="+mn-lt"/>
                        </a:rPr>
                        <a:t>time</a:t>
                      </a:r>
                      <a:r>
                        <a:rPr lang="id-ID" sz="1400" b="0" i="0" u="none" strike="noStrike" dirty="0">
                          <a:solidFill>
                            <a:srgbClr val="000000"/>
                          </a:solidFill>
                          <a:effectLst/>
                          <a:latin typeface="+mn-lt"/>
                        </a:rPr>
                        <a:t> </a:t>
                      </a:r>
                      <a:r>
                        <a:rPr lang="id-ID" sz="1400" b="0" i="0" u="none" strike="noStrike" dirty="0" err="1">
                          <a:solidFill>
                            <a:srgbClr val="000000"/>
                          </a:solidFill>
                          <a:effectLst/>
                          <a:latin typeface="+mn-lt"/>
                        </a:rPr>
                        <a:t>rate</a:t>
                      </a:r>
                      <a:r>
                        <a:rPr lang="id-ID" sz="1400" b="0" i="0" u="none" strike="noStrike" dirty="0">
                          <a:solidFill>
                            <a:srgbClr val="000000"/>
                          </a:solidFill>
                          <a:effectLst/>
                          <a:latin typeface="+mn-lt"/>
                        </a:rPr>
                        <a:t>) daerah layanan Wilayah Manajemen Kebakaran (WMK)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65191800"/>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korban bencana yang menerima bantuan sosial selama masa tanggap darurat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171034125"/>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korban bencana yang dievakuasi </a:t>
                      </a:r>
                      <a:r>
                        <a:rPr lang="id-ID" sz="1400" b="0" i="0" u="none" strike="noStrike" dirty="0" err="1">
                          <a:solidFill>
                            <a:srgbClr val="000000"/>
                          </a:solidFill>
                          <a:effectLst/>
                          <a:latin typeface="+mn-lt"/>
                        </a:rPr>
                        <a:t>mengunakan</a:t>
                      </a:r>
                      <a:r>
                        <a:rPr lang="id-ID" sz="1400" b="0" i="0" u="none" strike="noStrike" dirty="0">
                          <a:solidFill>
                            <a:srgbClr val="000000"/>
                          </a:solidFill>
                          <a:effectLst/>
                          <a:latin typeface="+mn-lt"/>
                        </a:rPr>
                        <a:t> sarana prasarana darurat lengkap</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673855823"/>
                  </a:ext>
                </a:extLst>
              </a:tr>
            </a:tbl>
          </a:graphicData>
        </a:graphic>
      </p:graphicFrame>
    </p:spTree>
    <p:extLst>
      <p:ext uri="{BB962C8B-B14F-4D97-AF65-F5344CB8AC3E}">
        <p14:creationId xmlns:p14="http://schemas.microsoft.com/office/powerpoint/2010/main" val="1447496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6991671"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fi-FI" sz="2400" b="1" dirty="0"/>
              <a:t> PANGAN</a:t>
            </a:r>
            <a:r>
              <a:rPr lang="id-ID" sz="2400" b="1" dirty="0"/>
              <a:t> PERTANIAN DAN PETERNAKAN</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936629758"/>
              </p:ext>
            </p:extLst>
          </p:nvPr>
        </p:nvGraphicFramePr>
        <p:xfrm>
          <a:off x="100609" y="558903"/>
          <a:ext cx="8928993" cy="5614079"/>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smtClean="0"/>
                        <a:t>Jenis</a:t>
                      </a:r>
                      <a:r>
                        <a:rPr lang="en-AU" dirty="0" smtClean="0"/>
                        <a:t> </a:t>
                      </a:r>
                      <a:r>
                        <a:rPr lang="en-AU" dirty="0"/>
                        <a:t>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7</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Padi</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8</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Jagung</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9</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Kedelai</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10</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Bawang</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Merah</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49465216"/>
                  </a:ext>
                </a:extLst>
              </a:tr>
              <a:tr h="305243">
                <a:tc>
                  <a:txBody>
                    <a:bodyPr/>
                    <a:lstStyle/>
                    <a:p>
                      <a:pPr algn="ctr"/>
                      <a:r>
                        <a:rPr lang="id-ID" sz="1400" dirty="0" smtClean="0">
                          <a:latin typeface="+mn-lt"/>
                        </a:rPr>
                        <a:t>11</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Kentang</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77110505"/>
                  </a:ext>
                </a:extLst>
              </a:tr>
              <a:tr h="305243">
                <a:tc>
                  <a:txBody>
                    <a:bodyPr/>
                    <a:lstStyle/>
                    <a:p>
                      <a:pPr algn="ctr"/>
                      <a:r>
                        <a:rPr lang="id-ID" sz="1400" dirty="0" smtClean="0">
                          <a:latin typeface="+mn-lt"/>
                        </a:rPr>
                        <a:t>12</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Cabe</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Besar</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13</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Tebu</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14</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Kopi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15</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Kakao</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16</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Kelapa</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id-ID" sz="1400" dirty="0" smtClean="0">
                          <a:latin typeface="+mn-lt"/>
                        </a:rPr>
                        <a:t>17</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Karet</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id-ID" sz="1400" dirty="0" smtClean="0">
                          <a:latin typeface="+mn-lt"/>
                        </a:rPr>
                        <a:t>18</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Cengkeh</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98504666"/>
                  </a:ext>
                </a:extLst>
              </a:tr>
              <a:tr h="305243">
                <a:tc>
                  <a:txBody>
                    <a:bodyPr/>
                    <a:lstStyle/>
                    <a:p>
                      <a:pPr algn="ctr"/>
                      <a:r>
                        <a:rPr lang="id-ID" sz="1400" dirty="0" smtClean="0">
                          <a:latin typeface="+mn-lt"/>
                        </a:rPr>
                        <a:t>19</a:t>
                      </a:r>
                      <a:endParaRPr lang="en-US" sz="1400" dirty="0">
                        <a:latin typeface="+mn-lt"/>
                      </a:endParaRPr>
                    </a:p>
                  </a:txBody>
                  <a:tcPr/>
                </a:tc>
                <a:tc>
                  <a:txBody>
                    <a:bodyPr/>
                    <a:lstStyle/>
                    <a:p>
                      <a:pPr marL="92075" indent="0" algn="l" fontAlgn="t">
                        <a:buFont typeface="Arial" pitchFamily="34" charset="0"/>
                        <a:buNone/>
                      </a:pP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Teh</a:t>
                      </a:r>
                      <a:r>
                        <a:rPr lang="en-AU" sz="1400" b="0" i="0" u="none" strike="noStrike" dirty="0">
                          <a:solidFill>
                            <a:srgbClr val="000000"/>
                          </a:solidFill>
                          <a:effectLst/>
                          <a:latin typeface="+mn-lt"/>
                        </a:rPr>
                        <a:t> (ton)</a:t>
                      </a:r>
                    </a:p>
                  </a:txBody>
                  <a:tcPr marL="0" marR="0" marT="0"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85490714"/>
                  </a:ext>
                </a:extLst>
              </a:tr>
              <a:tr h="305243">
                <a:tc>
                  <a:txBody>
                    <a:bodyPr/>
                    <a:lstStyle/>
                    <a:p>
                      <a:pPr algn="ctr"/>
                      <a:r>
                        <a:rPr lang="id-ID" sz="1400" dirty="0" smtClean="0">
                          <a:latin typeface="+mn-lt"/>
                        </a:rPr>
                        <a:t>20</a:t>
                      </a:r>
                      <a:endParaRPr lang="en-US" sz="1400" dirty="0">
                        <a:latin typeface="+mn-lt"/>
                      </a:endParaRPr>
                    </a:p>
                  </a:txBody>
                  <a:tcPr/>
                </a:tc>
                <a:tc>
                  <a:txBody>
                    <a:bodyPr/>
                    <a:lstStyle/>
                    <a:p>
                      <a:pPr marL="92075" indent="0" algn="l" fontAlgn="ctr">
                        <a:buFont typeface="Arial" pitchFamily="34" charset="0"/>
                        <a:buNone/>
                      </a:pPr>
                      <a:r>
                        <a:rPr lang="en-AU" sz="1400" b="0" i="0" u="none" strike="noStrike" dirty="0" err="1">
                          <a:solidFill>
                            <a:srgbClr val="000000"/>
                          </a:solidFill>
                          <a:effectLst/>
                          <a:latin typeface="+mn-lt"/>
                        </a:rPr>
                        <a:t>Jumlah</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Balai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Penyuluhan</a:t>
                      </a:r>
                      <a:r>
                        <a:rPr lang="en-AU" sz="1400" b="0" i="0" u="none" strike="noStrike" dirty="0">
                          <a:solidFill>
                            <a:srgbClr val="000000"/>
                          </a:solidFill>
                          <a:effectLst/>
                          <a:latin typeface="+mn-lt"/>
                        </a:rPr>
                        <a:t> yang </a:t>
                      </a:r>
                      <a:r>
                        <a:rPr lang="en-AU" sz="1400" b="0" i="0" u="none" strike="noStrike" dirty="0" err="1">
                          <a:solidFill>
                            <a:srgbClr val="000000"/>
                          </a:solidFill>
                          <a:effectLst/>
                          <a:latin typeface="+mn-lt"/>
                        </a:rPr>
                        <a:t>Berkualitas</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dan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Penumbuhan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Posluhdes</a:t>
                      </a:r>
                      <a:endParaRPr lang="en-AU" sz="1400" b="0" i="0" u="none" strike="noStrike" dirty="0">
                        <a:solidFill>
                          <a:srgbClr val="000000"/>
                        </a:solidFill>
                        <a:effectLst/>
                        <a:latin typeface="+mn-lt"/>
                      </a:endParaRPr>
                    </a:p>
                  </a:txBody>
                  <a:tcPr marL="0" marR="0"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79673630"/>
                  </a:ext>
                </a:extLst>
              </a:tr>
              <a:tr h="305243">
                <a:tc>
                  <a:txBody>
                    <a:bodyPr/>
                    <a:lstStyle/>
                    <a:p>
                      <a:pPr algn="ctr"/>
                      <a:r>
                        <a:rPr lang="id-ID" sz="1400" dirty="0" smtClean="0">
                          <a:latin typeface="+mn-lt"/>
                        </a:rPr>
                        <a:t>21</a:t>
                      </a:r>
                      <a:endParaRPr lang="en-US" sz="1400" dirty="0">
                        <a:latin typeface="+mn-lt"/>
                      </a:endParaRPr>
                    </a:p>
                  </a:txBody>
                  <a:tcPr/>
                </a:tc>
                <a:tc>
                  <a:txBody>
                    <a:bodyPr/>
                    <a:lstStyle/>
                    <a:p>
                      <a:pPr marL="92075" indent="0" algn="l" fontAlgn="ctr">
                        <a:buFont typeface="Arial" pitchFamily="34" charset="0"/>
                        <a:buNone/>
                      </a:pPr>
                      <a:r>
                        <a:rPr lang="en-AU" sz="1400" b="0" i="0" u="none" strike="noStrike" dirty="0" err="1">
                          <a:solidFill>
                            <a:srgbClr val="000000"/>
                          </a:solidFill>
                          <a:effectLst/>
                          <a:latin typeface="+mn-lt"/>
                        </a:rPr>
                        <a:t>Persentase</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Penyuluh</a:t>
                      </a:r>
                      <a:r>
                        <a:rPr lang="en-AU" sz="1400" b="0" i="0" u="none" strike="noStrike" dirty="0">
                          <a:solidFill>
                            <a:srgbClr val="000000"/>
                          </a:solidFill>
                          <a:effectLst/>
                          <a:latin typeface="+mn-lt"/>
                        </a:rPr>
                        <a:t> yang </a:t>
                      </a:r>
                      <a:r>
                        <a:rPr lang="en-AU" sz="1400" b="0" i="0" u="none" strike="noStrike" dirty="0" err="1">
                          <a:solidFill>
                            <a:srgbClr val="000000"/>
                          </a:solidFill>
                          <a:effectLst/>
                          <a:latin typeface="+mn-lt"/>
                        </a:rPr>
                        <a:t>Memiliki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Kompentensi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sesuai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dengan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Bidang</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Keahlian</a:t>
                      </a:r>
                      <a:endParaRPr lang="en-AU" sz="1400" b="0" i="0" u="none" strike="noStrike" dirty="0">
                        <a:solidFill>
                          <a:srgbClr val="000000"/>
                        </a:solidFill>
                        <a:effectLst/>
                        <a:latin typeface="+mn-lt"/>
                      </a:endParaRPr>
                    </a:p>
                  </a:txBody>
                  <a:tcPr marL="0" marR="0"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993303033"/>
                  </a:ext>
                </a:extLst>
              </a:tr>
              <a:tr h="305243">
                <a:tc>
                  <a:txBody>
                    <a:bodyPr/>
                    <a:lstStyle/>
                    <a:p>
                      <a:pPr algn="ctr"/>
                      <a:r>
                        <a:rPr lang="id-ID" sz="1400" dirty="0" smtClean="0">
                          <a:latin typeface="+mn-lt"/>
                        </a:rPr>
                        <a:t>22</a:t>
                      </a:r>
                      <a:endParaRPr lang="en-US" sz="1400" dirty="0">
                        <a:latin typeface="+mn-lt"/>
                      </a:endParaRPr>
                    </a:p>
                  </a:txBody>
                  <a:tcPr/>
                </a:tc>
                <a:tc>
                  <a:txBody>
                    <a:bodyPr/>
                    <a:lstStyle/>
                    <a:p>
                      <a:pPr marL="92075" indent="0" algn="l" fontAlgn="ctr">
                        <a:buFont typeface="Arial" pitchFamily="34" charset="0"/>
                        <a:buNone/>
                      </a:pPr>
                      <a:r>
                        <a:rPr lang="en-AU" sz="1400" b="0" i="0" u="none" strike="noStrike" dirty="0" err="1">
                          <a:solidFill>
                            <a:srgbClr val="000000"/>
                          </a:solidFill>
                          <a:effectLst/>
                          <a:latin typeface="+mn-lt"/>
                        </a:rPr>
                        <a:t>Jumlah</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Kabupaten</a:t>
                      </a:r>
                      <a:r>
                        <a:rPr lang="en-AU" sz="1400" b="0" i="0" u="none" strike="noStrike" dirty="0">
                          <a:solidFill>
                            <a:srgbClr val="000000"/>
                          </a:solidFill>
                          <a:effectLst/>
                          <a:latin typeface="+mn-lt"/>
                        </a:rPr>
                        <a:t>/Kota yang </a:t>
                      </a:r>
                      <a:r>
                        <a:rPr lang="en-AU" sz="1400" b="0" i="0" u="none" strike="noStrike" dirty="0" err="1">
                          <a:solidFill>
                            <a:srgbClr val="000000"/>
                          </a:solidFill>
                          <a:effectLst/>
                          <a:latin typeface="+mn-lt"/>
                        </a:rPr>
                        <a:t>Didampingi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dalam</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Pendataan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Petani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Kab</a:t>
                      </a:r>
                      <a:r>
                        <a:rPr lang="en-AU" sz="1400" b="0" i="0" u="none" strike="noStrike" dirty="0">
                          <a:solidFill>
                            <a:srgbClr val="000000"/>
                          </a:solidFill>
                          <a:effectLst/>
                          <a:latin typeface="+mn-lt"/>
                        </a:rPr>
                        <a:t>/Kota)</a:t>
                      </a:r>
                    </a:p>
                  </a:txBody>
                  <a:tcPr marL="0" marR="0"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578730909"/>
                  </a:ext>
                </a:extLst>
              </a:tr>
            </a:tbl>
          </a:graphicData>
        </a:graphic>
      </p:graphicFrame>
    </p:spTree>
    <p:extLst>
      <p:ext uri="{BB962C8B-B14F-4D97-AF65-F5344CB8AC3E}">
        <p14:creationId xmlns:p14="http://schemas.microsoft.com/office/powerpoint/2010/main" val="29757025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6991671"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fi-FI" sz="2400" b="1" dirty="0"/>
              <a:t> PANGAN</a:t>
            </a:r>
            <a:r>
              <a:rPr lang="id-ID" sz="2400" b="1" dirty="0"/>
              <a:t> PERTANIAN DAN PETERNAKAN</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495769550"/>
              </p:ext>
            </p:extLst>
          </p:nvPr>
        </p:nvGraphicFramePr>
        <p:xfrm>
          <a:off x="100609" y="558903"/>
          <a:ext cx="8928993" cy="3680194"/>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smtClean="0"/>
                        <a:t>Jenis</a:t>
                      </a:r>
                      <a:r>
                        <a:rPr lang="en-AU" dirty="0" smtClean="0"/>
                        <a:t> </a:t>
                      </a:r>
                      <a:r>
                        <a:rPr lang="en-AU" dirty="0"/>
                        <a:t>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23</a:t>
                      </a:r>
                      <a:endParaRPr lang="en-US" sz="1400" dirty="0">
                        <a:latin typeface="+mn-lt"/>
                      </a:endParaRPr>
                    </a:p>
                  </a:txBody>
                  <a:tcPr/>
                </a:tc>
                <a:tc>
                  <a:txBody>
                    <a:bodyPr/>
                    <a:lstStyle/>
                    <a:p>
                      <a:pPr marL="92075" indent="0" algn="l" fontAlgn="ctr"/>
                      <a:r>
                        <a:rPr lang="en-AU" sz="1400" b="0" i="0" u="none" strike="noStrike" dirty="0" err="1" smtClean="0">
                          <a:solidFill>
                            <a:srgbClr val="000000"/>
                          </a:solidFill>
                          <a:effectLst/>
                          <a:latin typeface="+mn-lt"/>
                        </a:rPr>
                        <a:t>Produksi</a:t>
                      </a:r>
                      <a:r>
                        <a:rPr lang="en-AU" sz="1400" b="0" i="0" u="none" strike="noStrike" dirty="0" smtClean="0">
                          <a:solidFill>
                            <a:srgbClr val="000000"/>
                          </a:solidFill>
                          <a:effectLst/>
                          <a:latin typeface="+mn-lt"/>
                        </a:rPr>
                        <a:t> </a:t>
                      </a:r>
                      <a:r>
                        <a:rPr lang="en-AU" sz="1400" b="0" i="0" u="none" strike="noStrike" dirty="0" err="1">
                          <a:solidFill>
                            <a:srgbClr val="000000"/>
                          </a:solidFill>
                          <a:effectLst/>
                          <a:latin typeface="+mn-lt"/>
                        </a:rPr>
                        <a:t>Daging</a:t>
                      </a:r>
                      <a:r>
                        <a:rPr lang="en-AU" sz="1400" b="0" i="0" u="none" strike="noStrike" dirty="0">
                          <a:solidFill>
                            <a:srgbClr val="000000"/>
                          </a:solidFill>
                          <a:effectLst/>
                          <a:latin typeface="+mn-lt"/>
                        </a:rPr>
                        <a:t> (Kg)</a:t>
                      </a:r>
                    </a:p>
                  </a:txBody>
                  <a:tcPr marL="0" marR="0"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24</a:t>
                      </a:r>
                      <a:endParaRPr lang="en-US" sz="1400" dirty="0">
                        <a:latin typeface="+mn-lt"/>
                      </a:endParaRPr>
                    </a:p>
                  </a:txBody>
                  <a:tcPr/>
                </a:tc>
                <a:tc>
                  <a:txBody>
                    <a:bodyPr/>
                    <a:lstStyle/>
                    <a:p>
                      <a:pPr marL="92075" indent="0" algn="l" fontAlgn="ct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Susu</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liter</a:t>
                      </a:r>
                      <a:r>
                        <a:rPr lang="en-AU" sz="1400" b="0" i="0" u="none" strike="noStrike" dirty="0">
                          <a:solidFill>
                            <a:srgbClr val="000000"/>
                          </a:solidFill>
                          <a:effectLst/>
                          <a:latin typeface="+mn-lt"/>
                        </a:rPr>
                        <a:t>)</a:t>
                      </a:r>
                    </a:p>
                  </a:txBody>
                  <a:tcPr marL="0" marR="0"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25</a:t>
                      </a:r>
                      <a:endParaRPr lang="en-US" sz="1400" dirty="0">
                        <a:latin typeface="+mn-lt"/>
                      </a:endParaRPr>
                    </a:p>
                  </a:txBody>
                  <a:tcPr/>
                </a:tc>
                <a:tc>
                  <a:txBody>
                    <a:bodyPr/>
                    <a:lstStyle/>
                    <a:p>
                      <a:pPr marL="92075" indent="0" algn="l" fontAlgn="ctr"/>
                      <a:r>
                        <a:rPr lang="en-AU" sz="1400" b="0" i="0" u="none" strike="noStrike" dirty="0" err="1">
                          <a:solidFill>
                            <a:srgbClr val="000000"/>
                          </a:solidFill>
                          <a:effectLst/>
                          <a:latin typeface="+mn-lt"/>
                        </a:rPr>
                        <a:t>Produksi</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Telur</a:t>
                      </a:r>
                      <a:r>
                        <a:rPr lang="en-AU" sz="1400" b="0" i="0" u="none" strike="noStrike" dirty="0">
                          <a:solidFill>
                            <a:srgbClr val="000000"/>
                          </a:solidFill>
                          <a:effectLst/>
                          <a:latin typeface="+mn-lt"/>
                        </a:rPr>
                        <a:t> (Kg)</a:t>
                      </a:r>
                    </a:p>
                  </a:txBody>
                  <a:tcPr marL="0" marR="0"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26</a:t>
                      </a:r>
                      <a:endParaRPr lang="en-US" sz="1400" dirty="0">
                        <a:latin typeface="+mn-lt"/>
                      </a:endParaRPr>
                    </a:p>
                  </a:txBody>
                  <a:tcPr/>
                </a:tc>
                <a:tc>
                  <a:txBody>
                    <a:bodyPr/>
                    <a:lstStyle/>
                    <a:p>
                      <a:pPr algn="l" fontAlgn="ctr"/>
                      <a:r>
                        <a:rPr lang="id-ID" sz="1400" b="0" i="0" u="none" strike="noStrike" kern="1200" dirty="0" smtClean="0">
                          <a:solidFill>
                            <a:srgbClr val="000000"/>
                          </a:solidFill>
                          <a:effectLst/>
                          <a:latin typeface="+mn-lt"/>
                          <a:ea typeface="+mn-ea"/>
                          <a:cs typeface="+mn-cs"/>
                        </a:rPr>
                        <a:t>  Produksi </a:t>
                      </a:r>
                      <a:r>
                        <a:rPr lang="id-ID" sz="1400" b="0" i="0" u="none" strike="noStrike" kern="1200" dirty="0">
                          <a:solidFill>
                            <a:srgbClr val="000000"/>
                          </a:solidFill>
                          <a:effectLst/>
                          <a:latin typeface="+mn-lt"/>
                          <a:ea typeface="+mn-ea"/>
                          <a:cs typeface="+mn-cs"/>
                        </a:rPr>
                        <a:t>perikanan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49465216"/>
                  </a:ext>
                </a:extLst>
              </a:tr>
              <a:tr h="305243">
                <a:tc>
                  <a:txBody>
                    <a:bodyPr/>
                    <a:lstStyle/>
                    <a:p>
                      <a:pPr algn="ctr"/>
                      <a:r>
                        <a:rPr lang="id-ID" sz="1400" dirty="0" smtClean="0">
                          <a:latin typeface="+mn-lt"/>
                        </a:rPr>
                        <a:t>27</a:t>
                      </a:r>
                      <a:endParaRPr lang="en-US" sz="1400" dirty="0">
                        <a:latin typeface="+mn-lt"/>
                      </a:endParaRPr>
                    </a:p>
                  </a:txBody>
                  <a:tcPr/>
                </a:tc>
                <a:tc>
                  <a:txBody>
                    <a:bodyPr/>
                    <a:lstStyle/>
                    <a:p>
                      <a:pPr algn="l" fontAlgn="ctr"/>
                      <a:r>
                        <a:rPr lang="id-ID" sz="1400" b="0" i="0" u="none" strike="noStrike" kern="1200" dirty="0" smtClean="0">
                          <a:solidFill>
                            <a:srgbClr val="000000"/>
                          </a:solidFill>
                          <a:effectLst/>
                          <a:latin typeface="+mn-lt"/>
                          <a:ea typeface="+mn-ea"/>
                          <a:cs typeface="+mn-cs"/>
                        </a:rPr>
                        <a:t>  Konsumsi </a:t>
                      </a:r>
                      <a:r>
                        <a:rPr lang="id-ID" sz="1400" b="0" i="0" u="none" strike="noStrike" kern="1200" dirty="0">
                          <a:solidFill>
                            <a:srgbClr val="000000"/>
                          </a:solidFill>
                          <a:effectLst/>
                          <a:latin typeface="+mn-lt"/>
                          <a:ea typeface="+mn-ea"/>
                          <a:cs typeface="+mn-cs"/>
                        </a:rPr>
                        <a:t>ikan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77110505"/>
                  </a:ext>
                </a:extLst>
              </a:tr>
              <a:tr h="305243">
                <a:tc>
                  <a:txBody>
                    <a:bodyPr/>
                    <a:lstStyle/>
                    <a:p>
                      <a:pPr algn="ctr"/>
                      <a:r>
                        <a:rPr lang="id-ID" sz="1400" dirty="0" smtClean="0">
                          <a:latin typeface="+mn-lt"/>
                        </a:rPr>
                        <a:t>28</a:t>
                      </a:r>
                      <a:endParaRPr lang="en-US" sz="1400" dirty="0">
                        <a:latin typeface="+mn-lt"/>
                      </a:endParaRPr>
                    </a:p>
                  </a:txBody>
                  <a:tcPr/>
                </a:tc>
                <a:tc>
                  <a:txBody>
                    <a:bodyPr/>
                    <a:lstStyle/>
                    <a:p>
                      <a:pPr algn="l" fontAlgn="ctr"/>
                      <a:r>
                        <a:rPr lang="id-ID" sz="1400" b="0" i="0" u="none" strike="noStrike" kern="1200" dirty="0" smtClean="0">
                          <a:solidFill>
                            <a:srgbClr val="000000"/>
                          </a:solidFill>
                          <a:effectLst/>
                          <a:latin typeface="+mn-lt"/>
                          <a:ea typeface="+mn-ea"/>
                          <a:cs typeface="+mn-cs"/>
                        </a:rPr>
                        <a:t>  Cakupan </a:t>
                      </a:r>
                      <a:r>
                        <a:rPr lang="id-ID" sz="1400" b="0" i="0" u="none" strike="noStrike" kern="1200" dirty="0">
                          <a:solidFill>
                            <a:srgbClr val="000000"/>
                          </a:solidFill>
                          <a:effectLst/>
                          <a:latin typeface="+mn-lt"/>
                          <a:ea typeface="+mn-ea"/>
                          <a:cs typeface="+mn-cs"/>
                        </a:rPr>
                        <a:t>bina kelompok nelayan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29</a:t>
                      </a:r>
                      <a:endParaRPr lang="en-US" sz="1400" dirty="0">
                        <a:latin typeface="+mn-lt"/>
                      </a:endParaRPr>
                    </a:p>
                  </a:txBody>
                  <a:tcPr/>
                </a:tc>
                <a:tc>
                  <a:txBody>
                    <a:bodyPr/>
                    <a:lstStyle/>
                    <a:p>
                      <a:pPr algn="l" fontAlgn="ctr"/>
                      <a:r>
                        <a:rPr lang="id-ID" sz="1400" b="0" i="0" u="none" strike="noStrike" kern="1200" dirty="0" smtClean="0">
                          <a:solidFill>
                            <a:srgbClr val="000000"/>
                          </a:solidFill>
                          <a:effectLst/>
                          <a:latin typeface="+mn-lt"/>
                          <a:ea typeface="+mn-ea"/>
                          <a:cs typeface="+mn-cs"/>
                        </a:rPr>
                        <a:t>  Produksi  </a:t>
                      </a:r>
                      <a:r>
                        <a:rPr lang="id-ID" sz="1400" b="0" i="0" u="none" strike="noStrike" kern="1200" dirty="0">
                          <a:solidFill>
                            <a:srgbClr val="000000"/>
                          </a:solidFill>
                          <a:effectLst/>
                          <a:latin typeface="+mn-lt"/>
                          <a:ea typeface="+mn-ea"/>
                          <a:cs typeface="+mn-cs"/>
                        </a:rPr>
                        <a:t>perikanan kelompok nelayan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30</a:t>
                      </a:r>
                      <a:endParaRPr lang="en-US" sz="1400" dirty="0">
                        <a:latin typeface="+mn-lt"/>
                      </a:endParaRPr>
                    </a:p>
                  </a:txBody>
                  <a:tcPr/>
                </a:tc>
                <a:tc>
                  <a:txBody>
                    <a:bodyPr/>
                    <a:lstStyle/>
                    <a:p>
                      <a:pPr marL="92075" marR="0" lvl="0" indent="0" algn="l" defTabSz="914400" rtl="0" eaLnBrk="1" fontAlgn="ctr" latinLnBrk="0" hangingPunct="1">
                        <a:lnSpc>
                          <a:spcPct val="100000"/>
                        </a:lnSpc>
                        <a:spcBef>
                          <a:spcPts val="0"/>
                        </a:spcBef>
                        <a:spcAft>
                          <a:spcPts val="0"/>
                        </a:spcAft>
                        <a:buClrTx/>
                        <a:buSzTx/>
                        <a:buFont typeface="Arial" pitchFamily="34" charset="0"/>
                        <a:buNone/>
                        <a:tabLst/>
                        <a:defRPr/>
                      </a:pPr>
                      <a:r>
                        <a:rPr lang="id-ID" sz="1400" b="0" i="0" u="none" strike="noStrike" kern="1200" dirty="0" smtClean="0">
                          <a:solidFill>
                            <a:srgbClr val="000000"/>
                          </a:solidFill>
                          <a:effectLst/>
                          <a:latin typeface="+mn-lt"/>
                          <a:ea typeface="+mn-ea"/>
                          <a:cs typeface="+mn-cs"/>
                        </a:rPr>
                        <a:t>Proporsi tangkapan ikan yang berada dalam   batasan biologis yang aman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31</a:t>
                      </a:r>
                      <a:endParaRPr lang="en-US" sz="1400" dirty="0">
                        <a:latin typeface="+mn-lt"/>
                      </a:endParaRPr>
                    </a:p>
                  </a:txBody>
                  <a:tcPr/>
                </a:tc>
                <a:tc>
                  <a:txBody>
                    <a:bodyPr/>
                    <a:lstStyle/>
                    <a:p>
                      <a:pPr marL="92075" marR="0" lvl="0" indent="0" algn="l" defTabSz="914400" rtl="0" eaLnBrk="1" fontAlgn="ctr" latinLnBrk="0" hangingPunct="1">
                        <a:lnSpc>
                          <a:spcPct val="100000"/>
                        </a:lnSpc>
                        <a:spcBef>
                          <a:spcPts val="0"/>
                        </a:spcBef>
                        <a:spcAft>
                          <a:spcPts val="0"/>
                        </a:spcAft>
                        <a:buClrTx/>
                        <a:buSzTx/>
                        <a:buFont typeface="Arial" pitchFamily="34" charset="0"/>
                        <a:buNone/>
                        <a:tabLst/>
                        <a:defRPr/>
                      </a:pPr>
                      <a:r>
                        <a:rPr lang="id-ID" sz="1400" b="0" i="0" u="none" strike="noStrike" kern="1200" dirty="0" smtClean="0">
                          <a:solidFill>
                            <a:srgbClr val="000000"/>
                          </a:solidFill>
                          <a:effectLst/>
                          <a:latin typeface="+mn-lt"/>
                          <a:ea typeface="+mn-ea"/>
                          <a:cs typeface="+mn-cs"/>
                        </a:rPr>
                        <a:t>Rasio kawasan lindung perairan terhadap total   luas perairan teritorial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32</a:t>
                      </a:r>
                      <a:endParaRPr lang="en-US" sz="1400" dirty="0">
                        <a:latin typeface="+mn-lt"/>
                      </a:endParaRPr>
                    </a:p>
                  </a:txBody>
                  <a:tcPr/>
                </a:tc>
                <a:tc>
                  <a:txBody>
                    <a:bodyPr/>
                    <a:lstStyle/>
                    <a:p>
                      <a:pPr algn="l" fontAlgn="ctr"/>
                      <a:r>
                        <a:rPr lang="id-ID" sz="1400" b="0" i="0" u="none" strike="noStrike" kern="1200" dirty="0" smtClean="0">
                          <a:solidFill>
                            <a:srgbClr val="000000"/>
                          </a:solidFill>
                          <a:effectLst/>
                          <a:latin typeface="+mn-lt"/>
                          <a:ea typeface="+mn-ea"/>
                          <a:cs typeface="+mn-cs"/>
                        </a:rPr>
                        <a:t>  Nilai </a:t>
                      </a:r>
                      <a:r>
                        <a:rPr lang="id-ID" sz="1400" b="0" i="0" u="none" strike="noStrike" kern="1200" dirty="0">
                          <a:solidFill>
                            <a:srgbClr val="000000"/>
                          </a:solidFill>
                          <a:effectLst/>
                          <a:latin typeface="+mn-lt"/>
                          <a:ea typeface="+mn-ea"/>
                          <a:cs typeface="+mn-cs"/>
                        </a:rPr>
                        <a:t>tukar nelayan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bl>
          </a:graphicData>
        </a:graphic>
      </p:graphicFrame>
    </p:spTree>
    <p:extLst>
      <p:ext uri="{BB962C8B-B14F-4D97-AF65-F5344CB8AC3E}">
        <p14:creationId xmlns:p14="http://schemas.microsoft.com/office/powerpoint/2010/main" val="18360758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4615407"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DINAS </a:t>
            </a:r>
            <a:r>
              <a:rPr lang="id-ID" sz="2400" b="1" dirty="0"/>
              <a:t>LINGKUNGAN </a:t>
            </a:r>
            <a:r>
              <a:rPr lang="id-ID" sz="2400" b="1" dirty="0" smtClean="0"/>
              <a:t>HIDUP</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474287943"/>
              </p:ext>
            </p:extLst>
          </p:nvPr>
        </p:nvGraphicFramePr>
        <p:xfrm>
          <a:off x="100609" y="558903"/>
          <a:ext cx="8928993" cy="6278614"/>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smtClean="0"/>
                        <a:t>Jenis</a:t>
                      </a:r>
                      <a:r>
                        <a:rPr lang="en-AU" dirty="0" smtClean="0"/>
                        <a:t> </a:t>
                      </a:r>
                      <a:r>
                        <a:rPr lang="en-AU" dirty="0"/>
                        <a:t>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1</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Tersedianya  dokumen RPPLH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Tersusunnya  RPPLH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49465216"/>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Terintegrasinya RPPLH dalam rencana pembangunan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77110505"/>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Tersedianya  dokumen KLHS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Terselenggaranya KLHS untuk K/R/P tingkat daerah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Peningkatan  Indeks Kualitas Air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Peningkatan  Indeks Kualitas Udara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8</a:t>
                      </a:r>
                      <a:endParaRPr lang="en-US" sz="1400" dirty="0">
                        <a:latin typeface="+mn-lt"/>
                      </a:endParaRPr>
                    </a:p>
                  </a:txBody>
                  <a:tcPr/>
                </a:tc>
                <a:tc>
                  <a:txBody>
                    <a:bodyPr/>
                    <a:lstStyle/>
                    <a:p>
                      <a:pPr algn="just" fontAlgn="ctr"/>
                      <a:r>
                        <a:rPr lang="fi-FI" sz="1400" b="0" i="0" u="none" strike="noStrike" dirty="0">
                          <a:solidFill>
                            <a:srgbClr val="000000"/>
                          </a:solidFill>
                          <a:effectLst/>
                          <a:latin typeface="+mn-lt"/>
                        </a:rPr>
                        <a:t>Peningkatan Indeks Kualitas Tutupan Lahan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id-ID" sz="1400" dirty="0" smtClean="0">
                          <a:latin typeface="+mn-lt"/>
                        </a:rPr>
                        <a:t>9</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Laporan  Inventarisasi GRK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id-ID" sz="1400" dirty="0" smtClean="0">
                          <a:latin typeface="+mn-lt"/>
                        </a:rPr>
                        <a:t>10</a:t>
                      </a:r>
                      <a:endParaRPr lang="en-US" sz="1400" dirty="0">
                        <a:latin typeface="+mn-lt"/>
                      </a:endParaRPr>
                    </a:p>
                  </a:txBody>
                  <a:tcPr/>
                </a:tc>
                <a:tc>
                  <a:txBody>
                    <a:bodyPr/>
                    <a:lstStyle/>
                    <a:p>
                      <a:pPr algn="l" fontAlgn="ctr"/>
                      <a:r>
                        <a:rPr lang="fi-FI" sz="1400" b="0" i="0" u="none" strike="noStrike">
                          <a:solidFill>
                            <a:srgbClr val="000000"/>
                          </a:solidFill>
                          <a:effectLst/>
                          <a:latin typeface="+mn-lt"/>
                        </a:rPr>
                        <a:t>Laporan  Pelaksanaan Aksi  Mitigasi  dan Adaptasi  Perubahan Iklim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98504666"/>
                  </a:ext>
                </a:extLst>
              </a:tr>
              <a:tr h="305243">
                <a:tc>
                  <a:txBody>
                    <a:bodyPr/>
                    <a:lstStyle/>
                    <a:p>
                      <a:pPr algn="ctr"/>
                      <a:r>
                        <a:rPr lang="id-ID" sz="1400" dirty="0" smtClean="0">
                          <a:latin typeface="+mn-lt"/>
                        </a:rPr>
                        <a:t>11</a:t>
                      </a:r>
                      <a:endParaRPr lang="en-US" sz="1400" dirty="0">
                        <a:latin typeface="+mn-lt"/>
                      </a:endParaRPr>
                    </a:p>
                  </a:txBody>
                  <a:tcPr/>
                </a:tc>
                <a:tc>
                  <a:txBody>
                    <a:bodyPr/>
                    <a:lstStyle/>
                    <a:p>
                      <a:pPr algn="l" fontAlgn="ctr"/>
                      <a:r>
                        <a:rPr lang="sv-SE" sz="1400" b="0" i="0" u="none" strike="noStrike">
                          <a:solidFill>
                            <a:srgbClr val="000000"/>
                          </a:solidFill>
                          <a:effectLst/>
                          <a:latin typeface="+mn-lt"/>
                        </a:rPr>
                        <a:t>Jumlah limbah B3 yang dikelola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85490714"/>
                  </a:ext>
                </a:extLst>
              </a:tr>
              <a:tr h="305243">
                <a:tc>
                  <a:txBody>
                    <a:bodyPr/>
                    <a:lstStyle/>
                    <a:p>
                      <a:pPr algn="ctr"/>
                      <a:r>
                        <a:rPr lang="id-ID" sz="1400" dirty="0" smtClean="0">
                          <a:latin typeface="+mn-lt"/>
                        </a:rPr>
                        <a:t>12</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Dokumen  Izin Pengumpulan Limbah B3 Skala provinsi yang ditandatangani Gubernur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979673630"/>
                  </a:ext>
                </a:extLst>
              </a:tr>
              <a:tr h="305243">
                <a:tc>
                  <a:txBody>
                    <a:bodyPr/>
                    <a:lstStyle/>
                    <a:p>
                      <a:pPr algn="ctr"/>
                      <a:r>
                        <a:rPr lang="id-ID" sz="1400" dirty="0" smtClean="0">
                          <a:latin typeface="+mn-lt"/>
                        </a:rPr>
                        <a:t>13</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Pembinaan  dan Pengawasan terkait ketaatan penanggung jawab usaha dan/atau kegiatan yang diawasi ketaatannya terhadap izin lingkungan, izin PPLH dan PUU LH yang diterbitkan oleh Pemerintah Daerah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993303033"/>
                  </a:ext>
                </a:extLst>
              </a:tr>
              <a:tr h="305243">
                <a:tc>
                  <a:txBody>
                    <a:bodyPr/>
                    <a:lstStyle/>
                    <a:p>
                      <a:pPr algn="ctr"/>
                      <a:r>
                        <a:rPr lang="id-ID" sz="1400" dirty="0" smtClean="0">
                          <a:latin typeface="+mn-lt"/>
                        </a:rPr>
                        <a:t>14</a:t>
                      </a:r>
                      <a:endParaRPr lang="en-US" sz="1400" dirty="0">
                        <a:latin typeface="+mn-lt"/>
                      </a:endParaRPr>
                    </a:p>
                  </a:txBody>
                  <a:tcPr/>
                </a:tc>
                <a:tc>
                  <a:txBody>
                    <a:bodyPr/>
                    <a:lstStyle/>
                    <a:p>
                      <a:pPr algn="just" fontAlgn="ctr"/>
                      <a:r>
                        <a:rPr lang="nn-NO" sz="1400" b="0" i="0" u="none" strike="noStrike" dirty="0">
                          <a:solidFill>
                            <a:srgbClr val="000000"/>
                          </a:solidFill>
                          <a:effectLst/>
                          <a:latin typeface="+mn-lt"/>
                        </a:rPr>
                        <a:t>Peningkatan kapasitas  dan Sarana Prasarana Pejabat Pengawas Lingkungan Hidup di Daerah  (PPLHD) di Provinsi</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578730909"/>
                  </a:ext>
                </a:extLst>
              </a:tr>
            </a:tbl>
          </a:graphicData>
        </a:graphic>
      </p:graphicFrame>
    </p:spTree>
    <p:extLst>
      <p:ext uri="{BB962C8B-B14F-4D97-AF65-F5344CB8AC3E}">
        <p14:creationId xmlns:p14="http://schemas.microsoft.com/office/powerpoint/2010/main" val="1453942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4615407"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dirty="0"/>
              <a:t>DINAS </a:t>
            </a:r>
            <a:r>
              <a:rPr lang="id-ID" sz="2400" dirty="0"/>
              <a:t>LINGKUNGAN </a:t>
            </a:r>
            <a:r>
              <a:rPr lang="id-ID" sz="2400" dirty="0" smtClean="0"/>
              <a:t>HIDUP</a:t>
            </a:r>
            <a:endParaRPr lang="en-US" sz="2400"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385995666"/>
              </p:ext>
            </p:extLst>
          </p:nvPr>
        </p:nvGraphicFramePr>
        <p:xfrm>
          <a:off x="100609" y="620688"/>
          <a:ext cx="8928993" cy="5847774"/>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15</a:t>
                      </a:r>
                      <a:endParaRPr lang="en-US" sz="1400" dirty="0">
                        <a:latin typeface="+mn-lt"/>
                      </a:endParaRPr>
                    </a:p>
                  </a:txBody>
                  <a:tcPr/>
                </a:tc>
                <a:tc>
                  <a:txBody>
                    <a:bodyPr/>
                    <a:lstStyle/>
                    <a:p>
                      <a:pPr algn="l" fontAlgn="ctr"/>
                      <a:r>
                        <a:rPr lang="id-ID" sz="1400" b="0" i="0" u="none" strike="noStrike" dirty="0" err="1">
                          <a:solidFill>
                            <a:srgbClr val="000000"/>
                          </a:solidFill>
                          <a:effectLst/>
                          <a:latin typeface="+mn-lt"/>
                        </a:rPr>
                        <a:t>Terfasilitasi</a:t>
                      </a:r>
                      <a:r>
                        <a:rPr lang="id-ID" sz="1400" b="0" i="0" u="none" strike="noStrike" dirty="0">
                          <a:solidFill>
                            <a:srgbClr val="000000"/>
                          </a:solidFill>
                          <a:effectLst/>
                          <a:latin typeface="+mn-lt"/>
                        </a:rPr>
                        <a:t> Pendampingan Pengakuan MHA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16</a:t>
                      </a:r>
                      <a:endParaRPr lang="en-US" sz="1400" dirty="0">
                        <a:latin typeface="+mn-lt"/>
                      </a:endParaRPr>
                    </a:p>
                  </a:txBody>
                  <a:tcPr/>
                </a:tc>
                <a:tc>
                  <a:txBody>
                    <a:bodyPr/>
                    <a:lstStyle/>
                    <a:p>
                      <a:pPr algn="just" fontAlgn="ctr"/>
                      <a:r>
                        <a:rPr lang="id-ID" sz="1400" b="0" i="0" u="none" strike="noStrike" dirty="0" err="1">
                          <a:solidFill>
                            <a:srgbClr val="000000"/>
                          </a:solidFill>
                          <a:effectLst/>
                          <a:latin typeface="+mn-lt"/>
                        </a:rPr>
                        <a:t>Terverifikasinya</a:t>
                      </a:r>
                      <a:r>
                        <a:rPr lang="id-ID" sz="1400" b="0" i="0" u="none" strike="noStrike" dirty="0">
                          <a:solidFill>
                            <a:srgbClr val="000000"/>
                          </a:solidFill>
                          <a:effectLst/>
                          <a:latin typeface="+mn-lt"/>
                        </a:rPr>
                        <a:t> MHA dan Kearifan Lokal atau Pengetahuan Tradisional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774533288"/>
                  </a:ext>
                </a:extLst>
              </a:tr>
              <a:tr h="305243">
                <a:tc>
                  <a:txBody>
                    <a:bodyPr/>
                    <a:lstStyle/>
                    <a:p>
                      <a:pPr algn="ctr"/>
                      <a:r>
                        <a:rPr lang="id-ID" sz="1400" dirty="0" smtClean="0">
                          <a:latin typeface="+mn-lt"/>
                        </a:rPr>
                        <a:t>17</a:t>
                      </a:r>
                      <a:endParaRPr lang="en-US" sz="1400" dirty="0">
                        <a:latin typeface="+mn-lt"/>
                      </a:endParaRPr>
                    </a:p>
                  </a:txBody>
                  <a:tcPr/>
                </a:tc>
                <a:tc>
                  <a:txBody>
                    <a:bodyPr/>
                    <a:lstStyle/>
                    <a:p>
                      <a:pPr algn="just" fontAlgn="ctr"/>
                      <a:r>
                        <a:rPr lang="id-ID" sz="1400" b="0" i="0" u="none" strike="noStrike" dirty="0" err="1">
                          <a:solidFill>
                            <a:srgbClr val="000000"/>
                          </a:solidFill>
                          <a:effectLst/>
                          <a:latin typeface="+mn-lt"/>
                        </a:rPr>
                        <a:t>Terverifikasi</a:t>
                      </a:r>
                      <a:r>
                        <a:rPr lang="id-ID" sz="1400" b="0" i="0" u="none" strike="noStrike" dirty="0">
                          <a:solidFill>
                            <a:srgbClr val="000000"/>
                          </a:solidFill>
                          <a:effectLst/>
                          <a:latin typeface="+mn-lt"/>
                        </a:rPr>
                        <a:t> hak kearifan lokal atau hak pengetahuan tradisional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65835547"/>
                  </a:ext>
                </a:extLst>
              </a:tr>
              <a:tr h="305243">
                <a:tc>
                  <a:txBody>
                    <a:bodyPr/>
                    <a:lstStyle/>
                    <a:p>
                      <a:pPr algn="ctr"/>
                      <a:r>
                        <a:rPr lang="id-ID" sz="1400" dirty="0" smtClean="0">
                          <a:latin typeface="+mn-lt"/>
                        </a:rPr>
                        <a:t>18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Penetapan hak MHA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19</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Terfasilitasi  kegiatan peningkatan pengetahuan  dan keterampilan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id-ID" sz="1400" dirty="0" smtClean="0">
                          <a:latin typeface="+mn-lt"/>
                        </a:rPr>
                        <a:t>20</a:t>
                      </a:r>
                      <a:endParaRPr lang="en-US" sz="1400" dirty="0">
                        <a:latin typeface="+mn-lt"/>
                      </a:endParaRPr>
                    </a:p>
                  </a:txBody>
                  <a:tcPr/>
                </a:tc>
                <a:tc>
                  <a:txBody>
                    <a:bodyPr/>
                    <a:lstStyle/>
                    <a:p>
                      <a:pPr algn="l" fontAlgn="ctr"/>
                      <a:r>
                        <a:rPr lang="id-ID" sz="1400" b="0" i="0" u="none" strike="noStrike" dirty="0" err="1">
                          <a:solidFill>
                            <a:srgbClr val="000000"/>
                          </a:solidFill>
                          <a:effectLst/>
                          <a:latin typeface="+mn-lt"/>
                        </a:rPr>
                        <a:t>Terfasilitasi</a:t>
                      </a:r>
                      <a:r>
                        <a:rPr lang="id-ID" sz="1400" b="0" i="0" u="none" strike="noStrike" dirty="0">
                          <a:solidFill>
                            <a:srgbClr val="000000"/>
                          </a:solidFill>
                          <a:effectLst/>
                          <a:latin typeface="+mn-lt"/>
                        </a:rPr>
                        <a:t> penyediaan sarana/prasarana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21</a:t>
                      </a:r>
                      <a:endParaRPr lang="en-US" sz="1400" dirty="0">
                        <a:latin typeface="+mn-lt"/>
                      </a:endParaRPr>
                    </a:p>
                  </a:txBody>
                  <a:tcPr/>
                </a:tc>
                <a:tc>
                  <a:txBody>
                    <a:bodyPr/>
                    <a:lstStyle/>
                    <a:p>
                      <a:pPr algn="l" fontAlgn="ctr"/>
                      <a:r>
                        <a:rPr lang="sv-SE" sz="1400" b="0" i="0" u="none" strike="noStrike" dirty="0">
                          <a:solidFill>
                            <a:srgbClr val="000000"/>
                          </a:solidFill>
                          <a:effectLst/>
                          <a:latin typeface="+mn-lt"/>
                        </a:rPr>
                        <a:t>Terlaksananya pendidikan  dan pelatihan masyarakat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id-ID" sz="1400" dirty="0" smtClean="0">
                          <a:latin typeface="+mn-lt"/>
                        </a:rPr>
                        <a:t>22</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Terlaksananya pemberian penghargaan lingkungan hidup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id-ID" sz="1400" dirty="0" smtClean="0">
                          <a:latin typeface="+mn-lt"/>
                        </a:rPr>
                        <a:t>23</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Pengaduan masyarakat terkait izin lingkungan, izin PPLH dan PUU LH yang di terbitkan oleh Pemerintah daerah provinsi, lokasi usaha dan dampak lintas kabupaten/kota yang ditangani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id-ID" sz="1400" dirty="0" smtClean="0">
                          <a:latin typeface="+mn-lt"/>
                        </a:rPr>
                        <a:t>24</a:t>
                      </a:r>
                      <a:endParaRPr lang="en-US" sz="1400" dirty="0">
                        <a:latin typeface="+mn-lt"/>
                      </a:endParaRPr>
                    </a:p>
                  </a:txBody>
                  <a:tcPr/>
                </a:tc>
                <a:tc>
                  <a:txBody>
                    <a:bodyPr/>
                    <a:lstStyle/>
                    <a:p>
                      <a:pPr algn="just" fontAlgn="ctr"/>
                      <a:r>
                        <a:rPr lang="sv-SE" sz="1400" b="0" i="0" u="none" strike="noStrike" dirty="0">
                          <a:solidFill>
                            <a:srgbClr val="000000"/>
                          </a:solidFill>
                          <a:effectLst/>
                          <a:latin typeface="+mn-lt"/>
                        </a:rPr>
                        <a:t>Rasio luas kawasan tertutup pepohonan berdasarkan hasil pemotretan citra satelit dan survei foto udara terhadap luas daratan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32294958"/>
                  </a:ext>
                </a:extLst>
              </a:tr>
              <a:tr h="305243">
                <a:tc>
                  <a:txBody>
                    <a:bodyPr/>
                    <a:lstStyle/>
                    <a:p>
                      <a:pPr algn="ctr"/>
                      <a:r>
                        <a:rPr lang="id-ID" sz="1400" dirty="0" smtClean="0">
                          <a:latin typeface="+mn-lt"/>
                        </a:rPr>
                        <a:t>25</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Tersedianya data dan informasi penanganan sampah di wilayah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26</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jumlah sampah yang tertangani pada kondisi khusus di Provinsi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bl>
          </a:graphicData>
        </a:graphic>
      </p:graphicFrame>
    </p:spTree>
    <p:extLst>
      <p:ext uri="{BB962C8B-B14F-4D97-AF65-F5344CB8AC3E}">
        <p14:creationId xmlns:p14="http://schemas.microsoft.com/office/powerpoint/2010/main" val="41634444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6559623"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smtClean="0"/>
              <a:t>DINAS</a:t>
            </a:r>
            <a:r>
              <a:rPr lang="id-ID" sz="2400" b="1" dirty="0" smtClean="0"/>
              <a:t> </a:t>
            </a:r>
            <a:r>
              <a:rPr lang="id-ID" sz="2400" b="1" dirty="0"/>
              <a:t>KEPENDUDUKAN DAN PEN</a:t>
            </a:r>
            <a:r>
              <a:rPr lang="en-US" sz="2400" b="1" dirty="0"/>
              <a:t>CA</a:t>
            </a:r>
            <a:r>
              <a:rPr lang="id-ID" sz="2400" b="1" dirty="0"/>
              <a:t>TATAN SIPIL</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3723176589"/>
              </p:ext>
            </p:extLst>
          </p:nvPr>
        </p:nvGraphicFramePr>
        <p:xfrm>
          <a:off x="100609" y="548680"/>
          <a:ext cx="8928993" cy="2502461"/>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951569">
                  <a:extLst>
                    <a:ext uri="{9D8B030D-6E8A-4147-A177-3AD203B41FA5}">
                      <a16:colId xmlns="" xmlns:a16="http://schemas.microsoft.com/office/drawing/2014/main" val="20001"/>
                    </a:ext>
                  </a:extLst>
                </a:gridCol>
                <a:gridCol w="1082421">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latin typeface="+mn-lt"/>
                        </a:rPr>
                        <a:t>No</a:t>
                      </a:r>
                      <a:endParaRPr lang="en-US" dirty="0">
                        <a:latin typeface="+mn-lt"/>
                      </a:endParaRPr>
                    </a:p>
                  </a:txBody>
                  <a:tcPr/>
                </a:tc>
                <a:tc>
                  <a:txBody>
                    <a:bodyPr/>
                    <a:lstStyle/>
                    <a:p>
                      <a:pPr algn="ctr"/>
                      <a:r>
                        <a:rPr lang="en-AU" dirty="0" err="1">
                          <a:latin typeface="+mn-lt"/>
                        </a:rPr>
                        <a:t>Jenis</a:t>
                      </a:r>
                      <a:r>
                        <a:rPr lang="en-AU" dirty="0">
                          <a:latin typeface="+mn-lt"/>
                        </a:rPr>
                        <a:t> Data</a:t>
                      </a:r>
                      <a:endParaRPr lang="en-US" dirty="0">
                        <a:latin typeface="+mn-lt"/>
                      </a:endParaRPr>
                    </a:p>
                  </a:txBody>
                  <a:tcPr/>
                </a:tc>
                <a:tc>
                  <a:txBody>
                    <a:bodyPr/>
                    <a:lstStyle/>
                    <a:p>
                      <a:pPr algn="ctr"/>
                      <a:r>
                        <a:rPr lang="en-AU" dirty="0">
                          <a:latin typeface="+mn-lt"/>
                        </a:rPr>
                        <a:t>Level</a:t>
                      </a:r>
                      <a:endParaRPr lang="en-US" dirty="0">
                        <a:latin typeface="+mn-lt"/>
                      </a:endParaRPr>
                    </a:p>
                  </a:txBody>
                  <a:tcPr/>
                </a:tc>
                <a:tc>
                  <a:txBody>
                    <a:bodyPr/>
                    <a:lstStyle/>
                    <a:p>
                      <a:pPr algn="ctr"/>
                      <a:r>
                        <a:rPr lang="en-AU" dirty="0" err="1">
                          <a:latin typeface="+mn-lt"/>
                        </a:rPr>
                        <a:t>Tahun</a:t>
                      </a:r>
                      <a:endParaRPr lang="en-US" dirty="0">
                        <a:latin typeface="+mn-lt"/>
                      </a:endParaRPr>
                    </a:p>
                  </a:txBody>
                  <a:tcPr/>
                </a:tc>
                <a:tc>
                  <a:txBody>
                    <a:bodyPr/>
                    <a:lstStyle/>
                    <a:p>
                      <a:pPr algn="ctr"/>
                      <a:r>
                        <a:rPr lang="en-AU" dirty="0" err="1">
                          <a:latin typeface="+mn-lt"/>
                        </a:rPr>
                        <a:t>Sumber</a:t>
                      </a:r>
                      <a:endParaRPr lang="en-US" dirty="0">
                        <a:latin typeface="+mn-lt"/>
                      </a:endParaRPr>
                    </a:p>
                  </a:txBody>
                  <a:tcPr/>
                </a:tc>
                <a:tc>
                  <a:txBody>
                    <a:bodyPr/>
                    <a:lstStyle/>
                    <a:p>
                      <a:pPr algn="ctr"/>
                      <a:r>
                        <a:rPr lang="en-AU" dirty="0" err="1">
                          <a:latin typeface="+mn-lt"/>
                        </a:rPr>
                        <a:t>Ket</a:t>
                      </a:r>
                      <a:endParaRPr lang="en-US" dirty="0">
                        <a:latin typeface="+mn-lt"/>
                      </a:endParaRPr>
                    </a:p>
                  </a:txBody>
                  <a:tcPr/>
                </a:tc>
                <a:extLst>
                  <a:ext uri="{0D108BD9-81ED-4DB2-BD59-A6C34878D82A}">
                    <a16:rowId xmlns="" xmlns:a16="http://schemas.microsoft.com/office/drawing/2014/main" val="10000"/>
                  </a:ext>
                </a:extLst>
              </a:tr>
              <a:tr h="305243">
                <a:tc>
                  <a:txBody>
                    <a:bodyPr/>
                    <a:lstStyle/>
                    <a:p>
                      <a:r>
                        <a:rPr lang="id-ID" sz="1400" dirty="0" smtClean="0">
                          <a:latin typeface="+mn-lt"/>
                        </a:rPr>
                        <a:t>1</a:t>
                      </a:r>
                      <a:endParaRPr lang="id-ID" sz="1400" dirty="0">
                        <a:latin typeface="+mn-lt"/>
                      </a:endParaRPr>
                    </a:p>
                  </a:txBody>
                  <a:tcPr/>
                </a:tc>
                <a:tc>
                  <a:txBody>
                    <a:bodyPr/>
                    <a:lstStyle/>
                    <a:p>
                      <a:pPr algn="just" fontAlgn="t"/>
                      <a:r>
                        <a:rPr lang="id-ID" sz="1400" b="0" i="0" u="none" strike="noStrike" dirty="0">
                          <a:solidFill>
                            <a:srgbClr val="000000"/>
                          </a:solidFill>
                          <a:effectLst/>
                          <a:latin typeface="+mn-lt"/>
                        </a:rPr>
                        <a:t>Rasio penduduk </a:t>
                      </a:r>
                      <a:r>
                        <a:rPr lang="id-ID" sz="1400" b="0" i="0" u="none" strike="noStrike" dirty="0" err="1">
                          <a:solidFill>
                            <a:srgbClr val="000000"/>
                          </a:solidFill>
                          <a:effectLst/>
                          <a:latin typeface="+mn-lt"/>
                        </a:rPr>
                        <a:t>berKTP</a:t>
                      </a:r>
                      <a:r>
                        <a:rPr lang="id-ID" sz="1400" b="0" i="0" u="none" strike="noStrike" dirty="0">
                          <a:solidFill>
                            <a:srgbClr val="000000"/>
                          </a:solidFill>
                          <a:effectLst/>
                          <a:latin typeface="+mn-lt"/>
                        </a:rPr>
                        <a:t> per satuan penduduk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r>
                        <a:rPr lang="id-ID" sz="1400" dirty="0" smtClean="0">
                          <a:latin typeface="+mn-lt"/>
                        </a:rPr>
                        <a:t>2</a:t>
                      </a:r>
                      <a:endParaRPr lang="id-ID" sz="1400" dirty="0">
                        <a:latin typeface="+mn-lt"/>
                      </a:endParaRPr>
                    </a:p>
                  </a:txBody>
                  <a:tcPr/>
                </a:tc>
                <a:tc>
                  <a:txBody>
                    <a:bodyPr/>
                    <a:lstStyle/>
                    <a:p>
                      <a:pPr algn="l" fontAlgn="t"/>
                      <a:r>
                        <a:rPr lang="id-ID" sz="1400" b="0" i="0" u="none" strike="noStrike" dirty="0">
                          <a:solidFill>
                            <a:srgbClr val="000000"/>
                          </a:solidFill>
                          <a:effectLst/>
                          <a:latin typeface="+mn-lt"/>
                        </a:rPr>
                        <a:t>Rasio  bayi  </a:t>
                      </a:r>
                      <a:r>
                        <a:rPr lang="id-ID" sz="1400" b="0" i="0" u="none" strike="noStrike" dirty="0" err="1">
                          <a:solidFill>
                            <a:srgbClr val="000000"/>
                          </a:solidFill>
                          <a:effectLst/>
                          <a:latin typeface="+mn-lt"/>
                        </a:rPr>
                        <a:t>berakte</a:t>
                      </a:r>
                      <a:r>
                        <a:rPr lang="id-ID" sz="1400" b="0" i="0" u="none" strike="noStrike" dirty="0">
                          <a:solidFill>
                            <a:srgbClr val="000000"/>
                          </a:solidFill>
                          <a:effectLst/>
                          <a:latin typeface="+mn-lt"/>
                        </a:rPr>
                        <a:t> kelahiran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236019465"/>
                  </a:ext>
                </a:extLst>
              </a:tr>
              <a:tr h="305243">
                <a:tc>
                  <a:txBody>
                    <a:bodyPr/>
                    <a:lstStyle/>
                    <a:p>
                      <a:r>
                        <a:rPr lang="id-ID" sz="1400" dirty="0" smtClean="0">
                          <a:latin typeface="+mn-lt"/>
                        </a:rPr>
                        <a:t>3</a:t>
                      </a:r>
                      <a:endParaRPr lang="id-ID" sz="1400" dirty="0">
                        <a:latin typeface="+mn-lt"/>
                      </a:endParaRPr>
                    </a:p>
                  </a:txBody>
                  <a:tcPr/>
                </a:tc>
                <a:tc>
                  <a:txBody>
                    <a:bodyPr/>
                    <a:lstStyle/>
                    <a:p>
                      <a:pPr algn="l" fontAlgn="t"/>
                      <a:r>
                        <a:rPr lang="id-ID" sz="1400" b="0" i="0" u="none" strike="noStrike" dirty="0">
                          <a:solidFill>
                            <a:srgbClr val="000000"/>
                          </a:solidFill>
                          <a:effectLst/>
                          <a:latin typeface="+mn-lt"/>
                        </a:rPr>
                        <a:t>Rasio pasangan </a:t>
                      </a:r>
                      <a:r>
                        <a:rPr lang="id-ID" sz="1400" b="0" i="0" u="none" strike="noStrike" dirty="0" err="1">
                          <a:solidFill>
                            <a:srgbClr val="000000"/>
                          </a:solidFill>
                          <a:effectLst/>
                          <a:latin typeface="+mn-lt"/>
                        </a:rPr>
                        <a:t>berakte</a:t>
                      </a:r>
                      <a:r>
                        <a:rPr lang="id-ID" sz="1400" b="0" i="0" u="none" strike="noStrike" dirty="0">
                          <a:solidFill>
                            <a:srgbClr val="000000"/>
                          </a:solidFill>
                          <a:effectLst/>
                          <a:latin typeface="+mn-lt"/>
                        </a:rPr>
                        <a:t> nikah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69585567"/>
                  </a:ext>
                </a:extLst>
              </a:tr>
              <a:tr h="305243">
                <a:tc>
                  <a:txBody>
                    <a:bodyPr/>
                    <a:lstStyle/>
                    <a:p>
                      <a:r>
                        <a:rPr lang="id-ID" sz="1400" dirty="0" smtClean="0">
                          <a:latin typeface="+mn-lt"/>
                        </a:rPr>
                        <a:t>4</a:t>
                      </a:r>
                      <a:endParaRPr lang="id-ID" sz="1400" dirty="0">
                        <a:latin typeface="+mn-lt"/>
                      </a:endParaRPr>
                    </a:p>
                  </a:txBody>
                  <a:tcPr/>
                </a:tc>
                <a:tc>
                  <a:txBody>
                    <a:bodyPr/>
                    <a:lstStyle/>
                    <a:p>
                      <a:pPr algn="just" fontAlgn="t"/>
                      <a:r>
                        <a:rPr lang="nn-NO" sz="1400" b="0" i="0" u="none" strike="noStrike" dirty="0">
                          <a:solidFill>
                            <a:srgbClr val="000000"/>
                          </a:solidFill>
                          <a:effectLst/>
                          <a:latin typeface="+mn-lt"/>
                        </a:rPr>
                        <a:t>Ketersediaan database kependudukan skala provinsi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r>
                        <a:rPr lang="id-ID" sz="1400" dirty="0" smtClean="0">
                          <a:latin typeface="+mn-lt"/>
                        </a:rPr>
                        <a:t>5</a:t>
                      </a:r>
                      <a:endParaRPr lang="id-ID" sz="1400" dirty="0">
                        <a:latin typeface="+mn-lt"/>
                      </a:endParaRPr>
                    </a:p>
                  </a:txBody>
                  <a:tcPr/>
                </a:tc>
                <a:tc>
                  <a:txBody>
                    <a:bodyPr/>
                    <a:lstStyle/>
                    <a:p>
                      <a:pPr algn="just" fontAlgn="t"/>
                      <a:r>
                        <a:rPr lang="id-ID" sz="1400" b="0" i="0" u="none" strike="noStrike" dirty="0">
                          <a:solidFill>
                            <a:srgbClr val="000000"/>
                          </a:solidFill>
                          <a:effectLst/>
                          <a:latin typeface="+mn-lt"/>
                        </a:rPr>
                        <a:t>Penerapan KTP Nasional berbasis NIK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r>
                        <a:rPr lang="id-ID" sz="1400" dirty="0" smtClean="0">
                          <a:latin typeface="+mn-lt"/>
                        </a:rPr>
                        <a:t>6</a:t>
                      </a:r>
                      <a:endParaRPr lang="id-ID" sz="1400" dirty="0">
                        <a:latin typeface="+mn-lt"/>
                      </a:endParaRPr>
                    </a:p>
                  </a:txBody>
                  <a:tcPr/>
                </a:tc>
                <a:tc>
                  <a:txBody>
                    <a:bodyPr/>
                    <a:lstStyle/>
                    <a:p>
                      <a:pPr algn="l" fontAlgn="t"/>
                      <a:r>
                        <a:rPr lang="id-ID" sz="1400" b="0" i="0" u="none" strike="noStrike" dirty="0">
                          <a:solidFill>
                            <a:srgbClr val="000000"/>
                          </a:solidFill>
                          <a:effectLst/>
                          <a:latin typeface="+mn-lt"/>
                        </a:rPr>
                        <a:t>Cakupan  penerbitan Kartu Tanda Penduduk  (KTP)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r>
                        <a:rPr lang="id-ID" sz="1400" dirty="0" smtClean="0">
                          <a:latin typeface="+mn-lt"/>
                        </a:rPr>
                        <a:t>7</a:t>
                      </a:r>
                      <a:endParaRPr lang="id-ID" sz="1400" dirty="0">
                        <a:latin typeface="+mn-lt"/>
                      </a:endParaRPr>
                    </a:p>
                  </a:txBody>
                  <a:tcPr/>
                </a:tc>
                <a:tc>
                  <a:txBody>
                    <a:bodyPr/>
                    <a:lstStyle/>
                    <a:p>
                      <a:pPr algn="l" fontAlgn="t"/>
                      <a:r>
                        <a:rPr lang="id-ID" sz="1400" b="0" i="0" u="none" strike="noStrike" dirty="0">
                          <a:solidFill>
                            <a:srgbClr val="000000"/>
                          </a:solidFill>
                          <a:effectLst/>
                          <a:latin typeface="+mn-lt"/>
                        </a:rPr>
                        <a:t>Cakupan  penerbitan akta kelahiran </a:t>
                      </a:r>
                    </a:p>
                  </a:txBody>
                  <a:tcPr marL="9525" marR="9525" marT="9525" marB="0"/>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bl>
          </a:graphicData>
        </a:graphic>
      </p:graphicFrame>
      <p:sp>
        <p:nvSpPr>
          <p:cNvPr id="6" name="Rounded Rectangle 5">
            <a:extLst>
              <a:ext uri="{FF2B5EF4-FFF2-40B4-BE49-F238E27FC236}">
                <a16:creationId xmlns="" xmlns:a16="http://schemas.microsoft.com/office/drawing/2014/main" id="{15A33D01-2F65-4D82-810B-B6B7C42C801A}"/>
              </a:ext>
            </a:extLst>
          </p:cNvPr>
          <p:cNvSpPr/>
          <p:nvPr/>
        </p:nvSpPr>
        <p:spPr>
          <a:xfrm>
            <a:off x="100609" y="3429000"/>
            <a:ext cx="303342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smtClean="0"/>
              <a:t>KEPOLISIAN DAERAH</a:t>
            </a:r>
            <a:endParaRPr lang="en-US" sz="2400" b="1" dirty="0"/>
          </a:p>
        </p:txBody>
      </p:sp>
      <p:graphicFrame>
        <p:nvGraphicFramePr>
          <p:cNvPr id="7" name="Table 6">
            <a:extLst>
              <a:ext uri="{FF2B5EF4-FFF2-40B4-BE49-F238E27FC236}">
                <a16:creationId xmlns="" xmlns:a16="http://schemas.microsoft.com/office/drawing/2014/main" id="{AAAA574C-DE62-4008-9725-3D26123267F7}"/>
              </a:ext>
            </a:extLst>
          </p:cNvPr>
          <p:cNvGraphicFramePr>
            <a:graphicFrameLocks noGrp="1"/>
          </p:cNvGraphicFramePr>
          <p:nvPr>
            <p:extLst>
              <p:ext uri="{D42A27DB-BD31-4B8C-83A1-F6EECF244321}">
                <p14:modId xmlns:p14="http://schemas.microsoft.com/office/powerpoint/2010/main" val="3954142279"/>
              </p:ext>
            </p:extLst>
          </p:nvPr>
        </p:nvGraphicFramePr>
        <p:xfrm>
          <a:off x="100609" y="3861048"/>
          <a:ext cx="8928993" cy="671003"/>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rtl="0" fontAlgn="ctr"/>
                      <a:r>
                        <a:rPr lang="id-ID" sz="1400" b="0" i="0" u="none" strike="noStrike" dirty="0">
                          <a:solidFill>
                            <a:srgbClr val="000000"/>
                          </a:solidFill>
                          <a:effectLst/>
                          <a:latin typeface="+mn-lt"/>
                        </a:rPr>
                        <a:t>Angka  kriminalitas yang tertangani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bl>
          </a:graphicData>
        </a:graphic>
      </p:graphicFrame>
      <p:sp>
        <p:nvSpPr>
          <p:cNvPr id="8" name="Rounded Rectangle 7">
            <a:extLst>
              <a:ext uri="{FF2B5EF4-FFF2-40B4-BE49-F238E27FC236}">
                <a16:creationId xmlns="" xmlns:a16="http://schemas.microsoft.com/office/drawing/2014/main" id="{15A33D01-2F65-4D82-810B-B6B7C42C801A}"/>
              </a:ext>
            </a:extLst>
          </p:cNvPr>
          <p:cNvSpPr/>
          <p:nvPr/>
        </p:nvSpPr>
        <p:spPr>
          <a:xfrm>
            <a:off x="100609" y="5004766"/>
            <a:ext cx="2239143"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smtClean="0"/>
              <a:t>INSPEKTORAT</a:t>
            </a:r>
            <a:endParaRPr lang="en-US" sz="2400" b="1" dirty="0"/>
          </a:p>
        </p:txBody>
      </p:sp>
      <p:graphicFrame>
        <p:nvGraphicFramePr>
          <p:cNvPr id="9" name="Table 8">
            <a:extLst>
              <a:ext uri="{FF2B5EF4-FFF2-40B4-BE49-F238E27FC236}">
                <a16:creationId xmlns="" xmlns:a16="http://schemas.microsoft.com/office/drawing/2014/main" id="{AAAA574C-DE62-4008-9725-3D26123267F7}"/>
              </a:ext>
            </a:extLst>
          </p:cNvPr>
          <p:cNvGraphicFramePr>
            <a:graphicFrameLocks noGrp="1"/>
          </p:cNvGraphicFramePr>
          <p:nvPr>
            <p:extLst>
              <p:ext uri="{D42A27DB-BD31-4B8C-83A1-F6EECF244321}">
                <p14:modId xmlns:p14="http://schemas.microsoft.com/office/powerpoint/2010/main" val="2758706635"/>
              </p:ext>
            </p:extLst>
          </p:nvPr>
        </p:nvGraphicFramePr>
        <p:xfrm>
          <a:off x="100609" y="5436814"/>
          <a:ext cx="8928993" cy="1281489"/>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fontAlgn="ctr"/>
                      <a:r>
                        <a:rPr lang="id-ID" sz="1200" b="0" i="0" u="none" strike="noStrike" dirty="0">
                          <a:solidFill>
                            <a:srgbClr val="000000"/>
                          </a:solidFill>
                          <a:effectLst/>
                          <a:latin typeface="Calibri" panose="020F0502020204030204" pitchFamily="34" charset="0"/>
                        </a:rPr>
                        <a:t>Persentase tindak lanjut temuan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l" fontAlgn="ctr"/>
                      <a:r>
                        <a:rPr lang="id-ID" sz="1200" b="0" i="0" u="none" strike="noStrike">
                          <a:solidFill>
                            <a:srgbClr val="000000"/>
                          </a:solidFill>
                          <a:effectLst/>
                          <a:latin typeface="Calibri" panose="020F0502020204030204" pitchFamily="34" charset="0"/>
                        </a:rPr>
                        <a:t>Persentase pelanggaran pegawai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486911006"/>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l" fontAlgn="ctr"/>
                      <a:r>
                        <a:rPr lang="id-ID" sz="1200" b="0" i="0" u="none" strike="noStrike" dirty="0">
                          <a:solidFill>
                            <a:srgbClr val="000000"/>
                          </a:solidFill>
                          <a:effectLst/>
                          <a:latin typeface="Calibri" panose="020F0502020204030204" pitchFamily="34" charset="0"/>
                        </a:rPr>
                        <a:t>Jumlah temuan BPK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89085631"/>
                  </a:ext>
                </a:extLst>
              </a:tr>
            </a:tbl>
          </a:graphicData>
        </a:graphic>
      </p:graphicFrame>
    </p:spTree>
    <p:extLst>
      <p:ext uri="{BB962C8B-B14F-4D97-AF65-F5344CB8AC3E}">
        <p14:creationId xmlns:p14="http://schemas.microsoft.com/office/powerpoint/2010/main" val="1970973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0609" y="132702"/>
            <a:ext cx="5479503"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DINAS </a:t>
            </a:r>
            <a:r>
              <a:rPr lang="en-AU" sz="2400" b="1" dirty="0"/>
              <a:t>KOMUNIKASI DAN INFORMATIKA</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778661330"/>
              </p:ext>
            </p:extLst>
          </p:nvPr>
        </p:nvGraphicFramePr>
        <p:xfrm>
          <a:off x="100609" y="620688"/>
          <a:ext cx="8928993" cy="4194677"/>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fontAlgn="ctr"/>
                      <a:r>
                        <a:rPr lang="nn-NO" sz="1400" b="0" i="0" u="none" strike="noStrike" dirty="0">
                          <a:solidFill>
                            <a:srgbClr val="000000"/>
                          </a:solidFill>
                          <a:effectLst/>
                          <a:latin typeface="+mn-lt"/>
                        </a:rPr>
                        <a:t>Cakupan pengembangan  dan pemberdayaan Kelompok Informasi Masyarakat di Tingkat Kecamatan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en-US" sz="1400" dirty="0">
                          <a:latin typeface="+mn-lt"/>
                        </a:rPr>
                        <a:t>2</a:t>
                      </a:r>
                    </a:p>
                  </a:txBody>
                  <a:tcPr/>
                </a:tc>
                <a:tc>
                  <a:txBody>
                    <a:bodyPr/>
                    <a:lstStyle/>
                    <a:p>
                      <a:pPr algn="l" fontAlgn="ctr"/>
                      <a:r>
                        <a:rPr lang="id-ID" sz="1400" b="0" i="0" u="none" strike="noStrike" dirty="0">
                          <a:solidFill>
                            <a:srgbClr val="000000"/>
                          </a:solidFill>
                          <a:effectLst/>
                          <a:latin typeface="+mn-lt"/>
                        </a:rPr>
                        <a:t>Cakupan  Layanan Telekomunikasi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en-US" sz="1400" dirty="0">
                          <a:latin typeface="+mn-lt"/>
                        </a:rPr>
                        <a:t>3</a:t>
                      </a:r>
                    </a:p>
                  </a:txBody>
                  <a:tcPr/>
                </a:tc>
                <a:tc>
                  <a:txBody>
                    <a:bodyPr/>
                    <a:lstStyle/>
                    <a:p>
                      <a:pPr algn="just" fontAlgn="ctr"/>
                      <a:r>
                        <a:rPr lang="id-ID" sz="1400" b="0" i="0" u="none" strike="noStrike" dirty="0">
                          <a:solidFill>
                            <a:srgbClr val="000000"/>
                          </a:solidFill>
                          <a:effectLst/>
                          <a:latin typeface="+mn-lt"/>
                        </a:rPr>
                        <a:t>Persentase penduduk yang menggunakan HP/telepon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en-US" sz="1400" dirty="0">
                          <a:latin typeface="+mn-lt"/>
                        </a:rPr>
                        <a:t>4</a:t>
                      </a:r>
                    </a:p>
                  </a:txBody>
                  <a:tcPr/>
                </a:tc>
                <a:tc>
                  <a:txBody>
                    <a:bodyPr/>
                    <a:lstStyle/>
                    <a:p>
                      <a:pPr algn="just" fontAlgn="ctr"/>
                      <a:r>
                        <a:rPr lang="sv-SE" sz="1400" b="0" i="0" u="none" strike="noStrike">
                          <a:solidFill>
                            <a:srgbClr val="000000"/>
                          </a:solidFill>
                          <a:effectLst/>
                          <a:latin typeface="+mn-lt"/>
                        </a:rPr>
                        <a:t>Proporsi rumah tangga dengan akses internet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en-US" sz="1400" dirty="0">
                          <a:latin typeface="+mn-lt"/>
                        </a:rPr>
                        <a:t>5</a:t>
                      </a:r>
                    </a:p>
                  </a:txBody>
                  <a:tcPr/>
                </a:tc>
                <a:tc>
                  <a:txBody>
                    <a:bodyPr/>
                    <a:lstStyle/>
                    <a:p>
                      <a:pPr algn="just" fontAlgn="ctr"/>
                      <a:r>
                        <a:rPr lang="id-ID" sz="1400" b="0" i="0" u="none" strike="noStrike">
                          <a:solidFill>
                            <a:srgbClr val="000000"/>
                          </a:solidFill>
                          <a:effectLst/>
                          <a:latin typeface="+mn-lt"/>
                        </a:rPr>
                        <a:t>Proporsi rumah tangga yang memiliki komputer pribadi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en-US" sz="1400" dirty="0">
                          <a:latin typeface="+mn-lt"/>
                        </a:rPr>
                        <a:t>6</a:t>
                      </a:r>
                    </a:p>
                  </a:txBody>
                  <a:tcPr/>
                </a:tc>
                <a:tc>
                  <a:txBody>
                    <a:bodyPr/>
                    <a:lstStyle/>
                    <a:p>
                      <a:pPr algn="just" fontAlgn="ctr"/>
                      <a:r>
                        <a:rPr lang="id-ID" sz="1400" b="0" i="0" u="none" strike="noStrike">
                          <a:solidFill>
                            <a:srgbClr val="000000"/>
                          </a:solidFill>
                          <a:effectLst/>
                          <a:latin typeface="+mn-lt"/>
                        </a:rPr>
                        <a:t>Tersedianya sistem data dan statistik yang terintegrasi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en-US" sz="1400" dirty="0">
                          <a:latin typeface="+mn-lt"/>
                        </a:rPr>
                        <a:t>7</a:t>
                      </a:r>
                    </a:p>
                  </a:txBody>
                  <a:tcPr/>
                </a:tc>
                <a:tc>
                  <a:txBody>
                    <a:bodyPr/>
                    <a:lstStyle/>
                    <a:p>
                      <a:pPr algn="l" fontAlgn="ctr"/>
                      <a:r>
                        <a:rPr lang="id-ID" sz="1400" b="0" i="0" u="none" strike="noStrike">
                          <a:solidFill>
                            <a:srgbClr val="000000"/>
                          </a:solidFill>
                          <a:effectLst/>
                          <a:latin typeface="+mn-lt"/>
                        </a:rPr>
                        <a:t>Buku ”kabupaten dalam angka”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en-US" sz="1400" dirty="0">
                          <a:latin typeface="+mn-lt"/>
                        </a:rPr>
                        <a:t>8</a:t>
                      </a:r>
                    </a:p>
                  </a:txBody>
                  <a:tcPr/>
                </a:tc>
                <a:tc>
                  <a:txBody>
                    <a:bodyPr/>
                    <a:lstStyle/>
                    <a:p>
                      <a:pPr algn="l" fontAlgn="ctr"/>
                      <a:r>
                        <a:rPr lang="id-ID" sz="1400" b="0" i="0" u="none" strike="noStrike">
                          <a:solidFill>
                            <a:srgbClr val="000000"/>
                          </a:solidFill>
                          <a:effectLst/>
                          <a:latin typeface="+mn-lt"/>
                        </a:rPr>
                        <a:t>Buku ”PDRB”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98504666"/>
                  </a:ext>
                </a:extLst>
              </a:tr>
              <a:tr h="305243">
                <a:tc>
                  <a:txBody>
                    <a:bodyPr/>
                    <a:lstStyle/>
                    <a:p>
                      <a:pPr algn="ctr"/>
                      <a:r>
                        <a:rPr lang="en-US" sz="1400" dirty="0">
                          <a:latin typeface="+mn-lt"/>
                        </a:rPr>
                        <a:t>9</a:t>
                      </a:r>
                    </a:p>
                  </a:txBody>
                  <a:tcPr/>
                </a:tc>
                <a:tc>
                  <a:txBody>
                    <a:bodyPr/>
                    <a:lstStyle/>
                    <a:p>
                      <a:pPr algn="just" fontAlgn="ctr"/>
                      <a:r>
                        <a:rPr lang="id-ID" sz="1400" b="0" i="0" u="none" strike="noStrike" dirty="0">
                          <a:solidFill>
                            <a:srgbClr val="000000"/>
                          </a:solidFill>
                          <a:effectLst/>
                          <a:latin typeface="+mn-lt"/>
                        </a:rPr>
                        <a:t>Persentase Perangkat daerah yang telah menggunakan sandi dalam </a:t>
                      </a:r>
                      <a:r>
                        <a:rPr lang="id-ID" sz="1400" b="0" i="0" u="none" strike="noStrike" dirty="0" err="1">
                          <a:solidFill>
                            <a:srgbClr val="000000"/>
                          </a:solidFill>
                          <a:effectLst/>
                          <a:latin typeface="+mn-lt"/>
                        </a:rPr>
                        <a:t>komunkasi</a:t>
                      </a:r>
                      <a:r>
                        <a:rPr lang="id-ID" sz="1400" b="0" i="0" u="none" strike="noStrike" dirty="0">
                          <a:solidFill>
                            <a:srgbClr val="000000"/>
                          </a:solidFill>
                          <a:effectLst/>
                          <a:latin typeface="+mn-lt"/>
                        </a:rPr>
                        <a:t> Perangkat Daerah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285490714"/>
                  </a:ext>
                </a:extLst>
              </a:tr>
            </a:tbl>
          </a:graphicData>
        </a:graphic>
      </p:graphicFrame>
    </p:spTree>
    <p:extLst>
      <p:ext uri="{BB962C8B-B14F-4D97-AF65-F5344CB8AC3E}">
        <p14:creationId xmlns:p14="http://schemas.microsoft.com/office/powerpoint/2010/main" val="31342630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43913" y="260648"/>
            <a:ext cx="6573795" cy="5667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800" dirty="0"/>
              <a:t>Keterkaitan 2 Peraturan Pemerintah</a:t>
            </a:r>
          </a:p>
        </p:txBody>
      </p:sp>
      <p:grpSp>
        <p:nvGrpSpPr>
          <p:cNvPr id="2" name="Group 1"/>
          <p:cNvGrpSpPr/>
          <p:nvPr/>
        </p:nvGrpSpPr>
        <p:grpSpPr>
          <a:xfrm>
            <a:off x="5353284" y="1268760"/>
            <a:ext cx="3192705" cy="4807820"/>
            <a:chOff x="134804" y="1479655"/>
            <a:chExt cx="3695129" cy="5251856"/>
          </a:xfrm>
        </p:grpSpPr>
        <p:sp>
          <p:nvSpPr>
            <p:cNvPr id="4" name="Round Diagonal Corner Rectangle 3"/>
            <p:cNvSpPr/>
            <p:nvPr/>
          </p:nvSpPr>
          <p:spPr>
            <a:xfrm>
              <a:off x="159614" y="1479655"/>
              <a:ext cx="3656235" cy="1008112"/>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id-ID" sz="2000" b="1" dirty="0">
                  <a:solidFill>
                    <a:schemeClr val="bg1"/>
                  </a:solidFill>
                  <a:latin typeface="Cambria" pitchFamily="18" charset="0"/>
                </a:rPr>
                <a:t>PP 18 </a:t>
              </a:r>
              <a:r>
                <a:rPr lang="en-US" sz="2000" b="1" dirty="0">
                  <a:solidFill>
                    <a:schemeClr val="bg1"/>
                  </a:solidFill>
                  <a:latin typeface="Cambria" pitchFamily="18" charset="0"/>
                </a:rPr>
                <a:t>/ </a:t>
              </a:r>
              <a:r>
                <a:rPr lang="id-ID" sz="2000" b="1" dirty="0">
                  <a:solidFill>
                    <a:schemeClr val="bg1"/>
                  </a:solidFill>
                  <a:latin typeface="Cambria" pitchFamily="18" charset="0"/>
                </a:rPr>
                <a:t>2016 tentang Perangkat Daerah</a:t>
              </a:r>
              <a:endParaRPr lang="en-US" sz="2000" b="1" dirty="0">
                <a:solidFill>
                  <a:schemeClr val="bg1"/>
                </a:solidFill>
                <a:latin typeface="Cambria" pitchFamily="18" charset="0"/>
              </a:endParaRPr>
            </a:p>
            <a:p>
              <a:pPr algn="ctr">
                <a:lnSpc>
                  <a:spcPct val="80000"/>
                </a:lnSpc>
              </a:pPr>
              <a:r>
                <a:rPr lang="en-US" sz="2000" b="1" dirty="0">
                  <a:solidFill>
                    <a:schemeClr val="bg1"/>
                  </a:solidFill>
                  <a:latin typeface="Cambria" pitchFamily="18" charset="0"/>
                </a:rPr>
                <a:t>(</a:t>
              </a:r>
              <a:r>
                <a:rPr lang="en-US" sz="2000" b="1" dirty="0" err="1">
                  <a:solidFill>
                    <a:schemeClr val="bg1"/>
                  </a:solidFill>
                  <a:latin typeface="Cambria" pitchFamily="18" charset="0"/>
                </a:rPr>
                <a:t>Turunan</a:t>
              </a:r>
              <a:r>
                <a:rPr lang="en-US" sz="2000" b="1" dirty="0">
                  <a:solidFill>
                    <a:schemeClr val="bg1"/>
                  </a:solidFill>
                  <a:latin typeface="Cambria" pitchFamily="18" charset="0"/>
                </a:rPr>
                <a:t> UU 23 / 2014)</a:t>
              </a:r>
              <a:r>
                <a:rPr lang="id-ID" sz="2000" b="1" dirty="0">
                  <a:solidFill>
                    <a:schemeClr val="bg1"/>
                  </a:solidFill>
                  <a:latin typeface="Cambria" pitchFamily="18" charset="0"/>
                </a:rPr>
                <a:t> </a:t>
              </a:r>
            </a:p>
          </p:txBody>
        </p:sp>
        <p:sp>
          <p:nvSpPr>
            <p:cNvPr id="5" name="Round Diagonal Corner Rectangle 4"/>
            <p:cNvSpPr/>
            <p:nvPr/>
          </p:nvSpPr>
          <p:spPr>
            <a:xfrm>
              <a:off x="134804" y="2730406"/>
              <a:ext cx="3695129" cy="857795"/>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lnSpc>
                  <a:spcPct val="80000"/>
                </a:lnSpc>
              </a:pPr>
              <a:r>
                <a:rPr lang="id-ID" dirty="0">
                  <a:solidFill>
                    <a:srgbClr val="FFFFFF"/>
                  </a:solidFill>
                  <a:latin typeface="Cambria" pitchFamily="18" charset="0"/>
                  <a:cs typeface="Arial" charset="0"/>
                </a:rPr>
                <a:t>Dibentuk Organisasi Statistik Sektoral di Prov/Kab/Kota</a:t>
              </a:r>
            </a:p>
          </p:txBody>
        </p:sp>
        <p:sp>
          <p:nvSpPr>
            <p:cNvPr id="6" name="Round Diagonal Corner Rectangle 5"/>
            <p:cNvSpPr/>
            <p:nvPr/>
          </p:nvSpPr>
          <p:spPr>
            <a:xfrm>
              <a:off x="188487" y="5254359"/>
              <a:ext cx="3625390" cy="1477152"/>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lnSpc>
                  <a:spcPct val="75000"/>
                </a:lnSpc>
              </a:pPr>
              <a:r>
                <a:rPr lang="id-ID" dirty="0">
                  <a:solidFill>
                    <a:srgbClr val="FFFFFF"/>
                  </a:solidFill>
                  <a:latin typeface="Cambria" pitchFamily="18" charset="0"/>
                  <a:cs typeface="Arial" charset="0"/>
                </a:rPr>
                <a:t>Statistik satu rumpun dengan Persandian maupun dengan Informatika</a:t>
              </a:r>
              <a:endParaRPr lang="en-US" dirty="0">
                <a:solidFill>
                  <a:srgbClr val="FFFFFF"/>
                </a:solidFill>
                <a:latin typeface="Cambria" pitchFamily="18" charset="0"/>
                <a:cs typeface="Arial" charset="0"/>
              </a:endParaRPr>
            </a:p>
            <a:p>
              <a:pPr algn="ctr">
                <a:lnSpc>
                  <a:spcPct val="75000"/>
                </a:lnSpc>
              </a:pPr>
              <a:r>
                <a:rPr lang="en-US" dirty="0">
                  <a:solidFill>
                    <a:srgbClr val="FFFFFF"/>
                  </a:solidFill>
                  <a:latin typeface="Cambria" pitchFamily="18" charset="0"/>
                  <a:cs typeface="Arial" charset="0"/>
                </a:rPr>
                <a:t>(</a:t>
              </a:r>
              <a:r>
                <a:rPr lang="en-US" dirty="0" err="1">
                  <a:solidFill>
                    <a:srgbClr val="FFFFFF"/>
                  </a:solidFill>
                  <a:latin typeface="Cambria" pitchFamily="18" charset="0"/>
                  <a:cs typeface="Arial" charset="0"/>
                </a:rPr>
                <a:t>Pasal</a:t>
              </a:r>
              <a:r>
                <a:rPr lang="en-US" dirty="0">
                  <a:solidFill>
                    <a:srgbClr val="FFFFFF"/>
                  </a:solidFill>
                  <a:latin typeface="Cambria" pitchFamily="18" charset="0"/>
                  <a:cs typeface="Arial" charset="0"/>
                </a:rPr>
                <a:t> 18 </a:t>
              </a:r>
              <a:r>
                <a:rPr lang="en-US" dirty="0" err="1">
                  <a:solidFill>
                    <a:srgbClr val="FFFFFF"/>
                  </a:solidFill>
                  <a:latin typeface="Cambria" pitchFamily="18" charset="0"/>
                  <a:cs typeface="Arial" charset="0"/>
                </a:rPr>
                <a:t>ayat</a:t>
              </a:r>
              <a:r>
                <a:rPr lang="en-US" dirty="0">
                  <a:solidFill>
                    <a:srgbClr val="FFFFFF"/>
                  </a:solidFill>
                  <a:latin typeface="Cambria" pitchFamily="18" charset="0"/>
                  <a:cs typeface="Arial" charset="0"/>
                </a:rPr>
                <a:t> 4e </a:t>
              </a:r>
              <a:r>
                <a:rPr lang="en-US" dirty="0" err="1">
                  <a:solidFill>
                    <a:srgbClr val="FFFFFF"/>
                  </a:solidFill>
                  <a:latin typeface="Cambria" pitchFamily="18" charset="0"/>
                  <a:cs typeface="Arial" charset="0"/>
                </a:rPr>
                <a:t>dan</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Pasal</a:t>
              </a:r>
              <a:r>
                <a:rPr lang="en-US" dirty="0">
                  <a:solidFill>
                    <a:srgbClr val="FFFFFF"/>
                  </a:solidFill>
                  <a:latin typeface="Cambria" pitchFamily="18" charset="0"/>
                  <a:cs typeface="Arial" charset="0"/>
                </a:rPr>
                <a:t> 37 </a:t>
              </a:r>
              <a:r>
                <a:rPr lang="en-US" dirty="0" err="1">
                  <a:solidFill>
                    <a:srgbClr val="FFFFFF"/>
                  </a:solidFill>
                  <a:latin typeface="Cambria" pitchFamily="18" charset="0"/>
                  <a:cs typeface="Arial" charset="0"/>
                </a:rPr>
                <a:t>ayat</a:t>
              </a:r>
              <a:r>
                <a:rPr lang="en-US" dirty="0">
                  <a:solidFill>
                    <a:srgbClr val="FFFFFF"/>
                  </a:solidFill>
                  <a:latin typeface="Cambria" pitchFamily="18" charset="0"/>
                  <a:cs typeface="Arial" charset="0"/>
                </a:rPr>
                <a:t> 4n)</a:t>
              </a:r>
              <a:endParaRPr lang="id-ID" dirty="0">
                <a:solidFill>
                  <a:srgbClr val="FFFFFF"/>
                </a:solidFill>
                <a:latin typeface="Cambria" pitchFamily="18" charset="0"/>
                <a:cs typeface="Arial" charset="0"/>
              </a:endParaRPr>
            </a:p>
          </p:txBody>
        </p:sp>
        <p:sp>
          <p:nvSpPr>
            <p:cNvPr id="7" name="Round Diagonal Corner Rectangle 6"/>
            <p:cNvSpPr/>
            <p:nvPr/>
          </p:nvSpPr>
          <p:spPr>
            <a:xfrm>
              <a:off x="188487" y="3815396"/>
              <a:ext cx="3641446" cy="1218360"/>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lnSpc>
                  <a:spcPct val="80000"/>
                </a:lnSpc>
              </a:pPr>
              <a:r>
                <a:rPr lang="id-ID" sz="1600" dirty="0">
                  <a:solidFill>
                    <a:srgbClr val="FFFFFF"/>
                  </a:solidFill>
                  <a:latin typeface="Cambria" pitchFamily="18" charset="0"/>
                  <a:cs typeface="Arial" charset="0"/>
                </a:rPr>
                <a:t>BPS merupakan lembaga yang berwenang atas urusan statistik</a:t>
              </a:r>
              <a:r>
                <a:rPr lang="en-US" sz="1600" dirty="0">
                  <a:solidFill>
                    <a:srgbClr val="FFFFFF"/>
                  </a:solidFill>
                  <a:latin typeface="Cambria" pitchFamily="18" charset="0"/>
                  <a:cs typeface="Arial" charset="0"/>
                </a:rPr>
                <a:t> </a:t>
              </a:r>
              <a:endParaRPr lang="id-ID" sz="1600" dirty="0">
                <a:solidFill>
                  <a:srgbClr val="FFFFFF"/>
                </a:solidFill>
                <a:latin typeface="Cambria" pitchFamily="18" charset="0"/>
                <a:cs typeface="Arial" charset="0"/>
              </a:endParaRPr>
            </a:p>
            <a:p>
              <a:pPr algn="ctr">
                <a:lnSpc>
                  <a:spcPct val="80000"/>
                </a:lnSpc>
              </a:pPr>
              <a:r>
                <a:rPr lang="id-ID" sz="1600" dirty="0">
                  <a:solidFill>
                    <a:srgbClr val="FFFFFF"/>
                  </a:solidFill>
                  <a:latin typeface="Cambria" pitchFamily="18" charset="0"/>
                  <a:cs typeface="Arial" charset="0"/>
                </a:rPr>
                <a:t>(Persandian oleh Lemsaneg; Informatika oleh Kemenkominfo)</a:t>
              </a:r>
            </a:p>
          </p:txBody>
        </p:sp>
        <p:sp>
          <p:nvSpPr>
            <p:cNvPr id="8" name="Flowchart: Merge 7"/>
            <p:cNvSpPr/>
            <p:nvPr/>
          </p:nvSpPr>
          <p:spPr>
            <a:xfrm>
              <a:off x="1812099" y="2560301"/>
              <a:ext cx="287502" cy="143935"/>
            </a:xfrm>
            <a:prstGeom prst="flowChartMerge">
              <a:avLst/>
            </a:prstGeom>
            <a:solidFill>
              <a:schemeClr val="accent1">
                <a:lumMod val="40000"/>
                <a:lumOff val="60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defRPr/>
              </a:pPr>
              <a:endParaRPr lang="en-US"/>
            </a:p>
          </p:txBody>
        </p:sp>
        <p:sp>
          <p:nvSpPr>
            <p:cNvPr id="9" name="Flowchart: Merge 8"/>
            <p:cNvSpPr/>
            <p:nvPr/>
          </p:nvSpPr>
          <p:spPr>
            <a:xfrm>
              <a:off x="1812099" y="3627456"/>
              <a:ext cx="287502" cy="145389"/>
            </a:xfrm>
            <a:prstGeom prst="flowChartMerge">
              <a:avLst/>
            </a:prstGeom>
            <a:solidFill>
              <a:schemeClr val="accent1">
                <a:lumMod val="40000"/>
                <a:lumOff val="60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defRPr/>
              </a:pPr>
              <a:endParaRPr lang="en-US"/>
            </a:p>
          </p:txBody>
        </p:sp>
        <p:sp>
          <p:nvSpPr>
            <p:cNvPr id="10" name="Flowchart: Merge 9"/>
            <p:cNvSpPr/>
            <p:nvPr/>
          </p:nvSpPr>
          <p:spPr>
            <a:xfrm>
              <a:off x="1803748" y="5078439"/>
              <a:ext cx="287503" cy="142481"/>
            </a:xfrm>
            <a:prstGeom prst="flowChartMerge">
              <a:avLst/>
            </a:prstGeom>
            <a:solidFill>
              <a:schemeClr val="accent1">
                <a:lumMod val="40000"/>
                <a:lumOff val="60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defRPr/>
              </a:pPr>
              <a:endParaRPr lang="en-US"/>
            </a:p>
          </p:txBody>
        </p:sp>
      </p:grpSp>
      <p:sp>
        <p:nvSpPr>
          <p:cNvPr id="18" name="Round Diagonal Corner Rectangle 17"/>
          <p:cNvSpPr/>
          <p:nvPr/>
        </p:nvSpPr>
        <p:spPr>
          <a:xfrm>
            <a:off x="4164467" y="2859083"/>
            <a:ext cx="1188817" cy="1189840"/>
          </a:xfrm>
          <a:prstGeom prst="round2Diag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lIns="74432" tIns="37216" rIns="74432" bIns="37216">
            <a:spAutoFit/>
            <a:scene3d>
              <a:camera prst="orthographicFront"/>
              <a:lightRig rig="soft" dir="t">
                <a:rot lat="0" lon="0" rev="15600000"/>
              </a:lightRig>
            </a:scene3d>
            <a:sp3d extrusionH="57150" prstMaterial="softEdge">
              <a:bevelT w="25400" h="38100"/>
            </a:sp3d>
          </a:bodyPr>
          <a:lstStyle/>
          <a:p>
            <a:pPr algn="ctr">
              <a:defRPr/>
            </a:pPr>
            <a:r>
              <a:rPr lang="en-US" sz="6500" b="1" dirty="0">
                <a:ln/>
                <a:solidFill>
                  <a:schemeClr val="accent1">
                    <a:lumMod val="40000"/>
                    <a:lumOff val="60000"/>
                  </a:schemeClr>
                </a:solidFill>
              </a:rPr>
              <a:t>&amp;</a:t>
            </a:r>
          </a:p>
        </p:txBody>
      </p:sp>
      <p:grpSp>
        <p:nvGrpSpPr>
          <p:cNvPr id="20" name="Group 19"/>
          <p:cNvGrpSpPr/>
          <p:nvPr/>
        </p:nvGrpSpPr>
        <p:grpSpPr>
          <a:xfrm>
            <a:off x="446542" y="1268760"/>
            <a:ext cx="3806112" cy="4934290"/>
            <a:chOff x="4794424" y="1459301"/>
            <a:chExt cx="4129060" cy="5267849"/>
          </a:xfrm>
        </p:grpSpPr>
        <p:sp>
          <p:nvSpPr>
            <p:cNvPr id="21" name="Round Diagonal Corner Rectangle 20"/>
            <p:cNvSpPr/>
            <p:nvPr/>
          </p:nvSpPr>
          <p:spPr>
            <a:xfrm>
              <a:off x="4794424" y="1459301"/>
              <a:ext cx="4129060" cy="1028152"/>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id-ID" sz="2000" b="1">
                  <a:solidFill>
                    <a:schemeClr val="bg1"/>
                  </a:solidFill>
                  <a:latin typeface="Cambria" pitchFamily="18" charset="0"/>
                </a:rPr>
                <a:t>PP </a:t>
              </a:r>
              <a:r>
                <a:rPr lang="en-US" sz="2000" b="1">
                  <a:solidFill>
                    <a:schemeClr val="bg1"/>
                  </a:solidFill>
                  <a:latin typeface="Cambria" pitchFamily="18" charset="0"/>
                </a:rPr>
                <a:t>51 /</a:t>
              </a:r>
              <a:r>
                <a:rPr lang="id-ID" sz="2000" b="1">
                  <a:solidFill>
                    <a:schemeClr val="bg1"/>
                  </a:solidFill>
                  <a:latin typeface="Cambria" pitchFamily="18" charset="0"/>
                </a:rPr>
                <a:t> </a:t>
              </a:r>
              <a:r>
                <a:rPr lang="en-US" sz="2000" b="1">
                  <a:solidFill>
                    <a:schemeClr val="bg1"/>
                  </a:solidFill>
                  <a:latin typeface="Cambria" pitchFamily="18" charset="0"/>
                </a:rPr>
                <a:t>1999</a:t>
              </a:r>
              <a:r>
                <a:rPr lang="id-ID" sz="2000" b="1">
                  <a:solidFill>
                    <a:schemeClr val="bg1"/>
                  </a:solidFill>
                  <a:latin typeface="Cambria" pitchFamily="18" charset="0"/>
                </a:rPr>
                <a:t> tentang </a:t>
              </a:r>
              <a:r>
                <a:rPr lang="en-US" sz="2000" b="1">
                  <a:solidFill>
                    <a:schemeClr val="bg1"/>
                  </a:solidFill>
                  <a:latin typeface="Cambria" pitchFamily="18" charset="0"/>
                </a:rPr>
                <a:t>Penyelenggaraan Statistik</a:t>
              </a:r>
            </a:p>
            <a:p>
              <a:pPr algn="ctr">
                <a:lnSpc>
                  <a:spcPct val="80000"/>
                </a:lnSpc>
              </a:pPr>
              <a:r>
                <a:rPr lang="en-US" sz="2000" b="1">
                  <a:solidFill>
                    <a:schemeClr val="bg1"/>
                  </a:solidFill>
                  <a:latin typeface="Cambria" pitchFamily="18" charset="0"/>
                </a:rPr>
                <a:t>(Turunan UU 16 / 1997)</a:t>
              </a:r>
              <a:r>
                <a:rPr lang="id-ID" sz="2000" b="1">
                  <a:solidFill>
                    <a:schemeClr val="bg1"/>
                  </a:solidFill>
                  <a:latin typeface="Cambria" pitchFamily="18" charset="0"/>
                </a:rPr>
                <a:t> </a:t>
              </a:r>
            </a:p>
          </p:txBody>
        </p:sp>
        <p:sp>
          <p:nvSpPr>
            <p:cNvPr id="22" name="Round Diagonal Corner Rectangle 21"/>
            <p:cNvSpPr/>
            <p:nvPr/>
          </p:nvSpPr>
          <p:spPr>
            <a:xfrm>
              <a:off x="4842205" y="2704235"/>
              <a:ext cx="4001171" cy="1135489"/>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lnSpc>
                  <a:spcPct val="80000"/>
                </a:lnSpc>
              </a:pPr>
              <a:r>
                <a:rPr lang="en-US" sz="2000" dirty="0">
                  <a:solidFill>
                    <a:srgbClr val="FFFFFF"/>
                  </a:solidFill>
                  <a:latin typeface="Cambria" pitchFamily="18" charset="0"/>
                  <a:cs typeface="Arial" charset="0"/>
                </a:rPr>
                <a:t>BPS </a:t>
              </a:r>
              <a:r>
                <a:rPr lang="en-US" sz="2000" dirty="0" err="1">
                  <a:solidFill>
                    <a:srgbClr val="FFFFFF"/>
                  </a:solidFill>
                  <a:latin typeface="Cambria" pitchFamily="18" charset="0"/>
                  <a:cs typeface="Arial" charset="0"/>
                </a:rPr>
                <a:t>adalah</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penyelenggara</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Statistik</a:t>
              </a:r>
              <a:r>
                <a:rPr lang="en-US" sz="2000" dirty="0">
                  <a:solidFill>
                    <a:srgbClr val="FFFFFF"/>
                  </a:solidFill>
                  <a:latin typeface="Cambria" pitchFamily="18" charset="0"/>
                  <a:cs typeface="Arial" charset="0"/>
                </a:rPr>
                <a:t> </a:t>
              </a:r>
              <a:r>
                <a:rPr lang="en-US" sz="2000" dirty="0" err="1">
                  <a:solidFill>
                    <a:srgbClr val="FFFFFF"/>
                  </a:solidFill>
                  <a:latin typeface="Cambria" pitchFamily="18" charset="0"/>
                  <a:cs typeface="Arial" charset="0"/>
                </a:rPr>
                <a:t>Dasar</a:t>
              </a:r>
              <a:r>
                <a:rPr lang="en-US" sz="2000" dirty="0">
                  <a:solidFill>
                    <a:srgbClr val="FFFFFF"/>
                  </a:solidFill>
                  <a:latin typeface="Cambria" pitchFamily="18" charset="0"/>
                  <a:cs typeface="Arial" charset="0"/>
                </a:rPr>
                <a:t> </a:t>
              </a:r>
            </a:p>
            <a:p>
              <a:pPr algn="ctr">
                <a:lnSpc>
                  <a:spcPct val="80000"/>
                </a:lnSpc>
              </a:pPr>
              <a:r>
                <a:rPr lang="en-US" sz="2000" dirty="0">
                  <a:solidFill>
                    <a:srgbClr val="FFFFFF"/>
                  </a:solidFill>
                  <a:latin typeface="Cambria" pitchFamily="18" charset="0"/>
                  <a:cs typeface="Arial" charset="0"/>
                </a:rPr>
                <a:t>(</a:t>
              </a:r>
              <a:r>
                <a:rPr lang="en-US" sz="2000" dirty="0" err="1">
                  <a:solidFill>
                    <a:srgbClr val="FFFFFF"/>
                  </a:solidFill>
                  <a:latin typeface="Cambria" pitchFamily="18" charset="0"/>
                  <a:cs typeface="Arial" charset="0"/>
                </a:rPr>
                <a:t>Pasal</a:t>
              </a:r>
              <a:r>
                <a:rPr lang="en-US" sz="2000" dirty="0">
                  <a:solidFill>
                    <a:srgbClr val="FFFFFF"/>
                  </a:solidFill>
                  <a:latin typeface="Cambria" pitchFamily="18" charset="0"/>
                  <a:cs typeface="Arial" charset="0"/>
                </a:rPr>
                <a:t> 2 </a:t>
              </a:r>
              <a:r>
                <a:rPr lang="en-US" sz="2000" dirty="0" err="1">
                  <a:solidFill>
                    <a:srgbClr val="FFFFFF"/>
                  </a:solidFill>
                  <a:latin typeface="Cambria" pitchFamily="18" charset="0"/>
                  <a:cs typeface="Arial" charset="0"/>
                </a:rPr>
                <a:t>ayat</a:t>
              </a:r>
              <a:r>
                <a:rPr lang="en-US" sz="2000" dirty="0">
                  <a:solidFill>
                    <a:srgbClr val="FFFFFF"/>
                  </a:solidFill>
                  <a:latin typeface="Cambria" pitchFamily="18" charset="0"/>
                  <a:cs typeface="Arial" charset="0"/>
                </a:rPr>
                <a:t> 2)</a:t>
              </a:r>
              <a:endParaRPr lang="id-ID" sz="2000" dirty="0">
                <a:solidFill>
                  <a:srgbClr val="FFFFFF"/>
                </a:solidFill>
                <a:latin typeface="Cambria" pitchFamily="18" charset="0"/>
                <a:cs typeface="Arial" charset="0"/>
              </a:endParaRPr>
            </a:p>
          </p:txBody>
        </p:sp>
        <p:sp>
          <p:nvSpPr>
            <p:cNvPr id="23" name="Round Diagonal Corner Rectangle 22"/>
            <p:cNvSpPr/>
            <p:nvPr/>
          </p:nvSpPr>
          <p:spPr>
            <a:xfrm>
              <a:off x="4842205" y="4082524"/>
              <a:ext cx="4001171" cy="1253253"/>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lnSpc>
                  <a:spcPct val="80000"/>
                </a:lnSpc>
              </a:pPr>
              <a:r>
                <a:rPr lang="en-US" dirty="0" err="1">
                  <a:solidFill>
                    <a:srgbClr val="FFFFFF"/>
                  </a:solidFill>
                  <a:latin typeface="Cambria" pitchFamily="18" charset="0"/>
                  <a:cs typeface="Arial" charset="0"/>
                </a:rPr>
                <a:t>Instansi</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pemerintah</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adalah</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penyelenggara</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Statistik</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Sektoral</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sesuai</a:t>
              </a:r>
              <a:r>
                <a:rPr lang="en-US" dirty="0">
                  <a:solidFill>
                    <a:srgbClr val="FFFFFF"/>
                  </a:solidFill>
                  <a:latin typeface="Cambria" pitchFamily="18" charset="0"/>
                  <a:cs typeface="Arial" charset="0"/>
                </a:rPr>
                <a:t> </a:t>
              </a:r>
              <a:r>
                <a:rPr lang="en-US" dirty="0" err="1">
                  <a:solidFill>
                    <a:srgbClr val="FFFFFF"/>
                  </a:solidFill>
                  <a:latin typeface="Cambria" pitchFamily="18" charset="0"/>
                  <a:cs typeface="Arial" charset="0"/>
                </a:rPr>
                <a:t>Tupoksinya</a:t>
              </a:r>
              <a:endParaRPr lang="en-US" dirty="0">
                <a:solidFill>
                  <a:srgbClr val="FFFFFF"/>
                </a:solidFill>
                <a:latin typeface="Cambria" pitchFamily="18" charset="0"/>
                <a:cs typeface="Arial" charset="0"/>
              </a:endParaRPr>
            </a:p>
            <a:p>
              <a:pPr algn="ctr">
                <a:lnSpc>
                  <a:spcPct val="80000"/>
                </a:lnSpc>
              </a:pPr>
              <a:r>
                <a:rPr lang="en-US" dirty="0">
                  <a:solidFill>
                    <a:srgbClr val="FFFFFF"/>
                  </a:solidFill>
                  <a:latin typeface="Cambria" pitchFamily="18" charset="0"/>
                  <a:cs typeface="Arial" charset="0"/>
                </a:rPr>
                <a:t>(</a:t>
              </a:r>
              <a:r>
                <a:rPr lang="en-US" dirty="0" err="1">
                  <a:solidFill>
                    <a:srgbClr val="FFFFFF"/>
                  </a:solidFill>
                  <a:latin typeface="Cambria" pitchFamily="18" charset="0"/>
                  <a:cs typeface="Arial" charset="0"/>
                </a:rPr>
                <a:t>Pasal</a:t>
              </a:r>
              <a:r>
                <a:rPr lang="en-US" dirty="0">
                  <a:solidFill>
                    <a:srgbClr val="FFFFFF"/>
                  </a:solidFill>
                  <a:latin typeface="Cambria" pitchFamily="18" charset="0"/>
                  <a:cs typeface="Arial" charset="0"/>
                </a:rPr>
                <a:t> 23 </a:t>
              </a:r>
              <a:r>
                <a:rPr lang="en-US" dirty="0" err="1">
                  <a:solidFill>
                    <a:srgbClr val="FFFFFF"/>
                  </a:solidFill>
                  <a:latin typeface="Cambria" pitchFamily="18" charset="0"/>
                  <a:cs typeface="Arial" charset="0"/>
                </a:rPr>
                <a:t>ayat</a:t>
              </a:r>
              <a:r>
                <a:rPr lang="en-US" dirty="0">
                  <a:solidFill>
                    <a:srgbClr val="FFFFFF"/>
                  </a:solidFill>
                  <a:latin typeface="Cambria" pitchFamily="18" charset="0"/>
                  <a:cs typeface="Arial" charset="0"/>
                </a:rPr>
                <a:t> 1)</a:t>
              </a:r>
              <a:endParaRPr lang="id-ID" dirty="0">
                <a:solidFill>
                  <a:srgbClr val="FFFFFF"/>
                </a:solidFill>
                <a:latin typeface="Cambria" pitchFamily="18" charset="0"/>
                <a:cs typeface="Arial" charset="0"/>
              </a:endParaRPr>
            </a:p>
          </p:txBody>
        </p:sp>
        <p:sp>
          <p:nvSpPr>
            <p:cNvPr id="24" name="Flowchart: Merge 23"/>
            <p:cNvSpPr/>
            <p:nvPr/>
          </p:nvSpPr>
          <p:spPr>
            <a:xfrm>
              <a:off x="6682933" y="2551578"/>
              <a:ext cx="287503" cy="145389"/>
            </a:xfrm>
            <a:prstGeom prst="flowChartMerge">
              <a:avLst/>
            </a:prstGeom>
            <a:solidFill>
              <a:schemeClr val="accent1">
                <a:lumMod val="40000"/>
                <a:lumOff val="60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defRPr/>
              </a:pPr>
              <a:endParaRPr lang="en-US"/>
            </a:p>
          </p:txBody>
        </p:sp>
        <p:sp>
          <p:nvSpPr>
            <p:cNvPr id="25" name="Flowchart: Merge 24"/>
            <p:cNvSpPr/>
            <p:nvPr/>
          </p:nvSpPr>
          <p:spPr>
            <a:xfrm>
              <a:off x="6682933" y="3892064"/>
              <a:ext cx="287503" cy="145389"/>
            </a:xfrm>
            <a:prstGeom prst="flowChartMerge">
              <a:avLst/>
            </a:prstGeom>
            <a:solidFill>
              <a:schemeClr val="accent1">
                <a:lumMod val="40000"/>
                <a:lumOff val="60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defRPr/>
              </a:pPr>
              <a:endParaRPr lang="en-US"/>
            </a:p>
          </p:txBody>
        </p:sp>
        <p:sp>
          <p:nvSpPr>
            <p:cNvPr id="26" name="Round Diagonal Corner Rectangle 25"/>
            <p:cNvSpPr/>
            <p:nvPr/>
          </p:nvSpPr>
          <p:spPr>
            <a:xfrm>
              <a:off x="4794424" y="5555315"/>
              <a:ext cx="4129060" cy="1171835"/>
            </a:xfrm>
            <a:prstGeom prst="round2DiagRect">
              <a:avLst/>
            </a:prstGeom>
            <a:solidFill>
              <a:schemeClr val="accent1">
                <a:lumMod val="50000"/>
              </a:schemeClr>
            </a:solidFill>
            <a:ln>
              <a:solidFill>
                <a:schemeClr val="accent1">
                  <a:lumMod val="60000"/>
                  <a:lumOff val="40000"/>
                </a:schemeClr>
              </a:solidFill>
              <a:prstDash val="sysDot"/>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lnSpc>
                  <a:spcPct val="80000"/>
                </a:lnSpc>
              </a:pPr>
              <a:r>
                <a:rPr lang="en-US" sz="1600" dirty="0" err="1">
                  <a:solidFill>
                    <a:srgbClr val="FFFFFF"/>
                  </a:solidFill>
                  <a:latin typeface="Cambria" pitchFamily="18" charset="0"/>
                  <a:cs typeface="Arial" charset="0"/>
                </a:rPr>
                <a:t>Instansi</a:t>
              </a:r>
              <a:r>
                <a:rPr lang="en-US" sz="1600" dirty="0">
                  <a:solidFill>
                    <a:srgbClr val="FFFFFF"/>
                  </a:solidFill>
                  <a:latin typeface="Cambria" pitchFamily="18" charset="0"/>
                  <a:cs typeface="Arial" charset="0"/>
                </a:rPr>
                <a:t> </a:t>
              </a:r>
              <a:r>
                <a:rPr lang="en-US" sz="1600" dirty="0" err="1">
                  <a:solidFill>
                    <a:srgbClr val="FFFFFF"/>
                  </a:solidFill>
                  <a:latin typeface="Cambria" pitchFamily="18" charset="0"/>
                  <a:cs typeface="Arial" charset="0"/>
                </a:rPr>
                <a:t>penyelenggara</a:t>
              </a:r>
              <a:r>
                <a:rPr lang="en-US" sz="1600" dirty="0">
                  <a:solidFill>
                    <a:srgbClr val="FFFFFF"/>
                  </a:solidFill>
                  <a:latin typeface="Cambria" pitchFamily="18" charset="0"/>
                  <a:cs typeface="Arial" charset="0"/>
                </a:rPr>
                <a:t> </a:t>
              </a:r>
              <a:r>
                <a:rPr lang="en-US" sz="1600" b="1" dirty="0" err="1">
                  <a:solidFill>
                    <a:srgbClr val="FFFF00"/>
                  </a:solidFill>
                  <a:latin typeface="Cambria" pitchFamily="18" charset="0"/>
                  <a:cs typeface="Arial" charset="0"/>
                </a:rPr>
                <a:t>Survei</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Statistik</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Sektoral</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wajib</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memberitahukan</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kegiatannya</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dan</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mengikuti</a:t>
              </a:r>
              <a:r>
                <a:rPr lang="en-US" sz="1600" b="1" dirty="0">
                  <a:solidFill>
                    <a:srgbClr val="FFFF00"/>
                  </a:solidFill>
                  <a:latin typeface="Cambria" pitchFamily="18" charset="0"/>
                  <a:cs typeface="Arial" charset="0"/>
                </a:rPr>
                <a:t> </a:t>
              </a:r>
              <a:r>
                <a:rPr lang="en-US" sz="1600" b="1" dirty="0" err="1">
                  <a:solidFill>
                    <a:srgbClr val="FFFF00"/>
                  </a:solidFill>
                  <a:latin typeface="Cambria" pitchFamily="18" charset="0"/>
                  <a:cs typeface="Arial" charset="0"/>
                </a:rPr>
                <a:t>rekomendasi</a:t>
              </a:r>
              <a:endParaRPr lang="en-US" sz="1600" b="1" dirty="0">
                <a:solidFill>
                  <a:srgbClr val="FFFF00"/>
                </a:solidFill>
                <a:latin typeface="Cambria" pitchFamily="18" charset="0"/>
                <a:cs typeface="Arial" charset="0"/>
              </a:endParaRPr>
            </a:p>
            <a:p>
              <a:pPr algn="ctr">
                <a:lnSpc>
                  <a:spcPct val="80000"/>
                </a:lnSpc>
              </a:pPr>
              <a:r>
                <a:rPr lang="en-US" sz="1600" dirty="0">
                  <a:solidFill>
                    <a:srgbClr val="FFFFFF"/>
                  </a:solidFill>
                  <a:latin typeface="Cambria" pitchFamily="18" charset="0"/>
                  <a:cs typeface="Arial" charset="0"/>
                </a:rPr>
                <a:t>(</a:t>
              </a:r>
              <a:r>
                <a:rPr lang="en-US" sz="1600" dirty="0" err="1">
                  <a:solidFill>
                    <a:srgbClr val="FFFFFF"/>
                  </a:solidFill>
                  <a:latin typeface="Cambria" pitchFamily="18" charset="0"/>
                  <a:cs typeface="Arial" charset="0"/>
                </a:rPr>
                <a:t>Pasal</a:t>
              </a:r>
              <a:r>
                <a:rPr lang="en-US" sz="1600" dirty="0">
                  <a:solidFill>
                    <a:srgbClr val="FFFFFF"/>
                  </a:solidFill>
                  <a:latin typeface="Cambria" pitchFamily="18" charset="0"/>
                  <a:cs typeface="Arial" charset="0"/>
                </a:rPr>
                <a:t> 22 </a:t>
              </a:r>
              <a:r>
                <a:rPr lang="en-US" sz="1600" dirty="0" err="1">
                  <a:solidFill>
                    <a:srgbClr val="FFFFFF"/>
                  </a:solidFill>
                  <a:latin typeface="Cambria" pitchFamily="18" charset="0"/>
                  <a:cs typeface="Arial" charset="0"/>
                </a:rPr>
                <a:t>ayat</a:t>
              </a:r>
              <a:r>
                <a:rPr lang="en-US" sz="1600" dirty="0">
                  <a:solidFill>
                    <a:srgbClr val="FFFFFF"/>
                  </a:solidFill>
                  <a:latin typeface="Cambria" pitchFamily="18" charset="0"/>
                  <a:cs typeface="Arial" charset="0"/>
                </a:rPr>
                <a:t> 2ab)</a:t>
              </a:r>
              <a:endParaRPr lang="id-ID" sz="1600" dirty="0">
                <a:solidFill>
                  <a:srgbClr val="FFFFFF"/>
                </a:solidFill>
                <a:latin typeface="Cambria" pitchFamily="18" charset="0"/>
                <a:cs typeface="Arial" charset="0"/>
              </a:endParaRPr>
            </a:p>
          </p:txBody>
        </p:sp>
        <p:sp>
          <p:nvSpPr>
            <p:cNvPr id="27" name="Flowchart: Merge 26"/>
            <p:cNvSpPr/>
            <p:nvPr/>
          </p:nvSpPr>
          <p:spPr>
            <a:xfrm>
              <a:off x="6682933" y="5385209"/>
              <a:ext cx="287503" cy="145389"/>
            </a:xfrm>
            <a:prstGeom prst="flowChartMerge">
              <a:avLst/>
            </a:prstGeom>
            <a:solidFill>
              <a:schemeClr val="accent1">
                <a:lumMod val="40000"/>
                <a:lumOff val="60000"/>
              </a:schemeClr>
            </a:solidFill>
            <a:ln>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lIns="91425" tIns="45713" rIns="91425" bIns="45713" anchor="ctr"/>
            <a:lstStyle/>
            <a:p>
              <a:pPr algn="ctr">
                <a:defRPr/>
              </a:pPr>
              <a:endParaRPr lang="en-US"/>
            </a:p>
          </p:txBody>
        </p:sp>
      </p:grpSp>
    </p:spTree>
    <p:extLst>
      <p:ext uri="{BB962C8B-B14F-4D97-AF65-F5344CB8AC3E}">
        <p14:creationId xmlns:p14="http://schemas.microsoft.com/office/powerpoint/2010/main" val="227298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8642334" cy="41597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DINAS </a:t>
            </a:r>
            <a:r>
              <a:rPr lang="id-ID" sz="2400" b="1" dirty="0" smtClean="0"/>
              <a:t>PERINDUSTRIAN </a:t>
            </a:r>
            <a:r>
              <a:rPr lang="en-GB" sz="2400" b="1" dirty="0" smtClean="0"/>
              <a:t>KOPERASI</a:t>
            </a:r>
            <a:r>
              <a:rPr lang="id-ID" sz="2400" b="1" dirty="0"/>
              <a:t>,</a:t>
            </a:r>
            <a:r>
              <a:rPr lang="en-GB" sz="2400" b="1" dirty="0"/>
              <a:t> USAHA KECIL </a:t>
            </a:r>
            <a:r>
              <a:rPr lang="id-ID" sz="2400" b="1" dirty="0"/>
              <a:t>DAN </a:t>
            </a:r>
            <a:r>
              <a:rPr lang="en-GB" sz="2400" b="1" dirty="0"/>
              <a:t>MENENGAH</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61426834"/>
              </p:ext>
            </p:extLst>
          </p:nvPr>
        </p:nvGraphicFramePr>
        <p:xfrm>
          <a:off x="100609" y="620688"/>
          <a:ext cx="8928993" cy="2633463"/>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l" fontAlgn="ctr"/>
                      <a:r>
                        <a:rPr lang="id-ID" sz="1400" b="0" i="0" u="none" strike="noStrike" dirty="0">
                          <a:solidFill>
                            <a:srgbClr val="000000"/>
                          </a:solidFill>
                          <a:effectLst/>
                          <a:latin typeface="+mn-lt"/>
                        </a:rPr>
                        <a:t>Persentase  koperasi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en-US" sz="1400" dirty="0">
                          <a:latin typeface="+mn-lt"/>
                        </a:rPr>
                        <a:t>2</a:t>
                      </a:r>
                    </a:p>
                  </a:txBody>
                  <a:tcPr/>
                </a:tc>
                <a:tc>
                  <a:txBody>
                    <a:bodyPr/>
                    <a:lstStyle/>
                    <a:p>
                      <a:pPr algn="just" fontAlgn="ctr"/>
                      <a:r>
                        <a:rPr lang="id-ID" sz="1400" b="0" i="0" u="none" strike="noStrike" dirty="0">
                          <a:solidFill>
                            <a:srgbClr val="000000"/>
                          </a:solidFill>
                          <a:effectLst/>
                          <a:latin typeface="+mn-lt"/>
                        </a:rPr>
                        <a:t>Persentase UKM non BPR/LKM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en-US" sz="1400" dirty="0">
                          <a:latin typeface="+mn-lt"/>
                        </a:rPr>
                        <a:t>3</a:t>
                      </a:r>
                    </a:p>
                  </a:txBody>
                  <a:tcPr/>
                </a:tc>
                <a:tc>
                  <a:txBody>
                    <a:bodyPr/>
                    <a:lstStyle/>
                    <a:p>
                      <a:pPr algn="l" fontAlgn="ctr"/>
                      <a:r>
                        <a:rPr lang="id-ID" sz="1400" b="0" i="0" u="none" strike="noStrike">
                          <a:solidFill>
                            <a:srgbClr val="000000"/>
                          </a:solidFill>
                          <a:effectLst/>
                          <a:latin typeface="+mn-lt"/>
                        </a:rPr>
                        <a:t>Persentase  BPR/LKM aktif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en-US" sz="1400" dirty="0">
                          <a:latin typeface="+mn-lt"/>
                        </a:rPr>
                        <a:t>4</a:t>
                      </a:r>
                    </a:p>
                  </a:txBody>
                  <a:tcPr/>
                </a:tc>
                <a:tc>
                  <a:txBody>
                    <a:bodyPr/>
                    <a:lstStyle/>
                    <a:p>
                      <a:pPr algn="just" fontAlgn="ctr"/>
                      <a:r>
                        <a:rPr lang="es-ES" sz="1400" b="0" i="0" u="none" strike="noStrike" dirty="0" err="1">
                          <a:solidFill>
                            <a:srgbClr val="000000"/>
                          </a:solidFill>
                          <a:effectLst/>
                          <a:latin typeface="+mn-lt"/>
                        </a:rPr>
                        <a:t>Persentase</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Usaha</a:t>
                      </a:r>
                      <a:r>
                        <a:rPr lang="es-ES" sz="1400" b="0" i="0" u="none" strike="noStrike" dirty="0">
                          <a:solidFill>
                            <a:srgbClr val="000000"/>
                          </a:solidFill>
                          <a:effectLst/>
                          <a:latin typeface="+mn-lt"/>
                        </a:rPr>
                        <a:t> </a:t>
                      </a:r>
                      <a:r>
                        <a:rPr lang="es-ES" sz="1400" b="0" i="0" u="none" strike="noStrike" dirty="0" err="1">
                          <a:solidFill>
                            <a:srgbClr val="000000"/>
                          </a:solidFill>
                          <a:effectLst/>
                          <a:latin typeface="+mn-lt"/>
                        </a:rPr>
                        <a:t>Mikro</a:t>
                      </a:r>
                      <a:r>
                        <a:rPr lang="es-ES" sz="1400" b="0" i="0" u="none" strike="noStrike" dirty="0">
                          <a:solidFill>
                            <a:srgbClr val="000000"/>
                          </a:solidFill>
                          <a:effectLst/>
                          <a:latin typeface="+mn-lt"/>
                        </a:rPr>
                        <a:t> dan </a:t>
                      </a:r>
                      <a:r>
                        <a:rPr lang="es-ES" sz="1400" b="0" i="0" u="none" strike="noStrike" dirty="0" err="1">
                          <a:solidFill>
                            <a:srgbClr val="000000"/>
                          </a:solidFill>
                          <a:effectLst/>
                          <a:latin typeface="+mn-lt"/>
                        </a:rPr>
                        <a:t>Kecil</a:t>
                      </a:r>
                      <a:r>
                        <a:rPr lang="es-ES" sz="1400" b="0" i="0" u="none" strike="noStrike" dirty="0">
                          <a:solidFill>
                            <a:srgbClr val="000000"/>
                          </a:solidFill>
                          <a:effectLst/>
                          <a:latin typeface="+mn-lt"/>
                        </a:rPr>
                        <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Ekspor  Bersih Perdagangan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6</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Cakupan bina kelompok pedagang/usaha informal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7</a:t>
                      </a:r>
                      <a:endParaRPr lang="en-US" sz="1400" dirty="0">
                        <a:latin typeface="+mn-lt"/>
                      </a:endParaRPr>
                    </a:p>
                  </a:txBody>
                  <a:tcPr/>
                </a:tc>
                <a:tc>
                  <a:txBody>
                    <a:bodyPr/>
                    <a:lstStyle/>
                    <a:p>
                      <a:pPr algn="l" fontAlgn="b"/>
                      <a:r>
                        <a:rPr lang="id-ID" sz="1400" b="0" i="0" u="none" strike="noStrike" dirty="0">
                          <a:solidFill>
                            <a:srgbClr val="000000"/>
                          </a:solidFill>
                          <a:effectLst/>
                          <a:latin typeface="+mn-lt"/>
                        </a:rPr>
                        <a:t>Cakupan bina kelompok pengrajin </a:t>
                      </a:r>
                    </a:p>
                  </a:txBody>
                  <a:tcPr marL="9525" marR="9525" marT="9525" marB="0" anchor="b"/>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bl>
          </a:graphicData>
        </a:graphic>
      </p:graphicFrame>
      <p:sp>
        <p:nvSpPr>
          <p:cNvPr id="6" name="Rounded Rectangle 2">
            <a:extLst>
              <a:ext uri="{FF2B5EF4-FFF2-40B4-BE49-F238E27FC236}">
                <a16:creationId xmlns="" xmlns:a16="http://schemas.microsoft.com/office/drawing/2014/main" id="{8C741CCD-235E-4C35-86B2-E5D13B2B77BF}"/>
              </a:ext>
            </a:extLst>
          </p:cNvPr>
          <p:cNvSpPr/>
          <p:nvPr/>
        </p:nvSpPr>
        <p:spPr>
          <a:xfrm>
            <a:off x="100608" y="3501008"/>
            <a:ext cx="8928993"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a:t>
            </a:r>
            <a:r>
              <a:rPr lang="en-AU" sz="2400" b="1" dirty="0"/>
              <a:t> PENANAMAN MODAL </a:t>
            </a:r>
            <a:r>
              <a:rPr lang="id-ID" sz="2400" b="1" dirty="0"/>
              <a:t>DAN PELAYANAN TERPADU SATU PINTU</a:t>
            </a:r>
            <a:endParaRPr lang="en-US" sz="2400" b="1" dirty="0"/>
          </a:p>
        </p:txBody>
      </p:sp>
      <p:graphicFrame>
        <p:nvGraphicFramePr>
          <p:cNvPr id="7" name="Table 6">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420110399"/>
              </p:ext>
            </p:extLst>
          </p:nvPr>
        </p:nvGraphicFramePr>
        <p:xfrm>
          <a:off x="100609" y="4005064"/>
          <a:ext cx="8928993" cy="2153979"/>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just" fontAlgn="ctr"/>
                      <a:r>
                        <a:rPr lang="id-ID" sz="1400" b="0" i="0" u="none" strike="noStrike" dirty="0">
                          <a:solidFill>
                            <a:srgbClr val="000000"/>
                          </a:solidFill>
                          <a:effectLst/>
                          <a:latin typeface="+mn-lt"/>
                        </a:rPr>
                        <a:t>Jumlah investor berskala nasional (PMDN/PMA)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en-US" sz="1400" dirty="0">
                          <a:latin typeface="+mn-lt"/>
                        </a:rPr>
                        <a:t>2</a:t>
                      </a:r>
                    </a:p>
                  </a:txBody>
                  <a:tcPr/>
                </a:tc>
                <a:tc>
                  <a:txBody>
                    <a:bodyPr/>
                    <a:lstStyle/>
                    <a:p>
                      <a:pPr algn="l" fontAlgn="ctr"/>
                      <a:r>
                        <a:rPr lang="id-ID" sz="1400" b="0" i="0" u="none" strike="noStrike" dirty="0">
                          <a:solidFill>
                            <a:srgbClr val="000000"/>
                          </a:solidFill>
                          <a:effectLst/>
                          <a:latin typeface="+mn-lt"/>
                        </a:rPr>
                        <a:t>Jumlah nilai investasi berskala  nasional (PMDN/PMA)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en-US" sz="1400" dirty="0">
                          <a:latin typeface="+mn-lt"/>
                        </a:rPr>
                        <a:t>3</a:t>
                      </a:r>
                    </a:p>
                  </a:txBody>
                  <a:tcPr/>
                </a:tc>
                <a:tc>
                  <a:txBody>
                    <a:bodyPr/>
                    <a:lstStyle/>
                    <a:p>
                      <a:pPr algn="l" fontAlgn="ctr"/>
                      <a:r>
                        <a:rPr lang="id-ID" sz="1400" b="0" i="0" u="none" strike="noStrike" dirty="0">
                          <a:solidFill>
                            <a:srgbClr val="000000"/>
                          </a:solidFill>
                          <a:effectLst/>
                          <a:latin typeface="+mn-lt"/>
                        </a:rPr>
                        <a:t>Rasio daya serap tenaga kerja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en-US" sz="1400" dirty="0">
                          <a:latin typeface="+mn-lt"/>
                        </a:rPr>
                        <a:t>4</a:t>
                      </a:r>
                    </a:p>
                  </a:txBody>
                  <a:tcPr/>
                </a:tc>
                <a:tc>
                  <a:txBody>
                    <a:bodyPr/>
                    <a:lstStyle/>
                    <a:p>
                      <a:pPr algn="just" fontAlgn="ctr"/>
                      <a:r>
                        <a:rPr lang="fi-FI" sz="1400" b="0" i="0" u="none" strike="noStrike" dirty="0">
                          <a:solidFill>
                            <a:srgbClr val="000000"/>
                          </a:solidFill>
                          <a:effectLst/>
                          <a:latin typeface="+mn-lt"/>
                        </a:rPr>
                        <a:t>Kenaikan / penurunan Nilai Realisasi PMDN (milyar rupiah)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Penyelesaian izin lokasi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464055821"/>
                  </a:ext>
                </a:extLst>
              </a:tr>
            </a:tbl>
          </a:graphicData>
        </a:graphic>
      </p:graphicFrame>
    </p:spTree>
    <p:extLst>
      <p:ext uri="{BB962C8B-B14F-4D97-AF65-F5344CB8AC3E}">
        <p14:creationId xmlns:p14="http://schemas.microsoft.com/office/powerpoint/2010/main" val="6754916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5329966"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DINAS</a:t>
            </a:r>
            <a:r>
              <a:rPr lang="id-ID" sz="2400" b="1" dirty="0"/>
              <a:t> </a:t>
            </a:r>
            <a:r>
              <a:rPr lang="en-GB" sz="2400" b="1" dirty="0" smtClean="0"/>
              <a:t>PARIWISATA</a:t>
            </a:r>
            <a:r>
              <a:rPr lang="id-ID" sz="2400" b="1" dirty="0" smtClean="0"/>
              <a:t> DAN KEBUDAYAAN</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2494423033"/>
              </p:ext>
            </p:extLst>
          </p:nvPr>
        </p:nvGraphicFramePr>
        <p:xfrm>
          <a:off x="106130" y="692696"/>
          <a:ext cx="8928993" cy="5032168"/>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smtClean="0"/>
                        <a:t>Jenis</a:t>
                      </a:r>
                      <a:r>
                        <a:rPr lang="en-AU" dirty="0" smtClean="0"/>
                        <a:t> </a:t>
                      </a:r>
                      <a:r>
                        <a:rPr lang="en-AU" dirty="0"/>
                        <a:t>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t>1</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err="1">
                          <a:solidFill>
                            <a:srgbClr val="000000"/>
                          </a:solidFill>
                          <a:effectLst/>
                          <a:latin typeface="+mn-lt"/>
                        </a:rPr>
                        <a:t>Jumlah</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Kunjungan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Wisatawan</a:t>
                      </a:r>
                      <a:r>
                        <a:rPr lang="en-AU" sz="1400" b="0" i="0" u="none" strike="noStrike" dirty="0">
                          <a:solidFill>
                            <a:srgbClr val="000000"/>
                          </a:solidFill>
                          <a:effectLst/>
                          <a:latin typeface="+mn-lt"/>
                        </a:rPr>
                        <a:t> Nusantara</a:t>
                      </a: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4173475303"/>
                  </a:ext>
                </a:extLst>
              </a:tr>
              <a:tr h="305243">
                <a:tc>
                  <a:txBody>
                    <a:bodyPr/>
                    <a:lstStyle/>
                    <a:p>
                      <a:pPr algn="ctr"/>
                      <a:r>
                        <a:rPr lang="id-ID" sz="1400" dirty="0" smtClean="0"/>
                        <a:t>2</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err="1">
                          <a:solidFill>
                            <a:srgbClr val="000000"/>
                          </a:solidFill>
                          <a:effectLst/>
                          <a:latin typeface="+mn-lt"/>
                        </a:rPr>
                        <a:t>Jumlah</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Kunjungan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Wisatawan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Mancanegara</a:t>
                      </a:r>
                      <a:endParaRPr lang="en-AU" sz="1400" b="0" i="0" u="none" strike="noStrike" dirty="0">
                        <a:solidFill>
                          <a:srgbClr val="000000"/>
                        </a:solidFill>
                        <a:effectLst/>
                        <a:latin typeface="+mn-lt"/>
                      </a:endParaRP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166508732"/>
                  </a:ext>
                </a:extLst>
              </a:tr>
              <a:tr h="305243">
                <a:tc>
                  <a:txBody>
                    <a:bodyPr/>
                    <a:lstStyle/>
                    <a:p>
                      <a:pPr algn="ctr"/>
                      <a:r>
                        <a:rPr lang="id-ID" sz="1400" dirty="0" smtClean="0"/>
                        <a:t>3</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a:solidFill>
                            <a:srgbClr val="000000"/>
                          </a:solidFill>
                          <a:effectLst/>
                          <a:latin typeface="+mn-lt"/>
                        </a:rPr>
                        <a:t>Rata </a:t>
                      </a:r>
                      <a:r>
                        <a:rPr lang="en-AU" sz="1400" b="0" i="0" u="none" strike="noStrike" dirty="0" err="1">
                          <a:solidFill>
                            <a:srgbClr val="000000"/>
                          </a:solidFill>
                          <a:effectLst/>
                          <a:latin typeface="+mn-lt"/>
                        </a:rPr>
                        <a:t>Rata</a:t>
                      </a:r>
                      <a:r>
                        <a:rPr lang="en-AU" sz="1400" b="0" i="0" u="none" strike="noStrike" dirty="0">
                          <a:solidFill>
                            <a:srgbClr val="000000"/>
                          </a:solidFill>
                          <a:effectLst/>
                          <a:latin typeface="+mn-lt"/>
                        </a:rPr>
                        <a:t> Lama </a:t>
                      </a:r>
                      <a:r>
                        <a:rPr lang="en-AU" sz="1400" b="0" i="0" u="none" strike="noStrike" dirty="0" err="1">
                          <a:solidFill>
                            <a:srgbClr val="000000"/>
                          </a:solidFill>
                          <a:effectLst/>
                          <a:latin typeface="+mn-lt"/>
                        </a:rPr>
                        <a:t>Tinggal</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Wisnus</a:t>
                      </a:r>
                      <a:endParaRPr lang="en-AU" sz="1400" b="0" i="0" u="none" strike="noStrike" dirty="0">
                        <a:solidFill>
                          <a:srgbClr val="000000"/>
                        </a:solidFill>
                        <a:effectLst/>
                        <a:latin typeface="+mn-lt"/>
                      </a:endParaRP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800169536"/>
                  </a:ext>
                </a:extLst>
              </a:tr>
              <a:tr h="305243">
                <a:tc>
                  <a:txBody>
                    <a:bodyPr/>
                    <a:lstStyle/>
                    <a:p>
                      <a:pPr algn="ctr"/>
                      <a:r>
                        <a:rPr lang="id-ID" sz="1400" dirty="0" smtClean="0"/>
                        <a:t>4</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a:solidFill>
                            <a:srgbClr val="000000"/>
                          </a:solidFill>
                          <a:effectLst/>
                          <a:latin typeface="+mn-lt"/>
                        </a:rPr>
                        <a:t>Rata </a:t>
                      </a:r>
                      <a:r>
                        <a:rPr lang="en-AU" sz="1400" b="0" i="0" u="none" strike="noStrike" dirty="0" err="1">
                          <a:solidFill>
                            <a:srgbClr val="000000"/>
                          </a:solidFill>
                          <a:effectLst/>
                          <a:latin typeface="+mn-lt"/>
                        </a:rPr>
                        <a:t>Rata</a:t>
                      </a:r>
                      <a:r>
                        <a:rPr lang="en-AU" sz="1400" b="0" i="0" u="none" strike="noStrike" dirty="0">
                          <a:solidFill>
                            <a:srgbClr val="000000"/>
                          </a:solidFill>
                          <a:effectLst/>
                          <a:latin typeface="+mn-lt"/>
                        </a:rPr>
                        <a:t> Lama </a:t>
                      </a:r>
                      <a:r>
                        <a:rPr lang="en-AU" sz="1400" b="0" i="0" u="none" strike="noStrike" dirty="0" err="1">
                          <a:solidFill>
                            <a:srgbClr val="000000"/>
                          </a:solidFill>
                          <a:effectLst/>
                          <a:latin typeface="+mn-lt"/>
                        </a:rPr>
                        <a:t>Tinggal</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Wisman</a:t>
                      </a:r>
                      <a:endParaRPr lang="en-AU" sz="1400" b="0" i="0" u="none" strike="noStrike" dirty="0">
                        <a:solidFill>
                          <a:srgbClr val="000000"/>
                        </a:solidFill>
                        <a:effectLst/>
                        <a:latin typeface="+mn-lt"/>
                      </a:endParaRP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2234145871"/>
                  </a:ext>
                </a:extLst>
              </a:tr>
              <a:tr h="305243">
                <a:tc>
                  <a:txBody>
                    <a:bodyPr/>
                    <a:lstStyle/>
                    <a:p>
                      <a:pPr algn="ctr"/>
                      <a:r>
                        <a:rPr lang="id-ID" sz="1400" dirty="0" smtClean="0"/>
                        <a:t>5</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a:solidFill>
                            <a:srgbClr val="000000"/>
                          </a:solidFill>
                          <a:effectLst/>
                          <a:latin typeface="+mn-lt"/>
                        </a:rPr>
                        <a:t>Rata </a:t>
                      </a:r>
                      <a:r>
                        <a:rPr lang="en-AU" sz="1400" b="0" i="0" u="none" strike="noStrike" dirty="0" err="1">
                          <a:solidFill>
                            <a:srgbClr val="000000"/>
                          </a:solidFill>
                          <a:effectLst/>
                          <a:latin typeface="+mn-lt"/>
                        </a:rPr>
                        <a:t>Rata</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Pengeluaran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wisman</a:t>
                      </a:r>
                      <a:r>
                        <a:rPr lang="en-AU" sz="1400" b="0" i="0" u="none" strike="noStrike" dirty="0">
                          <a:solidFill>
                            <a:srgbClr val="000000"/>
                          </a:solidFill>
                          <a:effectLst/>
                          <a:latin typeface="+mn-lt"/>
                        </a:rPr>
                        <a:t> </a:t>
                      </a: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643622664"/>
                  </a:ext>
                </a:extLst>
              </a:tr>
              <a:tr h="305243">
                <a:tc>
                  <a:txBody>
                    <a:bodyPr/>
                    <a:lstStyle/>
                    <a:p>
                      <a:pPr algn="ctr"/>
                      <a:r>
                        <a:rPr lang="id-ID" sz="1400" dirty="0" smtClean="0"/>
                        <a:t>6</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a:solidFill>
                            <a:srgbClr val="000000"/>
                          </a:solidFill>
                          <a:effectLst/>
                          <a:latin typeface="+mn-lt"/>
                        </a:rPr>
                        <a:t>Rata </a:t>
                      </a:r>
                      <a:r>
                        <a:rPr lang="en-AU" sz="1400" b="0" i="0" u="none" strike="noStrike" dirty="0" err="1">
                          <a:solidFill>
                            <a:srgbClr val="000000"/>
                          </a:solidFill>
                          <a:effectLst/>
                          <a:latin typeface="+mn-lt"/>
                        </a:rPr>
                        <a:t>Rata</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Pengeluaran</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Wisnus</a:t>
                      </a:r>
                      <a:endParaRPr lang="en-AU" sz="1400" b="0" i="0" u="none" strike="noStrike" dirty="0">
                        <a:solidFill>
                          <a:srgbClr val="000000"/>
                        </a:solidFill>
                        <a:effectLst/>
                        <a:latin typeface="+mn-lt"/>
                      </a:endParaRP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883760278"/>
                  </a:ext>
                </a:extLst>
              </a:tr>
              <a:tr h="305243">
                <a:tc>
                  <a:txBody>
                    <a:bodyPr/>
                    <a:lstStyle/>
                    <a:p>
                      <a:pPr algn="ctr"/>
                      <a:r>
                        <a:rPr lang="id-ID" sz="1400" dirty="0" smtClean="0"/>
                        <a:t>7</a:t>
                      </a:r>
                      <a:endParaRPr lang="en-US" sz="1400" dirty="0"/>
                    </a:p>
                  </a:txBody>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en-AU" sz="1400" b="0" i="0" u="none" strike="noStrike" dirty="0" err="1">
                          <a:solidFill>
                            <a:srgbClr val="000000"/>
                          </a:solidFill>
                          <a:effectLst/>
                          <a:latin typeface="+mn-lt"/>
                        </a:rPr>
                        <a:t>Jumlah</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Kelompok</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Sadar</a:t>
                      </a:r>
                      <a:r>
                        <a:rPr lang="en-AU" sz="1400" b="0" i="0" u="none" strike="noStrike" dirty="0">
                          <a:solidFill>
                            <a:srgbClr val="000000"/>
                          </a:solidFill>
                          <a:effectLst/>
                          <a:latin typeface="+mn-lt"/>
                        </a:rPr>
                        <a:t> </a:t>
                      </a:r>
                      <a:r>
                        <a:rPr lang="en-AU" sz="1400" b="0" i="0" u="none" strike="noStrike" dirty="0" err="1">
                          <a:solidFill>
                            <a:srgbClr val="000000"/>
                          </a:solidFill>
                          <a:effectLst/>
                          <a:latin typeface="+mn-lt"/>
                        </a:rPr>
                        <a:t>Wisata</a:t>
                      </a:r>
                      <a:endParaRPr lang="en-AU" sz="1400" b="0" i="0" u="none" strike="noStrike" dirty="0">
                        <a:solidFill>
                          <a:srgbClr val="000000"/>
                        </a:solidFill>
                        <a:effectLst/>
                        <a:latin typeface="+mn-lt"/>
                      </a:endParaRPr>
                    </a:p>
                  </a:txBody>
                  <a:tcPr marL="0" marR="0" marT="0" marB="0"/>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3559806398"/>
                  </a:ext>
                </a:extLst>
              </a:tr>
              <a:tr h="305243">
                <a:tc>
                  <a:txBody>
                    <a:bodyPr/>
                    <a:lstStyle/>
                    <a:p>
                      <a:pPr algn="ctr"/>
                      <a:r>
                        <a:rPr lang="id-ID" sz="1400" dirty="0" smtClean="0"/>
                        <a:t>8</a:t>
                      </a:r>
                      <a:endParaRPr lang="en-US" sz="1400" dirty="0"/>
                    </a:p>
                  </a:txBody>
                  <a:tcPr/>
                </a:tc>
                <a:tc>
                  <a:txBody>
                    <a:bodyPr/>
                    <a:lstStyle/>
                    <a:p>
                      <a:pPr algn="l" fontAlgn="ctr"/>
                      <a:r>
                        <a:rPr lang="id-ID" sz="1400" b="0" i="0" u="none" strike="noStrike" kern="1200" dirty="0">
                          <a:solidFill>
                            <a:srgbClr val="000000"/>
                          </a:solidFill>
                          <a:effectLst/>
                          <a:latin typeface="+mn-lt"/>
                          <a:ea typeface="+mn-ea"/>
                          <a:cs typeface="+mn-cs"/>
                        </a:rPr>
                        <a:t>Kunjungan wisata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05243">
                <a:tc>
                  <a:txBody>
                    <a:bodyPr/>
                    <a:lstStyle/>
                    <a:p>
                      <a:pPr algn="ctr"/>
                      <a:r>
                        <a:rPr lang="id-ID" sz="1400" dirty="0" smtClean="0"/>
                        <a:t>9</a:t>
                      </a:r>
                      <a:endParaRPr lang="en-US" sz="1400" dirty="0"/>
                    </a:p>
                  </a:txBody>
                  <a:tcPr/>
                </a:tc>
                <a:tc>
                  <a:txBody>
                    <a:bodyPr/>
                    <a:lstStyle/>
                    <a:p>
                      <a:pPr algn="just" fontAlgn="ctr"/>
                      <a:r>
                        <a:rPr lang="id-ID" sz="1400" b="0" i="0" u="none" strike="noStrike" kern="1200" dirty="0">
                          <a:solidFill>
                            <a:srgbClr val="000000"/>
                          </a:solidFill>
                          <a:effectLst/>
                          <a:latin typeface="+mn-lt"/>
                          <a:ea typeface="+mn-ea"/>
                          <a:cs typeface="+mn-cs"/>
                        </a:rPr>
                        <a:t>Lama kunjungan Wisata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05243">
                <a:tc>
                  <a:txBody>
                    <a:bodyPr/>
                    <a:lstStyle/>
                    <a:p>
                      <a:pPr algn="ctr"/>
                      <a:r>
                        <a:rPr lang="id-ID" sz="1400" dirty="0" smtClean="0"/>
                        <a:t>10</a:t>
                      </a:r>
                      <a:endParaRPr lang="en-US" sz="1400" dirty="0"/>
                    </a:p>
                  </a:txBody>
                  <a:tcPr/>
                </a:tc>
                <a:tc>
                  <a:txBody>
                    <a:bodyPr/>
                    <a:lstStyle/>
                    <a:p>
                      <a:pPr algn="l" fontAlgn="ctr"/>
                      <a:r>
                        <a:rPr lang="id-ID" sz="1400" b="0" i="0" u="none" strike="noStrike" kern="1200" dirty="0">
                          <a:solidFill>
                            <a:srgbClr val="000000"/>
                          </a:solidFill>
                          <a:effectLst/>
                          <a:latin typeface="+mn-lt"/>
                          <a:ea typeface="+mn-ea"/>
                          <a:cs typeface="+mn-cs"/>
                        </a:rPr>
                        <a:t>PAD sektor pariwisata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05243">
                <a:tc>
                  <a:txBody>
                    <a:bodyPr/>
                    <a:lstStyle/>
                    <a:p>
                      <a:pPr algn="ctr"/>
                      <a:r>
                        <a:rPr lang="id-ID" sz="1400" dirty="0" smtClean="0"/>
                        <a:t>11</a:t>
                      </a:r>
                      <a:endParaRPr lang="en-US" sz="1400" dirty="0"/>
                    </a:p>
                  </a:txBody>
                  <a:tcPr/>
                </a:tc>
                <a:tc>
                  <a:txBody>
                    <a:bodyPr/>
                    <a:lstStyle/>
                    <a:p>
                      <a:pPr algn="just" fontAlgn="ctr"/>
                      <a:r>
                        <a:rPr lang="id-ID" sz="1400" b="0" i="0" u="none" strike="noStrike" kern="1200" dirty="0">
                          <a:solidFill>
                            <a:srgbClr val="000000"/>
                          </a:solidFill>
                          <a:effectLst/>
                          <a:latin typeface="+mn-lt"/>
                          <a:ea typeface="+mn-ea"/>
                          <a:cs typeface="+mn-cs"/>
                        </a:rPr>
                        <a:t>Penyelenggaraan festival seni dan budaya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05243">
                <a:tc>
                  <a:txBody>
                    <a:bodyPr/>
                    <a:lstStyle/>
                    <a:p>
                      <a:pPr algn="ctr"/>
                      <a:r>
                        <a:rPr lang="id-ID" sz="1400" dirty="0" smtClean="0"/>
                        <a:t>12</a:t>
                      </a:r>
                      <a:endParaRPr lang="en-US" sz="1400" dirty="0"/>
                    </a:p>
                  </a:txBody>
                  <a:tcPr/>
                </a:tc>
                <a:tc>
                  <a:txBody>
                    <a:bodyPr/>
                    <a:lstStyle/>
                    <a:p>
                      <a:pPr algn="just" fontAlgn="ctr"/>
                      <a:r>
                        <a:rPr lang="id-ID" sz="1400" b="0" i="0" u="none" strike="noStrike" kern="1200" dirty="0">
                          <a:solidFill>
                            <a:srgbClr val="000000"/>
                          </a:solidFill>
                          <a:effectLst/>
                          <a:latin typeface="+mn-lt"/>
                          <a:ea typeface="+mn-ea"/>
                          <a:cs typeface="+mn-cs"/>
                        </a:rPr>
                        <a:t>Benda, Situs dan Kawasan Cagar Budaya yang dilestarikan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05243">
                <a:tc>
                  <a:txBody>
                    <a:bodyPr/>
                    <a:lstStyle/>
                    <a:p>
                      <a:pPr algn="ctr"/>
                      <a:r>
                        <a:rPr lang="id-ID" sz="1400" dirty="0" smtClean="0"/>
                        <a:t>13</a:t>
                      </a:r>
                      <a:endParaRPr lang="en-US" sz="1400" dirty="0"/>
                    </a:p>
                  </a:txBody>
                  <a:tcPr/>
                </a:tc>
                <a:tc>
                  <a:txBody>
                    <a:bodyPr/>
                    <a:lstStyle/>
                    <a:p>
                      <a:pPr algn="just" fontAlgn="ctr"/>
                      <a:r>
                        <a:rPr lang="id-ID" sz="1400" b="0" i="0" u="none" strike="noStrike" kern="1200" dirty="0">
                          <a:solidFill>
                            <a:srgbClr val="000000"/>
                          </a:solidFill>
                          <a:effectLst/>
                          <a:latin typeface="+mn-lt"/>
                          <a:ea typeface="+mn-ea"/>
                          <a:cs typeface="+mn-cs"/>
                        </a:rPr>
                        <a:t>Jumlah karya budaya yang direvitalisasi dan inventarisasi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305243">
                <a:tc>
                  <a:txBody>
                    <a:bodyPr/>
                    <a:lstStyle/>
                    <a:p>
                      <a:pPr algn="ctr"/>
                      <a:r>
                        <a:rPr lang="id-ID" sz="1400" dirty="0" smtClean="0"/>
                        <a:t>14</a:t>
                      </a:r>
                      <a:endParaRPr lang="en-US" sz="1400" dirty="0"/>
                    </a:p>
                  </a:txBody>
                  <a:tcPr/>
                </a:tc>
                <a:tc>
                  <a:txBody>
                    <a:bodyPr/>
                    <a:lstStyle/>
                    <a:p>
                      <a:pPr algn="just" fontAlgn="ctr"/>
                      <a:r>
                        <a:rPr lang="sv-SE" sz="1400" b="0" i="0" u="none" strike="noStrike" kern="1200" dirty="0">
                          <a:solidFill>
                            <a:srgbClr val="000000"/>
                          </a:solidFill>
                          <a:effectLst/>
                          <a:latin typeface="+mn-lt"/>
                          <a:ea typeface="+mn-ea"/>
                          <a:cs typeface="+mn-cs"/>
                        </a:rPr>
                        <a:t>Jumlah cagar budaya yang dikelola secara terpadu </a:t>
                      </a:r>
                    </a:p>
                  </a:txBody>
                  <a:tcPr marL="9525" marR="9525" marT="9525" marB="0" anchor="ct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575236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157532"/>
            <a:ext cx="6410086"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DINAS KE</a:t>
            </a:r>
            <a:r>
              <a:rPr lang="en-GB" sz="2400" b="1" dirty="0"/>
              <a:t>ARSIP</a:t>
            </a:r>
            <a:r>
              <a:rPr lang="id-ID" sz="2400" b="1" dirty="0"/>
              <a:t>AN</a:t>
            </a:r>
            <a:r>
              <a:rPr lang="en-GB" sz="2400" b="1" dirty="0"/>
              <a:t> DAN </a:t>
            </a:r>
            <a:r>
              <a:rPr lang="en-GB" sz="2400" b="1" dirty="0" smtClean="0"/>
              <a:t>PERPUSTAKAAN</a:t>
            </a:r>
            <a:r>
              <a:rPr lang="id-ID" sz="2400" b="1" dirty="0" smtClean="0"/>
              <a:t> DAERAH</a:t>
            </a:r>
            <a:endParaRPr lang="en-US" sz="2400" b="1" dirty="0"/>
          </a:p>
        </p:txBody>
      </p:sp>
      <p:graphicFrame>
        <p:nvGraphicFramePr>
          <p:cNvPr id="5" name="Table 4">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1367823885"/>
              </p:ext>
            </p:extLst>
          </p:nvPr>
        </p:nvGraphicFramePr>
        <p:xfrm>
          <a:off x="106130" y="692696"/>
          <a:ext cx="8928993" cy="3331712"/>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3">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a:latin typeface="+mn-lt"/>
                        </a:rPr>
                        <a:t>1</a:t>
                      </a:r>
                    </a:p>
                  </a:txBody>
                  <a:tcPr/>
                </a:tc>
                <a:tc>
                  <a:txBody>
                    <a:bodyPr/>
                    <a:lstStyle/>
                    <a:p>
                      <a:pPr algn="just" fontAlgn="ctr"/>
                      <a:r>
                        <a:rPr lang="id-ID" sz="1400" b="0" i="0" u="none" strike="noStrike" dirty="0">
                          <a:solidFill>
                            <a:srgbClr val="000000"/>
                          </a:solidFill>
                          <a:effectLst/>
                          <a:latin typeface="+mn-lt"/>
                        </a:rPr>
                        <a:t>Jumlah pengunjung perpustakaan per tahun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en-US" sz="1400" dirty="0">
                          <a:latin typeface="+mn-lt"/>
                        </a:rPr>
                        <a:t>2</a:t>
                      </a:r>
                    </a:p>
                  </a:txBody>
                  <a:tcPr/>
                </a:tc>
                <a:tc>
                  <a:txBody>
                    <a:bodyPr/>
                    <a:lstStyle/>
                    <a:p>
                      <a:pPr algn="just" fontAlgn="ctr"/>
                      <a:r>
                        <a:rPr lang="id-ID" sz="1400" b="0" i="0" u="none" strike="noStrike">
                          <a:solidFill>
                            <a:srgbClr val="000000"/>
                          </a:solidFill>
                          <a:effectLst/>
                          <a:latin typeface="+mn-lt"/>
                        </a:rPr>
                        <a:t>Koleksi buku yang tersedia  di perpustakaan daerah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89890401"/>
                  </a:ext>
                </a:extLst>
              </a:tr>
              <a:tr h="305243">
                <a:tc>
                  <a:txBody>
                    <a:bodyPr/>
                    <a:lstStyle/>
                    <a:p>
                      <a:pPr algn="ctr"/>
                      <a:r>
                        <a:rPr lang="en-US" sz="1400" dirty="0">
                          <a:latin typeface="+mn-lt"/>
                        </a:rPr>
                        <a:t>3</a:t>
                      </a:r>
                    </a:p>
                  </a:txBody>
                  <a:tcPr/>
                </a:tc>
                <a:tc>
                  <a:txBody>
                    <a:bodyPr/>
                    <a:lstStyle/>
                    <a:p>
                      <a:pPr algn="just" fontAlgn="ctr"/>
                      <a:r>
                        <a:rPr lang="id-ID" sz="1400" b="0" i="0" u="none" strike="noStrike">
                          <a:solidFill>
                            <a:srgbClr val="000000"/>
                          </a:solidFill>
                          <a:effectLst/>
                          <a:latin typeface="+mn-lt"/>
                        </a:rPr>
                        <a:t>Rasio perpustakaan persatuan penduduk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46616145"/>
                  </a:ext>
                </a:extLst>
              </a:tr>
              <a:tr h="305243">
                <a:tc>
                  <a:txBody>
                    <a:bodyPr/>
                    <a:lstStyle/>
                    <a:p>
                      <a:pPr algn="ctr"/>
                      <a:r>
                        <a:rPr lang="en-US" sz="1400" dirty="0">
                          <a:latin typeface="+mn-lt"/>
                        </a:rPr>
                        <a:t>4</a:t>
                      </a:r>
                    </a:p>
                  </a:txBody>
                  <a:tcPr/>
                </a:tc>
                <a:tc>
                  <a:txBody>
                    <a:bodyPr/>
                    <a:lstStyle/>
                    <a:p>
                      <a:pPr algn="l" fontAlgn="ctr"/>
                      <a:r>
                        <a:rPr lang="id-ID" sz="1400" b="0" i="0" u="none" strike="noStrike">
                          <a:solidFill>
                            <a:srgbClr val="000000"/>
                          </a:solidFill>
                          <a:effectLst/>
                          <a:latin typeface="+mn-lt"/>
                        </a:rPr>
                        <a:t>Jumlah  rata-rata pengunjung pepustakaan/tahun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062148784"/>
                  </a:ext>
                </a:extLst>
              </a:tr>
              <a:tr h="305243">
                <a:tc>
                  <a:txBody>
                    <a:bodyPr/>
                    <a:lstStyle/>
                    <a:p>
                      <a:pPr algn="ctr"/>
                      <a:r>
                        <a:rPr lang="en-US" sz="1400" dirty="0">
                          <a:latin typeface="+mn-lt"/>
                        </a:rPr>
                        <a:t>5</a:t>
                      </a:r>
                    </a:p>
                  </a:txBody>
                  <a:tcPr/>
                </a:tc>
                <a:tc>
                  <a:txBody>
                    <a:bodyPr/>
                    <a:lstStyle/>
                    <a:p>
                      <a:pPr algn="just" fontAlgn="ctr"/>
                      <a:r>
                        <a:rPr lang="fi-FI" sz="1400" b="0" i="0" u="none" strike="noStrike">
                          <a:solidFill>
                            <a:srgbClr val="000000"/>
                          </a:solidFill>
                          <a:effectLst/>
                          <a:latin typeface="+mn-lt"/>
                        </a:rPr>
                        <a:t>Jumlah koleksi judul buku perpustakaan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4"/>
                  </a:ext>
                </a:extLst>
              </a:tr>
              <a:tr h="305243">
                <a:tc>
                  <a:txBody>
                    <a:bodyPr/>
                    <a:lstStyle/>
                    <a:p>
                      <a:pPr algn="ctr"/>
                      <a:r>
                        <a:rPr lang="en-US" sz="1400" dirty="0">
                          <a:latin typeface="+mn-lt"/>
                        </a:rPr>
                        <a:t>6</a:t>
                      </a:r>
                    </a:p>
                  </a:txBody>
                  <a:tcPr/>
                </a:tc>
                <a:tc>
                  <a:txBody>
                    <a:bodyPr/>
                    <a:lstStyle/>
                    <a:p>
                      <a:pPr algn="just" fontAlgn="ctr"/>
                      <a:r>
                        <a:rPr lang="id-ID" sz="1400" b="0" i="0" u="none" strike="noStrike">
                          <a:solidFill>
                            <a:srgbClr val="000000"/>
                          </a:solidFill>
                          <a:effectLst/>
                          <a:latin typeface="+mn-lt"/>
                        </a:rPr>
                        <a:t>Jumlah pustakawan, tenaga teknis, dan penilai yang memiliki sertifikat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12752225"/>
                  </a:ext>
                </a:extLst>
              </a:tr>
              <a:tr h="305243">
                <a:tc>
                  <a:txBody>
                    <a:bodyPr/>
                    <a:lstStyle/>
                    <a:p>
                      <a:pPr algn="ctr"/>
                      <a:r>
                        <a:rPr lang="en-US" sz="1400" dirty="0">
                          <a:latin typeface="+mn-lt"/>
                        </a:rPr>
                        <a:t>7</a:t>
                      </a:r>
                    </a:p>
                  </a:txBody>
                  <a:tcPr/>
                </a:tc>
                <a:tc>
                  <a:txBody>
                    <a:bodyPr/>
                    <a:lstStyle/>
                    <a:p>
                      <a:pPr algn="just" fontAlgn="ctr"/>
                      <a:r>
                        <a:rPr lang="nn-NO" sz="1400" b="0" i="0" u="none" strike="noStrike">
                          <a:solidFill>
                            <a:srgbClr val="000000"/>
                          </a:solidFill>
                          <a:effectLst/>
                          <a:latin typeface="+mn-lt"/>
                        </a:rPr>
                        <a:t>Persentase Perangkat Daerah yang mengelola arsip secara baku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801966775"/>
                  </a:ext>
                </a:extLst>
              </a:tr>
              <a:tr h="305243">
                <a:tc>
                  <a:txBody>
                    <a:bodyPr/>
                    <a:lstStyle/>
                    <a:p>
                      <a:pPr algn="ctr"/>
                      <a:r>
                        <a:rPr lang="en-US" sz="1400" dirty="0">
                          <a:latin typeface="+mn-lt"/>
                        </a:rPr>
                        <a:t>8</a:t>
                      </a:r>
                    </a:p>
                  </a:txBody>
                  <a:tcPr/>
                </a:tc>
                <a:tc>
                  <a:txBody>
                    <a:bodyPr/>
                    <a:lstStyle/>
                    <a:p>
                      <a:pPr algn="l" fontAlgn="ctr"/>
                      <a:r>
                        <a:rPr lang="id-ID" sz="1400" b="0" i="0" u="none" strike="noStrike" dirty="0">
                          <a:solidFill>
                            <a:srgbClr val="000000"/>
                          </a:solidFill>
                          <a:effectLst/>
                          <a:latin typeface="+mn-lt"/>
                        </a:rPr>
                        <a:t>Peningkatan  SDM  pengelola kearsipan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173475303"/>
                  </a:ext>
                </a:extLst>
              </a:tr>
            </a:tbl>
          </a:graphicData>
        </a:graphic>
      </p:graphicFrame>
    </p:spTree>
    <p:extLst>
      <p:ext uri="{BB962C8B-B14F-4D97-AF65-F5344CB8AC3E}">
        <p14:creationId xmlns:p14="http://schemas.microsoft.com/office/powerpoint/2010/main" val="3792143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 xmlns:a16="http://schemas.microsoft.com/office/drawing/2014/main" id="{8C741CCD-235E-4C35-86B2-E5D13B2B77BF}"/>
              </a:ext>
            </a:extLst>
          </p:cNvPr>
          <p:cNvSpPr/>
          <p:nvPr/>
        </p:nvSpPr>
        <p:spPr>
          <a:xfrm>
            <a:off x="106130" y="229540"/>
            <a:ext cx="8498318"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id-ID" sz="2400" b="1" dirty="0"/>
              <a:t>BADAN</a:t>
            </a:r>
            <a:r>
              <a:rPr lang="en-GB" sz="2400" b="1" dirty="0"/>
              <a:t> PENGELOLA</a:t>
            </a:r>
            <a:r>
              <a:rPr lang="id-ID" sz="2400" b="1" dirty="0"/>
              <a:t> PENDAPATAN </a:t>
            </a:r>
            <a:r>
              <a:rPr lang="id-ID" sz="2400" b="1" dirty="0" smtClean="0"/>
              <a:t>KEUANGAN DAN ASET </a:t>
            </a:r>
            <a:r>
              <a:rPr lang="en-GB" sz="2400" b="1" dirty="0" smtClean="0"/>
              <a:t>DAERAH</a:t>
            </a:r>
            <a:endParaRPr lang="en-US" sz="2400" b="1" dirty="0"/>
          </a:p>
        </p:txBody>
      </p:sp>
      <p:graphicFrame>
        <p:nvGraphicFramePr>
          <p:cNvPr id="7" name="Table 6">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4238988511"/>
              </p:ext>
            </p:extLst>
          </p:nvPr>
        </p:nvGraphicFramePr>
        <p:xfrm>
          <a:off x="106130" y="724315"/>
          <a:ext cx="8928993" cy="4290680"/>
        </p:xfrm>
        <a:graphic>
          <a:graphicData uri="http://schemas.openxmlformats.org/drawingml/2006/table">
            <a:tbl>
              <a:tblPr firstRow="1" bandRow="1">
                <a:tableStyleId>{5C22544A-7EE6-4342-B048-85BDC9FD1C3A}</a:tableStyleId>
              </a:tblPr>
              <a:tblGrid>
                <a:gridCol w="505430">
                  <a:extLst>
                    <a:ext uri="{9D8B030D-6E8A-4147-A177-3AD203B41FA5}">
                      <a16:colId xmlns="" xmlns:a16="http://schemas.microsoft.com/office/drawing/2014/main" val="20000"/>
                    </a:ext>
                  </a:extLst>
                </a:gridCol>
                <a:gridCol w="3542785">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id-ID" sz="1400" dirty="0" smtClean="0">
                          <a:latin typeface="+mn-lt"/>
                        </a:rPr>
                        <a:t>1</a:t>
                      </a:r>
                      <a:endParaRPr lang="en-US" sz="1400" dirty="0">
                        <a:latin typeface="+mn-lt"/>
                      </a:endParaRPr>
                    </a:p>
                  </a:txBody>
                  <a:tcPr/>
                </a:tc>
                <a:tc>
                  <a:txBody>
                    <a:bodyPr/>
                    <a:lstStyle/>
                    <a:p>
                      <a:pPr marL="0" indent="0">
                        <a:spcBef>
                          <a:spcPts val="480"/>
                        </a:spcBef>
                        <a:spcAft>
                          <a:spcPts val="480"/>
                        </a:spcAft>
                        <a:buFont typeface="Arial" pitchFamily="34" charset="0"/>
                        <a:buNone/>
                      </a:pPr>
                      <a:r>
                        <a:rPr lang="en-US" sz="1400" dirty="0" err="1" smtClean="0">
                          <a:solidFill>
                            <a:srgbClr val="000000"/>
                          </a:solidFill>
                          <a:effectLst/>
                          <a:latin typeface="+mn-lt"/>
                          <a:ea typeface="Malgun Gothic"/>
                          <a:cs typeface="Bookman Old Style"/>
                        </a:rPr>
                        <a:t>Peningkatan</a:t>
                      </a:r>
                      <a:r>
                        <a:rPr lang="en-US" sz="1400" dirty="0" smtClean="0">
                          <a:solidFill>
                            <a:srgbClr val="000000"/>
                          </a:solidFill>
                          <a:effectLst/>
                          <a:latin typeface="+mn-lt"/>
                          <a:ea typeface="Malgun Gothic"/>
                          <a:cs typeface="Bookman Old Style"/>
                        </a:rPr>
                        <a:t> PAD</a:t>
                      </a:r>
                      <a:endParaRPr lang="en-US" sz="1400" dirty="0">
                        <a:solidFill>
                          <a:srgbClr val="000000"/>
                        </a:solidFill>
                        <a:effectLst/>
                        <a:latin typeface="+mn-lt"/>
                        <a:ea typeface="Malgun Gothic"/>
                        <a:cs typeface="Bookman Old Style"/>
                      </a:endParaRPr>
                    </a:p>
                  </a:txBody>
                  <a:tcPr marL="63896" marR="63896" marT="0"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2</a:t>
                      </a:r>
                      <a:endParaRPr lang="en-US" sz="1400" dirty="0">
                        <a:latin typeface="+mn-lt"/>
                      </a:endParaRPr>
                    </a:p>
                  </a:txBody>
                  <a:tcPr/>
                </a:tc>
                <a:tc>
                  <a:txBody>
                    <a:bodyPr/>
                    <a:lstStyle/>
                    <a:p>
                      <a:pPr marL="0" indent="0" algn="l" rtl="0" fontAlgn="ctr"/>
                      <a:r>
                        <a:rPr lang="id-ID" sz="1400" b="0" i="0" u="none" strike="noStrike" dirty="0">
                          <a:solidFill>
                            <a:srgbClr val="000000"/>
                          </a:solidFill>
                          <a:effectLst/>
                          <a:latin typeface="+mn-lt"/>
                        </a:rPr>
                        <a:t>Persentase  PAD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pendapatan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3</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Opini  BPK  terhadap laporan keuangan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SILPA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598998472"/>
                  </a:ext>
                </a:extLst>
              </a:tr>
              <a:tr h="305243">
                <a:tc>
                  <a:txBody>
                    <a:bodyPr/>
                    <a:lstStyle/>
                    <a:p>
                      <a:pPr algn="ctr"/>
                      <a:r>
                        <a:rPr lang="id-ID" sz="1400" dirty="0" smtClean="0">
                          <a:latin typeface="+mn-lt"/>
                        </a:rPr>
                        <a:t>5</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SILPA terhadap APBD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742570560"/>
                  </a:ext>
                </a:extLst>
              </a:tr>
              <a:tr h="305243">
                <a:tc>
                  <a:txBody>
                    <a:bodyPr/>
                    <a:lstStyle/>
                    <a:p>
                      <a:pPr algn="ctr"/>
                      <a:r>
                        <a:rPr lang="id-ID" sz="1400" dirty="0" smtClean="0">
                          <a:latin typeface="+mn-lt"/>
                        </a:rPr>
                        <a:t>6</a:t>
                      </a:r>
                      <a:endParaRPr lang="en-US" sz="1400" dirty="0">
                        <a:latin typeface="+mn-lt"/>
                      </a:endParaRPr>
                    </a:p>
                  </a:txBody>
                  <a:tcPr/>
                </a:tc>
                <a:tc>
                  <a:txBody>
                    <a:bodyPr/>
                    <a:lstStyle/>
                    <a:p>
                      <a:pPr algn="just" fontAlgn="ctr"/>
                      <a:r>
                        <a:rPr lang="nn-NO" sz="1400" b="0" i="0" u="none" strike="noStrike" dirty="0">
                          <a:solidFill>
                            <a:srgbClr val="000000"/>
                          </a:solidFill>
                          <a:effectLst/>
                          <a:latin typeface="+mn-lt"/>
                        </a:rPr>
                        <a:t>Persentase program/kegiatan yang tidak terlaksana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2690366584"/>
                  </a:ext>
                </a:extLst>
              </a:tr>
              <a:tr h="305243">
                <a:tc>
                  <a:txBody>
                    <a:bodyPr/>
                    <a:lstStyle/>
                    <a:p>
                      <a:pPr algn="ctr"/>
                      <a:r>
                        <a:rPr lang="id-ID" sz="1400" dirty="0" smtClean="0">
                          <a:latin typeface="+mn-lt"/>
                        </a:rPr>
                        <a:t>7</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belanja pendidikan (20%)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88479555"/>
                  </a:ext>
                </a:extLst>
              </a:tr>
              <a:tr h="305243">
                <a:tc>
                  <a:txBody>
                    <a:bodyPr/>
                    <a:lstStyle/>
                    <a:p>
                      <a:pPr algn="ctr"/>
                      <a:r>
                        <a:rPr lang="id-ID" sz="1400" dirty="0" smtClean="0">
                          <a:latin typeface="+mn-lt"/>
                        </a:rPr>
                        <a:t>8</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Persentase  belanja kesehatan (10%)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923239178"/>
                  </a:ext>
                </a:extLst>
              </a:tr>
              <a:tr h="305243">
                <a:tc>
                  <a:txBody>
                    <a:bodyPr/>
                    <a:lstStyle/>
                    <a:p>
                      <a:pPr algn="ctr"/>
                      <a:r>
                        <a:rPr lang="id-ID" sz="1400" dirty="0" smtClean="0">
                          <a:latin typeface="+mn-lt"/>
                        </a:rPr>
                        <a:t>9</a:t>
                      </a:r>
                      <a:endParaRPr lang="en-US" sz="1400" dirty="0">
                        <a:latin typeface="+mn-lt"/>
                      </a:endParaRPr>
                    </a:p>
                  </a:txBody>
                  <a:tcPr/>
                </a:tc>
                <a:tc>
                  <a:txBody>
                    <a:bodyPr/>
                    <a:lstStyle/>
                    <a:p>
                      <a:pPr algn="just" fontAlgn="ctr"/>
                      <a:r>
                        <a:rPr lang="id-ID" sz="1400" b="0" i="0" u="none" strike="noStrike">
                          <a:solidFill>
                            <a:srgbClr val="000000"/>
                          </a:solidFill>
                          <a:effectLst/>
                          <a:latin typeface="+mn-lt"/>
                        </a:rPr>
                        <a:t>Perbandingan antara belanja langsung dengan belanja tidak langsung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387487030"/>
                  </a:ext>
                </a:extLst>
              </a:tr>
              <a:tr h="305243">
                <a:tc>
                  <a:txBody>
                    <a:bodyPr/>
                    <a:lstStyle/>
                    <a:p>
                      <a:pPr algn="ctr"/>
                      <a:r>
                        <a:rPr lang="id-ID" sz="1400" dirty="0" smtClean="0">
                          <a:latin typeface="+mn-lt"/>
                        </a:rPr>
                        <a:t>10</a:t>
                      </a:r>
                      <a:endParaRPr lang="en-US" sz="1400" dirty="0">
                        <a:latin typeface="+mn-lt"/>
                      </a:endParaRPr>
                    </a:p>
                  </a:txBody>
                  <a:tcPr/>
                </a:tc>
                <a:tc>
                  <a:txBody>
                    <a:bodyPr/>
                    <a:lstStyle/>
                    <a:p>
                      <a:pPr algn="l" fontAlgn="ctr"/>
                      <a:r>
                        <a:rPr lang="id-ID" sz="1400" b="0" i="0" u="none" strike="noStrike">
                          <a:solidFill>
                            <a:srgbClr val="000000"/>
                          </a:solidFill>
                          <a:effectLst/>
                          <a:latin typeface="+mn-lt"/>
                        </a:rPr>
                        <a:t>Bagi  hasil kabupaten/kota  dan desa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2"/>
                  </a:ext>
                </a:extLst>
              </a:tr>
              <a:tr h="305243">
                <a:tc>
                  <a:txBody>
                    <a:bodyPr/>
                    <a:lstStyle/>
                    <a:p>
                      <a:pPr algn="ctr"/>
                      <a:r>
                        <a:rPr lang="id-ID" sz="1400" dirty="0" smtClean="0">
                          <a:latin typeface="+mn-lt"/>
                        </a:rPr>
                        <a:t>11</a:t>
                      </a:r>
                      <a:endParaRPr lang="en-US" sz="1400" dirty="0">
                        <a:latin typeface="+mn-lt"/>
                      </a:endParaRPr>
                    </a:p>
                  </a:txBody>
                  <a:tcPr/>
                </a:tc>
                <a:tc>
                  <a:txBody>
                    <a:bodyPr/>
                    <a:lstStyle/>
                    <a:p>
                      <a:pPr algn="l" fontAlgn="ctr"/>
                      <a:r>
                        <a:rPr lang="id-ID" sz="1400" b="0" i="0" u="none" strike="noStrike" dirty="0">
                          <a:solidFill>
                            <a:srgbClr val="000000"/>
                          </a:solidFill>
                          <a:effectLst/>
                          <a:latin typeface="+mn-lt"/>
                        </a:rPr>
                        <a:t>Penetapan APBD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3"/>
                  </a:ext>
                </a:extLst>
              </a:tr>
              <a:tr h="305243">
                <a:tc>
                  <a:txBody>
                    <a:bodyPr/>
                    <a:lstStyle/>
                    <a:p>
                      <a:pPr algn="ctr"/>
                      <a:r>
                        <a:rPr lang="id-ID" sz="1400" dirty="0" smtClean="0">
                          <a:latin typeface="+mn-lt"/>
                        </a:rPr>
                        <a:t>12</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Opini BPK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704318717"/>
                  </a:ext>
                </a:extLst>
              </a:tr>
            </a:tbl>
          </a:graphicData>
        </a:graphic>
      </p:graphicFrame>
    </p:spTree>
    <p:extLst>
      <p:ext uri="{BB962C8B-B14F-4D97-AF65-F5344CB8AC3E}">
        <p14:creationId xmlns:p14="http://schemas.microsoft.com/office/powerpoint/2010/main" val="3091741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2">
            <a:extLst>
              <a:ext uri="{FF2B5EF4-FFF2-40B4-BE49-F238E27FC236}">
                <a16:creationId xmlns="" xmlns:a16="http://schemas.microsoft.com/office/drawing/2014/main" id="{8C741CCD-235E-4C35-86B2-E5D13B2B77BF}"/>
              </a:ext>
            </a:extLst>
          </p:cNvPr>
          <p:cNvSpPr/>
          <p:nvPr/>
        </p:nvSpPr>
        <p:spPr>
          <a:xfrm>
            <a:off x="113115" y="174126"/>
            <a:ext cx="4320480" cy="46315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GB" sz="2400" b="1" dirty="0"/>
              <a:t>BADAN KEPEGAWAIAN DAERAH</a:t>
            </a:r>
            <a:endParaRPr lang="en-US" sz="2400" b="1" dirty="0"/>
          </a:p>
        </p:txBody>
      </p:sp>
      <p:graphicFrame>
        <p:nvGraphicFramePr>
          <p:cNvPr id="7" name="Table 6">
            <a:extLst>
              <a:ext uri="{FF2B5EF4-FFF2-40B4-BE49-F238E27FC236}">
                <a16:creationId xmlns="" xmlns:a16="http://schemas.microsoft.com/office/drawing/2014/main" id="{00F01753-EA83-4E76-BFCF-42718D1E1E81}"/>
              </a:ext>
            </a:extLst>
          </p:cNvPr>
          <p:cNvGraphicFramePr>
            <a:graphicFrameLocks noGrp="1"/>
          </p:cNvGraphicFramePr>
          <p:nvPr>
            <p:extLst>
              <p:ext uri="{D42A27DB-BD31-4B8C-83A1-F6EECF244321}">
                <p14:modId xmlns:p14="http://schemas.microsoft.com/office/powerpoint/2010/main" val="616367156"/>
              </p:ext>
            </p:extLst>
          </p:nvPr>
        </p:nvGraphicFramePr>
        <p:xfrm>
          <a:off x="113115" y="709290"/>
          <a:ext cx="8928993" cy="2983230"/>
        </p:xfrm>
        <a:graphic>
          <a:graphicData uri="http://schemas.openxmlformats.org/drawingml/2006/table">
            <a:tbl>
              <a:tblPr firstRow="1" bandRow="1">
                <a:tableStyleId>{5C22544A-7EE6-4342-B048-85BDC9FD1C3A}</a:tableStyleId>
              </a:tblPr>
              <a:tblGrid>
                <a:gridCol w="505430">
                  <a:extLst>
                    <a:ext uri="{9D8B030D-6E8A-4147-A177-3AD203B41FA5}">
                      <a16:colId xmlns="" xmlns:a16="http://schemas.microsoft.com/office/drawing/2014/main" val="20000"/>
                    </a:ext>
                  </a:extLst>
                </a:gridCol>
                <a:gridCol w="3542785">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2992">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5243">
                <a:tc>
                  <a:txBody>
                    <a:bodyPr/>
                    <a:lstStyle/>
                    <a:p>
                      <a:pPr algn="ctr"/>
                      <a:r>
                        <a:rPr lang="en-US" sz="1400" dirty="0" smtClean="0">
                          <a:latin typeface="+mn-lt"/>
                        </a:rPr>
                        <a:t>1</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Jumlah jabatan pimpinan tinggi pada instansi pemerintah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041545082"/>
                  </a:ext>
                </a:extLst>
              </a:tr>
              <a:tr h="305243">
                <a:tc>
                  <a:txBody>
                    <a:bodyPr/>
                    <a:lstStyle/>
                    <a:p>
                      <a:pPr algn="ctr"/>
                      <a:r>
                        <a:rPr lang="id-ID" sz="1400" dirty="0" smtClean="0">
                          <a:latin typeface="+mn-lt"/>
                        </a:rPr>
                        <a:t>2</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Jumlah jabatan administrasi pada instansi pemerintah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956627177"/>
                  </a:ext>
                </a:extLst>
              </a:tr>
              <a:tr h="305243">
                <a:tc>
                  <a:txBody>
                    <a:bodyPr/>
                    <a:lstStyle/>
                    <a:p>
                      <a:pPr algn="ctr"/>
                      <a:r>
                        <a:rPr lang="id-ID" sz="1400" dirty="0" smtClean="0">
                          <a:latin typeface="+mn-lt"/>
                        </a:rPr>
                        <a:t>3</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Jumlah pemangku jabatan fungsional tertentu pada instansi pemerintah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386310802"/>
                  </a:ext>
                </a:extLst>
              </a:tr>
              <a:tr h="305243">
                <a:tc>
                  <a:txBody>
                    <a:bodyPr/>
                    <a:lstStyle/>
                    <a:p>
                      <a:pPr algn="ctr"/>
                      <a:r>
                        <a:rPr lang="id-ID" sz="1400" dirty="0" smtClean="0">
                          <a:latin typeface="+mn-lt"/>
                        </a:rPr>
                        <a:t>4</a:t>
                      </a:r>
                      <a:endParaRPr lang="en-US" sz="1400" dirty="0">
                        <a:latin typeface="+mn-lt"/>
                      </a:endParaRPr>
                    </a:p>
                  </a:txBody>
                  <a:tcPr/>
                </a:tc>
                <a:tc>
                  <a:txBody>
                    <a:bodyPr/>
                    <a:lstStyle/>
                    <a:p>
                      <a:pPr algn="l" fontAlgn="ctr"/>
                      <a:r>
                        <a:rPr lang="fi-FI" sz="1400" b="0" i="0" u="none" strike="noStrike" dirty="0">
                          <a:solidFill>
                            <a:srgbClr val="000000"/>
                          </a:solidFill>
                          <a:effectLst/>
                          <a:latin typeface="+mn-lt"/>
                        </a:rPr>
                        <a:t>Rata-rata lama pegawai mendapatkan pendidikan  dan pelatihan</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5</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ASN yang mengikuti pendidikan dan pelatihan formal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r h="305243">
                <a:tc>
                  <a:txBody>
                    <a:bodyPr/>
                    <a:lstStyle/>
                    <a:p>
                      <a:pPr algn="ctr"/>
                      <a:r>
                        <a:rPr lang="id-ID" sz="1400" dirty="0" smtClean="0">
                          <a:latin typeface="+mn-lt"/>
                        </a:rPr>
                        <a:t>6</a:t>
                      </a:r>
                      <a:endParaRPr lang="en-US" sz="1400" dirty="0">
                        <a:latin typeface="+mn-lt"/>
                      </a:endParaRPr>
                    </a:p>
                  </a:txBody>
                  <a:tcPr/>
                </a:tc>
                <a:tc>
                  <a:txBody>
                    <a:bodyPr/>
                    <a:lstStyle/>
                    <a:p>
                      <a:pPr algn="just" fontAlgn="ctr"/>
                      <a:r>
                        <a:rPr lang="id-ID" sz="1400" b="0" i="0" u="none" strike="noStrike" dirty="0">
                          <a:solidFill>
                            <a:srgbClr val="000000"/>
                          </a:solidFill>
                          <a:effectLst/>
                          <a:latin typeface="+mn-lt"/>
                        </a:rPr>
                        <a:t>Persentase Pejabat ASN yang telah mengikuti pendidikan dan pelatihan struktural </a:t>
                      </a:r>
                    </a:p>
                  </a:txBody>
                  <a:tcPr marL="9525" marR="9525" marT="9525" marB="0" anchor="ct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tr>
            </a:tbl>
          </a:graphicData>
        </a:graphic>
      </p:graphicFrame>
    </p:spTree>
    <p:extLst>
      <p:ext uri="{BB962C8B-B14F-4D97-AF65-F5344CB8AC3E}">
        <p14:creationId xmlns:p14="http://schemas.microsoft.com/office/powerpoint/2010/main" val="2393966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564904"/>
            <a:ext cx="9144000" cy="129614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6600" b="1" dirty="0">
                <a:solidFill>
                  <a:schemeClr val="bg1"/>
                </a:solidFill>
              </a:rPr>
              <a:t>TERIMA KASIH</a:t>
            </a:r>
          </a:p>
        </p:txBody>
      </p:sp>
    </p:spTree>
    <p:extLst>
      <p:ext uri="{BB962C8B-B14F-4D97-AF65-F5344CB8AC3E}">
        <p14:creationId xmlns:p14="http://schemas.microsoft.com/office/powerpoint/2010/main" val="1006531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35323" y="976885"/>
            <a:ext cx="5935154" cy="646986"/>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1200"/>
              </a:spcAft>
            </a:pPr>
            <a:r>
              <a:rPr lang="id-ID" sz="3200" dirty="0"/>
              <a:t>Sistem Statistik Nasional</a:t>
            </a:r>
            <a:endParaRPr lang="en-US" sz="3200" dirty="0"/>
          </a:p>
        </p:txBody>
      </p:sp>
      <p:grpSp>
        <p:nvGrpSpPr>
          <p:cNvPr id="4" name="Group 16"/>
          <p:cNvGrpSpPr>
            <a:grpSpLocks/>
          </p:cNvGrpSpPr>
          <p:nvPr/>
        </p:nvGrpSpPr>
        <p:grpSpPr bwMode="auto">
          <a:xfrm>
            <a:off x="264203" y="1736867"/>
            <a:ext cx="8616561" cy="4871747"/>
            <a:chOff x="611188" y="1944688"/>
            <a:chExt cx="10995025" cy="5387975"/>
          </a:xfrm>
        </p:grpSpPr>
        <p:pic>
          <p:nvPicPr>
            <p:cNvPr id="5" name="Picture 7"/>
            <p:cNvPicPr>
              <a:picLocks noChangeAspect="1"/>
            </p:cNvPicPr>
            <p:nvPr/>
          </p:nvPicPr>
          <p:blipFill>
            <a:blip r:embed="rId2">
              <a:grayscl/>
            </a:blip>
            <a:stretch>
              <a:fillRect/>
            </a:stretch>
          </p:blipFill>
          <p:spPr>
            <a:xfrm>
              <a:off x="611188" y="1944688"/>
              <a:ext cx="10995025" cy="5387975"/>
            </a:xfrm>
            <a:prstGeom prst="rect">
              <a:avLst/>
            </a:prstGeom>
            <a:ln>
              <a:solidFill>
                <a:schemeClr val="bg1">
                  <a:lumMod val="75000"/>
                </a:schemeClr>
              </a:solidFill>
            </a:ln>
          </p:spPr>
        </p:pic>
        <p:grpSp>
          <p:nvGrpSpPr>
            <p:cNvPr id="8" name="Group 15"/>
            <p:cNvGrpSpPr>
              <a:grpSpLocks/>
            </p:cNvGrpSpPr>
            <p:nvPr/>
          </p:nvGrpSpPr>
          <p:grpSpPr bwMode="auto">
            <a:xfrm>
              <a:off x="3432175" y="2592388"/>
              <a:ext cx="2744788" cy="2884487"/>
              <a:chOff x="3432175" y="2592388"/>
              <a:chExt cx="2744788" cy="2884487"/>
            </a:xfrm>
          </p:grpSpPr>
          <p:sp>
            <p:nvSpPr>
              <p:cNvPr id="11" name="Rectangle 10"/>
              <p:cNvSpPr/>
              <p:nvPr/>
            </p:nvSpPr>
            <p:spPr>
              <a:xfrm>
                <a:off x="3432175" y="2592388"/>
                <a:ext cx="957263" cy="769937"/>
              </a:xfrm>
              <a:prstGeom prst="rect">
                <a:avLst/>
              </a:prstGeom>
              <a:solidFill>
                <a:srgbClr val="E48924"/>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1" dirty="0" err="1">
                    <a:solidFill>
                      <a:schemeClr val="bg1"/>
                    </a:solidFill>
                  </a:rPr>
                  <a:t>Statistik</a:t>
                </a:r>
                <a:r>
                  <a:rPr lang="en-US" sz="1100" b="1" dirty="0">
                    <a:solidFill>
                      <a:schemeClr val="accent3"/>
                    </a:solidFill>
                  </a:rPr>
                  <a:t> </a:t>
                </a:r>
                <a:r>
                  <a:rPr lang="en-US" sz="1100" b="1" dirty="0" err="1">
                    <a:solidFill>
                      <a:schemeClr val="bg1"/>
                    </a:solidFill>
                  </a:rPr>
                  <a:t>Sektoral</a:t>
                </a:r>
                <a:endParaRPr lang="en-US" sz="1100" b="1" dirty="0">
                  <a:solidFill>
                    <a:schemeClr val="bg1"/>
                  </a:solidFill>
                </a:endParaRPr>
              </a:p>
            </p:txBody>
          </p:sp>
          <p:sp>
            <p:nvSpPr>
              <p:cNvPr id="12" name="Rectangle 11"/>
              <p:cNvSpPr/>
              <p:nvPr/>
            </p:nvSpPr>
            <p:spPr>
              <a:xfrm>
                <a:off x="3470275" y="3627438"/>
                <a:ext cx="955675" cy="755650"/>
              </a:xfrm>
              <a:prstGeom prst="rect">
                <a:avLst/>
              </a:prstGeom>
              <a:solidFill>
                <a:srgbClr val="5BA37C"/>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err="1">
                    <a:solidFill>
                      <a:schemeClr val="bg1"/>
                    </a:solidFill>
                  </a:rPr>
                  <a:t>Statistik</a:t>
                </a:r>
                <a:r>
                  <a:rPr lang="en-US" sz="1200" b="1" dirty="0">
                    <a:solidFill>
                      <a:schemeClr val="bg1"/>
                    </a:solidFill>
                  </a:rPr>
                  <a:t> </a:t>
                </a:r>
                <a:r>
                  <a:rPr lang="en-US" sz="1200" b="1" dirty="0" err="1">
                    <a:solidFill>
                      <a:schemeClr val="bg1"/>
                    </a:solidFill>
                  </a:rPr>
                  <a:t>Dasar</a:t>
                </a:r>
                <a:endParaRPr lang="en-US" sz="1200" b="1" dirty="0">
                  <a:solidFill>
                    <a:schemeClr val="bg1"/>
                  </a:solidFill>
                </a:endParaRPr>
              </a:p>
            </p:txBody>
          </p:sp>
          <p:sp>
            <p:nvSpPr>
              <p:cNvPr id="13" name="Rectangle 12"/>
              <p:cNvSpPr/>
              <p:nvPr/>
            </p:nvSpPr>
            <p:spPr>
              <a:xfrm>
                <a:off x="5991225" y="3282950"/>
                <a:ext cx="185738" cy="922338"/>
              </a:xfrm>
              <a:prstGeom prst="rect">
                <a:avLst/>
              </a:prstGeom>
              <a:noFill/>
            </p:spPr>
            <p:txBody>
              <a:bodyPr wrap="none">
                <a:spAutoFit/>
              </a:bodyPr>
              <a:lstStyle/>
              <a:p>
                <a:pPr algn="ctr">
                  <a:defRPr/>
                </a:pP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Arial" charset="0"/>
                  <a:cs typeface="Arial" charset="0"/>
                </a:endParaRPr>
              </a:p>
            </p:txBody>
          </p:sp>
          <p:sp>
            <p:nvSpPr>
              <p:cNvPr id="14" name="Oval 13"/>
              <p:cNvSpPr/>
              <p:nvPr/>
            </p:nvSpPr>
            <p:spPr>
              <a:xfrm>
                <a:off x="4787900" y="3671888"/>
                <a:ext cx="936625" cy="623887"/>
              </a:xfrm>
              <a:prstGeom prst="ellipse">
                <a:avLst/>
              </a:prstGeom>
              <a:solidFill>
                <a:srgbClr val="5BA37C"/>
              </a:solidFill>
              <a:ln w="28575">
                <a:solidFill>
                  <a:schemeClr val="bg1">
                    <a:lumMod val="65000"/>
                  </a:schemeClr>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1600" b="1" dirty="0">
                    <a:solidFill>
                      <a:schemeClr val="bg1"/>
                    </a:solidFill>
                  </a:rPr>
                  <a:t>BPS</a:t>
                </a:r>
              </a:p>
            </p:txBody>
          </p:sp>
          <p:sp>
            <p:nvSpPr>
              <p:cNvPr id="15" name="Oval 14"/>
              <p:cNvSpPr/>
              <p:nvPr/>
            </p:nvSpPr>
            <p:spPr>
              <a:xfrm>
                <a:off x="4751388" y="2649538"/>
                <a:ext cx="973137" cy="639762"/>
              </a:xfrm>
              <a:prstGeom prst="ellipse">
                <a:avLst/>
              </a:prstGeom>
              <a:solidFill>
                <a:srgbClr val="E48924"/>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bg1"/>
                    </a:solidFill>
                  </a:rPr>
                  <a:t>K/L</a:t>
                </a:r>
                <a:r>
                  <a:rPr lang="en-US" sz="1200" b="1" dirty="0" smtClean="0">
                    <a:solidFill>
                      <a:schemeClr val="bg1"/>
                    </a:solidFill>
                  </a:rPr>
                  <a:t>/</a:t>
                </a:r>
              </a:p>
              <a:p>
                <a:pPr algn="ctr">
                  <a:defRPr/>
                </a:pPr>
                <a:r>
                  <a:rPr lang="en-US" sz="1200" b="1" dirty="0" smtClean="0">
                    <a:solidFill>
                      <a:schemeClr val="bg1"/>
                    </a:solidFill>
                  </a:rPr>
                  <a:t>I/D</a:t>
                </a:r>
                <a:endParaRPr lang="en-US" sz="1200" b="1" dirty="0">
                  <a:solidFill>
                    <a:schemeClr val="bg1"/>
                  </a:solidFill>
                </a:endParaRPr>
              </a:p>
            </p:txBody>
          </p:sp>
          <p:sp>
            <p:nvSpPr>
              <p:cNvPr id="17" name="Oval 16"/>
              <p:cNvSpPr/>
              <p:nvPr/>
            </p:nvSpPr>
            <p:spPr>
              <a:xfrm>
                <a:off x="4765675" y="4733925"/>
                <a:ext cx="936625" cy="623888"/>
              </a:xfrm>
              <a:prstGeom prst="ellipse">
                <a:avLst/>
              </a:prstGeom>
              <a:solidFill>
                <a:srgbClr val="7388AF"/>
              </a:solidFill>
              <a:ln w="28575">
                <a:solidFill>
                  <a:schemeClr val="bg1">
                    <a:lumMod val="65000"/>
                  </a:schemeClr>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id-ID" sz="900" b="1" dirty="0" smtClean="0">
                    <a:solidFill>
                      <a:schemeClr val="bg1"/>
                    </a:solidFill>
                  </a:rPr>
                  <a:t>Mas</a:t>
                </a:r>
                <a:r>
                  <a:rPr lang="en-US" sz="900" b="1" dirty="0" err="1" smtClean="0">
                    <a:solidFill>
                      <a:schemeClr val="bg1"/>
                    </a:solidFill>
                  </a:rPr>
                  <a:t>ya</a:t>
                </a:r>
                <a:endParaRPr lang="en-US" sz="900" b="1" dirty="0" smtClean="0">
                  <a:solidFill>
                    <a:schemeClr val="bg1"/>
                  </a:solidFill>
                </a:endParaRPr>
              </a:p>
              <a:p>
                <a:pPr algn="ctr">
                  <a:defRPr/>
                </a:pPr>
                <a:r>
                  <a:rPr lang="en-US" sz="900" b="1" dirty="0" err="1" smtClean="0">
                    <a:solidFill>
                      <a:schemeClr val="bg1"/>
                    </a:solidFill>
                  </a:rPr>
                  <a:t>rakat</a:t>
                </a:r>
                <a:endParaRPr lang="en-US" sz="900" b="1" dirty="0">
                  <a:solidFill>
                    <a:schemeClr val="bg1"/>
                  </a:solidFill>
                </a:endParaRPr>
              </a:p>
            </p:txBody>
          </p:sp>
          <p:sp>
            <p:nvSpPr>
              <p:cNvPr id="16" name="Rectangle 18"/>
              <p:cNvSpPr/>
              <p:nvPr/>
            </p:nvSpPr>
            <p:spPr>
              <a:xfrm>
                <a:off x="3492500" y="4721225"/>
                <a:ext cx="955675" cy="755650"/>
              </a:xfrm>
              <a:prstGeom prst="rect">
                <a:avLst/>
              </a:prstGeom>
              <a:solidFill>
                <a:srgbClr val="7388AF"/>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err="1">
                    <a:solidFill>
                      <a:schemeClr val="bg1"/>
                    </a:solidFill>
                  </a:rPr>
                  <a:t>Statistik</a:t>
                </a:r>
                <a:r>
                  <a:rPr lang="en-US" sz="1200" b="1" dirty="0">
                    <a:solidFill>
                      <a:schemeClr val="bg1"/>
                    </a:solidFill>
                  </a:rPr>
                  <a:t> </a:t>
                </a:r>
                <a:r>
                  <a:rPr lang="id-ID" sz="1200" b="1" dirty="0">
                    <a:solidFill>
                      <a:schemeClr val="bg1"/>
                    </a:solidFill>
                  </a:rPr>
                  <a:t>Khusus</a:t>
                </a:r>
                <a:endParaRPr lang="en-US" sz="1200" b="1" dirty="0">
                  <a:solidFill>
                    <a:schemeClr val="bg1"/>
                  </a:solidFill>
                </a:endParaRPr>
              </a:p>
            </p:txBody>
          </p:sp>
        </p:grpSp>
      </p:grpSp>
    </p:spTree>
    <p:extLst>
      <p:ext uri="{BB962C8B-B14F-4D97-AF65-F5344CB8AC3E}">
        <p14:creationId xmlns:p14="http://schemas.microsoft.com/office/powerpoint/2010/main" val="1260757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id-ID"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v"/>
            </a:pPr>
            <a:r>
              <a:rPr lang="id-ID" dirty="0" smtClean="0"/>
              <a:t>Memberikan kontribusi Data Sektoral sesuai kewenangannya di </a:t>
            </a:r>
            <a:r>
              <a:rPr lang="id-ID" i="1" dirty="0" smtClean="0"/>
              <a:t>Single Data System</a:t>
            </a:r>
            <a:r>
              <a:rPr lang="id-ID" dirty="0" smtClean="0"/>
              <a:t> secara periodik</a:t>
            </a:r>
          </a:p>
          <a:p>
            <a:pPr>
              <a:buFont typeface="Wingdings" panose="05000000000000000000" pitchFamily="2" charset="2"/>
              <a:buChar char="v"/>
            </a:pPr>
            <a:r>
              <a:rPr lang="id-ID" dirty="0" smtClean="0"/>
              <a:t>Melakukan pengelolaan data ektoral secara baik</a:t>
            </a:r>
          </a:p>
          <a:p>
            <a:pPr>
              <a:buFont typeface="Wingdings" panose="05000000000000000000" pitchFamily="2" charset="2"/>
              <a:buChar char="v"/>
            </a:pPr>
            <a:r>
              <a:rPr lang="id-ID" dirty="0" smtClean="0"/>
              <a:t>Menunjuk personil sebagai wali data yang berkewajiban memberikan kontribusi data ke</a:t>
            </a:r>
            <a:r>
              <a:rPr lang="id-ID" i="1" dirty="0"/>
              <a:t> Single Data </a:t>
            </a:r>
            <a:r>
              <a:rPr lang="id-ID" i="1" dirty="0" smtClean="0"/>
              <a:t>System</a:t>
            </a:r>
            <a:endParaRPr lang="id-ID" i="1" dirty="0"/>
          </a:p>
          <a:p>
            <a:pPr>
              <a:buFont typeface="Wingdings" panose="05000000000000000000" pitchFamily="2" charset="2"/>
              <a:buChar char="v"/>
            </a:pPr>
            <a:r>
              <a:rPr lang="id-ID" dirty="0" smtClean="0"/>
              <a:t>Secara Rutin melakukan </a:t>
            </a:r>
            <a:r>
              <a:rPr lang="id-ID" i="1" dirty="0" smtClean="0"/>
              <a:t>update</a:t>
            </a:r>
            <a:r>
              <a:rPr lang="id-ID" dirty="0" smtClean="0"/>
              <a:t> data sektoral yang menjadi kewenangannya dan mengirimkan ke </a:t>
            </a:r>
            <a:r>
              <a:rPr lang="id-ID" i="1" dirty="0"/>
              <a:t>Single Data System</a:t>
            </a:r>
            <a:r>
              <a:rPr lang="id-ID" dirty="0"/>
              <a:t> </a:t>
            </a:r>
            <a:endParaRPr lang="id-ID" dirty="0" smtClean="0"/>
          </a:p>
          <a:p>
            <a:pPr>
              <a:buFont typeface="Wingdings" panose="05000000000000000000" pitchFamily="2" charset="2"/>
              <a:buChar char="v"/>
            </a:pPr>
            <a:r>
              <a:rPr lang="id-ID" dirty="0" smtClean="0"/>
              <a:t>Menngitegrasikan aplikasi pengelolaan data dengan </a:t>
            </a:r>
            <a:r>
              <a:rPr lang="id-ID" i="1" dirty="0"/>
              <a:t>Single Data System</a:t>
            </a:r>
            <a:r>
              <a:rPr lang="id-ID" dirty="0"/>
              <a:t> </a:t>
            </a:r>
          </a:p>
        </p:txBody>
      </p:sp>
      <p:sp>
        <p:nvSpPr>
          <p:cNvPr id="4" name="Rounded Rectangle 3"/>
          <p:cNvSpPr/>
          <p:nvPr/>
        </p:nvSpPr>
        <p:spPr>
          <a:xfrm>
            <a:off x="1115616" y="274638"/>
            <a:ext cx="6912768" cy="1191816"/>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Aft>
                <a:spcPts val="1200"/>
              </a:spcAft>
            </a:pPr>
            <a:r>
              <a:rPr lang="id-ID" sz="3200" dirty="0"/>
              <a:t>Kewajiban </a:t>
            </a:r>
            <a:br>
              <a:rPr lang="id-ID" sz="3200" dirty="0"/>
            </a:br>
            <a:r>
              <a:rPr lang="id-ID" sz="3200" dirty="0"/>
              <a:t>Organisasi Perangkat Daerah (OPD)</a:t>
            </a:r>
            <a:endParaRPr lang="en-US" sz="3200" dirty="0"/>
          </a:p>
        </p:txBody>
      </p:sp>
    </p:spTree>
    <p:extLst>
      <p:ext uri="{BB962C8B-B14F-4D97-AF65-F5344CB8AC3E}">
        <p14:creationId xmlns:p14="http://schemas.microsoft.com/office/powerpoint/2010/main" val="21363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6448" y="1224035"/>
            <a:ext cx="2333284"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BPS </a:t>
            </a:r>
            <a:r>
              <a:rPr lang="id-ID" sz="2400" b="1" dirty="0" smtClean="0"/>
              <a:t>Kabupaten</a:t>
            </a:r>
            <a:endParaRPr lang="en-US" sz="2400" b="1" dirty="0"/>
          </a:p>
        </p:txBody>
      </p:sp>
      <p:sp>
        <p:nvSpPr>
          <p:cNvPr id="4" name="Rectangle 3"/>
          <p:cNvSpPr/>
          <p:nvPr/>
        </p:nvSpPr>
        <p:spPr>
          <a:xfrm>
            <a:off x="683568" y="188640"/>
            <a:ext cx="7920880" cy="86409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smtClean="0"/>
              <a:t>DATA </a:t>
            </a:r>
            <a:r>
              <a:rPr lang="en-AU" sz="2800" b="1" dirty="0"/>
              <a:t>STASTISTIK </a:t>
            </a:r>
            <a:r>
              <a:rPr lang="en-AU" sz="2800" b="1" dirty="0" smtClean="0"/>
              <a:t>SEKTORAL </a:t>
            </a:r>
            <a:r>
              <a:rPr lang="id-ID" sz="2800" b="1" dirty="0" smtClean="0"/>
              <a:t>OPD</a:t>
            </a:r>
            <a:r>
              <a:rPr lang="en-AU" sz="2800" b="1" dirty="0" smtClean="0"/>
              <a:t> </a:t>
            </a:r>
          </a:p>
          <a:p>
            <a:pPr algn="ctr"/>
            <a:r>
              <a:rPr lang="en-AU" sz="2800" b="1" dirty="0" smtClean="0"/>
              <a:t>KABUPATEN</a:t>
            </a:r>
            <a:r>
              <a:rPr lang="id-ID" sz="2800" b="1" dirty="0" smtClean="0"/>
              <a:t> WONOSOBO</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1317257892"/>
              </p:ext>
            </p:extLst>
          </p:nvPr>
        </p:nvGraphicFramePr>
        <p:xfrm>
          <a:off x="109088" y="1656083"/>
          <a:ext cx="8928992" cy="4338574"/>
        </p:xfrm>
        <a:graphic>
          <a:graphicData uri="http://schemas.openxmlformats.org/drawingml/2006/table">
            <a:tbl>
              <a:tblPr firstRow="1" bandRow="1">
                <a:tableStyleId>{5C22544A-7EE6-4342-B048-85BDC9FD1C3A}</a:tableStyleId>
              </a:tblPr>
              <a:tblGrid>
                <a:gridCol w="527720">
                  <a:extLst>
                    <a:ext uri="{9D8B030D-6E8A-4147-A177-3AD203B41FA5}">
                      <a16:colId xmlns="" xmlns:a16="http://schemas.microsoft.com/office/drawing/2014/main" val="20000"/>
                    </a:ext>
                  </a:extLst>
                </a:gridCol>
                <a:gridCol w="3432720">
                  <a:extLst>
                    <a:ext uri="{9D8B030D-6E8A-4147-A177-3AD203B41FA5}">
                      <a16:colId xmlns="" xmlns:a16="http://schemas.microsoft.com/office/drawing/2014/main" val="20001"/>
                    </a:ext>
                  </a:extLst>
                </a:gridCol>
                <a:gridCol w="1593371">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34321">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06461">
                <a:tc>
                  <a:txBody>
                    <a:bodyPr/>
                    <a:lstStyle/>
                    <a:p>
                      <a:pPr algn="ctr"/>
                      <a:r>
                        <a:rPr lang="en-AU" sz="1400" dirty="0">
                          <a:latin typeface="+mn-lt"/>
                        </a:rPr>
                        <a:t>1</a:t>
                      </a:r>
                      <a:endParaRPr lang="en-US" sz="1400" dirty="0">
                        <a:latin typeface="+mn-lt"/>
                      </a:endParaRPr>
                    </a:p>
                  </a:txBody>
                  <a:tcPr/>
                </a:tc>
                <a:tc>
                  <a:txBody>
                    <a:bodyPr/>
                    <a:lstStyle/>
                    <a:p>
                      <a:pPr marL="5080" indent="0">
                        <a:spcBef>
                          <a:spcPts val="480"/>
                        </a:spcBef>
                        <a:spcAft>
                          <a:spcPts val="480"/>
                        </a:spcAft>
                        <a:buFont typeface="Arial" pitchFamily="34" charset="0"/>
                        <a:buNone/>
                      </a:pPr>
                      <a:r>
                        <a:rPr lang="id-ID" sz="1400" dirty="0">
                          <a:effectLst/>
                          <a:latin typeface="+mn-lt"/>
                        </a:rPr>
                        <a:t>Pertumbuhan PDRB</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dirty="0" err="1">
                          <a:latin typeface="+mn-lt"/>
                        </a:rPr>
                        <a:t>Prov</a:t>
                      </a:r>
                      <a:r>
                        <a:rPr lang="en-AU" sz="1400" dirty="0">
                          <a:latin typeface="+mn-lt"/>
                        </a:rPr>
                        <a:t>/</a:t>
                      </a:r>
                      <a:r>
                        <a:rPr lang="en-AU" sz="1400" dirty="0" err="1">
                          <a:latin typeface="+mn-lt"/>
                        </a:rPr>
                        <a:t>Kab</a:t>
                      </a:r>
                      <a:r>
                        <a:rPr lang="en-AU" sz="1400" dirty="0">
                          <a:latin typeface="+mn-lt"/>
                        </a:rPr>
                        <a:t>/Kota</a:t>
                      </a:r>
                      <a:endParaRPr lang="en-US" sz="1400" dirty="0">
                        <a:latin typeface="+mn-lt"/>
                      </a:endParaRPr>
                    </a:p>
                  </a:txBody>
                  <a:tcPr/>
                </a:tc>
                <a:tc>
                  <a:txBody>
                    <a:bodyPr/>
                    <a:lstStyle/>
                    <a:p>
                      <a:r>
                        <a:rPr lang="en-AU" sz="1400" dirty="0"/>
                        <a:t>2013-2017</a:t>
                      </a:r>
                      <a:endParaRPr lang="en-US" sz="1400" dirty="0"/>
                    </a:p>
                  </a:txBody>
                  <a:tcPr/>
                </a:tc>
                <a:tc>
                  <a:txBody>
                    <a:bodyPr/>
                    <a:lstStyle/>
                    <a:p>
                      <a:endParaRPr lang="en-US" sz="1400" dirty="0"/>
                    </a:p>
                  </a:txBody>
                  <a:tcPr/>
                </a:tc>
                <a:tc>
                  <a:txBody>
                    <a:bodyPr/>
                    <a:lstStyle/>
                    <a:p>
                      <a:endParaRPr lang="en-US" sz="1400"/>
                    </a:p>
                  </a:txBody>
                  <a:tcPr/>
                </a:tc>
                <a:extLst>
                  <a:ext uri="{0D108BD9-81ED-4DB2-BD59-A6C34878D82A}">
                    <a16:rowId xmlns="" xmlns:a16="http://schemas.microsoft.com/office/drawing/2014/main" val="10001"/>
                  </a:ext>
                </a:extLst>
              </a:tr>
              <a:tr h="192922">
                <a:tc>
                  <a:txBody>
                    <a:bodyPr/>
                    <a:lstStyle/>
                    <a:p>
                      <a:pPr algn="ctr"/>
                      <a:r>
                        <a:rPr lang="en-AU" sz="1400" dirty="0">
                          <a:latin typeface="+mn-lt"/>
                        </a:rPr>
                        <a:t>2</a:t>
                      </a:r>
                      <a:endParaRPr lang="en-US" sz="1400" dirty="0">
                        <a:latin typeface="+mn-lt"/>
                      </a:endParaRPr>
                    </a:p>
                  </a:txBody>
                  <a:tcPr/>
                </a:tc>
                <a:tc>
                  <a:txBody>
                    <a:bodyPr/>
                    <a:lstStyle/>
                    <a:p>
                      <a:pPr marL="6985" indent="0">
                        <a:spcBef>
                          <a:spcPts val="480"/>
                        </a:spcBef>
                        <a:spcAft>
                          <a:spcPts val="480"/>
                        </a:spcAft>
                        <a:buFont typeface="Arial" pitchFamily="34" charset="0"/>
                        <a:buNone/>
                      </a:pPr>
                      <a:r>
                        <a:rPr lang="id-ID" sz="1400" dirty="0">
                          <a:effectLst/>
                          <a:latin typeface="+mn-lt"/>
                        </a:rPr>
                        <a:t>Laju inflasi </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dirty="0" err="1">
                          <a:latin typeface="+mn-lt"/>
                        </a:rPr>
                        <a:t>Prov</a:t>
                      </a:r>
                      <a:r>
                        <a:rPr lang="en-AU" sz="1400" dirty="0" smtClean="0">
                          <a:latin typeface="+mn-lt"/>
                        </a:rPr>
                        <a:t>/ </a:t>
                      </a:r>
                      <a:r>
                        <a:rPr lang="en-AU" sz="1400" dirty="0">
                          <a:latin typeface="+mn-lt"/>
                        </a:rPr>
                        <a:t>Kota</a:t>
                      </a:r>
                      <a:endParaRPr lang="en-US" sz="1400" dirty="0">
                        <a:latin typeface="+mn-lt"/>
                      </a:endParaRPr>
                    </a:p>
                  </a:txBody>
                  <a:tcPr/>
                </a:tc>
                <a:tc>
                  <a:txBody>
                    <a:bodyPr/>
                    <a:lstStyle/>
                    <a:p>
                      <a:endParaRPr lang="en-US" sz="1400"/>
                    </a:p>
                  </a:txBody>
                  <a:tcPr/>
                </a:tc>
                <a:tc>
                  <a:txBody>
                    <a:bodyPr/>
                    <a:lstStyle/>
                    <a:p>
                      <a:endParaRPr lang="en-US" sz="1400" dirty="0"/>
                    </a:p>
                  </a:txBody>
                  <a:tcPr/>
                </a:tc>
                <a:tc>
                  <a:txBody>
                    <a:bodyPr/>
                    <a:lstStyle/>
                    <a:p>
                      <a:endParaRPr lang="en-US" sz="1400"/>
                    </a:p>
                  </a:txBody>
                  <a:tcPr/>
                </a:tc>
                <a:extLst>
                  <a:ext uri="{0D108BD9-81ED-4DB2-BD59-A6C34878D82A}">
                    <a16:rowId xmlns="" xmlns:a16="http://schemas.microsoft.com/office/drawing/2014/main" val="10002"/>
                  </a:ext>
                </a:extLst>
              </a:tr>
              <a:tr h="306461">
                <a:tc>
                  <a:txBody>
                    <a:bodyPr/>
                    <a:lstStyle/>
                    <a:p>
                      <a:pPr algn="ctr"/>
                      <a:r>
                        <a:rPr lang="en-AU" sz="1400" dirty="0">
                          <a:latin typeface="+mn-lt"/>
                        </a:rPr>
                        <a:t>3</a:t>
                      </a:r>
                      <a:endParaRPr lang="en-US" sz="1400" dirty="0">
                        <a:latin typeface="+mn-lt"/>
                      </a:endParaRPr>
                    </a:p>
                  </a:txBody>
                  <a:tcPr/>
                </a:tc>
                <a:tc>
                  <a:txBody>
                    <a:bodyPr/>
                    <a:lstStyle/>
                    <a:p>
                      <a:pPr marL="6985" indent="0">
                        <a:spcBef>
                          <a:spcPts val="480"/>
                        </a:spcBef>
                        <a:spcAft>
                          <a:spcPts val="480"/>
                        </a:spcAft>
                        <a:buFont typeface="Arial" pitchFamily="34" charset="0"/>
                        <a:buNone/>
                      </a:pPr>
                      <a:r>
                        <a:rPr lang="id-ID" sz="1400" dirty="0">
                          <a:effectLst/>
                          <a:latin typeface="+mn-lt"/>
                        </a:rPr>
                        <a:t>PDRB per kapita </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dirty="0" err="1">
                          <a:latin typeface="+mn-lt"/>
                        </a:rPr>
                        <a:t>Prov</a:t>
                      </a:r>
                      <a:r>
                        <a:rPr lang="en-AU" sz="1400" dirty="0">
                          <a:latin typeface="+mn-lt"/>
                        </a:rPr>
                        <a:t>/</a:t>
                      </a:r>
                      <a:r>
                        <a:rPr lang="en-AU" sz="1400" dirty="0" err="1">
                          <a:latin typeface="+mn-lt"/>
                        </a:rPr>
                        <a:t>Kab</a:t>
                      </a:r>
                      <a:r>
                        <a:rPr lang="en-AU" sz="1400" dirty="0">
                          <a:latin typeface="+mn-lt"/>
                        </a:rPr>
                        <a:t>/Kota</a:t>
                      </a:r>
                      <a:endParaRPr lang="en-US" sz="1400" dirty="0">
                        <a:latin typeface="+mn-lt"/>
                      </a:endParaRPr>
                    </a:p>
                  </a:txBody>
                  <a:tcPr/>
                </a:tc>
                <a:tc>
                  <a:txBody>
                    <a:bodyPr/>
                    <a:lstStyle/>
                    <a:p>
                      <a:endParaRPr lang="en-US" sz="1400"/>
                    </a:p>
                  </a:txBody>
                  <a:tcPr/>
                </a:tc>
                <a:tc>
                  <a:txBody>
                    <a:bodyPr/>
                    <a:lstStyle/>
                    <a:p>
                      <a:endParaRPr lang="en-US" sz="1400" dirty="0"/>
                    </a:p>
                  </a:txBody>
                  <a:tcPr/>
                </a:tc>
                <a:tc>
                  <a:txBody>
                    <a:bodyPr/>
                    <a:lstStyle/>
                    <a:p>
                      <a:endParaRPr lang="en-US" sz="1400"/>
                    </a:p>
                  </a:txBody>
                  <a:tcPr/>
                </a:tc>
                <a:extLst>
                  <a:ext uri="{0D108BD9-81ED-4DB2-BD59-A6C34878D82A}">
                    <a16:rowId xmlns="" xmlns:a16="http://schemas.microsoft.com/office/drawing/2014/main" val="10003"/>
                  </a:ext>
                </a:extLst>
              </a:tr>
              <a:tr h="306461">
                <a:tc>
                  <a:txBody>
                    <a:bodyPr/>
                    <a:lstStyle/>
                    <a:p>
                      <a:pPr algn="ctr"/>
                      <a:r>
                        <a:rPr lang="en-AU" sz="1400" dirty="0">
                          <a:latin typeface="+mn-lt"/>
                        </a:rPr>
                        <a:t>4</a:t>
                      </a:r>
                      <a:endParaRPr lang="en-US" sz="1400" dirty="0">
                        <a:latin typeface="+mn-lt"/>
                      </a:endParaRPr>
                    </a:p>
                  </a:txBody>
                  <a:tcPr/>
                </a:tc>
                <a:tc>
                  <a:txBody>
                    <a:bodyPr/>
                    <a:lstStyle/>
                    <a:p>
                      <a:pPr marL="6985" indent="0">
                        <a:spcBef>
                          <a:spcPts val="480"/>
                        </a:spcBef>
                        <a:spcAft>
                          <a:spcPts val="480"/>
                        </a:spcAft>
                        <a:buFont typeface="Arial" pitchFamily="34" charset="0"/>
                        <a:buNone/>
                      </a:pPr>
                      <a:r>
                        <a:rPr lang="id-ID" sz="1400" dirty="0">
                          <a:effectLst/>
                          <a:latin typeface="+mn-lt"/>
                        </a:rPr>
                        <a:t>Indeks Gini </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dirty="0" err="1">
                          <a:latin typeface="+mn-lt"/>
                        </a:rPr>
                        <a:t>Prov</a:t>
                      </a:r>
                      <a:r>
                        <a:rPr lang="en-AU" sz="1400" dirty="0">
                          <a:latin typeface="+mn-lt"/>
                        </a:rPr>
                        <a:t>/</a:t>
                      </a:r>
                      <a:r>
                        <a:rPr lang="en-AU" sz="1400" dirty="0" err="1">
                          <a:latin typeface="+mn-lt"/>
                        </a:rPr>
                        <a:t>Kab</a:t>
                      </a:r>
                      <a:r>
                        <a:rPr lang="en-AU" sz="1400" dirty="0">
                          <a:latin typeface="+mn-lt"/>
                        </a:rPr>
                        <a:t>/Kota</a:t>
                      </a:r>
                      <a:endParaRPr lang="en-US" sz="1400" dirty="0">
                        <a:latin typeface="+mn-lt"/>
                      </a:endParaRPr>
                    </a:p>
                  </a:txBody>
                  <a:tcPr/>
                </a:tc>
                <a:tc>
                  <a:txBody>
                    <a:bodyPr/>
                    <a:lstStyle/>
                    <a:p>
                      <a:endParaRPr lang="en-US" sz="1400"/>
                    </a:p>
                  </a:txBody>
                  <a:tcPr/>
                </a:tc>
                <a:tc>
                  <a:txBody>
                    <a:bodyPr/>
                    <a:lstStyle/>
                    <a:p>
                      <a:endParaRPr lang="en-US" sz="1400" dirty="0"/>
                    </a:p>
                  </a:txBody>
                  <a:tcPr/>
                </a:tc>
                <a:tc>
                  <a:txBody>
                    <a:bodyPr/>
                    <a:lstStyle/>
                    <a:p>
                      <a:endParaRPr lang="en-US" sz="1400"/>
                    </a:p>
                  </a:txBody>
                  <a:tcPr/>
                </a:tc>
                <a:extLst>
                  <a:ext uri="{0D108BD9-81ED-4DB2-BD59-A6C34878D82A}">
                    <a16:rowId xmlns="" xmlns:a16="http://schemas.microsoft.com/office/drawing/2014/main" val="10004"/>
                  </a:ext>
                </a:extLst>
              </a:tr>
              <a:tr h="445761">
                <a:tc>
                  <a:txBody>
                    <a:bodyPr/>
                    <a:lstStyle/>
                    <a:p>
                      <a:pPr algn="ctr"/>
                      <a:r>
                        <a:rPr lang="en-AU" sz="1400" dirty="0">
                          <a:latin typeface="+mn-lt"/>
                        </a:rPr>
                        <a:t>5</a:t>
                      </a:r>
                      <a:endParaRPr lang="en-US" sz="1400" dirty="0">
                        <a:latin typeface="+mn-lt"/>
                      </a:endParaRPr>
                    </a:p>
                  </a:txBody>
                  <a:tcPr/>
                </a:tc>
                <a:tc>
                  <a:txBody>
                    <a:bodyPr/>
                    <a:lstStyle/>
                    <a:p>
                      <a:pPr marL="6985" indent="0">
                        <a:spcBef>
                          <a:spcPts val="480"/>
                        </a:spcBef>
                        <a:spcAft>
                          <a:spcPts val="480"/>
                        </a:spcAft>
                        <a:buFont typeface="Arial" pitchFamily="34" charset="0"/>
                        <a:buNone/>
                      </a:pPr>
                      <a:r>
                        <a:rPr lang="id-ID" sz="1400" dirty="0">
                          <a:effectLst/>
                          <a:latin typeface="+mn-lt"/>
                        </a:rPr>
                        <a:t>Pemerataan pendapatan versi Bank Dunia </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dirty="0" err="1">
                          <a:latin typeface="+mn-lt"/>
                        </a:rPr>
                        <a:t>Prov</a:t>
                      </a:r>
                      <a:r>
                        <a:rPr lang="en-AU" sz="1400" dirty="0">
                          <a:latin typeface="+mn-lt"/>
                        </a:rPr>
                        <a:t>/</a:t>
                      </a:r>
                      <a:r>
                        <a:rPr lang="en-AU" sz="1400" dirty="0" err="1">
                          <a:latin typeface="+mn-lt"/>
                        </a:rPr>
                        <a:t>Kab</a:t>
                      </a:r>
                      <a:r>
                        <a:rPr lang="en-AU" sz="1400" dirty="0">
                          <a:latin typeface="+mn-lt"/>
                        </a:rPr>
                        <a:t>/Kota</a:t>
                      </a:r>
                      <a:endParaRPr lang="en-US" sz="1400" dirty="0">
                        <a:latin typeface="+mn-lt"/>
                      </a:endParaRPr>
                    </a:p>
                  </a:txBody>
                  <a:tcPr/>
                </a:tc>
                <a:tc>
                  <a:txBody>
                    <a:bodyPr/>
                    <a:lstStyle/>
                    <a:p>
                      <a:endParaRPr lang="en-US" sz="1400"/>
                    </a:p>
                  </a:txBody>
                  <a:tcPr/>
                </a:tc>
                <a:tc>
                  <a:txBody>
                    <a:bodyPr/>
                    <a:lstStyle/>
                    <a:p>
                      <a:endParaRPr lang="en-US" sz="1400" dirty="0"/>
                    </a:p>
                  </a:txBody>
                  <a:tcPr/>
                </a:tc>
                <a:tc>
                  <a:txBody>
                    <a:bodyPr/>
                    <a:lstStyle/>
                    <a:p>
                      <a:endParaRPr lang="en-US" sz="1400"/>
                    </a:p>
                  </a:txBody>
                  <a:tcPr/>
                </a:tc>
                <a:extLst>
                  <a:ext uri="{0D108BD9-81ED-4DB2-BD59-A6C34878D82A}">
                    <a16:rowId xmlns="" xmlns:a16="http://schemas.microsoft.com/office/drawing/2014/main" val="10005"/>
                  </a:ext>
                </a:extLst>
              </a:tr>
              <a:tr h="445761">
                <a:tc>
                  <a:txBody>
                    <a:bodyPr/>
                    <a:lstStyle/>
                    <a:p>
                      <a:pPr algn="ctr"/>
                      <a:r>
                        <a:rPr lang="en-AU" sz="1400" dirty="0">
                          <a:latin typeface="+mn-lt"/>
                        </a:rPr>
                        <a:t>6</a:t>
                      </a:r>
                      <a:endParaRPr lang="en-US" sz="1400" dirty="0">
                        <a:latin typeface="+mn-lt"/>
                      </a:endParaRPr>
                    </a:p>
                  </a:txBody>
                  <a:tcPr/>
                </a:tc>
                <a:tc>
                  <a:txBody>
                    <a:bodyPr/>
                    <a:lstStyle/>
                    <a:p>
                      <a:pPr marL="6985" indent="0">
                        <a:spcBef>
                          <a:spcPts val="480"/>
                        </a:spcBef>
                        <a:spcAft>
                          <a:spcPts val="480"/>
                        </a:spcAft>
                        <a:buFont typeface="Arial" pitchFamily="34" charset="0"/>
                        <a:buNone/>
                      </a:pPr>
                      <a:r>
                        <a:rPr lang="id-ID" sz="1400" dirty="0">
                          <a:effectLst/>
                          <a:latin typeface="+mn-lt"/>
                        </a:rPr>
                        <a:t>Indeks ketimpangan Williamson (Indeks Ketimpangan Regional) </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a:latin typeface="+mn-lt"/>
                        </a:rPr>
                        <a:t>Prov/Kab/Kota</a:t>
                      </a:r>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extLst>
                  <a:ext uri="{0D108BD9-81ED-4DB2-BD59-A6C34878D82A}">
                    <a16:rowId xmlns="" xmlns:a16="http://schemas.microsoft.com/office/drawing/2014/main" val="10006"/>
                  </a:ext>
                </a:extLst>
              </a:tr>
              <a:tr h="445761">
                <a:tc>
                  <a:txBody>
                    <a:bodyPr/>
                    <a:lstStyle/>
                    <a:p>
                      <a:pPr algn="ctr"/>
                      <a:r>
                        <a:rPr lang="en-AU" sz="1400" dirty="0">
                          <a:latin typeface="+mn-lt"/>
                        </a:rPr>
                        <a:t>7</a:t>
                      </a:r>
                      <a:endParaRPr lang="en-US" sz="1400" dirty="0">
                        <a:latin typeface="+mn-lt"/>
                      </a:endParaRPr>
                    </a:p>
                  </a:txBody>
                  <a:tcPr/>
                </a:tc>
                <a:tc>
                  <a:txBody>
                    <a:bodyPr/>
                    <a:lstStyle/>
                    <a:p>
                      <a:pPr marL="6985" indent="0">
                        <a:spcBef>
                          <a:spcPts val="480"/>
                        </a:spcBef>
                        <a:spcAft>
                          <a:spcPts val="480"/>
                        </a:spcAft>
                        <a:buFont typeface="Arial" pitchFamily="34" charset="0"/>
                        <a:buNone/>
                      </a:pPr>
                      <a:r>
                        <a:rPr lang="id-ID" sz="1400" dirty="0">
                          <a:effectLst/>
                          <a:latin typeface="+mn-lt"/>
                        </a:rPr>
                        <a:t>Persentase penduduk diatas garis kemiskinan</a:t>
                      </a:r>
                      <a:endParaRPr lang="en-US" sz="1400" dirty="0">
                        <a:solidFill>
                          <a:srgbClr val="000000"/>
                        </a:solidFill>
                        <a:effectLst/>
                        <a:latin typeface="+mn-lt"/>
                        <a:ea typeface="Malgun Gothic"/>
                        <a:cs typeface="Bookman Old Style"/>
                      </a:endParaRPr>
                    </a:p>
                  </a:txBody>
                  <a:tcPr marL="67235" marR="67235" marT="0" marB="0" anchor="ctr"/>
                </a:tc>
                <a:tc>
                  <a:txBody>
                    <a:bodyPr/>
                    <a:lstStyle/>
                    <a:p>
                      <a:r>
                        <a:rPr lang="en-AU" sz="1400" dirty="0" err="1">
                          <a:latin typeface="+mn-lt"/>
                        </a:rPr>
                        <a:t>Prov</a:t>
                      </a:r>
                      <a:r>
                        <a:rPr lang="en-AU" sz="1400" dirty="0">
                          <a:latin typeface="+mn-lt"/>
                        </a:rPr>
                        <a:t>/</a:t>
                      </a:r>
                      <a:r>
                        <a:rPr lang="en-AU" sz="1400" dirty="0" err="1">
                          <a:latin typeface="+mn-lt"/>
                        </a:rPr>
                        <a:t>Kab</a:t>
                      </a:r>
                      <a:r>
                        <a:rPr lang="en-AU" sz="1400" dirty="0">
                          <a:latin typeface="+mn-lt"/>
                        </a:rPr>
                        <a:t>/Kota</a:t>
                      </a:r>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07"/>
                  </a:ext>
                </a:extLst>
              </a:tr>
              <a:tr h="306461">
                <a:tc>
                  <a:txBody>
                    <a:bodyPr/>
                    <a:lstStyle/>
                    <a:p>
                      <a:pPr algn="ctr"/>
                      <a:r>
                        <a:rPr lang="en-AU" sz="1400" dirty="0">
                          <a:latin typeface="+mn-lt"/>
                        </a:rPr>
                        <a:t>8</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Rasio  kesenjangan kemiskinan </a:t>
                      </a:r>
                    </a:p>
                  </a:txBody>
                  <a:tcPr marL="9525" marR="9525" marT="9525" marB="0" anchor="ctr"/>
                </a:tc>
                <a:tc>
                  <a:txBody>
                    <a:bodyPr/>
                    <a:lstStyle/>
                    <a:p>
                      <a:endParaRPr lang="en-US" sz="140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08"/>
                  </a:ext>
                </a:extLst>
              </a:tr>
              <a:tr h="334321">
                <a:tc>
                  <a:txBody>
                    <a:bodyPr/>
                    <a:lstStyle/>
                    <a:p>
                      <a:pPr algn="ctr"/>
                      <a:r>
                        <a:rPr lang="en-AU" sz="1400" dirty="0">
                          <a:latin typeface="+mn-lt"/>
                        </a:rPr>
                        <a:t>9</a:t>
                      </a:r>
                      <a:endParaRPr lang="en-US" sz="1400" dirty="0">
                        <a:latin typeface="+mn-lt"/>
                      </a:endParaRPr>
                    </a:p>
                  </a:txBody>
                  <a:tcPr/>
                </a:tc>
                <a:tc>
                  <a:txBody>
                    <a:bodyPr/>
                    <a:lstStyle/>
                    <a:p>
                      <a:pPr algn="l" fontAlgn="t"/>
                      <a:r>
                        <a:rPr lang="id-ID" sz="1400" b="0" i="0" u="none" strike="noStrike" dirty="0">
                          <a:solidFill>
                            <a:srgbClr val="000000"/>
                          </a:solidFill>
                          <a:effectLst/>
                          <a:latin typeface="+mn-lt"/>
                        </a:rPr>
                        <a:t>Proporsi penduduk dengan pendapatan kurang dari USD 1,00 (PPP) per kapita per hari </a:t>
                      </a:r>
                    </a:p>
                  </a:txBody>
                  <a:tcPr marL="9525" marR="9525" marT="9525" marB="0"/>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09"/>
                  </a:ext>
                </a:extLst>
              </a:tr>
              <a:tr h="334321">
                <a:tc>
                  <a:txBody>
                    <a:bodyPr/>
                    <a:lstStyle/>
                    <a:p>
                      <a:pPr algn="ctr"/>
                      <a:r>
                        <a:rPr lang="en-AU" sz="1400" dirty="0">
                          <a:latin typeface="+mn-lt"/>
                        </a:rPr>
                        <a:t>10</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IPM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10"/>
                  </a:ext>
                </a:extLst>
              </a:tr>
              <a:tr h="334321">
                <a:tc>
                  <a:txBody>
                    <a:bodyPr/>
                    <a:lstStyle/>
                    <a:p>
                      <a:pPr algn="ctr"/>
                      <a:r>
                        <a:rPr lang="en-AU" sz="1400" dirty="0">
                          <a:latin typeface="+mn-lt"/>
                        </a:rPr>
                        <a:t>11</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Indeks Kepuasan Masyarakat </a:t>
                      </a:r>
                    </a:p>
                  </a:txBody>
                  <a:tcPr marL="9525" marR="9525" marT="9525" marB="0" anchor="ctr"/>
                </a:tc>
                <a:tc>
                  <a:txBody>
                    <a:bodyPr/>
                    <a:lstStyle/>
                    <a:p>
                      <a:endParaRPr lang="en-US" sz="1400" dirty="0">
                        <a:latin typeface="+mn-lt"/>
                      </a:endParaRP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350958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975011"/>
              </p:ext>
            </p:extLst>
          </p:nvPr>
        </p:nvGraphicFramePr>
        <p:xfrm>
          <a:off x="126675" y="567215"/>
          <a:ext cx="8928992" cy="5885110"/>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2">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48326">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19299">
                <a:tc>
                  <a:txBody>
                    <a:bodyPr/>
                    <a:lstStyle/>
                    <a:p>
                      <a:pPr algn="ctr"/>
                      <a:r>
                        <a:rPr lang="id-ID" sz="1400" dirty="0" smtClean="0">
                          <a:latin typeface="+mn-lt"/>
                        </a:rPr>
                        <a:t>12</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Kontribusi  </a:t>
                      </a:r>
                      <a:r>
                        <a:rPr lang="id-ID" sz="1400" b="0" i="0" u="none" strike="noStrike" dirty="0" err="1">
                          <a:solidFill>
                            <a:srgbClr val="000000"/>
                          </a:solidFill>
                          <a:effectLst/>
                          <a:latin typeface="+mn-lt"/>
                        </a:rPr>
                        <a:t>sector</a:t>
                      </a:r>
                      <a:r>
                        <a:rPr lang="id-ID" sz="1400" b="0" i="0" u="none" strike="noStrike" dirty="0">
                          <a:solidFill>
                            <a:srgbClr val="000000"/>
                          </a:solidFill>
                          <a:effectLst/>
                          <a:latin typeface="+mn-lt"/>
                        </a:rPr>
                        <a:t> pertanian/perkebunan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endParaRPr lang="en-US" sz="1400" dirty="0">
                        <a:latin typeface="+mn-lt"/>
                      </a:endParaRPr>
                    </a:p>
                  </a:txBody>
                  <a:tcPr/>
                </a:tc>
                <a:tc>
                  <a:txBody>
                    <a:bodyPr/>
                    <a:lstStyle/>
                    <a:p>
                      <a:endParaRPr lang="id-ID"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20591650"/>
                  </a:ext>
                </a:extLst>
              </a:tr>
              <a:tr h="319299">
                <a:tc>
                  <a:txBody>
                    <a:bodyPr/>
                    <a:lstStyle/>
                    <a:p>
                      <a:pPr algn="ctr"/>
                      <a:r>
                        <a:rPr lang="id-ID" sz="1400" dirty="0" smtClean="0">
                          <a:latin typeface="+mn-lt"/>
                        </a:rPr>
                        <a:t>13</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Kontribusi  </a:t>
                      </a:r>
                      <a:r>
                        <a:rPr lang="id-ID" sz="1400" b="0" i="0" u="none" strike="noStrike" dirty="0" err="1">
                          <a:solidFill>
                            <a:srgbClr val="000000"/>
                          </a:solidFill>
                          <a:effectLst/>
                          <a:latin typeface="+mn-lt"/>
                        </a:rPr>
                        <a:t>sector</a:t>
                      </a:r>
                      <a:r>
                        <a:rPr lang="id-ID" sz="1400" b="0" i="0" u="none" strike="noStrike" dirty="0">
                          <a:solidFill>
                            <a:srgbClr val="000000"/>
                          </a:solidFill>
                          <a:effectLst/>
                          <a:latin typeface="+mn-lt"/>
                        </a:rPr>
                        <a:t> pertanian (palawija)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endParaRPr lang="en-US" sz="1400" dirty="0">
                        <a:latin typeface="+mn-lt"/>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88982757"/>
                  </a:ext>
                </a:extLst>
              </a:tr>
              <a:tr h="319299">
                <a:tc>
                  <a:txBody>
                    <a:bodyPr/>
                    <a:lstStyle/>
                    <a:p>
                      <a:pPr algn="ctr"/>
                      <a:r>
                        <a:rPr lang="id-ID" sz="1400" dirty="0" smtClean="0">
                          <a:latin typeface="+mn-lt"/>
                        </a:rPr>
                        <a:t>14</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sektor perkebunan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endParaRPr lang="en-US" sz="1400" dirty="0">
                        <a:latin typeface="+mn-lt"/>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594322500"/>
                  </a:ext>
                </a:extLst>
              </a:tr>
              <a:tr h="319299">
                <a:tc>
                  <a:txBody>
                    <a:bodyPr/>
                    <a:lstStyle/>
                    <a:p>
                      <a:pPr algn="ctr"/>
                      <a:r>
                        <a:rPr lang="id-ID" sz="1400" dirty="0" smtClean="0">
                          <a:latin typeface="+mn-lt"/>
                        </a:rPr>
                        <a:t>15</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Produksi kelompok petani terhadap PDRB </a:t>
                      </a:r>
                    </a:p>
                  </a:txBody>
                  <a:tcPr marL="9525" marR="9525" marT="9525" marB="0" anchor="ctr"/>
                </a:tc>
                <a:tc>
                  <a:txBody>
                    <a:bodyPr/>
                    <a:lstStyle/>
                    <a:p>
                      <a:endParaRPr lang="en-US" sz="1400" dirty="0">
                        <a:latin typeface="+mn-lt"/>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1"/>
                  </a:ext>
                </a:extLst>
              </a:tr>
              <a:tr h="319299">
                <a:tc>
                  <a:txBody>
                    <a:bodyPr/>
                    <a:lstStyle/>
                    <a:p>
                      <a:pPr algn="ctr"/>
                      <a:r>
                        <a:rPr lang="id-ID" sz="1400" dirty="0" smtClean="0">
                          <a:latin typeface="+mn-lt"/>
                        </a:rPr>
                        <a:t>16</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sektor kehutanan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2"/>
                  </a:ext>
                </a:extLst>
              </a:tr>
              <a:tr h="319299">
                <a:tc>
                  <a:txBody>
                    <a:bodyPr/>
                    <a:lstStyle/>
                    <a:p>
                      <a:pPr algn="ctr"/>
                      <a:r>
                        <a:rPr lang="id-ID" sz="1400" dirty="0" smtClean="0">
                          <a:latin typeface="+mn-lt"/>
                        </a:rPr>
                        <a:t>17</a:t>
                      </a:r>
                      <a:endParaRPr lang="en-US" sz="1400" dirty="0">
                        <a:latin typeface="+mn-lt"/>
                      </a:endParaRPr>
                    </a:p>
                  </a:txBody>
                  <a:tcPr/>
                </a:tc>
                <a:tc>
                  <a:txBody>
                    <a:bodyPr/>
                    <a:lstStyle/>
                    <a:p>
                      <a:pPr algn="l" rtl="0" fontAlgn="ctr"/>
                      <a:r>
                        <a:rPr lang="nn-NO" sz="1400" b="0" i="0" u="none" strike="noStrike" dirty="0">
                          <a:solidFill>
                            <a:srgbClr val="000000"/>
                          </a:solidFill>
                          <a:effectLst/>
                          <a:latin typeface="+mn-lt"/>
                        </a:rPr>
                        <a:t>Kontribusi  sektor pertambangan thd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3"/>
                  </a:ext>
                </a:extLst>
              </a:tr>
              <a:tr h="319299">
                <a:tc>
                  <a:txBody>
                    <a:bodyPr/>
                    <a:lstStyle/>
                    <a:p>
                      <a:pPr algn="ctr"/>
                      <a:r>
                        <a:rPr lang="id-ID" sz="1400" dirty="0" smtClean="0">
                          <a:latin typeface="+mn-lt"/>
                        </a:rPr>
                        <a:t>18</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sektor pariwisata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4"/>
                  </a:ext>
                </a:extLst>
              </a:tr>
              <a:tr h="319299">
                <a:tc>
                  <a:txBody>
                    <a:bodyPr/>
                    <a:lstStyle/>
                    <a:p>
                      <a:pPr algn="ctr"/>
                      <a:r>
                        <a:rPr lang="id-ID" sz="1400" dirty="0" smtClean="0">
                          <a:latin typeface="+mn-lt"/>
                        </a:rPr>
                        <a:t>19</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a:t>
                      </a:r>
                      <a:r>
                        <a:rPr lang="id-ID" sz="1400" b="0" i="0" u="none" strike="noStrike" dirty="0" err="1">
                          <a:solidFill>
                            <a:srgbClr val="000000"/>
                          </a:solidFill>
                          <a:effectLst/>
                          <a:latin typeface="+mn-lt"/>
                        </a:rPr>
                        <a:t>sector</a:t>
                      </a:r>
                      <a:r>
                        <a:rPr lang="id-ID" sz="1400" b="0" i="0" u="none" strike="noStrike" dirty="0">
                          <a:solidFill>
                            <a:srgbClr val="000000"/>
                          </a:solidFill>
                          <a:effectLst/>
                          <a:latin typeface="+mn-lt"/>
                        </a:rPr>
                        <a:t> kelautan dan perikanan  terhadap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5"/>
                  </a:ext>
                </a:extLst>
              </a:tr>
              <a:tr h="319299">
                <a:tc>
                  <a:txBody>
                    <a:bodyPr/>
                    <a:lstStyle/>
                    <a:p>
                      <a:pPr algn="ctr"/>
                      <a:r>
                        <a:rPr lang="id-ID" sz="1400" dirty="0" smtClean="0">
                          <a:latin typeface="+mn-lt"/>
                        </a:rPr>
                        <a:t>20</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sektor </a:t>
                      </a:r>
                      <a:r>
                        <a:rPr lang="id-ID" sz="1400" b="0" i="0" u="none" strike="noStrike" dirty="0" err="1">
                          <a:solidFill>
                            <a:srgbClr val="000000"/>
                          </a:solidFill>
                          <a:effectLst/>
                          <a:latin typeface="+mn-lt"/>
                        </a:rPr>
                        <a:t>Perdag</a:t>
                      </a:r>
                      <a:r>
                        <a:rPr lang="id-ID" sz="1400" b="0" i="0" u="none" strike="noStrike" dirty="0">
                          <a:solidFill>
                            <a:srgbClr val="000000"/>
                          </a:solidFill>
                          <a:effectLst/>
                          <a:latin typeface="+mn-lt"/>
                        </a:rPr>
                        <a:t>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06"/>
                  </a:ext>
                </a:extLst>
              </a:tr>
              <a:tr h="319299">
                <a:tc>
                  <a:txBody>
                    <a:bodyPr/>
                    <a:lstStyle/>
                    <a:p>
                      <a:pPr algn="ctr"/>
                      <a:r>
                        <a:rPr lang="id-ID" sz="1400" dirty="0" smtClean="0">
                          <a:latin typeface="+mn-lt"/>
                        </a:rPr>
                        <a:t>21</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Kontribusi sektor Industri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7"/>
                  </a:ext>
                </a:extLst>
              </a:tr>
              <a:tr h="319299">
                <a:tc>
                  <a:txBody>
                    <a:bodyPr/>
                    <a:lstStyle/>
                    <a:p>
                      <a:pPr algn="ctr"/>
                      <a:r>
                        <a:rPr lang="id-ID" sz="1400" dirty="0" smtClean="0">
                          <a:latin typeface="+mn-lt"/>
                        </a:rPr>
                        <a:t>22</a:t>
                      </a:r>
                      <a:endParaRPr lang="en-US" sz="1400" dirty="0">
                        <a:latin typeface="+mn-lt"/>
                      </a:endParaRPr>
                    </a:p>
                  </a:txBody>
                  <a:tcPr/>
                </a:tc>
                <a:tc>
                  <a:txBody>
                    <a:bodyPr/>
                    <a:lstStyle/>
                    <a:p>
                      <a:pPr algn="just" rtl="0" fontAlgn="ctr"/>
                      <a:r>
                        <a:rPr lang="sv-SE" sz="1400" b="0" i="0" u="none" strike="noStrike" dirty="0">
                          <a:solidFill>
                            <a:srgbClr val="000000"/>
                          </a:solidFill>
                          <a:effectLst/>
                          <a:latin typeface="+mn-lt"/>
                        </a:rPr>
                        <a:t>Kontribusi industri rumah tangga thd PDRB sektor Industri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8"/>
                  </a:ext>
                </a:extLst>
              </a:tr>
              <a:tr h="319299">
                <a:tc>
                  <a:txBody>
                    <a:bodyPr/>
                    <a:lstStyle/>
                    <a:p>
                      <a:pPr algn="ctr"/>
                      <a:r>
                        <a:rPr lang="id-ID" sz="1400" dirty="0" smtClean="0">
                          <a:latin typeface="+mn-lt"/>
                        </a:rPr>
                        <a:t>23</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Kontribusi transmigrasi </a:t>
                      </a:r>
                      <a:r>
                        <a:rPr lang="id-ID" sz="1400" b="0" i="0" u="none" strike="noStrike" dirty="0" err="1">
                          <a:solidFill>
                            <a:srgbClr val="000000"/>
                          </a:solidFill>
                          <a:effectLst/>
                          <a:latin typeface="+mn-lt"/>
                        </a:rPr>
                        <a:t>thd</a:t>
                      </a:r>
                      <a:r>
                        <a:rPr lang="id-ID" sz="1400" b="0" i="0" u="none" strike="noStrike" dirty="0">
                          <a:solidFill>
                            <a:srgbClr val="000000"/>
                          </a:solidFill>
                          <a:effectLst/>
                          <a:latin typeface="+mn-lt"/>
                        </a:rPr>
                        <a:t> PDRB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a:latin typeface="+mn-lt"/>
                      </a:endParaRPr>
                    </a:p>
                  </a:txBody>
                  <a:tcPr/>
                </a:tc>
                <a:extLst>
                  <a:ext uri="{0D108BD9-81ED-4DB2-BD59-A6C34878D82A}">
                    <a16:rowId xmlns="" xmlns:a16="http://schemas.microsoft.com/office/drawing/2014/main" val="10009"/>
                  </a:ext>
                </a:extLst>
              </a:tr>
              <a:tr h="319299">
                <a:tc>
                  <a:txBody>
                    <a:bodyPr/>
                    <a:lstStyle/>
                    <a:p>
                      <a:pPr algn="ctr"/>
                      <a:r>
                        <a:rPr lang="id-ID" sz="1400" dirty="0" smtClean="0">
                          <a:latin typeface="+mn-lt"/>
                        </a:rPr>
                        <a:t>24</a:t>
                      </a:r>
                      <a:endParaRPr lang="en-US" sz="1400" dirty="0">
                        <a:latin typeface="+mn-lt"/>
                      </a:endParaRPr>
                    </a:p>
                  </a:txBody>
                  <a:tcPr/>
                </a:tc>
                <a:tc>
                  <a:txBody>
                    <a:bodyPr/>
                    <a:lstStyle/>
                    <a:p>
                      <a:pPr algn="just" rtl="0" fontAlgn="ctr"/>
                      <a:r>
                        <a:rPr lang="sv-SE" sz="1400" b="0" i="0" u="none" strike="noStrike" dirty="0">
                          <a:solidFill>
                            <a:srgbClr val="000000"/>
                          </a:solidFill>
                          <a:effectLst/>
                          <a:latin typeface="+mn-lt"/>
                        </a:rPr>
                        <a:t>Pengeluaran konsumsi rumah tangga per kapita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0"/>
                  </a:ext>
                </a:extLst>
              </a:tr>
              <a:tr h="319299">
                <a:tc>
                  <a:txBody>
                    <a:bodyPr/>
                    <a:lstStyle/>
                    <a:p>
                      <a:pPr algn="ctr"/>
                      <a:r>
                        <a:rPr lang="id-ID" sz="1400" dirty="0" smtClean="0">
                          <a:latin typeface="+mn-lt"/>
                        </a:rPr>
                        <a:t>25</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Nilai tukar petani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1"/>
                  </a:ext>
                </a:extLst>
              </a:tr>
              <a:tr h="464434">
                <a:tc>
                  <a:txBody>
                    <a:bodyPr/>
                    <a:lstStyle/>
                    <a:p>
                      <a:pPr algn="ctr"/>
                      <a:r>
                        <a:rPr lang="id-ID" sz="1400" dirty="0" smtClean="0">
                          <a:latin typeface="+mn-lt"/>
                        </a:rPr>
                        <a:t>26</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Persentase pengeluaran konsumsi non pangan </a:t>
                      </a:r>
                      <a:r>
                        <a:rPr lang="id-ID" sz="1400" b="0" i="0" u="none" strike="noStrike" dirty="0" err="1">
                          <a:solidFill>
                            <a:srgbClr val="000000"/>
                          </a:solidFill>
                          <a:effectLst/>
                          <a:latin typeface="+mn-lt"/>
                        </a:rPr>
                        <a:t>perkapita</a:t>
                      </a:r>
                      <a:r>
                        <a:rPr lang="id-ID" sz="1400" b="0" i="0" u="none" strike="noStrike" dirty="0">
                          <a:solidFill>
                            <a:srgbClr val="000000"/>
                          </a:solidFill>
                          <a:effectLst/>
                          <a:latin typeface="+mn-lt"/>
                        </a:rPr>
                        <a:t> </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endParaRPr lang="id-ID"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10012"/>
                  </a:ext>
                </a:extLst>
              </a:tr>
            </a:tbl>
          </a:graphicData>
        </a:graphic>
      </p:graphicFrame>
      <p:sp>
        <p:nvSpPr>
          <p:cNvPr id="5" name="Rounded Rectangle 4"/>
          <p:cNvSpPr/>
          <p:nvPr/>
        </p:nvSpPr>
        <p:spPr>
          <a:xfrm>
            <a:off x="126675" y="112961"/>
            <a:ext cx="2333284"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BPS </a:t>
            </a:r>
            <a:r>
              <a:rPr lang="id-ID" sz="2400" b="1" dirty="0" smtClean="0"/>
              <a:t>Kabupaten</a:t>
            </a:r>
            <a:endParaRPr lang="en-US" sz="2400" b="1" dirty="0"/>
          </a:p>
        </p:txBody>
      </p:sp>
    </p:spTree>
    <p:extLst>
      <p:ext uri="{BB962C8B-B14F-4D97-AF65-F5344CB8AC3E}">
        <p14:creationId xmlns:p14="http://schemas.microsoft.com/office/powerpoint/2010/main" val="2358667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57328145"/>
              </p:ext>
            </p:extLst>
          </p:nvPr>
        </p:nvGraphicFramePr>
        <p:xfrm>
          <a:off x="126675" y="567215"/>
          <a:ext cx="8928992" cy="1759902"/>
        </p:xfrm>
        <a:graphic>
          <a:graphicData uri="http://schemas.openxmlformats.org/drawingml/2006/table">
            <a:tbl>
              <a:tblPr firstRow="1" bandRow="1">
                <a:tableStyleId>{5C22544A-7EE6-4342-B048-85BDC9FD1C3A}</a:tableStyleId>
              </a:tblPr>
              <a:tblGrid>
                <a:gridCol w="519822">
                  <a:extLst>
                    <a:ext uri="{9D8B030D-6E8A-4147-A177-3AD203B41FA5}">
                      <a16:colId xmlns="" xmlns:a16="http://schemas.microsoft.com/office/drawing/2014/main" val="20000"/>
                    </a:ext>
                  </a:extLst>
                </a:gridCol>
                <a:gridCol w="3528392">
                  <a:extLst>
                    <a:ext uri="{9D8B030D-6E8A-4147-A177-3AD203B41FA5}">
                      <a16:colId xmlns="" xmlns:a16="http://schemas.microsoft.com/office/drawing/2014/main" val="20001"/>
                    </a:ext>
                  </a:extLst>
                </a:gridCol>
                <a:gridCol w="1505597">
                  <a:extLst>
                    <a:ext uri="{9D8B030D-6E8A-4147-A177-3AD203B41FA5}">
                      <a16:colId xmlns="" xmlns:a16="http://schemas.microsoft.com/office/drawing/2014/main" val="20002"/>
                    </a:ext>
                  </a:extLst>
                </a:gridCol>
                <a:gridCol w="1070925">
                  <a:extLst>
                    <a:ext uri="{9D8B030D-6E8A-4147-A177-3AD203B41FA5}">
                      <a16:colId xmlns="" xmlns:a16="http://schemas.microsoft.com/office/drawing/2014/main" val="20003"/>
                    </a:ext>
                  </a:extLst>
                </a:gridCol>
                <a:gridCol w="1296144">
                  <a:extLst>
                    <a:ext uri="{9D8B030D-6E8A-4147-A177-3AD203B41FA5}">
                      <a16:colId xmlns="" xmlns:a16="http://schemas.microsoft.com/office/drawing/2014/main" val="20004"/>
                    </a:ext>
                  </a:extLst>
                </a:gridCol>
                <a:gridCol w="1008112">
                  <a:extLst>
                    <a:ext uri="{9D8B030D-6E8A-4147-A177-3AD203B41FA5}">
                      <a16:colId xmlns="" xmlns:a16="http://schemas.microsoft.com/office/drawing/2014/main" val="20005"/>
                    </a:ext>
                  </a:extLst>
                </a:gridCol>
              </a:tblGrid>
              <a:tr h="348326">
                <a:tc>
                  <a:txBody>
                    <a:bodyPr/>
                    <a:lstStyle/>
                    <a:p>
                      <a:pPr algn="ctr"/>
                      <a:r>
                        <a:rPr lang="en-AU" dirty="0"/>
                        <a:t>No</a:t>
                      </a:r>
                      <a:endParaRPr lang="en-US" dirty="0"/>
                    </a:p>
                  </a:txBody>
                  <a:tcPr/>
                </a:tc>
                <a:tc>
                  <a:txBody>
                    <a:bodyPr/>
                    <a:lstStyle/>
                    <a:p>
                      <a:pPr algn="ctr"/>
                      <a:r>
                        <a:rPr lang="en-AU" dirty="0" err="1"/>
                        <a:t>Jenis</a:t>
                      </a:r>
                      <a:r>
                        <a:rPr lang="en-AU" dirty="0"/>
                        <a:t> Data</a:t>
                      </a:r>
                      <a:endParaRPr lang="en-US" dirty="0"/>
                    </a:p>
                  </a:txBody>
                  <a:tcPr/>
                </a:tc>
                <a:tc>
                  <a:txBody>
                    <a:bodyPr/>
                    <a:lstStyle/>
                    <a:p>
                      <a:pPr algn="ctr"/>
                      <a:r>
                        <a:rPr lang="en-AU" dirty="0"/>
                        <a:t>Level</a:t>
                      </a:r>
                      <a:endParaRPr lang="en-US" dirty="0"/>
                    </a:p>
                  </a:txBody>
                  <a:tcPr/>
                </a:tc>
                <a:tc>
                  <a:txBody>
                    <a:bodyPr/>
                    <a:lstStyle/>
                    <a:p>
                      <a:pPr algn="ctr"/>
                      <a:r>
                        <a:rPr lang="en-AU" dirty="0" err="1"/>
                        <a:t>Tahun</a:t>
                      </a:r>
                      <a:endParaRPr lang="en-US" dirty="0"/>
                    </a:p>
                  </a:txBody>
                  <a:tcPr/>
                </a:tc>
                <a:tc>
                  <a:txBody>
                    <a:bodyPr/>
                    <a:lstStyle/>
                    <a:p>
                      <a:pPr algn="ctr"/>
                      <a:r>
                        <a:rPr lang="en-AU" dirty="0" err="1"/>
                        <a:t>Sumber</a:t>
                      </a:r>
                      <a:endParaRPr lang="en-US" dirty="0"/>
                    </a:p>
                  </a:txBody>
                  <a:tcPr/>
                </a:tc>
                <a:tc>
                  <a:txBody>
                    <a:bodyPr/>
                    <a:lstStyle/>
                    <a:p>
                      <a:pPr algn="ctr"/>
                      <a:r>
                        <a:rPr lang="en-AU" dirty="0" err="1"/>
                        <a:t>Ket</a:t>
                      </a:r>
                      <a:endParaRPr lang="en-US" dirty="0"/>
                    </a:p>
                  </a:txBody>
                  <a:tcPr/>
                </a:tc>
                <a:extLst>
                  <a:ext uri="{0D108BD9-81ED-4DB2-BD59-A6C34878D82A}">
                    <a16:rowId xmlns="" xmlns:a16="http://schemas.microsoft.com/office/drawing/2014/main" val="10000"/>
                  </a:ext>
                </a:extLst>
              </a:tr>
              <a:tr h="319299">
                <a:tc>
                  <a:txBody>
                    <a:bodyPr/>
                    <a:lstStyle/>
                    <a:p>
                      <a:pPr algn="ctr"/>
                      <a:r>
                        <a:rPr lang="id-ID" sz="1400" dirty="0" smtClean="0">
                          <a:latin typeface="+mn-lt"/>
                        </a:rPr>
                        <a:t>27</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Pertumbuhan Industri </a:t>
                      </a:r>
                    </a:p>
                  </a:txBody>
                  <a:tcPr marL="9525" marR="9525" marT="9525" marB="0" anchor="ctr"/>
                </a:tc>
                <a:tc>
                  <a:txBody>
                    <a:bodyPr/>
                    <a:lstStyle/>
                    <a:p>
                      <a:endParaRPr lang="en-US" sz="1400" dirty="0">
                        <a:latin typeface="+mn-lt"/>
                      </a:endParaRPr>
                    </a:p>
                  </a:txBody>
                  <a:tcPr/>
                </a:tc>
                <a:tc>
                  <a:txBody>
                    <a:bodyPr/>
                    <a:lstStyle/>
                    <a:p>
                      <a:endParaRPr lang="id-ID"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820591650"/>
                  </a:ext>
                </a:extLst>
              </a:tr>
              <a:tr h="319299">
                <a:tc>
                  <a:txBody>
                    <a:bodyPr/>
                    <a:lstStyle/>
                    <a:p>
                      <a:pPr algn="ctr"/>
                      <a:r>
                        <a:rPr lang="id-ID" sz="1400" dirty="0" smtClean="0">
                          <a:latin typeface="+mn-lt"/>
                        </a:rPr>
                        <a:t>28</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Produktivitas total daerah  </a:t>
                      </a:r>
                    </a:p>
                  </a:txBody>
                  <a:tcPr marL="9525" marR="9525" marT="9525" marB="0" anchor="ctr"/>
                </a:tc>
                <a:tc>
                  <a:txBody>
                    <a:bodyPr/>
                    <a:lstStyle/>
                    <a:p>
                      <a:endParaRPr lang="en-US" sz="1400" dirty="0">
                        <a:latin typeface="+mn-lt"/>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688982757"/>
                  </a:ext>
                </a:extLst>
              </a:tr>
              <a:tr h="319299">
                <a:tc>
                  <a:txBody>
                    <a:bodyPr/>
                    <a:lstStyle/>
                    <a:p>
                      <a:pPr algn="ctr"/>
                      <a:r>
                        <a:rPr lang="id-ID" sz="1400" dirty="0" smtClean="0">
                          <a:latin typeface="+mn-lt"/>
                        </a:rPr>
                        <a:t>29</a:t>
                      </a:r>
                      <a:endParaRPr lang="en-US" sz="1400" dirty="0">
                        <a:latin typeface="+mn-lt"/>
                      </a:endParaRPr>
                    </a:p>
                  </a:txBody>
                  <a:tcPr/>
                </a:tc>
                <a:tc>
                  <a:txBody>
                    <a:bodyPr/>
                    <a:lstStyle/>
                    <a:p>
                      <a:pPr algn="just" rtl="0" fontAlgn="ctr"/>
                      <a:r>
                        <a:rPr lang="id-ID" sz="1400" b="0" i="0" u="none" strike="noStrike" dirty="0">
                          <a:solidFill>
                            <a:srgbClr val="000000"/>
                          </a:solidFill>
                          <a:effectLst/>
                          <a:latin typeface="+mn-lt"/>
                        </a:rPr>
                        <a:t>Rasio Ekspor + Impor terhadap PDB (indikator keterbukaan ekonomi) </a:t>
                      </a:r>
                    </a:p>
                  </a:txBody>
                  <a:tcPr marL="9525" marR="9525" marT="9525" marB="0" anchor="ctr"/>
                </a:tc>
                <a:tc>
                  <a:txBody>
                    <a:bodyPr/>
                    <a:lstStyle/>
                    <a:p>
                      <a:endParaRPr lang="en-US" sz="1400" dirty="0">
                        <a:latin typeface="+mn-lt"/>
                      </a:endParaRPr>
                    </a:p>
                  </a:txBody>
                  <a:tcPr/>
                </a:tc>
                <a:tc>
                  <a:txBody>
                    <a:bodyPr/>
                    <a:lstStyle/>
                    <a:p>
                      <a:endParaRPr lang="id-ID" sz="1400" dirty="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4063934908"/>
                  </a:ext>
                </a:extLst>
              </a:tr>
              <a:tr h="319299">
                <a:tc>
                  <a:txBody>
                    <a:bodyPr/>
                    <a:lstStyle/>
                    <a:p>
                      <a:pPr algn="ctr"/>
                      <a:r>
                        <a:rPr lang="id-ID" sz="1400" dirty="0" smtClean="0">
                          <a:latin typeface="+mn-lt"/>
                        </a:rPr>
                        <a:t>30</a:t>
                      </a:r>
                      <a:endParaRPr lang="en-US" sz="1400" dirty="0">
                        <a:latin typeface="+mn-lt"/>
                      </a:endParaRPr>
                    </a:p>
                  </a:txBody>
                  <a:tcPr/>
                </a:tc>
                <a:tc>
                  <a:txBody>
                    <a:bodyPr/>
                    <a:lstStyle/>
                    <a:p>
                      <a:pPr algn="l" rtl="0" fontAlgn="ctr"/>
                      <a:r>
                        <a:rPr lang="id-ID" sz="1400" b="0" i="0" u="none" strike="noStrike" dirty="0">
                          <a:solidFill>
                            <a:srgbClr val="000000"/>
                          </a:solidFill>
                          <a:effectLst/>
                          <a:latin typeface="+mn-lt"/>
                        </a:rPr>
                        <a:t>Rasio ketergantungan </a:t>
                      </a:r>
                    </a:p>
                  </a:txBody>
                  <a:tcPr marL="9525" marR="9525" marT="9525" marB="0" anchor="ctr"/>
                </a:tc>
                <a:tc>
                  <a:txBody>
                    <a:bodyPr/>
                    <a:lstStyle/>
                    <a:p>
                      <a:endParaRPr lang="en-US" sz="1400" dirty="0">
                        <a:latin typeface="+mn-lt"/>
                      </a:endParaRPr>
                    </a:p>
                  </a:txBody>
                  <a:tcPr/>
                </a:tc>
                <a:tc>
                  <a:txBody>
                    <a:bodyPr/>
                    <a:lstStyle/>
                    <a:p>
                      <a:endParaRPr lang="id-ID" sz="1400">
                        <a:latin typeface="+mn-lt"/>
                      </a:endParaRPr>
                    </a:p>
                  </a:txBody>
                  <a:tcPr/>
                </a:tc>
                <a:tc>
                  <a:txBody>
                    <a:bodyPr/>
                    <a:lstStyle/>
                    <a:p>
                      <a:endParaRPr lang="en-US" sz="1400" dirty="0">
                        <a:latin typeface="+mn-lt"/>
                      </a:endParaRPr>
                    </a:p>
                  </a:txBody>
                  <a:tcPr/>
                </a:tc>
                <a:tc>
                  <a:txBody>
                    <a:bodyPr/>
                    <a:lstStyle/>
                    <a:p>
                      <a:endParaRPr lang="en-US" sz="1400" dirty="0">
                        <a:latin typeface="+mn-lt"/>
                      </a:endParaRPr>
                    </a:p>
                  </a:txBody>
                  <a:tcPr/>
                </a:tc>
                <a:extLst>
                  <a:ext uri="{0D108BD9-81ED-4DB2-BD59-A6C34878D82A}">
                    <a16:rowId xmlns="" xmlns:a16="http://schemas.microsoft.com/office/drawing/2014/main" val="3962129490"/>
                  </a:ext>
                </a:extLst>
              </a:tr>
            </a:tbl>
          </a:graphicData>
        </a:graphic>
      </p:graphicFrame>
      <p:sp>
        <p:nvSpPr>
          <p:cNvPr id="5" name="Rounded Rectangle 4"/>
          <p:cNvSpPr/>
          <p:nvPr/>
        </p:nvSpPr>
        <p:spPr>
          <a:xfrm>
            <a:off x="126675" y="112961"/>
            <a:ext cx="2333284"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n-US" sz="2400" b="1" dirty="0"/>
              <a:t>BPS </a:t>
            </a:r>
            <a:r>
              <a:rPr lang="id-ID" sz="2400" b="1" dirty="0" smtClean="0"/>
              <a:t>Kabupaten</a:t>
            </a:r>
            <a:endParaRPr lang="en-US" sz="2400" b="1" dirty="0"/>
          </a:p>
        </p:txBody>
      </p:sp>
    </p:spTree>
    <p:extLst>
      <p:ext uri="{BB962C8B-B14F-4D97-AF65-F5344CB8AC3E}">
        <p14:creationId xmlns:p14="http://schemas.microsoft.com/office/powerpoint/2010/main" val="1061059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4158</TotalTime>
  <Words>4478</Words>
  <Application>Microsoft Office PowerPoint</Application>
  <PresentationFormat>On-screen Show (4:3)</PresentationFormat>
  <Paragraphs>1274</Paragraphs>
  <Slides>45</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Adobe Gothic Std B</vt:lpstr>
      <vt:lpstr>Malgun Gothic</vt:lpstr>
      <vt:lpstr>Arial</vt:lpstr>
      <vt:lpstr>Bookman Old Style</vt:lpstr>
      <vt:lpstr>Calibri</vt:lpstr>
      <vt:lpstr>Cambria</vt:lpstr>
      <vt:lpstr>Tahoma</vt:lpstr>
      <vt:lpstr>Times New Roman</vt:lpstr>
      <vt:lpstr>Wingdings</vt:lpstr>
      <vt:lpstr>Office Theme</vt:lpstr>
      <vt:lpstr>STANDARISASI PENYAJIAN DATA STASTISTIK SEKTORAL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Eko Darminto</dc:creator>
  <cp:lastModifiedBy>0point5</cp:lastModifiedBy>
  <cp:revision>206</cp:revision>
  <cp:lastPrinted>2018-03-23T11:47:16Z</cp:lastPrinted>
  <dcterms:created xsi:type="dcterms:W3CDTF">2017-08-20T12:37:16Z</dcterms:created>
  <dcterms:modified xsi:type="dcterms:W3CDTF">2018-05-07T08:37:28Z</dcterms:modified>
</cp:coreProperties>
</file>