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43"/>
  </p:notesMasterIdLst>
  <p:handoutMasterIdLst>
    <p:handoutMasterId r:id="rId44"/>
  </p:handoutMasterIdLst>
  <p:sldIdLst>
    <p:sldId id="332" r:id="rId2"/>
    <p:sldId id="310" r:id="rId3"/>
    <p:sldId id="311" r:id="rId4"/>
    <p:sldId id="312" r:id="rId5"/>
    <p:sldId id="317" r:id="rId6"/>
    <p:sldId id="319" r:id="rId7"/>
    <p:sldId id="318" r:id="rId8"/>
    <p:sldId id="331" r:id="rId9"/>
    <p:sldId id="320" r:id="rId10"/>
    <p:sldId id="321" r:id="rId11"/>
    <p:sldId id="322" r:id="rId12"/>
    <p:sldId id="325" r:id="rId13"/>
    <p:sldId id="324" r:id="rId14"/>
    <p:sldId id="326" r:id="rId15"/>
    <p:sldId id="323" r:id="rId16"/>
    <p:sldId id="259" r:id="rId17"/>
    <p:sldId id="281" r:id="rId18"/>
    <p:sldId id="284" r:id="rId19"/>
    <p:sldId id="286" r:id="rId20"/>
    <p:sldId id="289" r:id="rId21"/>
    <p:sldId id="288" r:id="rId22"/>
    <p:sldId id="287" r:id="rId23"/>
    <p:sldId id="291" r:id="rId24"/>
    <p:sldId id="293" r:id="rId25"/>
    <p:sldId id="296" r:id="rId26"/>
    <p:sldId id="300" r:id="rId27"/>
    <p:sldId id="295" r:id="rId28"/>
    <p:sldId id="294" r:id="rId29"/>
    <p:sldId id="298" r:id="rId30"/>
    <p:sldId id="299" r:id="rId31"/>
    <p:sldId id="333" r:id="rId32"/>
    <p:sldId id="301" r:id="rId33"/>
    <p:sldId id="302" r:id="rId34"/>
    <p:sldId id="303" r:id="rId35"/>
    <p:sldId id="304" r:id="rId36"/>
    <p:sldId id="305" r:id="rId37"/>
    <p:sldId id="306" r:id="rId38"/>
    <p:sldId id="307" r:id="rId39"/>
    <p:sldId id="328" r:id="rId40"/>
    <p:sldId id="329" r:id="rId41"/>
    <p:sldId id="276" r:id="rId42"/>
  </p:sldIdLst>
  <p:sldSz cx="9144000" cy="6858000" type="screen4x3"/>
  <p:notesSz cx="7053263" cy="111379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508" userDrawn="1">
          <p15:clr>
            <a:srgbClr val="A4A3A4"/>
          </p15:clr>
        </p15:guide>
        <p15:guide id="2" pos="22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3300"/>
    <a:srgbClr val="CC9900"/>
    <a:srgbClr val="00CC99"/>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22"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08" y="-84"/>
      </p:cViewPr>
      <p:guideLst>
        <p:guide orient="horz" pos="3508"/>
        <p:guide pos="22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6A2EA9E3-BB96-43F5-9827-DBAFC84B3651}"/>
              </a:ext>
            </a:extLst>
          </p:cNvPr>
          <p:cNvSpPr>
            <a:spLocks noGrp="1"/>
          </p:cNvSpPr>
          <p:nvPr>
            <p:ph type="hdr" sz="quarter"/>
          </p:nvPr>
        </p:nvSpPr>
        <p:spPr>
          <a:xfrm>
            <a:off x="0" y="0"/>
            <a:ext cx="3056414" cy="558829"/>
          </a:xfrm>
          <a:prstGeom prst="rect">
            <a:avLst/>
          </a:prstGeom>
        </p:spPr>
        <p:txBody>
          <a:bodyPr vert="horz" lIns="103949" tIns="51974" rIns="103949" bIns="51974" rtlCol="0"/>
          <a:lstStyle>
            <a:lvl1pPr algn="l">
              <a:defRPr sz="1400"/>
            </a:lvl1pPr>
          </a:lstStyle>
          <a:p>
            <a:endParaRPr lang="en-AU"/>
          </a:p>
        </p:txBody>
      </p:sp>
      <p:sp>
        <p:nvSpPr>
          <p:cNvPr id="3" name="Date Placeholder 2">
            <a:extLst>
              <a:ext uri="{FF2B5EF4-FFF2-40B4-BE49-F238E27FC236}">
                <a16:creationId xmlns="" xmlns:a16="http://schemas.microsoft.com/office/drawing/2014/main" id="{0A8E9DF6-DB7A-4441-A0D0-996ADFEA4B12}"/>
              </a:ext>
            </a:extLst>
          </p:cNvPr>
          <p:cNvSpPr>
            <a:spLocks noGrp="1"/>
          </p:cNvSpPr>
          <p:nvPr>
            <p:ph type="dt" sz="quarter" idx="1"/>
          </p:nvPr>
        </p:nvSpPr>
        <p:spPr>
          <a:xfrm>
            <a:off x="3995217" y="0"/>
            <a:ext cx="3056414" cy="558829"/>
          </a:xfrm>
          <a:prstGeom prst="rect">
            <a:avLst/>
          </a:prstGeom>
        </p:spPr>
        <p:txBody>
          <a:bodyPr vert="horz" lIns="103949" tIns="51974" rIns="103949" bIns="51974" rtlCol="0"/>
          <a:lstStyle>
            <a:lvl1pPr algn="r">
              <a:defRPr sz="1400"/>
            </a:lvl1pPr>
          </a:lstStyle>
          <a:p>
            <a:fld id="{844B9948-32A7-43ED-8768-ED09E420AAC3}" type="datetimeFigureOut">
              <a:rPr lang="en-AU" smtClean="0"/>
              <a:t>7/05/2018</a:t>
            </a:fld>
            <a:endParaRPr lang="en-AU"/>
          </a:p>
        </p:txBody>
      </p:sp>
      <p:sp>
        <p:nvSpPr>
          <p:cNvPr id="4" name="Footer Placeholder 3">
            <a:extLst>
              <a:ext uri="{FF2B5EF4-FFF2-40B4-BE49-F238E27FC236}">
                <a16:creationId xmlns="" xmlns:a16="http://schemas.microsoft.com/office/drawing/2014/main" id="{1DDA66D3-4604-41E0-8395-F95519DE4AA3}"/>
              </a:ext>
            </a:extLst>
          </p:cNvPr>
          <p:cNvSpPr>
            <a:spLocks noGrp="1"/>
          </p:cNvSpPr>
          <p:nvPr>
            <p:ph type="ftr" sz="quarter" idx="2"/>
          </p:nvPr>
        </p:nvSpPr>
        <p:spPr>
          <a:xfrm>
            <a:off x="0" y="10579073"/>
            <a:ext cx="3056414" cy="558828"/>
          </a:xfrm>
          <a:prstGeom prst="rect">
            <a:avLst/>
          </a:prstGeom>
        </p:spPr>
        <p:txBody>
          <a:bodyPr vert="horz" lIns="103949" tIns="51974" rIns="103949" bIns="51974" rtlCol="0" anchor="b"/>
          <a:lstStyle>
            <a:lvl1pPr algn="l">
              <a:defRPr sz="1400"/>
            </a:lvl1pPr>
          </a:lstStyle>
          <a:p>
            <a:endParaRPr lang="en-AU"/>
          </a:p>
        </p:txBody>
      </p:sp>
      <p:sp>
        <p:nvSpPr>
          <p:cNvPr id="5" name="Slide Number Placeholder 4">
            <a:extLst>
              <a:ext uri="{FF2B5EF4-FFF2-40B4-BE49-F238E27FC236}">
                <a16:creationId xmlns="" xmlns:a16="http://schemas.microsoft.com/office/drawing/2014/main" id="{211027CE-73CB-4147-9FE2-56254F841B7D}"/>
              </a:ext>
            </a:extLst>
          </p:cNvPr>
          <p:cNvSpPr>
            <a:spLocks noGrp="1"/>
          </p:cNvSpPr>
          <p:nvPr>
            <p:ph type="sldNum" sz="quarter" idx="3"/>
          </p:nvPr>
        </p:nvSpPr>
        <p:spPr>
          <a:xfrm>
            <a:off x="3995217" y="10579073"/>
            <a:ext cx="3056414" cy="558828"/>
          </a:xfrm>
          <a:prstGeom prst="rect">
            <a:avLst/>
          </a:prstGeom>
        </p:spPr>
        <p:txBody>
          <a:bodyPr vert="horz" lIns="103949" tIns="51974" rIns="103949" bIns="51974" rtlCol="0" anchor="b"/>
          <a:lstStyle>
            <a:lvl1pPr algn="r">
              <a:defRPr sz="1400"/>
            </a:lvl1pPr>
          </a:lstStyle>
          <a:p>
            <a:fld id="{0126CD9D-CA5A-453E-887C-8C0C796A74E9}" type="slidenum">
              <a:rPr lang="en-AU" smtClean="0"/>
              <a:t>‹#›</a:t>
            </a:fld>
            <a:endParaRPr lang="en-AU"/>
          </a:p>
        </p:txBody>
      </p:sp>
    </p:spTree>
    <p:extLst>
      <p:ext uri="{BB962C8B-B14F-4D97-AF65-F5344CB8AC3E}">
        <p14:creationId xmlns:p14="http://schemas.microsoft.com/office/powerpoint/2010/main" val="34479795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556895"/>
          </a:xfrm>
          <a:prstGeom prst="rect">
            <a:avLst/>
          </a:prstGeom>
        </p:spPr>
        <p:txBody>
          <a:bodyPr vert="horz" lIns="103949" tIns="51974" rIns="103949" bIns="51974" rtlCol="0"/>
          <a:lstStyle>
            <a:lvl1pPr algn="l">
              <a:defRPr sz="1400"/>
            </a:lvl1pPr>
          </a:lstStyle>
          <a:p>
            <a:endParaRPr lang="en-US"/>
          </a:p>
        </p:txBody>
      </p:sp>
      <p:sp>
        <p:nvSpPr>
          <p:cNvPr id="3" name="Date Placeholder 2"/>
          <p:cNvSpPr>
            <a:spLocks noGrp="1"/>
          </p:cNvSpPr>
          <p:nvPr>
            <p:ph type="dt" idx="1"/>
          </p:nvPr>
        </p:nvSpPr>
        <p:spPr>
          <a:xfrm>
            <a:off x="3995217" y="0"/>
            <a:ext cx="3056414" cy="556895"/>
          </a:xfrm>
          <a:prstGeom prst="rect">
            <a:avLst/>
          </a:prstGeom>
        </p:spPr>
        <p:txBody>
          <a:bodyPr vert="horz" lIns="103949" tIns="51974" rIns="103949" bIns="51974" rtlCol="0"/>
          <a:lstStyle>
            <a:lvl1pPr algn="r">
              <a:defRPr sz="1400"/>
            </a:lvl1pPr>
          </a:lstStyle>
          <a:p>
            <a:fld id="{4F511E95-17CB-46E5-9161-208CB9FD71C6}" type="datetimeFigureOut">
              <a:rPr lang="en-US" smtClean="0"/>
              <a:t>5/7/2018</a:t>
            </a:fld>
            <a:endParaRPr lang="en-US"/>
          </a:p>
        </p:txBody>
      </p:sp>
      <p:sp>
        <p:nvSpPr>
          <p:cNvPr id="4" name="Slide Image Placeholder 3"/>
          <p:cNvSpPr>
            <a:spLocks noGrp="1" noRot="1" noChangeAspect="1"/>
          </p:cNvSpPr>
          <p:nvPr>
            <p:ph type="sldImg" idx="2"/>
          </p:nvPr>
        </p:nvSpPr>
        <p:spPr>
          <a:xfrm>
            <a:off x="742950" y="835025"/>
            <a:ext cx="5568950" cy="4176713"/>
          </a:xfrm>
          <a:prstGeom prst="rect">
            <a:avLst/>
          </a:prstGeom>
          <a:noFill/>
          <a:ln w="12700">
            <a:solidFill>
              <a:prstClr val="black"/>
            </a:solidFill>
          </a:ln>
        </p:spPr>
        <p:txBody>
          <a:bodyPr vert="horz" lIns="103949" tIns="51974" rIns="103949" bIns="51974" rtlCol="0" anchor="ctr"/>
          <a:lstStyle/>
          <a:p>
            <a:endParaRPr lang="en-US"/>
          </a:p>
        </p:txBody>
      </p:sp>
      <p:sp>
        <p:nvSpPr>
          <p:cNvPr id="5" name="Notes Placeholder 4"/>
          <p:cNvSpPr>
            <a:spLocks noGrp="1"/>
          </p:cNvSpPr>
          <p:nvPr>
            <p:ph type="body" sz="quarter" idx="3"/>
          </p:nvPr>
        </p:nvSpPr>
        <p:spPr>
          <a:xfrm>
            <a:off x="705327" y="5290502"/>
            <a:ext cx="5642610" cy="5012055"/>
          </a:xfrm>
          <a:prstGeom prst="rect">
            <a:avLst/>
          </a:prstGeom>
        </p:spPr>
        <p:txBody>
          <a:bodyPr vert="horz" lIns="103949" tIns="51974" rIns="103949" bIns="5197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579072"/>
            <a:ext cx="3056414" cy="556895"/>
          </a:xfrm>
          <a:prstGeom prst="rect">
            <a:avLst/>
          </a:prstGeom>
        </p:spPr>
        <p:txBody>
          <a:bodyPr vert="horz" lIns="103949" tIns="51974" rIns="103949" bIns="51974" rtlCol="0" anchor="b"/>
          <a:lstStyle>
            <a:lvl1pPr algn="l">
              <a:defRPr sz="1400"/>
            </a:lvl1pPr>
          </a:lstStyle>
          <a:p>
            <a:endParaRPr lang="en-US"/>
          </a:p>
        </p:txBody>
      </p:sp>
      <p:sp>
        <p:nvSpPr>
          <p:cNvPr id="7" name="Slide Number Placeholder 6"/>
          <p:cNvSpPr>
            <a:spLocks noGrp="1"/>
          </p:cNvSpPr>
          <p:nvPr>
            <p:ph type="sldNum" sz="quarter" idx="5"/>
          </p:nvPr>
        </p:nvSpPr>
        <p:spPr>
          <a:xfrm>
            <a:off x="3995217" y="10579072"/>
            <a:ext cx="3056414" cy="556895"/>
          </a:xfrm>
          <a:prstGeom prst="rect">
            <a:avLst/>
          </a:prstGeom>
        </p:spPr>
        <p:txBody>
          <a:bodyPr vert="horz" lIns="103949" tIns="51974" rIns="103949" bIns="51974" rtlCol="0" anchor="b"/>
          <a:lstStyle>
            <a:lvl1pPr algn="r">
              <a:defRPr sz="1400"/>
            </a:lvl1pPr>
          </a:lstStyle>
          <a:p>
            <a:fld id="{A161A95A-E701-4606-9407-2BD97B7E3647}" type="slidenum">
              <a:rPr lang="en-US" smtClean="0"/>
              <a:t>‹#›</a:t>
            </a:fld>
            <a:endParaRPr lang="en-US"/>
          </a:p>
        </p:txBody>
      </p:sp>
    </p:spTree>
    <p:extLst>
      <p:ext uri="{BB962C8B-B14F-4D97-AF65-F5344CB8AC3E}">
        <p14:creationId xmlns:p14="http://schemas.microsoft.com/office/powerpoint/2010/main" val="2555190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1A95A-E701-4606-9407-2BD97B7E3647}" type="slidenum">
              <a:rPr lang="en-US" smtClean="0"/>
              <a:t>16</a:t>
            </a:fld>
            <a:endParaRPr lang="en-US"/>
          </a:p>
        </p:txBody>
      </p:sp>
    </p:spTree>
    <p:extLst>
      <p:ext uri="{BB962C8B-B14F-4D97-AF65-F5344CB8AC3E}">
        <p14:creationId xmlns:p14="http://schemas.microsoft.com/office/powerpoint/2010/main" val="2361264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26</a:t>
            </a:fld>
            <a:endParaRPr lang="en-US"/>
          </a:p>
        </p:txBody>
      </p:sp>
    </p:spTree>
    <p:extLst>
      <p:ext uri="{BB962C8B-B14F-4D97-AF65-F5344CB8AC3E}">
        <p14:creationId xmlns:p14="http://schemas.microsoft.com/office/powerpoint/2010/main" val="415768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27</a:t>
            </a:fld>
            <a:endParaRPr lang="en-US"/>
          </a:p>
        </p:txBody>
      </p:sp>
    </p:spTree>
    <p:extLst>
      <p:ext uri="{BB962C8B-B14F-4D97-AF65-F5344CB8AC3E}">
        <p14:creationId xmlns:p14="http://schemas.microsoft.com/office/powerpoint/2010/main" val="596082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28</a:t>
            </a:fld>
            <a:endParaRPr lang="en-US"/>
          </a:p>
        </p:txBody>
      </p:sp>
    </p:spTree>
    <p:extLst>
      <p:ext uri="{BB962C8B-B14F-4D97-AF65-F5344CB8AC3E}">
        <p14:creationId xmlns:p14="http://schemas.microsoft.com/office/powerpoint/2010/main" val="2265893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29</a:t>
            </a:fld>
            <a:endParaRPr lang="en-US"/>
          </a:p>
        </p:txBody>
      </p:sp>
    </p:spTree>
    <p:extLst>
      <p:ext uri="{BB962C8B-B14F-4D97-AF65-F5344CB8AC3E}">
        <p14:creationId xmlns:p14="http://schemas.microsoft.com/office/powerpoint/2010/main" val="2927109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30</a:t>
            </a:fld>
            <a:endParaRPr lang="en-US"/>
          </a:p>
        </p:txBody>
      </p:sp>
    </p:spTree>
    <p:extLst>
      <p:ext uri="{BB962C8B-B14F-4D97-AF65-F5344CB8AC3E}">
        <p14:creationId xmlns:p14="http://schemas.microsoft.com/office/powerpoint/2010/main" val="24170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32</a:t>
            </a:fld>
            <a:endParaRPr lang="en-US"/>
          </a:p>
        </p:txBody>
      </p:sp>
    </p:spTree>
    <p:extLst>
      <p:ext uri="{BB962C8B-B14F-4D97-AF65-F5344CB8AC3E}">
        <p14:creationId xmlns:p14="http://schemas.microsoft.com/office/powerpoint/2010/main" val="2778461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33</a:t>
            </a:fld>
            <a:endParaRPr lang="en-US"/>
          </a:p>
        </p:txBody>
      </p:sp>
    </p:spTree>
    <p:extLst>
      <p:ext uri="{BB962C8B-B14F-4D97-AF65-F5344CB8AC3E}">
        <p14:creationId xmlns:p14="http://schemas.microsoft.com/office/powerpoint/2010/main" val="4168583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34</a:t>
            </a:fld>
            <a:endParaRPr lang="en-US"/>
          </a:p>
        </p:txBody>
      </p:sp>
    </p:spTree>
    <p:extLst>
      <p:ext uri="{BB962C8B-B14F-4D97-AF65-F5344CB8AC3E}">
        <p14:creationId xmlns:p14="http://schemas.microsoft.com/office/powerpoint/2010/main" val="1835890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35</a:t>
            </a:fld>
            <a:endParaRPr lang="en-US"/>
          </a:p>
        </p:txBody>
      </p:sp>
    </p:spTree>
    <p:extLst>
      <p:ext uri="{BB962C8B-B14F-4D97-AF65-F5344CB8AC3E}">
        <p14:creationId xmlns:p14="http://schemas.microsoft.com/office/powerpoint/2010/main" val="1467314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36</a:t>
            </a:fld>
            <a:endParaRPr lang="en-US"/>
          </a:p>
        </p:txBody>
      </p:sp>
    </p:spTree>
    <p:extLst>
      <p:ext uri="{BB962C8B-B14F-4D97-AF65-F5344CB8AC3E}">
        <p14:creationId xmlns:p14="http://schemas.microsoft.com/office/powerpoint/2010/main" val="2926612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1A95A-E701-4606-9407-2BD97B7E3647}" type="slidenum">
              <a:rPr lang="en-US" smtClean="0"/>
              <a:t>17</a:t>
            </a:fld>
            <a:endParaRPr lang="en-US"/>
          </a:p>
        </p:txBody>
      </p:sp>
    </p:spTree>
    <p:extLst>
      <p:ext uri="{BB962C8B-B14F-4D97-AF65-F5344CB8AC3E}">
        <p14:creationId xmlns:p14="http://schemas.microsoft.com/office/powerpoint/2010/main" val="2361264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37</a:t>
            </a:fld>
            <a:endParaRPr lang="en-US"/>
          </a:p>
        </p:txBody>
      </p:sp>
    </p:spTree>
    <p:extLst>
      <p:ext uri="{BB962C8B-B14F-4D97-AF65-F5344CB8AC3E}">
        <p14:creationId xmlns:p14="http://schemas.microsoft.com/office/powerpoint/2010/main" val="3422286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38</a:t>
            </a:fld>
            <a:endParaRPr lang="en-US"/>
          </a:p>
        </p:txBody>
      </p:sp>
    </p:spTree>
    <p:extLst>
      <p:ext uri="{BB962C8B-B14F-4D97-AF65-F5344CB8AC3E}">
        <p14:creationId xmlns:p14="http://schemas.microsoft.com/office/powerpoint/2010/main" val="28994935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39</a:t>
            </a:fld>
            <a:endParaRPr lang="en-US"/>
          </a:p>
        </p:txBody>
      </p:sp>
    </p:spTree>
    <p:extLst>
      <p:ext uri="{BB962C8B-B14F-4D97-AF65-F5344CB8AC3E}">
        <p14:creationId xmlns:p14="http://schemas.microsoft.com/office/powerpoint/2010/main" val="3062227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40</a:t>
            </a:fld>
            <a:endParaRPr lang="en-US"/>
          </a:p>
        </p:txBody>
      </p:sp>
    </p:spTree>
    <p:extLst>
      <p:ext uri="{BB962C8B-B14F-4D97-AF65-F5344CB8AC3E}">
        <p14:creationId xmlns:p14="http://schemas.microsoft.com/office/powerpoint/2010/main" val="2754129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1A95A-E701-4606-9407-2BD97B7E3647}" type="slidenum">
              <a:rPr lang="en-US" smtClean="0"/>
              <a:t>18</a:t>
            </a:fld>
            <a:endParaRPr lang="en-US"/>
          </a:p>
        </p:txBody>
      </p:sp>
    </p:spTree>
    <p:extLst>
      <p:ext uri="{BB962C8B-B14F-4D97-AF65-F5344CB8AC3E}">
        <p14:creationId xmlns:p14="http://schemas.microsoft.com/office/powerpoint/2010/main" val="2361264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1A95A-E701-4606-9407-2BD97B7E3647}" type="slidenum">
              <a:rPr lang="en-US" smtClean="0"/>
              <a:t>19</a:t>
            </a:fld>
            <a:endParaRPr lang="en-US"/>
          </a:p>
        </p:txBody>
      </p:sp>
    </p:spTree>
    <p:extLst>
      <p:ext uri="{BB962C8B-B14F-4D97-AF65-F5344CB8AC3E}">
        <p14:creationId xmlns:p14="http://schemas.microsoft.com/office/powerpoint/2010/main" val="3630500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1A95A-E701-4606-9407-2BD97B7E3647}" type="slidenum">
              <a:rPr lang="en-US" smtClean="0"/>
              <a:t>20</a:t>
            </a:fld>
            <a:endParaRPr lang="en-US"/>
          </a:p>
        </p:txBody>
      </p:sp>
    </p:spTree>
    <p:extLst>
      <p:ext uri="{BB962C8B-B14F-4D97-AF65-F5344CB8AC3E}">
        <p14:creationId xmlns:p14="http://schemas.microsoft.com/office/powerpoint/2010/main" val="1558136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1A95A-E701-4606-9407-2BD97B7E3647}" type="slidenum">
              <a:rPr lang="en-US" smtClean="0"/>
              <a:t>21</a:t>
            </a:fld>
            <a:endParaRPr lang="en-US"/>
          </a:p>
        </p:txBody>
      </p:sp>
    </p:spTree>
    <p:extLst>
      <p:ext uri="{BB962C8B-B14F-4D97-AF65-F5344CB8AC3E}">
        <p14:creationId xmlns:p14="http://schemas.microsoft.com/office/powerpoint/2010/main" val="328081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1A95A-E701-4606-9407-2BD97B7E3647}" type="slidenum">
              <a:rPr lang="en-US" smtClean="0"/>
              <a:t>22</a:t>
            </a:fld>
            <a:endParaRPr lang="en-US"/>
          </a:p>
        </p:txBody>
      </p:sp>
    </p:spTree>
    <p:extLst>
      <p:ext uri="{BB962C8B-B14F-4D97-AF65-F5344CB8AC3E}">
        <p14:creationId xmlns:p14="http://schemas.microsoft.com/office/powerpoint/2010/main" val="1835712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24</a:t>
            </a:fld>
            <a:endParaRPr lang="en-US"/>
          </a:p>
        </p:txBody>
      </p:sp>
    </p:spTree>
    <p:extLst>
      <p:ext uri="{BB962C8B-B14F-4D97-AF65-F5344CB8AC3E}">
        <p14:creationId xmlns:p14="http://schemas.microsoft.com/office/powerpoint/2010/main" val="2764315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25</a:t>
            </a:fld>
            <a:endParaRPr lang="en-US"/>
          </a:p>
        </p:txBody>
      </p:sp>
    </p:spTree>
    <p:extLst>
      <p:ext uri="{BB962C8B-B14F-4D97-AF65-F5344CB8AC3E}">
        <p14:creationId xmlns:p14="http://schemas.microsoft.com/office/powerpoint/2010/main" val="41832332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677FDBAC-6AA1-4C6E-B9D4-AB6564A55156}" type="datetimeFigureOut">
              <a:rPr lang="en-US" smtClean="0"/>
              <a:t>5/7/2018</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F63505FE-99E7-4017-90D1-DD027437261B}" type="slidenum">
              <a:rPr lang="en-US" smtClean="0"/>
              <a:t>‹#›</a:t>
            </a:fld>
            <a:endParaRPr lang="en-US"/>
          </a:p>
        </p:txBody>
      </p:sp>
    </p:spTree>
    <p:extLst>
      <p:ext uri="{BB962C8B-B14F-4D97-AF65-F5344CB8AC3E}">
        <p14:creationId xmlns:p14="http://schemas.microsoft.com/office/powerpoint/2010/main" val="2363605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7FDBAC-6AA1-4C6E-B9D4-AB6564A55156}" type="datetimeFigureOut">
              <a:rPr lang="en-US" smtClean="0"/>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3505FE-99E7-4017-90D1-DD027437261B}" type="slidenum">
              <a:rPr lang="en-US" smtClean="0"/>
              <a:t>‹#›</a:t>
            </a:fld>
            <a:endParaRPr lang="en-US"/>
          </a:p>
        </p:txBody>
      </p:sp>
    </p:spTree>
    <p:extLst>
      <p:ext uri="{BB962C8B-B14F-4D97-AF65-F5344CB8AC3E}">
        <p14:creationId xmlns:p14="http://schemas.microsoft.com/office/powerpoint/2010/main" val="523645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7FDBAC-6AA1-4C6E-B9D4-AB6564A55156}"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3505FE-99E7-4017-90D1-DD027437261B}" type="slidenum">
              <a:rPr lang="en-US" smtClean="0"/>
              <a:t>‹#›</a:t>
            </a:fld>
            <a:endParaRPr lang="en-US"/>
          </a:p>
        </p:txBody>
      </p:sp>
    </p:spTree>
    <p:extLst>
      <p:ext uri="{BB962C8B-B14F-4D97-AF65-F5344CB8AC3E}">
        <p14:creationId xmlns:p14="http://schemas.microsoft.com/office/powerpoint/2010/main" val="1818159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7FDBAC-6AA1-4C6E-B9D4-AB6564A55156}"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3505FE-99E7-4017-90D1-DD027437261B}" type="slidenum">
              <a:rPr lang="en-US" smtClean="0"/>
              <a:t>‹#›</a:t>
            </a:fld>
            <a:endParaRPr lang="en-US"/>
          </a:p>
        </p:txBody>
      </p:sp>
    </p:spTree>
    <p:extLst>
      <p:ext uri="{BB962C8B-B14F-4D97-AF65-F5344CB8AC3E}">
        <p14:creationId xmlns:p14="http://schemas.microsoft.com/office/powerpoint/2010/main" val="2036063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7FDBAC-6AA1-4C6E-B9D4-AB6564A55156}"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3505FE-99E7-4017-90D1-DD027437261B}" type="slidenum">
              <a:rPr lang="en-US" smtClean="0"/>
              <a:t>‹#›</a:t>
            </a:fld>
            <a:endParaRPr lang="en-US"/>
          </a:p>
        </p:txBody>
      </p:sp>
    </p:spTree>
    <p:extLst>
      <p:ext uri="{BB962C8B-B14F-4D97-AF65-F5344CB8AC3E}">
        <p14:creationId xmlns:p14="http://schemas.microsoft.com/office/powerpoint/2010/main" val="3459045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7FDBAC-6AA1-4C6E-B9D4-AB6564A55156}"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3505FE-99E7-4017-90D1-DD027437261B}" type="slidenum">
              <a:rPr lang="en-US" smtClean="0"/>
              <a:t>‹#›</a:t>
            </a:fld>
            <a:endParaRPr lang="en-US"/>
          </a:p>
        </p:txBody>
      </p:sp>
    </p:spTree>
    <p:extLst>
      <p:ext uri="{BB962C8B-B14F-4D97-AF65-F5344CB8AC3E}">
        <p14:creationId xmlns:p14="http://schemas.microsoft.com/office/powerpoint/2010/main" val="1242813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7FDBAC-6AA1-4C6E-B9D4-AB6564A55156}"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3505FE-99E7-4017-90D1-DD027437261B}" type="slidenum">
              <a:rPr lang="en-US" smtClean="0"/>
              <a:t>‹#›</a:t>
            </a:fld>
            <a:endParaRPr lang="en-US"/>
          </a:p>
        </p:txBody>
      </p:sp>
    </p:spTree>
    <p:extLst>
      <p:ext uri="{BB962C8B-B14F-4D97-AF65-F5344CB8AC3E}">
        <p14:creationId xmlns:p14="http://schemas.microsoft.com/office/powerpoint/2010/main" val="2481180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7FDBAC-6AA1-4C6E-B9D4-AB6564A55156}"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3505FE-99E7-4017-90D1-DD027437261B}" type="slidenum">
              <a:rPr lang="en-US" smtClean="0"/>
              <a:t>‹#›</a:t>
            </a:fld>
            <a:endParaRPr lang="en-US"/>
          </a:p>
        </p:txBody>
      </p:sp>
    </p:spTree>
    <p:extLst>
      <p:ext uri="{BB962C8B-B14F-4D97-AF65-F5344CB8AC3E}">
        <p14:creationId xmlns:p14="http://schemas.microsoft.com/office/powerpoint/2010/main" val="449592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7FDBAC-6AA1-4C6E-B9D4-AB6564A55156}"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3505FE-99E7-4017-90D1-DD027437261B}" type="slidenum">
              <a:rPr lang="en-US" smtClean="0"/>
              <a:t>‹#›</a:t>
            </a:fld>
            <a:endParaRPr lang="en-US"/>
          </a:p>
        </p:txBody>
      </p:sp>
    </p:spTree>
    <p:extLst>
      <p:ext uri="{BB962C8B-B14F-4D97-AF65-F5344CB8AC3E}">
        <p14:creationId xmlns:p14="http://schemas.microsoft.com/office/powerpoint/2010/main" val="3876315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7FDBAC-6AA1-4C6E-B9D4-AB6564A55156}"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3505FE-99E7-4017-90D1-DD027437261B}" type="slidenum">
              <a:rPr lang="en-US" smtClean="0"/>
              <a:t>‹#›</a:t>
            </a:fld>
            <a:endParaRPr lang="en-US"/>
          </a:p>
        </p:txBody>
      </p:sp>
    </p:spTree>
    <p:extLst>
      <p:ext uri="{BB962C8B-B14F-4D97-AF65-F5344CB8AC3E}">
        <p14:creationId xmlns:p14="http://schemas.microsoft.com/office/powerpoint/2010/main" val="3903887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7FDBAC-6AA1-4C6E-B9D4-AB6564A55156}"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3505FE-99E7-4017-90D1-DD027437261B}" type="slidenum">
              <a:rPr lang="en-US" smtClean="0"/>
              <a:t>‹#›</a:t>
            </a:fld>
            <a:endParaRPr lang="en-US"/>
          </a:p>
        </p:txBody>
      </p:sp>
    </p:spTree>
    <p:extLst>
      <p:ext uri="{BB962C8B-B14F-4D97-AF65-F5344CB8AC3E}">
        <p14:creationId xmlns:p14="http://schemas.microsoft.com/office/powerpoint/2010/main" val="2435950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7FDBAC-6AA1-4C6E-B9D4-AB6564A55156}" type="datetimeFigureOut">
              <a:rPr lang="en-US" smtClean="0"/>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3505FE-99E7-4017-90D1-DD027437261B}" type="slidenum">
              <a:rPr lang="en-US" smtClean="0"/>
              <a:t>‹#›</a:t>
            </a:fld>
            <a:endParaRPr lang="en-US"/>
          </a:p>
        </p:txBody>
      </p:sp>
    </p:spTree>
    <p:extLst>
      <p:ext uri="{BB962C8B-B14F-4D97-AF65-F5344CB8AC3E}">
        <p14:creationId xmlns:p14="http://schemas.microsoft.com/office/powerpoint/2010/main" val="2107797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7FDBAC-6AA1-4C6E-B9D4-AB6564A55156}" type="datetimeFigureOut">
              <a:rPr lang="en-US" smtClean="0"/>
              <a:t>5/7/2018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3505FE-99E7-4017-90D1-DD027437261B}" type="slidenum">
              <a:rPr lang="en-US" smtClean="0"/>
              <a:t>‹#›</a:t>
            </a:fld>
            <a:endParaRPr lang="en-US"/>
          </a:p>
        </p:txBody>
      </p:sp>
    </p:spTree>
    <p:extLst>
      <p:ext uri="{BB962C8B-B14F-4D97-AF65-F5344CB8AC3E}">
        <p14:creationId xmlns:p14="http://schemas.microsoft.com/office/powerpoint/2010/main" val="3040088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FDBAC-6AA1-4C6E-B9D4-AB6564A55156}" type="datetimeFigureOut">
              <a:rPr lang="en-US" smtClean="0"/>
              <a:t>5/7/2018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3505FE-99E7-4017-90D1-DD027437261B}" type="slidenum">
              <a:rPr lang="en-US" smtClean="0"/>
              <a:t>‹#›</a:t>
            </a:fld>
            <a:endParaRPr lang="en-US"/>
          </a:p>
        </p:txBody>
      </p:sp>
    </p:spTree>
    <p:extLst>
      <p:ext uri="{BB962C8B-B14F-4D97-AF65-F5344CB8AC3E}">
        <p14:creationId xmlns:p14="http://schemas.microsoft.com/office/powerpoint/2010/main" val="296057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677FDBAC-6AA1-4C6E-B9D4-AB6564A55156}" type="datetimeFigureOut">
              <a:rPr lang="en-US" smtClean="0"/>
              <a:t>5/7/2018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3505FE-99E7-4017-90D1-DD027437261B}" type="slidenum">
              <a:rPr lang="en-US" smtClean="0"/>
              <a:t>‹#›</a:t>
            </a:fld>
            <a:endParaRPr lang="en-US"/>
          </a:p>
        </p:txBody>
      </p:sp>
    </p:spTree>
    <p:extLst>
      <p:ext uri="{BB962C8B-B14F-4D97-AF65-F5344CB8AC3E}">
        <p14:creationId xmlns:p14="http://schemas.microsoft.com/office/powerpoint/2010/main" val="1356583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7FDBAC-6AA1-4C6E-B9D4-AB6564A55156}" type="datetimeFigureOut">
              <a:rPr lang="en-US" smtClean="0"/>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3505FE-99E7-4017-90D1-DD027437261B}" type="slidenum">
              <a:rPr lang="en-US" smtClean="0"/>
              <a:t>‹#›</a:t>
            </a:fld>
            <a:endParaRPr lang="en-US"/>
          </a:p>
        </p:txBody>
      </p:sp>
    </p:spTree>
    <p:extLst>
      <p:ext uri="{BB962C8B-B14F-4D97-AF65-F5344CB8AC3E}">
        <p14:creationId xmlns:p14="http://schemas.microsoft.com/office/powerpoint/2010/main" val="3120297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7FDBAC-6AA1-4C6E-B9D4-AB6564A55156}" type="datetimeFigureOut">
              <a:rPr lang="en-US" smtClean="0"/>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3505FE-99E7-4017-90D1-DD027437261B}" type="slidenum">
              <a:rPr lang="en-US" smtClean="0"/>
              <a:t>‹#›</a:t>
            </a:fld>
            <a:endParaRPr lang="en-US"/>
          </a:p>
        </p:txBody>
      </p:sp>
    </p:spTree>
    <p:extLst>
      <p:ext uri="{BB962C8B-B14F-4D97-AF65-F5344CB8AC3E}">
        <p14:creationId xmlns:p14="http://schemas.microsoft.com/office/powerpoint/2010/main" val="2839351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7FDBAC-6AA1-4C6E-B9D4-AB6564A55156}" type="datetimeFigureOut">
              <a:rPr lang="en-US" smtClean="0"/>
              <a:t>5/7/2018</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3505FE-99E7-4017-90D1-DD027437261B}" type="slidenum">
              <a:rPr lang="en-US" smtClean="0"/>
              <a:t>‹#›</a:t>
            </a:fld>
            <a:endParaRPr lang="en-US"/>
          </a:p>
        </p:txBody>
      </p:sp>
    </p:spTree>
    <p:extLst>
      <p:ext uri="{BB962C8B-B14F-4D97-AF65-F5344CB8AC3E}">
        <p14:creationId xmlns:p14="http://schemas.microsoft.com/office/powerpoint/2010/main" val="913795900"/>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07704" y="1964267"/>
            <a:ext cx="6550497" cy="2421464"/>
          </a:xfrm>
        </p:spPr>
        <p:txBody>
          <a:bodyPr>
            <a:normAutofit fontScale="90000"/>
          </a:bodyPr>
          <a:lstStyle/>
          <a:p>
            <a:r>
              <a:rPr lang="en-US" b="1" dirty="0">
                <a:solidFill>
                  <a:schemeClr val="tx1">
                    <a:lumMod val="95000"/>
                  </a:schemeClr>
                </a:solidFill>
                <a:latin typeface="+mn-lt"/>
                <a:ea typeface="Tahoma" panose="020B0604030504040204" pitchFamily="34" charset="0"/>
                <a:cs typeface="Tahoma" panose="020B0604030504040204" pitchFamily="34" charset="0"/>
              </a:rPr>
              <a:t>TATA CARA INPUT DATA DAN PENYIAPAN </a:t>
            </a:r>
            <a:r>
              <a:rPr lang="id-ID" b="1" dirty="0" smtClean="0">
                <a:solidFill>
                  <a:schemeClr val="tx1">
                    <a:lumMod val="95000"/>
                  </a:schemeClr>
                </a:solidFill>
                <a:latin typeface="+mn-lt"/>
                <a:ea typeface="Tahoma" panose="020B0604030504040204" pitchFamily="34" charset="0"/>
                <a:cs typeface="Tahoma" panose="020B0604030504040204" pitchFamily="34" charset="0"/>
              </a:rPr>
              <a:t>Kumpulan data </a:t>
            </a:r>
            <a:r>
              <a:rPr lang="en-US" b="1" dirty="0" smtClean="0">
                <a:solidFill>
                  <a:schemeClr val="tx1">
                    <a:lumMod val="95000"/>
                  </a:schemeClr>
                </a:solidFill>
                <a:latin typeface="+mn-lt"/>
                <a:ea typeface="Tahoma" panose="020B0604030504040204" pitchFamily="34" charset="0"/>
                <a:cs typeface="Tahoma" panose="020B0604030504040204" pitchFamily="34" charset="0"/>
              </a:rPr>
              <a:t>UNTUK </a:t>
            </a:r>
            <a:r>
              <a:rPr lang="en-US" b="1" dirty="0">
                <a:solidFill>
                  <a:schemeClr val="tx1">
                    <a:lumMod val="95000"/>
                  </a:schemeClr>
                </a:solidFill>
                <a:latin typeface="+mn-lt"/>
                <a:ea typeface="Tahoma" panose="020B0604030504040204" pitchFamily="34" charset="0"/>
                <a:cs typeface="Tahoma" panose="020B0604030504040204" pitchFamily="34" charset="0"/>
              </a:rPr>
              <a:t>APLIKASI </a:t>
            </a:r>
            <a:r>
              <a:rPr lang="id-ID" b="1" dirty="0">
                <a:solidFill>
                  <a:schemeClr val="tx1">
                    <a:lumMod val="95000"/>
                  </a:schemeClr>
                </a:solidFill>
                <a:latin typeface="+mn-lt"/>
                <a:ea typeface="Tahoma" panose="020B0604030504040204" pitchFamily="34" charset="0"/>
                <a:cs typeface="Tahoma" panose="020B0604030504040204" pitchFamily="34" charset="0"/>
              </a:rPr>
              <a:t>SATU </a:t>
            </a:r>
            <a:r>
              <a:rPr lang="en-US" b="1" dirty="0">
                <a:solidFill>
                  <a:schemeClr val="tx1">
                    <a:lumMod val="95000"/>
                  </a:schemeClr>
                </a:solidFill>
                <a:latin typeface="+mn-lt"/>
                <a:ea typeface="Tahoma" panose="020B0604030504040204" pitchFamily="34" charset="0"/>
                <a:cs typeface="Tahoma" panose="020B0604030504040204" pitchFamily="34" charset="0"/>
              </a:rPr>
              <a:t>DATA </a:t>
            </a:r>
            <a:endParaRPr lang="id-ID" dirty="0">
              <a:solidFill>
                <a:schemeClr val="tx1">
                  <a:lumMod val="95000"/>
                </a:schemeClr>
              </a:solidFill>
              <a:latin typeface="+mn-lt"/>
            </a:endParaRPr>
          </a:p>
        </p:txBody>
      </p:sp>
      <p:sp>
        <p:nvSpPr>
          <p:cNvPr id="5" name="Subtitle 4"/>
          <p:cNvSpPr>
            <a:spLocks noGrp="1"/>
          </p:cNvSpPr>
          <p:nvPr>
            <p:ph type="subTitle" idx="1"/>
          </p:nvPr>
        </p:nvSpPr>
        <p:spPr/>
        <p:txBody>
          <a:bodyPr/>
          <a:lstStyle/>
          <a:p>
            <a:r>
              <a:rPr lang="en-AU"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DINAS KOMUNIKASI DAN INFORMATIKA</a:t>
            </a:r>
          </a:p>
          <a:p>
            <a:r>
              <a:rPr lang="id-ID"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KABUPATEN WONOSOBO</a:t>
            </a:r>
            <a:endParaRPr lang="en-AU"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endParaRPr lang="id-ID"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272" y="194376"/>
            <a:ext cx="1278169" cy="1291484"/>
          </a:xfrm>
          <a:prstGeom prst="rect">
            <a:avLst/>
          </a:prstGeom>
          <a:effectLst>
            <a:glow rad="228600">
              <a:schemeClr val="accent6">
                <a:satMod val="175000"/>
                <a:alpha val="40000"/>
              </a:schemeClr>
            </a:glo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7442" y="121292"/>
            <a:ext cx="1422830" cy="1437652"/>
          </a:xfrm>
          <a:prstGeom prst="rect">
            <a:avLst/>
          </a:prstGeom>
          <a:effectLst>
            <a:glow rad="228600">
              <a:schemeClr val="bg2">
                <a:lumMod val="20000"/>
                <a:lumOff val="80000"/>
                <a:alpha val="40000"/>
              </a:schemeClr>
            </a:glow>
            <a:outerShdw blurRad="50800" dist="38100" dir="2700000" algn="tl" rotWithShape="0">
              <a:prstClr val="black">
                <a:alpha val="40000"/>
              </a:prstClr>
            </a:outerShdw>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4850659"/>
            <a:ext cx="5663492" cy="1701587"/>
          </a:xfrm>
          <a:prstGeom prst="rect">
            <a:avLst/>
          </a:prstGeom>
        </p:spPr>
      </p:pic>
    </p:spTree>
    <p:extLst>
      <p:ext uri="{BB962C8B-B14F-4D97-AF65-F5344CB8AC3E}">
        <p14:creationId xmlns:p14="http://schemas.microsoft.com/office/powerpoint/2010/main" val="2592388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04EADD7F-B653-49B0-8D4D-6208FD749904}"/>
              </a:ext>
            </a:extLst>
          </p:cNvPr>
          <p:cNvSpPr/>
          <p:nvPr/>
        </p:nvSpPr>
        <p:spPr>
          <a:xfrm>
            <a:off x="251520" y="764704"/>
            <a:ext cx="8640960" cy="1815882"/>
          </a:xfrm>
          <a:prstGeom prst="rect">
            <a:avLst/>
          </a:prstGeom>
        </p:spPr>
        <p:txBody>
          <a:bodyPr wrap="square">
            <a:spAutoFit/>
          </a:bodyPr>
          <a:lstStyle/>
          <a:p>
            <a:pPr marL="342900" lvl="0" indent="-342900" algn="just">
              <a:buFont typeface="+mj-lt"/>
              <a:buAutoNum type="arabicPeriod"/>
              <a:tabLst>
                <a:tab pos="457200" algn="l"/>
              </a:tabLst>
            </a:pPr>
            <a:r>
              <a:rPr lang="en-US" sz="1600" dirty="0">
                <a:ea typeface="Times New Roman" panose="02020603050405020304" pitchFamily="18" charset="0"/>
                <a:cs typeface="Times New Roman" panose="02020603050405020304" pitchFamily="18" charset="0"/>
              </a:rPr>
              <a:t>Buka </a:t>
            </a:r>
            <a:r>
              <a:rPr lang="en-US" sz="1600" dirty="0" err="1">
                <a:ea typeface="Times New Roman" panose="02020603050405020304" pitchFamily="18" charset="0"/>
                <a:cs typeface="Times New Roman" panose="02020603050405020304" pitchFamily="18" charset="0"/>
              </a:rPr>
              <a:t>halaman</a:t>
            </a:r>
            <a:r>
              <a:rPr lang="en-US" sz="1600" dirty="0">
                <a:ea typeface="Times New Roman" panose="02020603050405020304" pitchFamily="18" charset="0"/>
                <a:cs typeface="Times New Roman" panose="02020603050405020304" pitchFamily="18" charset="0"/>
              </a:rPr>
              <a:t> dataset. </a:t>
            </a:r>
            <a:r>
              <a:rPr lang="en-US" sz="1600" dirty="0" err="1">
                <a:ea typeface="Times New Roman" panose="02020603050405020304" pitchFamily="18" charset="0"/>
                <a:cs typeface="Times New Roman" panose="02020603050405020304" pitchFamily="18" charset="0"/>
              </a:rPr>
              <a:t>Anda</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bisa</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menemukannya</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dengan</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memasukkan</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judul</a:t>
            </a:r>
            <a:r>
              <a:rPr lang="en-US" sz="1600" dirty="0">
                <a:ea typeface="Times New Roman" panose="02020603050405020304" pitchFamily="18" charset="0"/>
                <a:cs typeface="Times New Roman" panose="02020603050405020304" pitchFamily="18" charset="0"/>
              </a:rPr>
              <a:t> di </a:t>
            </a:r>
            <a:r>
              <a:rPr lang="en-US" sz="1600" dirty="0" err="1">
                <a:ea typeface="Times New Roman" panose="02020603050405020304" pitchFamily="18" charset="0"/>
                <a:cs typeface="Times New Roman" panose="02020603050405020304" pitchFamily="18" charset="0"/>
              </a:rPr>
              <a:t>kotak</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pencarian</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pada</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halaman</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manapun</a:t>
            </a:r>
            <a:r>
              <a:rPr lang="en-US" sz="1600" dirty="0">
                <a:ea typeface="Times New Roman" panose="02020603050405020304" pitchFamily="18" charset="0"/>
                <a:cs typeface="Times New Roman" panose="02020603050405020304" pitchFamily="18" charset="0"/>
              </a:rPr>
              <a:t>. </a:t>
            </a:r>
            <a:endParaRPr lang="en-AU" sz="1600" dirty="0">
              <a:ea typeface="Calibri" panose="020F0502020204030204" pitchFamily="34" charset="0"/>
              <a:cs typeface="Times New Roman" panose="02020603050405020304" pitchFamily="18" charset="0"/>
            </a:endParaRPr>
          </a:p>
          <a:p>
            <a:pPr marL="342900" lvl="0" indent="-342900" algn="just">
              <a:buFont typeface="+mj-lt"/>
              <a:buAutoNum type="arabicPeriod"/>
              <a:tabLst>
                <a:tab pos="457200" algn="l"/>
              </a:tabLst>
            </a:pPr>
            <a:r>
              <a:rPr lang="en-US" sz="1600" dirty="0" err="1">
                <a:ea typeface="Times New Roman" panose="02020603050405020304" pitchFamily="18" charset="0"/>
                <a:cs typeface="Times New Roman" panose="02020603050405020304" pitchFamily="18" charset="0"/>
              </a:rPr>
              <a:t>Pilih</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tombol</a:t>
            </a:r>
            <a:r>
              <a:rPr lang="en-US" sz="1600" dirty="0">
                <a:ea typeface="Times New Roman" panose="02020603050405020304" pitchFamily="18" charset="0"/>
                <a:cs typeface="Times New Roman" panose="02020603050405020304" pitchFamily="18" charset="0"/>
              </a:rPr>
              <a:t> "Edit", yang </a:t>
            </a:r>
            <a:r>
              <a:rPr lang="en-US" sz="1600" dirty="0" err="1">
                <a:ea typeface="Times New Roman" panose="02020603050405020304" pitchFamily="18" charset="0"/>
                <a:cs typeface="Times New Roman" panose="02020603050405020304" pitchFamily="18" charset="0"/>
              </a:rPr>
              <a:t>harus</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Anda</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lihat</a:t>
            </a:r>
            <a:r>
              <a:rPr lang="en-US" sz="1600" dirty="0">
                <a:ea typeface="Times New Roman" panose="02020603050405020304" pitchFamily="18" charset="0"/>
                <a:cs typeface="Times New Roman" panose="02020603050405020304" pitchFamily="18" charset="0"/>
              </a:rPr>
              <a:t> di </a:t>
            </a:r>
            <a:r>
              <a:rPr lang="en-US" sz="1600" dirty="0" err="1">
                <a:ea typeface="Times New Roman" panose="02020603050405020304" pitchFamily="18" charset="0"/>
                <a:cs typeface="Times New Roman" panose="02020603050405020304" pitchFamily="18" charset="0"/>
              </a:rPr>
              <a:t>atas</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judul</a:t>
            </a:r>
            <a:r>
              <a:rPr lang="en-US" sz="1600" dirty="0">
                <a:ea typeface="Times New Roman" panose="02020603050405020304" pitchFamily="18" charset="0"/>
                <a:cs typeface="Times New Roman" panose="02020603050405020304" pitchFamily="18" charset="0"/>
              </a:rPr>
              <a:t> dataset. </a:t>
            </a:r>
            <a:endParaRPr lang="en-AU" sz="1600" dirty="0">
              <a:ea typeface="Calibri" panose="020F0502020204030204" pitchFamily="34" charset="0"/>
              <a:cs typeface="Times New Roman" panose="02020603050405020304" pitchFamily="18" charset="0"/>
            </a:endParaRPr>
          </a:p>
          <a:p>
            <a:pPr marL="342900" lvl="0" indent="-342900" algn="just">
              <a:buFont typeface="+mj-lt"/>
              <a:buAutoNum type="arabicPeriod"/>
              <a:tabLst>
                <a:tab pos="457200" algn="l"/>
              </a:tabLst>
            </a:pPr>
            <a:r>
              <a:rPr lang="en-US" sz="1600" dirty="0">
                <a:ea typeface="Times New Roman" panose="02020603050405020304" pitchFamily="18" charset="0"/>
                <a:cs typeface="Times New Roman" panose="02020603050405020304" pitchFamily="18" charset="0"/>
              </a:rPr>
              <a:t>CKAN </a:t>
            </a:r>
            <a:r>
              <a:rPr lang="en-US" sz="1600" dirty="0" err="1">
                <a:ea typeface="Times New Roman" panose="02020603050405020304" pitchFamily="18" charset="0"/>
                <a:cs typeface="Times New Roman" panose="02020603050405020304" pitchFamily="18" charset="0"/>
              </a:rPr>
              <a:t>menampilkan</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layar</a:t>
            </a:r>
            <a:r>
              <a:rPr lang="en-US" sz="1600" dirty="0">
                <a:ea typeface="Times New Roman" panose="02020603050405020304" pitchFamily="18" charset="0"/>
                <a:cs typeface="Times New Roman" panose="02020603050405020304" pitchFamily="18" charset="0"/>
              </a:rPr>
              <a:t> "Edit dataset". </a:t>
            </a:r>
            <a:r>
              <a:rPr lang="en-US" sz="1600" dirty="0" err="1">
                <a:ea typeface="Times New Roman" panose="02020603050405020304" pitchFamily="18" charset="0"/>
                <a:cs typeface="Times New Roman" panose="02020603050405020304" pitchFamily="18" charset="0"/>
              </a:rPr>
              <a:t>Anda</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dapat</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mengedit</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salah</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satu</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bidang</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Judul</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Deskripsi</a:t>
            </a:r>
            <a:r>
              <a:rPr lang="en-US" sz="1600" dirty="0">
                <a:ea typeface="Times New Roman" panose="02020603050405020304" pitchFamily="18" charset="0"/>
                <a:cs typeface="Times New Roman" panose="02020603050405020304" pitchFamily="18" charset="0"/>
              </a:rPr>
              <a:t>, Kumpulan Data, </a:t>
            </a:r>
            <a:r>
              <a:rPr lang="en-US" sz="1600" dirty="0" err="1">
                <a:ea typeface="Times New Roman" panose="02020603050405020304" pitchFamily="18" charset="0"/>
                <a:cs typeface="Times New Roman" panose="02020603050405020304" pitchFamily="18" charset="0"/>
              </a:rPr>
              <a:t>dll</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Ubah</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visibilitas</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Pribadi</a:t>
            </a:r>
            <a:r>
              <a:rPr lang="en-US" sz="1600" dirty="0">
                <a:ea typeface="Times New Roman" panose="02020603050405020304" pitchFamily="18" charset="0"/>
                <a:cs typeface="Times New Roman" panose="02020603050405020304" pitchFamily="18" charset="0"/>
              </a:rPr>
              <a:t> / </a:t>
            </a:r>
            <a:r>
              <a:rPr lang="en-US" sz="1600" dirty="0" err="1">
                <a:ea typeface="Times New Roman" panose="02020603050405020304" pitchFamily="18" charset="0"/>
                <a:cs typeface="Times New Roman" panose="02020603050405020304" pitchFamily="18" charset="0"/>
              </a:rPr>
              <a:t>Umum</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dan</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tambahkan</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atau</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hapus</a:t>
            </a:r>
            <a:r>
              <a:rPr lang="en-US" sz="1600" dirty="0">
                <a:ea typeface="Times New Roman" panose="02020603050405020304" pitchFamily="18" charset="0"/>
                <a:cs typeface="Times New Roman" panose="02020603050405020304" pitchFamily="18" charset="0"/>
              </a:rPr>
              <a:t> tag </a:t>
            </a:r>
            <a:r>
              <a:rPr lang="en-US" sz="1600" dirty="0" err="1">
                <a:ea typeface="Times New Roman" panose="02020603050405020304" pitchFamily="18" charset="0"/>
                <a:cs typeface="Times New Roman" panose="02020603050405020304" pitchFamily="18" charset="0"/>
              </a:rPr>
              <a:t>atau</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bidang</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khusus</a:t>
            </a:r>
            <a:r>
              <a:rPr lang="en-US" sz="1600" dirty="0">
                <a:ea typeface="Times New Roman" panose="02020603050405020304" pitchFamily="18" charset="0"/>
                <a:cs typeface="Times New Roman" panose="02020603050405020304" pitchFamily="18" charset="0"/>
              </a:rPr>
              <a:t>. </a:t>
            </a:r>
            <a:endParaRPr lang="en-AU" sz="1600" dirty="0">
              <a:ea typeface="Calibri" panose="020F0502020204030204" pitchFamily="34" charset="0"/>
              <a:cs typeface="Times New Roman" panose="02020603050405020304" pitchFamily="18" charset="0"/>
            </a:endParaRPr>
          </a:p>
          <a:p>
            <a:pPr marL="342900" lvl="0" indent="-342900" algn="just">
              <a:buFont typeface="+mj-lt"/>
              <a:buAutoNum type="arabicPeriod"/>
              <a:tabLst>
                <a:tab pos="457200" algn="l"/>
              </a:tabLst>
            </a:pPr>
            <a:r>
              <a:rPr lang="en-US" sz="1600" dirty="0" err="1">
                <a:ea typeface="Times New Roman" panose="02020603050405020304" pitchFamily="18" charset="0"/>
                <a:cs typeface="Times New Roman" panose="02020603050405020304" pitchFamily="18" charset="0"/>
              </a:rPr>
              <a:t>Setelah</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selesai</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pilih</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tombol</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Perbarui</a:t>
            </a:r>
            <a:r>
              <a:rPr lang="en-US" sz="1600" dirty="0">
                <a:ea typeface="Times New Roman" panose="02020603050405020304" pitchFamily="18" charset="0"/>
                <a:cs typeface="Times New Roman" panose="02020603050405020304" pitchFamily="18" charset="0"/>
              </a:rPr>
              <a:t> dataset" </a:t>
            </a:r>
            <a:r>
              <a:rPr lang="en-US" sz="1600" dirty="0" err="1">
                <a:ea typeface="Times New Roman" panose="02020603050405020304" pitchFamily="18" charset="0"/>
                <a:cs typeface="Times New Roman" panose="02020603050405020304" pitchFamily="18" charset="0"/>
              </a:rPr>
              <a:t>untuk</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menyimpan</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perubahan</a:t>
            </a: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Anda</a:t>
            </a:r>
            <a:r>
              <a:rPr lang="en-US" sz="1600" dirty="0">
                <a:ea typeface="Times New Roman" panose="02020603050405020304" pitchFamily="18" charset="0"/>
                <a:cs typeface="Times New Roman" panose="02020603050405020304" pitchFamily="18" charset="0"/>
              </a:rPr>
              <a:t>. </a:t>
            </a:r>
            <a:endParaRPr lang="en-AU" sz="1600" dirty="0">
              <a:effectLst/>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DCB7AC71-F11A-4504-B1FF-9A50D63AC71D}"/>
              </a:ext>
            </a:extLst>
          </p:cNvPr>
          <p:cNvSpPr txBox="1"/>
          <p:nvPr/>
        </p:nvSpPr>
        <p:spPr>
          <a:xfrm>
            <a:off x="2663080" y="188640"/>
            <a:ext cx="3897157" cy="461665"/>
          </a:xfrm>
          <a:prstGeom prst="rect">
            <a:avLst/>
          </a:prstGeom>
          <a:noFill/>
        </p:spPr>
        <p:txBody>
          <a:bodyPr wrap="none" rtlCol="0">
            <a:spAutoFit/>
          </a:bodyPr>
          <a:lstStyle/>
          <a:p>
            <a:r>
              <a:rPr lang="en-AU" sz="2400" b="1" dirty="0"/>
              <a:t>MENGEDIT KUMPULAN DATA</a:t>
            </a:r>
          </a:p>
        </p:txBody>
      </p:sp>
      <p:pic>
        <p:nvPicPr>
          <p:cNvPr id="2" name="Picture 1"/>
          <p:cNvPicPr>
            <a:picLocks noChangeAspect="1"/>
          </p:cNvPicPr>
          <p:nvPr/>
        </p:nvPicPr>
        <p:blipFill>
          <a:blip r:embed="rId2"/>
          <a:stretch>
            <a:fillRect/>
          </a:stretch>
        </p:blipFill>
        <p:spPr>
          <a:xfrm>
            <a:off x="935759" y="2670708"/>
            <a:ext cx="7272481" cy="4088774"/>
          </a:xfrm>
          <a:prstGeom prst="rect">
            <a:avLst/>
          </a:prstGeom>
        </p:spPr>
      </p:pic>
    </p:spTree>
    <p:extLst>
      <p:ext uri="{BB962C8B-B14F-4D97-AF65-F5344CB8AC3E}">
        <p14:creationId xmlns:p14="http://schemas.microsoft.com/office/powerpoint/2010/main" val="3755465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5EC96A91-C338-4E9B-88A7-6928998045FA}"/>
              </a:ext>
            </a:extLst>
          </p:cNvPr>
          <p:cNvSpPr/>
          <p:nvPr/>
        </p:nvSpPr>
        <p:spPr>
          <a:xfrm>
            <a:off x="395536" y="1268760"/>
            <a:ext cx="8424936" cy="2357568"/>
          </a:xfrm>
          <a:prstGeom prst="rect">
            <a:avLst/>
          </a:prstGeom>
          <a:solidFill>
            <a:schemeClr val="tx1"/>
          </a:solidFill>
          <a:ln>
            <a:noFill/>
          </a:ln>
        </p:spPr>
        <p:txBody>
          <a:bodyPr wrap="square">
            <a:spAutoFit/>
          </a:bodyPr>
          <a:lstStyle/>
          <a:p>
            <a:pPr marL="342900" lvl="0" indent="-342900" algn="just">
              <a:lnSpc>
                <a:spcPct val="115000"/>
              </a:lnSpc>
              <a:buFont typeface="+mj-lt"/>
              <a:buAutoNum type="arabicPeriod"/>
              <a:tabLst>
                <a:tab pos="457200" algn="l"/>
              </a:tabLst>
            </a:pP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Buka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halaman</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"Edit dataset" dataset.</a:t>
            </a:r>
            <a:endParaRPr lang="en-AU"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lvl="0" indent="-342900" algn="just">
              <a:lnSpc>
                <a:spcPct val="115000"/>
              </a:lnSpc>
              <a:buFont typeface="+mj-lt"/>
              <a:buAutoNum type="arabicPeriod"/>
              <a:tabLst>
                <a:tab pos="457200" algn="l"/>
              </a:tabLst>
            </a:pP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Di sidebar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kiri</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ada</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pilihan</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untuk</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mengedit</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sumber</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daya</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Anda</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dapat</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memilih</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sumber</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daya</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yang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ada</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untuk</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mengedit</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atau</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menghapusnya</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atau</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pilih</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"Add new resource". </a:t>
            </a:r>
            <a:endParaRPr lang="en-AU"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lvl="0" indent="-342900" algn="just">
              <a:lnSpc>
                <a:spcPct val="115000"/>
              </a:lnSpc>
              <a:buFont typeface="+mj-lt"/>
              <a:buAutoNum type="arabicPeriod"/>
              <a:tabLst>
                <a:tab pos="457200" algn="l"/>
              </a:tabLst>
            </a:pP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Anda</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dapat</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mengedit</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informasi</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tentang</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sumber</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daya</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atau</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mengubah</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file yang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ditautkan</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atau</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diunggah</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Untuk</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rinciannya</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lihat</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langkah</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sebelumnya</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en-AU"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lvl="0" indent="-342900" algn="just">
              <a:lnSpc>
                <a:spcPct val="115000"/>
              </a:lnSpc>
              <a:buFont typeface="+mj-lt"/>
              <a:buAutoNum type="arabicPeriod"/>
              <a:tabLst>
                <a:tab pos="457200" algn="l"/>
              </a:tabLst>
            </a:pP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Setelah</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selesai</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mengedit</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pilih</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tombol</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bertanda</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Perbarui</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sumber</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daya</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atau</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Tambahkan</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untuk</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sumber</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daya</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baru</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untuk</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menyimpan</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perubahan</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Anda</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Sebagai</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alternatif</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untuk</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menghapus</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sumber</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daya</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pilih</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tombol</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Hapus</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sumber</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daya</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en-AU" sz="160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 xmlns:a16="http://schemas.microsoft.com/office/drawing/2014/main" id="{6A867DFD-F119-48AE-BB5C-D733448377AC}"/>
              </a:ext>
            </a:extLst>
          </p:cNvPr>
          <p:cNvSpPr/>
          <p:nvPr/>
        </p:nvSpPr>
        <p:spPr>
          <a:xfrm>
            <a:off x="1187624" y="620688"/>
            <a:ext cx="7065019" cy="390684"/>
          </a:xfrm>
          <a:prstGeom prst="rect">
            <a:avLst/>
          </a:prstGeom>
          <a:noFill/>
        </p:spPr>
        <p:txBody>
          <a:bodyPr wrap="square">
            <a:spAutoFit/>
          </a:bodyPr>
          <a:lstStyle/>
          <a:p>
            <a:pPr algn="ctr">
              <a:lnSpc>
                <a:spcPct val="115000"/>
              </a:lnSpc>
            </a:pPr>
            <a:r>
              <a:rPr lang="en-US" b="1" dirty="0">
                <a:latin typeface="Tahoma" panose="020B0604030504040204" pitchFamily="34" charset="0"/>
                <a:ea typeface="Tahoma" panose="020B0604030504040204" pitchFamily="34" charset="0"/>
                <a:cs typeface="Tahoma" panose="020B0604030504040204" pitchFamily="34" charset="0"/>
              </a:rPr>
              <a:t>MENAMBAH, MENGHAPUS DAN MENGEDIT SUMBER DAYA</a:t>
            </a:r>
            <a:endParaRPr lang="en-AU" dirty="0">
              <a:latin typeface="Tahoma" panose="020B0604030504040204" pitchFamily="34" charset="0"/>
              <a:ea typeface="Tahoma" panose="020B0604030504040204" pitchFamily="34" charset="0"/>
              <a:cs typeface="Tahoma" panose="020B0604030504040204" pitchFamily="34" charset="0"/>
            </a:endParaRPr>
          </a:p>
        </p:txBody>
      </p:sp>
      <p:sp>
        <p:nvSpPr>
          <p:cNvPr id="6" name="Rectangle 5">
            <a:extLst>
              <a:ext uri="{FF2B5EF4-FFF2-40B4-BE49-F238E27FC236}">
                <a16:creationId xmlns="" xmlns:a16="http://schemas.microsoft.com/office/drawing/2014/main" id="{A1287F80-3080-490B-841D-FB1070DF4B3B}"/>
              </a:ext>
            </a:extLst>
          </p:cNvPr>
          <p:cNvSpPr/>
          <p:nvPr/>
        </p:nvSpPr>
        <p:spPr>
          <a:xfrm>
            <a:off x="2267744" y="4078044"/>
            <a:ext cx="4320480" cy="378693"/>
          </a:xfrm>
          <a:prstGeom prst="rect">
            <a:avLst/>
          </a:prstGeom>
          <a:noFill/>
        </p:spPr>
        <p:txBody>
          <a:bodyPr wrap="square">
            <a:spAutoFit/>
          </a:bodyPr>
          <a:lstStyle/>
          <a:p>
            <a:pPr algn="ctr">
              <a:lnSpc>
                <a:spcPct val="115000"/>
              </a:lnSpc>
            </a:pPr>
            <a:r>
              <a:rPr lang="en-US" b="1" dirty="0">
                <a:latin typeface="Tahoma" panose="020B0604030504040204" pitchFamily="34" charset="0"/>
                <a:ea typeface="Tahoma" panose="020B0604030504040204" pitchFamily="34" charset="0"/>
                <a:cs typeface="Tahoma" panose="020B0604030504040204" pitchFamily="34" charset="0"/>
              </a:rPr>
              <a:t>MENGHAPUS KUMPULAN DATA</a:t>
            </a:r>
            <a:endParaRPr lang="en-AU" dirty="0">
              <a:latin typeface="Tahoma" panose="020B0604030504040204" pitchFamily="34" charset="0"/>
              <a:ea typeface="Tahoma" panose="020B0604030504040204" pitchFamily="34" charset="0"/>
              <a:cs typeface="Tahoma" panose="020B0604030504040204" pitchFamily="34" charset="0"/>
            </a:endParaRPr>
          </a:p>
        </p:txBody>
      </p:sp>
      <p:sp>
        <p:nvSpPr>
          <p:cNvPr id="7" name="Rectangle 6">
            <a:extLst>
              <a:ext uri="{FF2B5EF4-FFF2-40B4-BE49-F238E27FC236}">
                <a16:creationId xmlns="" xmlns:a16="http://schemas.microsoft.com/office/drawing/2014/main" id="{CFA013F6-CEAE-4574-A762-89A2F1AEBB12}"/>
              </a:ext>
            </a:extLst>
          </p:cNvPr>
          <p:cNvSpPr/>
          <p:nvPr/>
        </p:nvSpPr>
        <p:spPr>
          <a:xfrm>
            <a:off x="683568" y="4671110"/>
            <a:ext cx="7920880" cy="1350178"/>
          </a:xfrm>
          <a:prstGeom prst="rect">
            <a:avLst/>
          </a:prstGeom>
          <a:solidFill>
            <a:schemeClr val="tx1"/>
          </a:solidFill>
        </p:spPr>
        <p:txBody>
          <a:bodyPr wrap="square">
            <a:spAutoFit/>
          </a:bodyPr>
          <a:lstStyle/>
          <a:p>
            <a:pPr marL="342900" lvl="0" indent="-342900" algn="just">
              <a:lnSpc>
                <a:spcPct val="115000"/>
              </a:lnSpc>
              <a:spcAft>
                <a:spcPts val="600"/>
              </a:spcAft>
              <a:buFont typeface="+mj-lt"/>
              <a:buAutoNum type="arabicPeriod"/>
              <a:tabLst>
                <a:tab pos="457200" algn="l"/>
              </a:tabLst>
            </a:pP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Buka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laman</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"Edit dataset" dataset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lihat</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Mengedit</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kumpulan</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data", di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atas</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en-AU"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lvl="0" indent="-342900" algn="just">
              <a:lnSpc>
                <a:spcPct val="115000"/>
              </a:lnSpc>
              <a:spcAft>
                <a:spcPts val="600"/>
              </a:spcAft>
              <a:buFont typeface="+mj-lt"/>
              <a:buAutoNum type="arabicPeriod"/>
              <a:tabLst>
                <a:tab pos="457200" algn="l"/>
              </a:tabLst>
            </a:pP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Pilih</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tombol</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Hapus</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en-AU"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lvl="0" indent="-342900" algn="just">
              <a:lnSpc>
                <a:spcPct val="115000"/>
              </a:lnSpc>
              <a:spcAft>
                <a:spcPts val="600"/>
              </a:spcAft>
              <a:buFont typeface="+mj-lt"/>
              <a:buAutoNum type="arabicPeriod"/>
              <a:tabLst>
                <a:tab pos="457200" algn="l"/>
              </a:tabLst>
            </a:pP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CKAN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menampilkan</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kotak</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dialog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konfirmasi</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Untuk</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menyelesaikan</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penghapusan</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kumpulan</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data,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pilih</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Konfirmasi</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en-AU" sz="160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40632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A746B1F8-BB79-4C1D-8C5C-2A4DEA0299CE}"/>
              </a:ext>
            </a:extLst>
          </p:cNvPr>
          <p:cNvSpPr/>
          <p:nvPr/>
        </p:nvSpPr>
        <p:spPr>
          <a:xfrm>
            <a:off x="539552" y="1031790"/>
            <a:ext cx="8024318" cy="4758226"/>
          </a:xfrm>
          <a:prstGeom prst="rect">
            <a:avLst/>
          </a:prstGeom>
          <a:solidFill>
            <a:schemeClr val="tx2">
              <a:lumMod val="60000"/>
              <a:lumOff val="40000"/>
            </a:schemeClr>
          </a:solidFill>
        </p:spPr>
        <p:txBody>
          <a:bodyPr wrap="square">
            <a:spAutoFit/>
          </a:bodyPr>
          <a:lstStyle/>
          <a:p>
            <a:pPr marL="285750" lvl="0" indent="-285750" algn="just">
              <a:lnSpc>
                <a:spcPct val="115000"/>
              </a:lnSpc>
              <a:spcAft>
                <a:spcPts val="0"/>
              </a:spcAft>
              <a:buFont typeface="Arial" panose="020B0604020202020204" pitchFamily="34" charset="0"/>
              <a:buChar char="•"/>
            </a:pPr>
            <a:r>
              <a:rPr lang="id-ID" sz="1600" b="1" dirty="0">
                <a:solidFill>
                  <a:schemeClr val="bg1"/>
                </a:solidFill>
                <a:latin typeface="Tahoma" panose="020B0604030504040204" pitchFamily="34" charset="0"/>
                <a:ea typeface="Tahoma" panose="020B0604030504040204" pitchFamily="34" charset="0"/>
                <a:cs typeface="Tahoma" panose="020B0604030504040204" pitchFamily="34" charset="0"/>
              </a:rPr>
              <a:t>Nama-nama kolom harus termuat dalam satu baris</a:t>
            </a:r>
            <a:endParaRPr lang="en-AU"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71463" algn="just">
              <a:lnSpc>
                <a:spcPct val="115000"/>
              </a:lnSpc>
              <a:spcAft>
                <a:spcPts val="0"/>
              </a:spcAft>
            </a:pPr>
            <a:r>
              <a:rPr lang="id-ID" sz="1600" dirty="0">
                <a:solidFill>
                  <a:schemeClr val="bg1"/>
                </a:solidFill>
                <a:latin typeface="Tahoma" panose="020B0604030504040204" pitchFamily="34" charset="0"/>
                <a:ea typeface="Tahoma" panose="020B0604030504040204" pitchFamily="34" charset="0"/>
                <a:cs typeface="Tahoma" panose="020B0604030504040204" pitchFamily="34" charset="0"/>
              </a:rPr>
              <a:t>Nama-nama kolom umumnya disusun dalam satu baris dan ditempatkan pada baris pertama. Jika nama-nama tersebut tersusun dalam beberapa baris maka perlu diatur ulang agar terangkum dalam satu baris</a:t>
            </a:r>
            <a:r>
              <a:rPr lang="en-AU" sz="1600"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285750" lvl="0" indent="-285750" algn="just">
              <a:lnSpc>
                <a:spcPct val="115000"/>
              </a:lnSpc>
              <a:spcAft>
                <a:spcPts val="0"/>
              </a:spcAft>
              <a:buFont typeface="Arial" panose="020B0604020202020204" pitchFamily="34" charset="0"/>
              <a:buChar char="•"/>
            </a:pPr>
            <a:r>
              <a:rPr lang="id-ID" sz="1600" b="1" dirty="0">
                <a:solidFill>
                  <a:schemeClr val="bg1"/>
                </a:solidFill>
                <a:latin typeface="Tahoma" panose="020B0604030504040204" pitchFamily="34" charset="0"/>
                <a:ea typeface="Tahoma" panose="020B0604030504040204" pitchFamily="34" charset="0"/>
                <a:cs typeface="Tahoma" panose="020B0604030504040204" pitchFamily="34" charset="0"/>
              </a:rPr>
              <a:t>Gunakan satu tipe data per kolom</a:t>
            </a:r>
            <a:endParaRPr lang="en-AU"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71463" algn="just">
              <a:lnSpc>
                <a:spcPct val="115000"/>
              </a:lnSpc>
              <a:spcAft>
                <a:spcPts val="0"/>
              </a:spcAft>
            </a:pPr>
            <a:r>
              <a:rPr lang="id-ID" sz="1600" dirty="0">
                <a:solidFill>
                  <a:schemeClr val="bg1"/>
                </a:solidFill>
                <a:latin typeface="Tahoma" panose="020B0604030504040204" pitchFamily="34" charset="0"/>
                <a:ea typeface="Tahoma" panose="020B0604030504040204" pitchFamily="34" charset="0"/>
                <a:cs typeface="Tahoma" panose="020B0604030504040204" pitchFamily="34" charset="0"/>
              </a:rPr>
              <a:t>Ketidakjelasan tipe data dalam satu kolom dapat menyebabkan data sulit dianalisis secara otomatis. Oleh karena itu, data yang mengandung banyak informasi perlu dipisahkan dalam beberapa kolom, jika diperlukan.</a:t>
            </a:r>
            <a:endParaRPr lang="en-AU"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lvl="0" indent="-285750" algn="just">
              <a:lnSpc>
                <a:spcPct val="115000"/>
              </a:lnSpc>
              <a:spcAft>
                <a:spcPts val="0"/>
              </a:spcAft>
              <a:buFont typeface="Arial" panose="020B0604020202020204" pitchFamily="34" charset="0"/>
              <a:buChar char="•"/>
            </a:pPr>
            <a:r>
              <a:rPr lang="id-ID" sz="1600" b="1" dirty="0">
                <a:solidFill>
                  <a:schemeClr val="bg1"/>
                </a:solidFill>
                <a:latin typeface="Tahoma" panose="020B0604030504040204" pitchFamily="34" charset="0"/>
                <a:ea typeface="Tahoma" panose="020B0604030504040204" pitchFamily="34" charset="0"/>
                <a:cs typeface="Tahoma" panose="020B0604030504040204" pitchFamily="34" charset="0"/>
              </a:rPr>
              <a:t>Pastikan pengisian data berbentuk baris, bukan kolom</a:t>
            </a:r>
            <a:endParaRPr lang="en-AU"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71463" algn="just">
              <a:lnSpc>
                <a:spcPct val="115000"/>
              </a:lnSpc>
              <a:spcAft>
                <a:spcPts val="0"/>
              </a:spcAft>
            </a:pPr>
            <a:r>
              <a:rPr lang="id-ID" sz="1600" dirty="0">
                <a:solidFill>
                  <a:schemeClr val="bg1"/>
                </a:solidFill>
                <a:latin typeface="Tahoma" panose="020B0604030504040204" pitchFamily="34" charset="0"/>
                <a:ea typeface="Tahoma" panose="020B0604030504040204" pitchFamily="34" charset="0"/>
                <a:cs typeface="Tahoma" panose="020B0604030504040204" pitchFamily="34" charset="0"/>
              </a:rPr>
              <a:t>Setiap data baru yang dimasukkan harus membentuk baris baru, bukan kolom baru. Kolom baru hanya boleh ditambahkan apabila pengukuran baru diperkenalkan dalam metode pengumpulan. Jika ditemui bahwa memasukkan data baru berarti selalu memperkenalkan kolom baru maka skema data perlu diatur ulang</a:t>
            </a:r>
            <a:r>
              <a:rPr lang="en-AU" sz="1600"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285750" lvl="0" indent="-285750">
              <a:buFont typeface="Arial" panose="020B0604020202020204" pitchFamily="34" charset="0"/>
              <a:buChar char="•"/>
            </a:pPr>
            <a:r>
              <a:rPr lang="id-ID" sz="1600" b="1" dirty="0">
                <a:solidFill>
                  <a:schemeClr val="bg1"/>
                </a:solidFill>
                <a:latin typeface="Tahoma" panose="020B0604030504040204" pitchFamily="34" charset="0"/>
                <a:ea typeface="Tahoma" panose="020B0604030504040204" pitchFamily="34" charset="0"/>
                <a:cs typeface="Tahoma" panose="020B0604030504040204" pitchFamily="34" charset="0"/>
              </a:rPr>
              <a:t>Pisahkan data mentah dengan data hasil analisis</a:t>
            </a:r>
            <a:endParaRPr lang="en-AU"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71463"/>
            <a:r>
              <a:rPr lang="id-ID" sz="1600" dirty="0">
                <a:solidFill>
                  <a:schemeClr val="bg1"/>
                </a:solidFill>
                <a:latin typeface="Tahoma" panose="020B0604030504040204" pitchFamily="34" charset="0"/>
                <a:ea typeface="Tahoma" panose="020B0604030504040204" pitchFamily="34" charset="0"/>
                <a:cs typeface="Tahoma" panose="020B0604030504040204" pitchFamily="34" charset="0"/>
              </a:rPr>
              <a:t>Data harus disajikan dalam bentuk paling primer, atau data mentah. Hal ini dikarenakan data mentah dapat dipakai berulang dalam ragam analisis yang berbeda. Data hasil analisis hendaknya disajikan terpisah dari data mentah</a:t>
            </a:r>
            <a:r>
              <a:rPr lang="en-AU" sz="1600"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AU" dirty="0">
              <a:solidFill>
                <a:schemeClr val="bg1"/>
              </a:solidFill>
              <a:latin typeface="Arial" panose="020B0604020202020204" pitchFamily="34" charset="0"/>
              <a:ea typeface="Arial" panose="020B0604020202020204" pitchFamily="34" charset="0"/>
            </a:endParaRPr>
          </a:p>
        </p:txBody>
      </p:sp>
      <p:sp>
        <p:nvSpPr>
          <p:cNvPr id="5" name="TextBox 4">
            <a:extLst>
              <a:ext uri="{FF2B5EF4-FFF2-40B4-BE49-F238E27FC236}">
                <a16:creationId xmlns="" xmlns:a16="http://schemas.microsoft.com/office/drawing/2014/main" id="{AB978746-BDFA-4342-B279-BD597FA78A7A}"/>
              </a:ext>
            </a:extLst>
          </p:cNvPr>
          <p:cNvSpPr txBox="1"/>
          <p:nvPr/>
        </p:nvSpPr>
        <p:spPr>
          <a:xfrm>
            <a:off x="1847028" y="404664"/>
            <a:ext cx="5409366" cy="461665"/>
          </a:xfrm>
          <a:prstGeom prst="rect">
            <a:avLst/>
          </a:prstGeom>
          <a:noFill/>
        </p:spPr>
        <p:txBody>
          <a:bodyPr wrap="none" rtlCol="0">
            <a:spAutoFit/>
          </a:bodyPr>
          <a:lstStyle/>
          <a:p>
            <a:r>
              <a:rPr lang="en-AU" sz="2400" b="1" dirty="0"/>
              <a:t>PERSYARATAN TABEL UNTUK INPUT DATA</a:t>
            </a:r>
          </a:p>
        </p:txBody>
      </p:sp>
    </p:spTree>
    <p:extLst>
      <p:ext uri="{BB962C8B-B14F-4D97-AF65-F5344CB8AC3E}">
        <p14:creationId xmlns:p14="http://schemas.microsoft.com/office/powerpoint/2010/main" val="23158297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image13.png">
            <a:extLst>
              <a:ext uri="{FF2B5EF4-FFF2-40B4-BE49-F238E27FC236}">
                <a16:creationId xmlns="" xmlns:a16="http://schemas.microsoft.com/office/drawing/2014/main" id="{C6D24B89-07E8-41C2-9F6D-4049903BFC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68760"/>
            <a:ext cx="8448059" cy="316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 xmlns:a16="http://schemas.microsoft.com/office/drawing/2014/main" id="{5FBF695A-D3BA-4667-90D4-1C9FF6F8B39A}"/>
              </a:ext>
            </a:extLst>
          </p:cNvPr>
          <p:cNvSpPr txBox="1"/>
          <p:nvPr/>
        </p:nvSpPr>
        <p:spPr>
          <a:xfrm>
            <a:off x="3275856" y="548680"/>
            <a:ext cx="2754600" cy="523220"/>
          </a:xfrm>
          <a:prstGeom prst="rect">
            <a:avLst/>
          </a:prstGeom>
          <a:noFill/>
        </p:spPr>
        <p:txBody>
          <a:bodyPr wrap="none" rtlCol="0">
            <a:spAutoFit/>
          </a:bodyPr>
          <a:lstStyle/>
          <a:p>
            <a:r>
              <a:rPr lang="en-AU" sz="2800" b="1" dirty="0">
                <a:effectLst>
                  <a:outerShdw blurRad="38100" dist="38100" dir="2700000" algn="tl">
                    <a:srgbClr val="000000">
                      <a:alpha val="43137"/>
                    </a:srgbClr>
                  </a:outerShdw>
                </a:effectLst>
              </a:rPr>
              <a:t>STRUKTUR TABEL</a:t>
            </a:r>
          </a:p>
        </p:txBody>
      </p:sp>
    </p:spTree>
    <p:extLst>
      <p:ext uri="{BB962C8B-B14F-4D97-AF65-F5344CB8AC3E}">
        <p14:creationId xmlns:p14="http://schemas.microsoft.com/office/powerpoint/2010/main" val="1335999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image11.png">
            <a:extLst>
              <a:ext uri="{FF2B5EF4-FFF2-40B4-BE49-F238E27FC236}">
                <a16:creationId xmlns="" xmlns:a16="http://schemas.microsoft.com/office/drawing/2014/main" id="{19B9A4E0-4107-4AE3-A51A-02B1BF6B08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268760"/>
            <a:ext cx="7438881"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 xmlns:a16="http://schemas.microsoft.com/office/drawing/2014/main" id="{D3E4872E-69AB-4459-B237-88C2761C616C}"/>
              </a:ext>
            </a:extLst>
          </p:cNvPr>
          <p:cNvSpPr txBox="1"/>
          <p:nvPr/>
        </p:nvSpPr>
        <p:spPr>
          <a:xfrm>
            <a:off x="2267744" y="548680"/>
            <a:ext cx="4814203" cy="523220"/>
          </a:xfrm>
          <a:prstGeom prst="rect">
            <a:avLst/>
          </a:prstGeom>
          <a:noFill/>
        </p:spPr>
        <p:txBody>
          <a:bodyPr wrap="none" rtlCol="0">
            <a:spAutoFit/>
          </a:bodyPr>
          <a:lstStyle/>
          <a:p>
            <a:r>
              <a:rPr lang="en-AU" sz="2800" b="1" dirty="0">
                <a:effectLst>
                  <a:outerShdw blurRad="38100" dist="38100" dir="2700000" algn="tl">
                    <a:srgbClr val="000000">
                      <a:alpha val="43137"/>
                    </a:srgbClr>
                  </a:outerShdw>
                </a:effectLst>
              </a:rPr>
              <a:t>STRUKTUR TABEL YANG KELIRU</a:t>
            </a:r>
          </a:p>
        </p:txBody>
      </p:sp>
      <p:sp>
        <p:nvSpPr>
          <p:cNvPr id="4" name="Arrow: Down 3">
            <a:extLst>
              <a:ext uri="{FF2B5EF4-FFF2-40B4-BE49-F238E27FC236}">
                <a16:creationId xmlns="" xmlns:a16="http://schemas.microsoft.com/office/drawing/2014/main" id="{1CAC7D1A-5E21-4621-8ADB-300F3D58D9E2}"/>
              </a:ext>
            </a:extLst>
          </p:cNvPr>
          <p:cNvSpPr/>
          <p:nvPr/>
        </p:nvSpPr>
        <p:spPr>
          <a:xfrm>
            <a:off x="3630729" y="3018371"/>
            <a:ext cx="208823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t>diganti</a:t>
            </a:r>
            <a:endParaRPr lang="en-AU" dirty="0"/>
          </a:p>
        </p:txBody>
      </p:sp>
      <p:graphicFrame>
        <p:nvGraphicFramePr>
          <p:cNvPr id="6" name="Table 5">
            <a:extLst>
              <a:ext uri="{FF2B5EF4-FFF2-40B4-BE49-F238E27FC236}">
                <a16:creationId xmlns="" xmlns:a16="http://schemas.microsoft.com/office/drawing/2014/main" id="{E469C647-0D94-456F-A798-3E99E5086630}"/>
              </a:ext>
            </a:extLst>
          </p:cNvPr>
          <p:cNvGraphicFramePr>
            <a:graphicFrameLocks noGrp="1"/>
          </p:cNvGraphicFramePr>
          <p:nvPr>
            <p:extLst>
              <p:ext uri="{D42A27DB-BD31-4B8C-83A1-F6EECF244321}">
                <p14:modId xmlns:p14="http://schemas.microsoft.com/office/powerpoint/2010/main" val="2774336289"/>
              </p:ext>
            </p:extLst>
          </p:nvPr>
        </p:nvGraphicFramePr>
        <p:xfrm>
          <a:off x="809581" y="3594968"/>
          <a:ext cx="7312868" cy="3299968"/>
        </p:xfrm>
        <a:graphic>
          <a:graphicData uri="http://schemas.openxmlformats.org/drawingml/2006/table">
            <a:tbl>
              <a:tblPr>
                <a:tableStyleId>{5C22544A-7EE6-4342-B048-85BDC9FD1C3A}</a:tableStyleId>
              </a:tblPr>
              <a:tblGrid>
                <a:gridCol w="1828217">
                  <a:extLst>
                    <a:ext uri="{9D8B030D-6E8A-4147-A177-3AD203B41FA5}">
                      <a16:colId xmlns="" xmlns:a16="http://schemas.microsoft.com/office/drawing/2014/main" val="1276377388"/>
                    </a:ext>
                  </a:extLst>
                </a:gridCol>
                <a:gridCol w="1654101">
                  <a:extLst>
                    <a:ext uri="{9D8B030D-6E8A-4147-A177-3AD203B41FA5}">
                      <a16:colId xmlns="" xmlns:a16="http://schemas.microsoft.com/office/drawing/2014/main" val="2522706053"/>
                    </a:ext>
                  </a:extLst>
                </a:gridCol>
                <a:gridCol w="1218811">
                  <a:extLst>
                    <a:ext uri="{9D8B030D-6E8A-4147-A177-3AD203B41FA5}">
                      <a16:colId xmlns="" xmlns:a16="http://schemas.microsoft.com/office/drawing/2014/main" val="3865815625"/>
                    </a:ext>
                  </a:extLst>
                </a:gridCol>
                <a:gridCol w="1323281">
                  <a:extLst>
                    <a:ext uri="{9D8B030D-6E8A-4147-A177-3AD203B41FA5}">
                      <a16:colId xmlns="" xmlns:a16="http://schemas.microsoft.com/office/drawing/2014/main" val="2231189183"/>
                    </a:ext>
                  </a:extLst>
                </a:gridCol>
                <a:gridCol w="1288458">
                  <a:extLst>
                    <a:ext uri="{9D8B030D-6E8A-4147-A177-3AD203B41FA5}">
                      <a16:colId xmlns="" xmlns:a16="http://schemas.microsoft.com/office/drawing/2014/main" val="3668016666"/>
                    </a:ext>
                  </a:extLst>
                </a:gridCol>
              </a:tblGrid>
              <a:tr h="394915">
                <a:tc>
                  <a:txBody>
                    <a:bodyPr/>
                    <a:lstStyle/>
                    <a:p>
                      <a:pPr algn="ctr">
                        <a:lnSpc>
                          <a:spcPct val="115000"/>
                        </a:lnSpc>
                        <a:spcAft>
                          <a:spcPts val="0"/>
                        </a:spcAft>
                      </a:pPr>
                      <a:r>
                        <a:rPr lang="id-ID" sz="2400">
                          <a:effectLst/>
                        </a:rPr>
                        <a:t>unit</a:t>
                      </a:r>
                      <a:endParaRPr lang="en-AU" sz="2400">
                        <a:solidFill>
                          <a:srgbClr val="000000"/>
                        </a:solidFill>
                        <a:effectLst/>
                        <a:latin typeface="Arial" panose="020B0604020202020204" pitchFamily="34" charset="0"/>
                        <a:ea typeface="Arial" panose="020B0604020202020204" pitchFamily="34" charset="0"/>
                      </a:endParaRPr>
                    </a:p>
                  </a:txBody>
                  <a:tcPr marL="25400" marR="25400" marT="25400" marB="25400" anchor="b"/>
                </a:tc>
                <a:tc>
                  <a:txBody>
                    <a:bodyPr/>
                    <a:lstStyle/>
                    <a:p>
                      <a:pPr algn="ctr">
                        <a:lnSpc>
                          <a:spcPct val="115000"/>
                        </a:lnSpc>
                        <a:spcAft>
                          <a:spcPts val="0"/>
                        </a:spcAft>
                      </a:pPr>
                      <a:r>
                        <a:rPr lang="id-ID" sz="2400">
                          <a:effectLst/>
                        </a:rPr>
                        <a:t>jenis_model</a:t>
                      </a:r>
                      <a:endParaRPr lang="en-AU" sz="2400">
                        <a:solidFill>
                          <a:srgbClr val="000000"/>
                        </a:solidFill>
                        <a:effectLst/>
                        <a:latin typeface="Arial" panose="020B0604020202020204" pitchFamily="34" charset="0"/>
                        <a:ea typeface="Arial" panose="020B0604020202020204" pitchFamily="34" charset="0"/>
                      </a:endParaRPr>
                    </a:p>
                  </a:txBody>
                  <a:tcPr marL="25400" marR="25400" marT="25400" marB="25400" anchor="b"/>
                </a:tc>
                <a:tc>
                  <a:txBody>
                    <a:bodyPr/>
                    <a:lstStyle/>
                    <a:p>
                      <a:pPr algn="ctr">
                        <a:lnSpc>
                          <a:spcPct val="115000"/>
                        </a:lnSpc>
                        <a:spcAft>
                          <a:spcPts val="0"/>
                        </a:spcAft>
                      </a:pPr>
                      <a:r>
                        <a:rPr lang="id-ID" sz="2400">
                          <a:effectLst/>
                        </a:rPr>
                        <a:t>panjang</a:t>
                      </a:r>
                      <a:endParaRPr lang="en-AU" sz="2400">
                        <a:solidFill>
                          <a:srgbClr val="000000"/>
                        </a:solidFill>
                        <a:effectLst/>
                        <a:latin typeface="Arial" panose="020B0604020202020204" pitchFamily="34" charset="0"/>
                        <a:ea typeface="Arial" panose="020B0604020202020204" pitchFamily="34" charset="0"/>
                      </a:endParaRPr>
                    </a:p>
                  </a:txBody>
                  <a:tcPr marL="25400" marR="25400" marT="25400" marB="25400" anchor="b"/>
                </a:tc>
                <a:tc>
                  <a:txBody>
                    <a:bodyPr/>
                    <a:lstStyle/>
                    <a:p>
                      <a:pPr algn="ctr">
                        <a:lnSpc>
                          <a:spcPct val="115000"/>
                        </a:lnSpc>
                        <a:spcAft>
                          <a:spcPts val="0"/>
                        </a:spcAft>
                      </a:pPr>
                      <a:r>
                        <a:rPr lang="id-ID" sz="2400">
                          <a:effectLst/>
                        </a:rPr>
                        <a:t>tebal</a:t>
                      </a:r>
                      <a:endParaRPr lang="en-AU" sz="2400">
                        <a:solidFill>
                          <a:srgbClr val="000000"/>
                        </a:solidFill>
                        <a:effectLst/>
                        <a:latin typeface="Arial" panose="020B0604020202020204" pitchFamily="34" charset="0"/>
                        <a:ea typeface="Arial" panose="020B0604020202020204" pitchFamily="34" charset="0"/>
                      </a:endParaRPr>
                    </a:p>
                  </a:txBody>
                  <a:tcPr marL="25400" marR="25400" marT="25400" marB="25400" anchor="b"/>
                </a:tc>
                <a:tc>
                  <a:txBody>
                    <a:bodyPr/>
                    <a:lstStyle/>
                    <a:p>
                      <a:pPr algn="ctr">
                        <a:lnSpc>
                          <a:spcPct val="115000"/>
                        </a:lnSpc>
                        <a:spcAft>
                          <a:spcPts val="0"/>
                        </a:spcAft>
                      </a:pPr>
                      <a:r>
                        <a:rPr lang="id-ID" sz="2400">
                          <a:effectLst/>
                        </a:rPr>
                        <a:t>tinggi</a:t>
                      </a:r>
                      <a:endParaRPr lang="en-AU" sz="2400">
                        <a:solidFill>
                          <a:srgbClr val="000000"/>
                        </a:solidFill>
                        <a:effectLst/>
                        <a:latin typeface="Arial" panose="020B0604020202020204" pitchFamily="34" charset="0"/>
                        <a:ea typeface="Arial" panose="020B0604020202020204" pitchFamily="34" charset="0"/>
                      </a:endParaRPr>
                    </a:p>
                  </a:txBody>
                  <a:tcPr marL="25400" marR="25400" marT="25400" marB="25400" anchor="b"/>
                </a:tc>
                <a:extLst>
                  <a:ext uri="{0D108BD9-81ED-4DB2-BD59-A6C34878D82A}">
                    <a16:rowId xmlns="" xmlns:a16="http://schemas.microsoft.com/office/drawing/2014/main" val="2854845324"/>
                  </a:ext>
                </a:extLst>
              </a:tr>
              <a:tr h="394915">
                <a:tc>
                  <a:txBody>
                    <a:bodyPr/>
                    <a:lstStyle/>
                    <a:p>
                      <a:pPr algn="just">
                        <a:lnSpc>
                          <a:spcPct val="115000"/>
                        </a:lnSpc>
                        <a:spcAft>
                          <a:spcPts val="0"/>
                        </a:spcAft>
                      </a:pPr>
                      <a:r>
                        <a:rPr lang="id-ID" sz="2400">
                          <a:effectLst/>
                        </a:rPr>
                        <a:t>Kotak 1</a:t>
                      </a:r>
                      <a:endParaRPr lang="en-AU" sz="2400">
                        <a:solidFill>
                          <a:srgbClr val="000000"/>
                        </a:solidFill>
                        <a:effectLst/>
                        <a:latin typeface="Arial" panose="020B0604020202020204" pitchFamily="34" charset="0"/>
                        <a:ea typeface="Arial" panose="020B0604020202020204" pitchFamily="34" charset="0"/>
                      </a:endParaRPr>
                    </a:p>
                  </a:txBody>
                  <a:tcPr marL="25400" marR="25400" marT="25400" marB="25400" anchor="b"/>
                </a:tc>
                <a:tc>
                  <a:txBody>
                    <a:bodyPr/>
                    <a:lstStyle/>
                    <a:p>
                      <a:pPr algn="just">
                        <a:lnSpc>
                          <a:spcPct val="115000"/>
                        </a:lnSpc>
                        <a:spcAft>
                          <a:spcPts val="0"/>
                        </a:spcAft>
                      </a:pPr>
                      <a:r>
                        <a:rPr lang="id-ID" sz="2400">
                          <a:effectLst/>
                        </a:rPr>
                        <a:t>A</a:t>
                      </a:r>
                      <a:endParaRPr lang="en-AU" sz="2400">
                        <a:solidFill>
                          <a:srgbClr val="000000"/>
                        </a:solidFill>
                        <a:effectLst/>
                        <a:latin typeface="Arial" panose="020B0604020202020204" pitchFamily="34" charset="0"/>
                        <a:ea typeface="Arial" panose="020B0604020202020204" pitchFamily="34" charset="0"/>
                      </a:endParaRPr>
                    </a:p>
                  </a:txBody>
                  <a:tcPr marL="25400" marR="25400" marT="25400" marB="25400" anchor="b"/>
                </a:tc>
                <a:tc>
                  <a:txBody>
                    <a:bodyPr/>
                    <a:lstStyle/>
                    <a:p>
                      <a:pPr algn="r">
                        <a:lnSpc>
                          <a:spcPct val="115000"/>
                        </a:lnSpc>
                        <a:spcAft>
                          <a:spcPts val="0"/>
                        </a:spcAft>
                      </a:pPr>
                      <a:r>
                        <a:rPr lang="id-ID" sz="2400">
                          <a:effectLst/>
                        </a:rPr>
                        <a:t>10</a:t>
                      </a:r>
                      <a:endParaRPr lang="en-AU" sz="2400">
                        <a:solidFill>
                          <a:srgbClr val="000000"/>
                        </a:solidFill>
                        <a:effectLst/>
                        <a:latin typeface="Arial" panose="020B0604020202020204" pitchFamily="34" charset="0"/>
                        <a:ea typeface="Arial" panose="020B0604020202020204" pitchFamily="34" charset="0"/>
                      </a:endParaRPr>
                    </a:p>
                  </a:txBody>
                  <a:tcPr marL="25400" marR="25400" marT="25400" marB="25400" anchor="b"/>
                </a:tc>
                <a:tc>
                  <a:txBody>
                    <a:bodyPr/>
                    <a:lstStyle/>
                    <a:p>
                      <a:pPr algn="r">
                        <a:lnSpc>
                          <a:spcPct val="115000"/>
                        </a:lnSpc>
                        <a:spcAft>
                          <a:spcPts val="0"/>
                        </a:spcAft>
                      </a:pPr>
                      <a:r>
                        <a:rPr lang="id-ID" sz="2400">
                          <a:effectLst/>
                        </a:rPr>
                        <a:t>5</a:t>
                      </a:r>
                      <a:endParaRPr lang="en-AU" sz="2400">
                        <a:solidFill>
                          <a:srgbClr val="000000"/>
                        </a:solidFill>
                        <a:effectLst/>
                        <a:latin typeface="Arial" panose="020B0604020202020204" pitchFamily="34" charset="0"/>
                        <a:ea typeface="Arial" panose="020B0604020202020204" pitchFamily="34" charset="0"/>
                      </a:endParaRPr>
                    </a:p>
                  </a:txBody>
                  <a:tcPr marL="25400" marR="25400" marT="25400" marB="25400" anchor="b"/>
                </a:tc>
                <a:tc>
                  <a:txBody>
                    <a:bodyPr/>
                    <a:lstStyle/>
                    <a:p>
                      <a:pPr algn="r">
                        <a:lnSpc>
                          <a:spcPct val="115000"/>
                        </a:lnSpc>
                        <a:spcAft>
                          <a:spcPts val="0"/>
                        </a:spcAft>
                      </a:pPr>
                      <a:r>
                        <a:rPr lang="id-ID" sz="2400">
                          <a:effectLst/>
                        </a:rPr>
                        <a:t>8</a:t>
                      </a:r>
                      <a:endParaRPr lang="en-AU" sz="2400">
                        <a:solidFill>
                          <a:srgbClr val="000000"/>
                        </a:solidFill>
                        <a:effectLst/>
                        <a:latin typeface="Arial" panose="020B0604020202020204" pitchFamily="34" charset="0"/>
                        <a:ea typeface="Arial" panose="020B0604020202020204" pitchFamily="34" charset="0"/>
                      </a:endParaRPr>
                    </a:p>
                  </a:txBody>
                  <a:tcPr marL="25400" marR="25400" marT="25400" marB="25400" anchor="b"/>
                </a:tc>
                <a:extLst>
                  <a:ext uri="{0D108BD9-81ED-4DB2-BD59-A6C34878D82A}">
                    <a16:rowId xmlns="" xmlns:a16="http://schemas.microsoft.com/office/drawing/2014/main" val="2599656001"/>
                  </a:ext>
                </a:extLst>
              </a:tr>
              <a:tr h="394915">
                <a:tc>
                  <a:txBody>
                    <a:bodyPr/>
                    <a:lstStyle/>
                    <a:p>
                      <a:pPr algn="just">
                        <a:lnSpc>
                          <a:spcPct val="115000"/>
                        </a:lnSpc>
                        <a:spcAft>
                          <a:spcPts val="0"/>
                        </a:spcAft>
                      </a:pPr>
                      <a:r>
                        <a:rPr lang="id-ID" sz="2400">
                          <a:effectLst/>
                        </a:rPr>
                        <a:t>Kotak 1</a:t>
                      </a:r>
                      <a:endParaRPr lang="en-AU" sz="2400">
                        <a:solidFill>
                          <a:srgbClr val="000000"/>
                        </a:solidFill>
                        <a:effectLst/>
                        <a:latin typeface="Arial" panose="020B0604020202020204" pitchFamily="34" charset="0"/>
                        <a:ea typeface="Arial" panose="020B0604020202020204" pitchFamily="34" charset="0"/>
                      </a:endParaRPr>
                    </a:p>
                  </a:txBody>
                  <a:tcPr marL="25400" marR="25400" marT="25400" marB="25400" anchor="b"/>
                </a:tc>
                <a:tc>
                  <a:txBody>
                    <a:bodyPr/>
                    <a:lstStyle/>
                    <a:p>
                      <a:pPr algn="just">
                        <a:lnSpc>
                          <a:spcPct val="115000"/>
                        </a:lnSpc>
                        <a:spcAft>
                          <a:spcPts val="0"/>
                        </a:spcAft>
                      </a:pPr>
                      <a:r>
                        <a:rPr lang="id-ID" sz="2400">
                          <a:effectLst/>
                        </a:rPr>
                        <a:t>B</a:t>
                      </a:r>
                      <a:endParaRPr lang="en-AU" sz="2400">
                        <a:solidFill>
                          <a:srgbClr val="000000"/>
                        </a:solidFill>
                        <a:effectLst/>
                        <a:latin typeface="Arial" panose="020B0604020202020204" pitchFamily="34" charset="0"/>
                        <a:ea typeface="Arial" panose="020B0604020202020204" pitchFamily="34" charset="0"/>
                      </a:endParaRPr>
                    </a:p>
                  </a:txBody>
                  <a:tcPr marL="25400" marR="25400" marT="25400" marB="25400" anchor="b"/>
                </a:tc>
                <a:tc>
                  <a:txBody>
                    <a:bodyPr/>
                    <a:lstStyle/>
                    <a:p>
                      <a:pPr algn="r">
                        <a:lnSpc>
                          <a:spcPct val="115000"/>
                        </a:lnSpc>
                        <a:spcAft>
                          <a:spcPts val="0"/>
                        </a:spcAft>
                      </a:pPr>
                      <a:r>
                        <a:rPr lang="id-ID" sz="2400">
                          <a:effectLst/>
                        </a:rPr>
                        <a:t>12</a:t>
                      </a:r>
                      <a:endParaRPr lang="en-AU" sz="2400">
                        <a:solidFill>
                          <a:srgbClr val="000000"/>
                        </a:solidFill>
                        <a:effectLst/>
                        <a:latin typeface="Arial" panose="020B0604020202020204" pitchFamily="34" charset="0"/>
                        <a:ea typeface="Arial" panose="020B0604020202020204" pitchFamily="34" charset="0"/>
                      </a:endParaRPr>
                    </a:p>
                  </a:txBody>
                  <a:tcPr marL="25400" marR="25400" marT="25400" marB="25400" anchor="b"/>
                </a:tc>
                <a:tc>
                  <a:txBody>
                    <a:bodyPr/>
                    <a:lstStyle/>
                    <a:p>
                      <a:pPr algn="r">
                        <a:lnSpc>
                          <a:spcPct val="115000"/>
                        </a:lnSpc>
                        <a:spcAft>
                          <a:spcPts val="0"/>
                        </a:spcAft>
                      </a:pPr>
                      <a:r>
                        <a:rPr lang="id-ID" sz="2400">
                          <a:effectLst/>
                        </a:rPr>
                        <a:t>5</a:t>
                      </a:r>
                      <a:endParaRPr lang="en-AU" sz="2400">
                        <a:solidFill>
                          <a:srgbClr val="000000"/>
                        </a:solidFill>
                        <a:effectLst/>
                        <a:latin typeface="Arial" panose="020B0604020202020204" pitchFamily="34" charset="0"/>
                        <a:ea typeface="Arial" panose="020B0604020202020204" pitchFamily="34" charset="0"/>
                      </a:endParaRPr>
                    </a:p>
                  </a:txBody>
                  <a:tcPr marL="25400" marR="25400" marT="25400" marB="25400" anchor="b"/>
                </a:tc>
                <a:tc>
                  <a:txBody>
                    <a:bodyPr/>
                    <a:lstStyle/>
                    <a:p>
                      <a:pPr algn="r">
                        <a:lnSpc>
                          <a:spcPct val="115000"/>
                        </a:lnSpc>
                        <a:spcAft>
                          <a:spcPts val="0"/>
                        </a:spcAft>
                      </a:pPr>
                      <a:r>
                        <a:rPr lang="id-ID" sz="2400">
                          <a:effectLst/>
                        </a:rPr>
                        <a:t>10</a:t>
                      </a:r>
                      <a:endParaRPr lang="en-AU" sz="2400">
                        <a:solidFill>
                          <a:srgbClr val="000000"/>
                        </a:solidFill>
                        <a:effectLst/>
                        <a:latin typeface="Arial" panose="020B0604020202020204" pitchFamily="34" charset="0"/>
                        <a:ea typeface="Arial" panose="020B0604020202020204" pitchFamily="34" charset="0"/>
                      </a:endParaRPr>
                    </a:p>
                  </a:txBody>
                  <a:tcPr marL="25400" marR="25400" marT="25400" marB="25400" anchor="b"/>
                </a:tc>
                <a:extLst>
                  <a:ext uri="{0D108BD9-81ED-4DB2-BD59-A6C34878D82A}">
                    <a16:rowId xmlns="" xmlns:a16="http://schemas.microsoft.com/office/drawing/2014/main" val="3741631671"/>
                  </a:ext>
                </a:extLst>
              </a:tr>
              <a:tr h="394915">
                <a:tc>
                  <a:txBody>
                    <a:bodyPr/>
                    <a:lstStyle/>
                    <a:p>
                      <a:pPr algn="just">
                        <a:lnSpc>
                          <a:spcPct val="115000"/>
                        </a:lnSpc>
                        <a:spcAft>
                          <a:spcPts val="0"/>
                        </a:spcAft>
                      </a:pPr>
                      <a:r>
                        <a:rPr lang="id-ID" sz="2400">
                          <a:effectLst/>
                        </a:rPr>
                        <a:t>Kotak 2</a:t>
                      </a:r>
                      <a:endParaRPr lang="en-AU" sz="2400">
                        <a:solidFill>
                          <a:srgbClr val="000000"/>
                        </a:solidFill>
                        <a:effectLst/>
                        <a:latin typeface="Arial" panose="020B0604020202020204" pitchFamily="34" charset="0"/>
                        <a:ea typeface="Arial" panose="020B0604020202020204" pitchFamily="34" charset="0"/>
                      </a:endParaRPr>
                    </a:p>
                  </a:txBody>
                  <a:tcPr marL="25400" marR="25400" marT="25400" marB="25400" anchor="b"/>
                </a:tc>
                <a:tc>
                  <a:txBody>
                    <a:bodyPr/>
                    <a:lstStyle/>
                    <a:p>
                      <a:pPr algn="just">
                        <a:lnSpc>
                          <a:spcPct val="115000"/>
                        </a:lnSpc>
                        <a:spcAft>
                          <a:spcPts val="0"/>
                        </a:spcAft>
                      </a:pPr>
                      <a:r>
                        <a:rPr lang="id-ID" sz="2400">
                          <a:effectLst/>
                        </a:rPr>
                        <a:t>A</a:t>
                      </a:r>
                      <a:endParaRPr lang="en-AU" sz="2400">
                        <a:solidFill>
                          <a:srgbClr val="000000"/>
                        </a:solidFill>
                        <a:effectLst/>
                        <a:latin typeface="Arial" panose="020B0604020202020204" pitchFamily="34" charset="0"/>
                        <a:ea typeface="Arial" panose="020B0604020202020204" pitchFamily="34" charset="0"/>
                      </a:endParaRPr>
                    </a:p>
                  </a:txBody>
                  <a:tcPr marL="25400" marR="25400" marT="25400" marB="25400" anchor="b"/>
                </a:tc>
                <a:tc>
                  <a:txBody>
                    <a:bodyPr/>
                    <a:lstStyle/>
                    <a:p>
                      <a:pPr algn="r">
                        <a:lnSpc>
                          <a:spcPct val="115000"/>
                        </a:lnSpc>
                        <a:spcAft>
                          <a:spcPts val="0"/>
                        </a:spcAft>
                      </a:pPr>
                      <a:r>
                        <a:rPr lang="id-ID" sz="2400">
                          <a:effectLst/>
                        </a:rPr>
                        <a:t>15</a:t>
                      </a:r>
                      <a:endParaRPr lang="en-AU" sz="2400">
                        <a:solidFill>
                          <a:srgbClr val="000000"/>
                        </a:solidFill>
                        <a:effectLst/>
                        <a:latin typeface="Arial" panose="020B0604020202020204" pitchFamily="34" charset="0"/>
                        <a:ea typeface="Arial" panose="020B0604020202020204" pitchFamily="34" charset="0"/>
                      </a:endParaRPr>
                    </a:p>
                  </a:txBody>
                  <a:tcPr marL="25400" marR="25400" marT="25400" marB="25400" anchor="b"/>
                </a:tc>
                <a:tc>
                  <a:txBody>
                    <a:bodyPr/>
                    <a:lstStyle/>
                    <a:p>
                      <a:pPr algn="r">
                        <a:lnSpc>
                          <a:spcPct val="115000"/>
                        </a:lnSpc>
                        <a:spcAft>
                          <a:spcPts val="0"/>
                        </a:spcAft>
                      </a:pPr>
                      <a:r>
                        <a:rPr lang="id-ID" sz="2400">
                          <a:effectLst/>
                        </a:rPr>
                        <a:t>10</a:t>
                      </a:r>
                      <a:endParaRPr lang="en-AU" sz="2400">
                        <a:solidFill>
                          <a:srgbClr val="000000"/>
                        </a:solidFill>
                        <a:effectLst/>
                        <a:latin typeface="Arial" panose="020B0604020202020204" pitchFamily="34" charset="0"/>
                        <a:ea typeface="Arial" panose="020B0604020202020204" pitchFamily="34" charset="0"/>
                      </a:endParaRPr>
                    </a:p>
                  </a:txBody>
                  <a:tcPr marL="25400" marR="25400" marT="25400" marB="25400" anchor="b"/>
                </a:tc>
                <a:tc>
                  <a:txBody>
                    <a:bodyPr/>
                    <a:lstStyle/>
                    <a:p>
                      <a:pPr algn="r">
                        <a:lnSpc>
                          <a:spcPct val="115000"/>
                        </a:lnSpc>
                        <a:spcAft>
                          <a:spcPts val="0"/>
                        </a:spcAft>
                      </a:pPr>
                      <a:r>
                        <a:rPr lang="id-ID" sz="2400">
                          <a:effectLst/>
                        </a:rPr>
                        <a:t>20</a:t>
                      </a:r>
                      <a:endParaRPr lang="en-AU" sz="2400">
                        <a:solidFill>
                          <a:srgbClr val="000000"/>
                        </a:solidFill>
                        <a:effectLst/>
                        <a:latin typeface="Arial" panose="020B0604020202020204" pitchFamily="34" charset="0"/>
                        <a:ea typeface="Arial" panose="020B0604020202020204" pitchFamily="34" charset="0"/>
                      </a:endParaRPr>
                    </a:p>
                  </a:txBody>
                  <a:tcPr marL="25400" marR="25400" marT="25400" marB="25400" anchor="b"/>
                </a:tc>
                <a:extLst>
                  <a:ext uri="{0D108BD9-81ED-4DB2-BD59-A6C34878D82A}">
                    <a16:rowId xmlns="" xmlns:a16="http://schemas.microsoft.com/office/drawing/2014/main" val="4238372973"/>
                  </a:ext>
                </a:extLst>
              </a:tr>
              <a:tr h="394915">
                <a:tc>
                  <a:txBody>
                    <a:bodyPr/>
                    <a:lstStyle/>
                    <a:p>
                      <a:pPr algn="just">
                        <a:lnSpc>
                          <a:spcPct val="115000"/>
                        </a:lnSpc>
                        <a:spcAft>
                          <a:spcPts val="0"/>
                        </a:spcAft>
                      </a:pPr>
                      <a:r>
                        <a:rPr lang="id-ID" sz="2400">
                          <a:effectLst/>
                        </a:rPr>
                        <a:t>Kotak 2</a:t>
                      </a:r>
                      <a:endParaRPr lang="en-AU" sz="2400">
                        <a:solidFill>
                          <a:srgbClr val="000000"/>
                        </a:solidFill>
                        <a:effectLst/>
                        <a:latin typeface="Arial" panose="020B0604020202020204" pitchFamily="34" charset="0"/>
                        <a:ea typeface="Arial" panose="020B0604020202020204" pitchFamily="34" charset="0"/>
                      </a:endParaRPr>
                    </a:p>
                  </a:txBody>
                  <a:tcPr marL="25400" marR="25400" marT="25400" marB="25400" anchor="b"/>
                </a:tc>
                <a:tc>
                  <a:txBody>
                    <a:bodyPr/>
                    <a:lstStyle/>
                    <a:p>
                      <a:pPr algn="just">
                        <a:lnSpc>
                          <a:spcPct val="115000"/>
                        </a:lnSpc>
                        <a:spcAft>
                          <a:spcPts val="0"/>
                        </a:spcAft>
                      </a:pPr>
                      <a:r>
                        <a:rPr lang="id-ID" sz="2400">
                          <a:effectLst/>
                        </a:rPr>
                        <a:t>B</a:t>
                      </a:r>
                      <a:endParaRPr lang="en-AU" sz="2400">
                        <a:solidFill>
                          <a:srgbClr val="000000"/>
                        </a:solidFill>
                        <a:effectLst/>
                        <a:latin typeface="Arial" panose="020B0604020202020204" pitchFamily="34" charset="0"/>
                        <a:ea typeface="Arial" panose="020B0604020202020204" pitchFamily="34" charset="0"/>
                      </a:endParaRPr>
                    </a:p>
                  </a:txBody>
                  <a:tcPr marL="25400" marR="25400" marT="25400" marB="25400" anchor="b"/>
                </a:tc>
                <a:tc>
                  <a:txBody>
                    <a:bodyPr/>
                    <a:lstStyle/>
                    <a:p>
                      <a:pPr algn="r">
                        <a:lnSpc>
                          <a:spcPct val="115000"/>
                        </a:lnSpc>
                        <a:spcAft>
                          <a:spcPts val="0"/>
                        </a:spcAft>
                      </a:pPr>
                      <a:r>
                        <a:rPr lang="id-ID" sz="2400">
                          <a:effectLst/>
                        </a:rPr>
                        <a:t>15</a:t>
                      </a:r>
                      <a:endParaRPr lang="en-AU" sz="2400">
                        <a:solidFill>
                          <a:srgbClr val="000000"/>
                        </a:solidFill>
                        <a:effectLst/>
                        <a:latin typeface="Arial" panose="020B0604020202020204" pitchFamily="34" charset="0"/>
                        <a:ea typeface="Arial" panose="020B0604020202020204" pitchFamily="34" charset="0"/>
                      </a:endParaRPr>
                    </a:p>
                  </a:txBody>
                  <a:tcPr marL="25400" marR="25400" marT="25400" marB="25400" anchor="b"/>
                </a:tc>
                <a:tc>
                  <a:txBody>
                    <a:bodyPr/>
                    <a:lstStyle/>
                    <a:p>
                      <a:pPr algn="r">
                        <a:lnSpc>
                          <a:spcPct val="115000"/>
                        </a:lnSpc>
                        <a:spcAft>
                          <a:spcPts val="0"/>
                        </a:spcAft>
                      </a:pPr>
                      <a:r>
                        <a:rPr lang="id-ID" sz="2400">
                          <a:effectLst/>
                        </a:rPr>
                        <a:t>10</a:t>
                      </a:r>
                      <a:endParaRPr lang="en-AU" sz="2400">
                        <a:solidFill>
                          <a:srgbClr val="000000"/>
                        </a:solidFill>
                        <a:effectLst/>
                        <a:latin typeface="Arial" panose="020B0604020202020204" pitchFamily="34" charset="0"/>
                        <a:ea typeface="Arial" panose="020B0604020202020204" pitchFamily="34" charset="0"/>
                      </a:endParaRPr>
                    </a:p>
                  </a:txBody>
                  <a:tcPr marL="25400" marR="25400" marT="25400" marB="25400" anchor="b"/>
                </a:tc>
                <a:tc>
                  <a:txBody>
                    <a:bodyPr/>
                    <a:lstStyle/>
                    <a:p>
                      <a:pPr algn="r">
                        <a:lnSpc>
                          <a:spcPct val="115000"/>
                        </a:lnSpc>
                        <a:spcAft>
                          <a:spcPts val="0"/>
                        </a:spcAft>
                      </a:pPr>
                      <a:r>
                        <a:rPr lang="id-ID" sz="2400">
                          <a:effectLst/>
                        </a:rPr>
                        <a:t>30</a:t>
                      </a:r>
                      <a:endParaRPr lang="en-AU" sz="2400">
                        <a:solidFill>
                          <a:srgbClr val="000000"/>
                        </a:solidFill>
                        <a:effectLst/>
                        <a:latin typeface="Arial" panose="020B0604020202020204" pitchFamily="34" charset="0"/>
                        <a:ea typeface="Arial" panose="020B0604020202020204" pitchFamily="34" charset="0"/>
                      </a:endParaRPr>
                    </a:p>
                  </a:txBody>
                  <a:tcPr marL="25400" marR="25400" marT="25400" marB="25400" anchor="b"/>
                </a:tc>
                <a:extLst>
                  <a:ext uri="{0D108BD9-81ED-4DB2-BD59-A6C34878D82A}">
                    <a16:rowId xmlns="" xmlns:a16="http://schemas.microsoft.com/office/drawing/2014/main" val="3414110797"/>
                  </a:ext>
                </a:extLst>
              </a:tr>
              <a:tr h="394915">
                <a:tc>
                  <a:txBody>
                    <a:bodyPr/>
                    <a:lstStyle/>
                    <a:p>
                      <a:pPr algn="just">
                        <a:lnSpc>
                          <a:spcPct val="115000"/>
                        </a:lnSpc>
                        <a:spcAft>
                          <a:spcPts val="0"/>
                        </a:spcAft>
                      </a:pPr>
                      <a:r>
                        <a:rPr lang="id-ID" sz="2400">
                          <a:effectLst/>
                        </a:rPr>
                        <a:t>Kotak 3</a:t>
                      </a:r>
                      <a:endParaRPr lang="en-AU" sz="2400">
                        <a:solidFill>
                          <a:srgbClr val="000000"/>
                        </a:solidFill>
                        <a:effectLst/>
                        <a:latin typeface="Arial" panose="020B0604020202020204" pitchFamily="34" charset="0"/>
                        <a:ea typeface="Arial" panose="020B0604020202020204" pitchFamily="34" charset="0"/>
                      </a:endParaRPr>
                    </a:p>
                  </a:txBody>
                  <a:tcPr marL="25400" marR="25400" marT="25400" marB="25400" anchor="b"/>
                </a:tc>
                <a:tc>
                  <a:txBody>
                    <a:bodyPr/>
                    <a:lstStyle/>
                    <a:p>
                      <a:pPr algn="just">
                        <a:lnSpc>
                          <a:spcPct val="115000"/>
                        </a:lnSpc>
                        <a:spcAft>
                          <a:spcPts val="0"/>
                        </a:spcAft>
                      </a:pPr>
                      <a:r>
                        <a:rPr lang="id-ID" sz="2400">
                          <a:effectLst/>
                        </a:rPr>
                        <a:t>A</a:t>
                      </a:r>
                      <a:endParaRPr lang="en-AU" sz="2400">
                        <a:solidFill>
                          <a:srgbClr val="000000"/>
                        </a:solidFill>
                        <a:effectLst/>
                        <a:latin typeface="Arial" panose="020B0604020202020204" pitchFamily="34" charset="0"/>
                        <a:ea typeface="Arial" panose="020B0604020202020204" pitchFamily="34" charset="0"/>
                      </a:endParaRPr>
                    </a:p>
                  </a:txBody>
                  <a:tcPr marL="25400" marR="25400" marT="25400" marB="25400" anchor="b"/>
                </a:tc>
                <a:tc>
                  <a:txBody>
                    <a:bodyPr/>
                    <a:lstStyle/>
                    <a:p>
                      <a:pPr algn="r">
                        <a:lnSpc>
                          <a:spcPct val="115000"/>
                        </a:lnSpc>
                        <a:spcAft>
                          <a:spcPts val="0"/>
                        </a:spcAft>
                      </a:pPr>
                      <a:r>
                        <a:rPr lang="id-ID" sz="2400">
                          <a:effectLst/>
                        </a:rPr>
                        <a:t>5</a:t>
                      </a:r>
                      <a:endParaRPr lang="en-AU" sz="2400">
                        <a:solidFill>
                          <a:srgbClr val="000000"/>
                        </a:solidFill>
                        <a:effectLst/>
                        <a:latin typeface="Arial" panose="020B0604020202020204" pitchFamily="34" charset="0"/>
                        <a:ea typeface="Arial" panose="020B0604020202020204" pitchFamily="34" charset="0"/>
                      </a:endParaRPr>
                    </a:p>
                  </a:txBody>
                  <a:tcPr marL="25400" marR="25400" marT="25400" marB="25400" anchor="b"/>
                </a:tc>
                <a:tc>
                  <a:txBody>
                    <a:bodyPr/>
                    <a:lstStyle/>
                    <a:p>
                      <a:pPr algn="r">
                        <a:lnSpc>
                          <a:spcPct val="115000"/>
                        </a:lnSpc>
                        <a:spcAft>
                          <a:spcPts val="0"/>
                        </a:spcAft>
                      </a:pPr>
                      <a:r>
                        <a:rPr lang="id-ID" sz="2400">
                          <a:effectLst/>
                        </a:rPr>
                        <a:t>5</a:t>
                      </a:r>
                      <a:endParaRPr lang="en-AU" sz="2400">
                        <a:solidFill>
                          <a:srgbClr val="000000"/>
                        </a:solidFill>
                        <a:effectLst/>
                        <a:latin typeface="Arial" panose="020B0604020202020204" pitchFamily="34" charset="0"/>
                        <a:ea typeface="Arial" panose="020B0604020202020204" pitchFamily="34" charset="0"/>
                      </a:endParaRPr>
                    </a:p>
                  </a:txBody>
                  <a:tcPr marL="25400" marR="25400" marT="25400" marB="25400" anchor="b"/>
                </a:tc>
                <a:tc>
                  <a:txBody>
                    <a:bodyPr/>
                    <a:lstStyle/>
                    <a:p>
                      <a:pPr algn="r">
                        <a:lnSpc>
                          <a:spcPct val="115000"/>
                        </a:lnSpc>
                        <a:spcAft>
                          <a:spcPts val="0"/>
                        </a:spcAft>
                      </a:pPr>
                      <a:r>
                        <a:rPr lang="id-ID" sz="2400">
                          <a:effectLst/>
                        </a:rPr>
                        <a:t>5</a:t>
                      </a:r>
                      <a:endParaRPr lang="en-AU" sz="2400">
                        <a:solidFill>
                          <a:srgbClr val="000000"/>
                        </a:solidFill>
                        <a:effectLst/>
                        <a:latin typeface="Arial" panose="020B0604020202020204" pitchFamily="34" charset="0"/>
                        <a:ea typeface="Arial" panose="020B0604020202020204" pitchFamily="34" charset="0"/>
                      </a:endParaRPr>
                    </a:p>
                  </a:txBody>
                  <a:tcPr marL="25400" marR="25400" marT="25400" marB="25400" anchor="b"/>
                </a:tc>
                <a:extLst>
                  <a:ext uri="{0D108BD9-81ED-4DB2-BD59-A6C34878D82A}">
                    <a16:rowId xmlns="" xmlns:a16="http://schemas.microsoft.com/office/drawing/2014/main" val="3771879879"/>
                  </a:ext>
                </a:extLst>
              </a:tr>
              <a:tr h="394915">
                <a:tc>
                  <a:txBody>
                    <a:bodyPr/>
                    <a:lstStyle/>
                    <a:p>
                      <a:pPr algn="just">
                        <a:lnSpc>
                          <a:spcPct val="115000"/>
                        </a:lnSpc>
                        <a:spcAft>
                          <a:spcPts val="0"/>
                        </a:spcAft>
                      </a:pPr>
                      <a:r>
                        <a:rPr lang="id-ID" sz="2400">
                          <a:effectLst/>
                        </a:rPr>
                        <a:t>Kotak 3</a:t>
                      </a:r>
                      <a:endParaRPr lang="en-AU" sz="2400">
                        <a:solidFill>
                          <a:srgbClr val="000000"/>
                        </a:solidFill>
                        <a:effectLst/>
                        <a:latin typeface="Arial" panose="020B0604020202020204" pitchFamily="34" charset="0"/>
                        <a:ea typeface="Arial" panose="020B0604020202020204" pitchFamily="34" charset="0"/>
                      </a:endParaRPr>
                    </a:p>
                  </a:txBody>
                  <a:tcPr marL="25400" marR="25400" marT="25400" marB="25400" anchor="b"/>
                </a:tc>
                <a:tc>
                  <a:txBody>
                    <a:bodyPr/>
                    <a:lstStyle/>
                    <a:p>
                      <a:pPr algn="just">
                        <a:lnSpc>
                          <a:spcPct val="115000"/>
                        </a:lnSpc>
                        <a:spcAft>
                          <a:spcPts val="0"/>
                        </a:spcAft>
                      </a:pPr>
                      <a:r>
                        <a:rPr lang="id-ID" sz="2400">
                          <a:effectLst/>
                        </a:rPr>
                        <a:t>B</a:t>
                      </a:r>
                      <a:endParaRPr lang="en-AU" sz="2400">
                        <a:solidFill>
                          <a:srgbClr val="000000"/>
                        </a:solidFill>
                        <a:effectLst/>
                        <a:latin typeface="Arial" panose="020B0604020202020204" pitchFamily="34" charset="0"/>
                        <a:ea typeface="Arial" panose="020B0604020202020204" pitchFamily="34" charset="0"/>
                      </a:endParaRPr>
                    </a:p>
                  </a:txBody>
                  <a:tcPr marL="25400" marR="25400" marT="25400" marB="25400" anchor="b"/>
                </a:tc>
                <a:tc>
                  <a:txBody>
                    <a:bodyPr/>
                    <a:lstStyle/>
                    <a:p>
                      <a:pPr algn="r">
                        <a:lnSpc>
                          <a:spcPct val="115000"/>
                        </a:lnSpc>
                        <a:spcAft>
                          <a:spcPts val="0"/>
                        </a:spcAft>
                      </a:pPr>
                      <a:r>
                        <a:rPr lang="id-ID" sz="2400">
                          <a:effectLst/>
                        </a:rPr>
                        <a:t>10</a:t>
                      </a:r>
                      <a:endParaRPr lang="en-AU" sz="2400">
                        <a:solidFill>
                          <a:srgbClr val="000000"/>
                        </a:solidFill>
                        <a:effectLst/>
                        <a:latin typeface="Arial" panose="020B0604020202020204" pitchFamily="34" charset="0"/>
                        <a:ea typeface="Arial" panose="020B0604020202020204" pitchFamily="34" charset="0"/>
                      </a:endParaRPr>
                    </a:p>
                  </a:txBody>
                  <a:tcPr marL="25400" marR="25400" marT="25400" marB="25400" anchor="b"/>
                </a:tc>
                <a:tc>
                  <a:txBody>
                    <a:bodyPr/>
                    <a:lstStyle/>
                    <a:p>
                      <a:pPr algn="r">
                        <a:lnSpc>
                          <a:spcPct val="115000"/>
                        </a:lnSpc>
                        <a:spcAft>
                          <a:spcPts val="0"/>
                        </a:spcAft>
                      </a:pPr>
                      <a:r>
                        <a:rPr lang="id-ID" sz="2400">
                          <a:effectLst/>
                        </a:rPr>
                        <a:t>10</a:t>
                      </a:r>
                      <a:endParaRPr lang="en-AU" sz="2400">
                        <a:solidFill>
                          <a:srgbClr val="000000"/>
                        </a:solidFill>
                        <a:effectLst/>
                        <a:latin typeface="Arial" panose="020B0604020202020204" pitchFamily="34" charset="0"/>
                        <a:ea typeface="Arial" panose="020B0604020202020204" pitchFamily="34" charset="0"/>
                      </a:endParaRPr>
                    </a:p>
                  </a:txBody>
                  <a:tcPr marL="25400" marR="25400" marT="25400" marB="25400" anchor="b"/>
                </a:tc>
                <a:tc>
                  <a:txBody>
                    <a:bodyPr/>
                    <a:lstStyle/>
                    <a:p>
                      <a:pPr algn="r">
                        <a:lnSpc>
                          <a:spcPct val="115000"/>
                        </a:lnSpc>
                        <a:spcAft>
                          <a:spcPts val="0"/>
                        </a:spcAft>
                      </a:pPr>
                      <a:r>
                        <a:rPr lang="id-ID" sz="2400" dirty="0">
                          <a:effectLst/>
                        </a:rPr>
                        <a:t>10</a:t>
                      </a:r>
                      <a:endParaRPr lang="en-AU" sz="2400" dirty="0">
                        <a:solidFill>
                          <a:srgbClr val="000000"/>
                        </a:solidFill>
                        <a:effectLst/>
                        <a:latin typeface="Arial" panose="020B0604020202020204" pitchFamily="34" charset="0"/>
                        <a:ea typeface="Arial" panose="020B0604020202020204" pitchFamily="34" charset="0"/>
                      </a:endParaRPr>
                    </a:p>
                  </a:txBody>
                  <a:tcPr marL="25400" marR="25400" marT="25400" marB="25400" anchor="b"/>
                </a:tc>
                <a:extLst>
                  <a:ext uri="{0D108BD9-81ED-4DB2-BD59-A6C34878D82A}">
                    <a16:rowId xmlns="" xmlns:a16="http://schemas.microsoft.com/office/drawing/2014/main" val="3292982979"/>
                  </a:ext>
                </a:extLst>
              </a:tr>
            </a:tbl>
          </a:graphicData>
        </a:graphic>
      </p:graphicFrame>
    </p:spTree>
    <p:extLst>
      <p:ext uri="{BB962C8B-B14F-4D97-AF65-F5344CB8AC3E}">
        <p14:creationId xmlns:p14="http://schemas.microsoft.com/office/powerpoint/2010/main" val="29236481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F93B65-F22A-496E-82C7-38A0456D0911}"/>
              </a:ext>
            </a:extLst>
          </p:cNvPr>
          <p:cNvSpPr>
            <a:spLocks noGrp="1"/>
          </p:cNvSpPr>
          <p:nvPr>
            <p:ph type="ctrTitle"/>
          </p:nvPr>
        </p:nvSpPr>
        <p:spPr>
          <a:xfrm>
            <a:off x="683568" y="2348880"/>
            <a:ext cx="7772400" cy="1470025"/>
          </a:xfrm>
          <a:noFill/>
        </p:spPr>
        <p:txBody>
          <a:bodyPr>
            <a:normAutofit/>
          </a:bodyPr>
          <a:lstStyle/>
          <a:p>
            <a:r>
              <a:rPr lang="en-AU" b="1" dirty="0"/>
              <a:t>JENIS DAN ELEMEN DATA </a:t>
            </a:r>
            <a:br>
              <a:rPr lang="en-AU" b="1" dirty="0"/>
            </a:br>
            <a:r>
              <a:rPr lang="id-ID" b="1" dirty="0" smtClean="0"/>
              <a:t>OPD</a:t>
            </a:r>
            <a:r>
              <a:rPr lang="en-AU" b="1" dirty="0" smtClean="0"/>
              <a:t> </a:t>
            </a:r>
            <a:r>
              <a:rPr lang="id-ID" b="1" dirty="0" smtClean="0"/>
              <a:t>KABUPATEN WONOSOBO</a:t>
            </a:r>
            <a:endParaRPr lang="en-AU" b="1" dirty="0"/>
          </a:p>
        </p:txBody>
      </p:sp>
    </p:spTree>
    <p:extLst>
      <p:ext uri="{BB962C8B-B14F-4D97-AF65-F5344CB8AC3E}">
        <p14:creationId xmlns:p14="http://schemas.microsoft.com/office/powerpoint/2010/main" val="8774284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63746" y="1412776"/>
            <a:ext cx="2333284"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US" sz="2400" b="1" dirty="0"/>
              <a:t>BPS </a:t>
            </a:r>
            <a:r>
              <a:rPr lang="en-US" sz="2400" b="1" dirty="0" smtClean="0"/>
              <a:t>KABUPATEN</a:t>
            </a:r>
            <a:endParaRPr lang="en-US" sz="2400" b="1" dirty="0"/>
          </a:p>
        </p:txBody>
      </p:sp>
      <p:sp>
        <p:nvSpPr>
          <p:cNvPr id="4" name="Rectangle 3"/>
          <p:cNvSpPr/>
          <p:nvPr/>
        </p:nvSpPr>
        <p:spPr>
          <a:xfrm>
            <a:off x="755576" y="332656"/>
            <a:ext cx="7920880" cy="864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t>ELEMEN DATA STASTISTIK SEKTORAL </a:t>
            </a:r>
          </a:p>
          <a:p>
            <a:pPr algn="ctr"/>
            <a:r>
              <a:rPr lang="en-AU" sz="2800" b="1" dirty="0"/>
              <a:t>SKPD DAN KABUPATEN/KOTA</a:t>
            </a:r>
            <a:endParaRPr lang="en-US" sz="2800" b="1" dirty="0"/>
          </a:p>
        </p:txBody>
      </p:sp>
      <p:graphicFrame>
        <p:nvGraphicFramePr>
          <p:cNvPr id="5" name="Table 4"/>
          <p:cNvGraphicFramePr>
            <a:graphicFrameLocks noGrp="1"/>
          </p:cNvGraphicFramePr>
          <p:nvPr>
            <p:extLst>
              <p:ext uri="{D42A27DB-BD31-4B8C-83A1-F6EECF244321}">
                <p14:modId xmlns:p14="http://schemas.microsoft.com/office/powerpoint/2010/main" val="3488642184"/>
              </p:ext>
            </p:extLst>
          </p:nvPr>
        </p:nvGraphicFramePr>
        <p:xfrm>
          <a:off x="116448" y="1982018"/>
          <a:ext cx="8928992" cy="4743441"/>
        </p:xfrm>
        <a:graphic>
          <a:graphicData uri="http://schemas.openxmlformats.org/drawingml/2006/table">
            <a:tbl>
              <a:tblPr firstRow="1" bandRow="1">
                <a:tableStyleId>{5C22544A-7EE6-4342-B048-85BDC9FD1C3A}</a:tableStyleId>
              </a:tblPr>
              <a:tblGrid>
                <a:gridCol w="527720">
                  <a:extLst>
                    <a:ext uri="{9D8B030D-6E8A-4147-A177-3AD203B41FA5}">
                      <a16:colId xmlns="" xmlns:a16="http://schemas.microsoft.com/office/drawing/2014/main" val="20000"/>
                    </a:ext>
                  </a:extLst>
                </a:gridCol>
                <a:gridCol w="3432720">
                  <a:extLst>
                    <a:ext uri="{9D8B030D-6E8A-4147-A177-3AD203B41FA5}">
                      <a16:colId xmlns="" xmlns:a16="http://schemas.microsoft.com/office/drawing/2014/main" val="20001"/>
                    </a:ext>
                  </a:extLst>
                </a:gridCol>
                <a:gridCol w="1593371">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4321">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6461">
                <a:tc>
                  <a:txBody>
                    <a:bodyPr/>
                    <a:lstStyle/>
                    <a:p>
                      <a:pPr algn="ctr"/>
                      <a:r>
                        <a:rPr lang="en-AU" sz="1600" dirty="0"/>
                        <a:t>1</a:t>
                      </a:r>
                      <a:endParaRPr lang="en-US" sz="1600" dirty="0"/>
                    </a:p>
                  </a:txBody>
                  <a:tcPr/>
                </a:tc>
                <a:tc>
                  <a:txBody>
                    <a:bodyPr/>
                    <a:lstStyle/>
                    <a:p>
                      <a:pPr marL="5080" indent="0">
                        <a:spcBef>
                          <a:spcPts val="480"/>
                        </a:spcBef>
                        <a:spcAft>
                          <a:spcPts val="480"/>
                        </a:spcAft>
                        <a:buFont typeface="Arial" pitchFamily="34" charset="0"/>
                        <a:buNone/>
                      </a:pPr>
                      <a:r>
                        <a:rPr lang="id-ID" sz="1600" dirty="0">
                          <a:effectLst/>
                        </a:rPr>
                        <a:t>Pertumbuhan PDRB</a:t>
                      </a:r>
                      <a:endParaRPr lang="en-US" sz="1600" dirty="0">
                        <a:solidFill>
                          <a:srgbClr val="000000"/>
                        </a:solidFill>
                        <a:effectLst/>
                        <a:latin typeface="Bookman Old Style"/>
                        <a:ea typeface="Malgun Gothic"/>
                        <a:cs typeface="Bookman Old Style"/>
                      </a:endParaRPr>
                    </a:p>
                  </a:txBody>
                  <a:tcPr marL="67235" marR="67235" marT="0" marB="0" anchor="ctr"/>
                </a:tc>
                <a:tc>
                  <a:txBody>
                    <a:bodyPr/>
                    <a:lstStyle/>
                    <a:p>
                      <a:r>
                        <a:rPr lang="en-AU" sz="1600" dirty="0" err="1" smtClean="0"/>
                        <a:t>Kab</a:t>
                      </a:r>
                      <a:r>
                        <a:rPr lang="en-AU" sz="1600" dirty="0" smtClean="0"/>
                        <a:t>/Kota</a:t>
                      </a:r>
                      <a:endParaRPr lang="en-US" sz="1600" dirty="0"/>
                    </a:p>
                  </a:txBody>
                  <a:tcPr/>
                </a:tc>
                <a:tc>
                  <a:txBody>
                    <a:bodyPr/>
                    <a:lstStyle/>
                    <a:p>
                      <a:r>
                        <a:rPr lang="en-AU" sz="1600" dirty="0"/>
                        <a:t>2013-2017</a:t>
                      </a:r>
                      <a:endParaRPr lang="en-US" sz="1600" dirty="0"/>
                    </a:p>
                  </a:txBody>
                  <a:tcPr/>
                </a:tc>
                <a:tc>
                  <a:txBody>
                    <a:bodyPr/>
                    <a:lstStyle/>
                    <a:p>
                      <a:endParaRPr lang="en-US" sz="1600" dirty="0"/>
                    </a:p>
                  </a:txBody>
                  <a:tcPr/>
                </a:tc>
                <a:tc>
                  <a:txBody>
                    <a:bodyPr/>
                    <a:lstStyle/>
                    <a:p>
                      <a:endParaRPr lang="en-US" sz="1600"/>
                    </a:p>
                  </a:txBody>
                  <a:tcPr/>
                </a:tc>
                <a:extLst>
                  <a:ext uri="{0D108BD9-81ED-4DB2-BD59-A6C34878D82A}">
                    <a16:rowId xmlns="" xmlns:a16="http://schemas.microsoft.com/office/drawing/2014/main" val="10001"/>
                  </a:ext>
                </a:extLst>
              </a:tr>
              <a:tr h="192922">
                <a:tc>
                  <a:txBody>
                    <a:bodyPr/>
                    <a:lstStyle/>
                    <a:p>
                      <a:pPr algn="ctr"/>
                      <a:r>
                        <a:rPr lang="en-AU" sz="1600" dirty="0"/>
                        <a:t>2</a:t>
                      </a:r>
                      <a:endParaRPr lang="en-US" sz="1600" dirty="0"/>
                    </a:p>
                  </a:txBody>
                  <a:tcPr/>
                </a:tc>
                <a:tc>
                  <a:txBody>
                    <a:bodyPr/>
                    <a:lstStyle/>
                    <a:p>
                      <a:pPr marL="6985" indent="0">
                        <a:spcBef>
                          <a:spcPts val="480"/>
                        </a:spcBef>
                        <a:spcAft>
                          <a:spcPts val="480"/>
                        </a:spcAft>
                        <a:buFont typeface="Arial" pitchFamily="34" charset="0"/>
                        <a:buNone/>
                      </a:pPr>
                      <a:r>
                        <a:rPr lang="id-ID" sz="1600" dirty="0">
                          <a:effectLst/>
                        </a:rPr>
                        <a:t>PDRB per kapita </a:t>
                      </a:r>
                      <a:endParaRPr lang="en-US" sz="1600" dirty="0">
                        <a:solidFill>
                          <a:srgbClr val="000000"/>
                        </a:solidFill>
                        <a:effectLst/>
                        <a:latin typeface="Bookman Old Style"/>
                        <a:ea typeface="Malgun Gothic"/>
                        <a:cs typeface="Bookman Old Style"/>
                      </a:endParaRPr>
                    </a:p>
                  </a:txBody>
                  <a:tcPr marL="67235" marR="67235" marT="0" marB="0" anchor="ctr"/>
                </a:tc>
                <a:tc>
                  <a:txBody>
                    <a:bodyPr/>
                    <a:lstStyle/>
                    <a:p>
                      <a:r>
                        <a:rPr lang="en-AU" sz="1600" dirty="0" err="1" smtClean="0"/>
                        <a:t>Kab</a:t>
                      </a:r>
                      <a:r>
                        <a:rPr lang="en-AU" sz="1600" dirty="0" smtClean="0"/>
                        <a:t>/Kota</a:t>
                      </a:r>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 xmlns:a16="http://schemas.microsoft.com/office/drawing/2014/main" val="10002"/>
                  </a:ext>
                </a:extLst>
              </a:tr>
              <a:tr h="306461">
                <a:tc>
                  <a:txBody>
                    <a:bodyPr/>
                    <a:lstStyle/>
                    <a:p>
                      <a:pPr algn="ctr"/>
                      <a:r>
                        <a:rPr lang="en-AU" sz="1600" dirty="0"/>
                        <a:t>3</a:t>
                      </a:r>
                      <a:endParaRPr lang="en-US" sz="1600" dirty="0"/>
                    </a:p>
                  </a:txBody>
                  <a:tcPr/>
                </a:tc>
                <a:tc>
                  <a:txBody>
                    <a:bodyPr/>
                    <a:lstStyle/>
                    <a:p>
                      <a:pPr marL="6985" indent="0">
                        <a:spcBef>
                          <a:spcPts val="480"/>
                        </a:spcBef>
                        <a:spcAft>
                          <a:spcPts val="480"/>
                        </a:spcAft>
                        <a:buFont typeface="Arial" pitchFamily="34" charset="0"/>
                        <a:buNone/>
                      </a:pPr>
                      <a:r>
                        <a:rPr lang="id-ID" sz="1600" dirty="0">
                          <a:effectLst/>
                        </a:rPr>
                        <a:t>Indeks Gini </a:t>
                      </a:r>
                      <a:endParaRPr lang="en-US" sz="1600" dirty="0">
                        <a:solidFill>
                          <a:srgbClr val="000000"/>
                        </a:solidFill>
                        <a:effectLst/>
                        <a:latin typeface="Bookman Old Style"/>
                        <a:ea typeface="Malgun Gothic"/>
                        <a:cs typeface="Bookman Old Style"/>
                      </a:endParaRPr>
                    </a:p>
                  </a:txBody>
                  <a:tcPr marL="67235" marR="67235" marT="0" marB="0" anchor="ctr"/>
                </a:tc>
                <a:tc>
                  <a:txBody>
                    <a:bodyPr/>
                    <a:lstStyle/>
                    <a:p>
                      <a:r>
                        <a:rPr lang="en-AU" sz="1600" dirty="0" err="1" smtClean="0"/>
                        <a:t>Kab</a:t>
                      </a:r>
                      <a:r>
                        <a:rPr lang="en-AU" sz="1600" dirty="0" smtClean="0"/>
                        <a:t>/Kota</a:t>
                      </a:r>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 xmlns:a16="http://schemas.microsoft.com/office/drawing/2014/main" val="10003"/>
                  </a:ext>
                </a:extLst>
              </a:tr>
              <a:tr h="306461">
                <a:tc>
                  <a:txBody>
                    <a:bodyPr/>
                    <a:lstStyle/>
                    <a:p>
                      <a:pPr algn="ctr"/>
                      <a:r>
                        <a:rPr lang="en-AU" sz="1600" dirty="0"/>
                        <a:t>4</a:t>
                      </a:r>
                      <a:endParaRPr lang="en-US" sz="1600" dirty="0"/>
                    </a:p>
                  </a:txBody>
                  <a:tcPr/>
                </a:tc>
                <a:tc>
                  <a:txBody>
                    <a:bodyPr/>
                    <a:lstStyle/>
                    <a:p>
                      <a:pPr marL="6985" indent="0">
                        <a:spcBef>
                          <a:spcPts val="480"/>
                        </a:spcBef>
                        <a:spcAft>
                          <a:spcPts val="480"/>
                        </a:spcAft>
                        <a:buFont typeface="Arial" pitchFamily="34" charset="0"/>
                        <a:buNone/>
                      </a:pPr>
                      <a:r>
                        <a:rPr lang="id-ID" sz="1600" dirty="0">
                          <a:effectLst/>
                        </a:rPr>
                        <a:t>Pemerataan pendapatan versi Bank Dunia </a:t>
                      </a:r>
                      <a:endParaRPr lang="en-US" sz="1600" dirty="0">
                        <a:solidFill>
                          <a:srgbClr val="000000"/>
                        </a:solidFill>
                        <a:effectLst/>
                        <a:latin typeface="Bookman Old Style"/>
                        <a:ea typeface="Malgun Gothic"/>
                        <a:cs typeface="Bookman Old Style"/>
                      </a:endParaRPr>
                    </a:p>
                  </a:txBody>
                  <a:tcPr marL="67235" marR="67235" marT="0" marB="0" anchor="ctr"/>
                </a:tc>
                <a:tc>
                  <a:txBody>
                    <a:bodyPr/>
                    <a:lstStyle/>
                    <a:p>
                      <a:r>
                        <a:rPr lang="en-AU" sz="1600" dirty="0" err="1" smtClean="0"/>
                        <a:t>Kab</a:t>
                      </a:r>
                      <a:r>
                        <a:rPr lang="en-AU" sz="1600" dirty="0" smtClean="0"/>
                        <a:t>/Kota</a:t>
                      </a:r>
                      <a:endParaRPr lang="en-US" sz="1600" dirty="0"/>
                    </a:p>
                  </a:txBody>
                  <a:tcPr/>
                </a:tc>
                <a:tc>
                  <a:txBody>
                    <a:bodyPr/>
                    <a:lstStyle/>
                    <a:p>
                      <a:endParaRPr lang="en-US" sz="1600"/>
                    </a:p>
                  </a:txBody>
                  <a:tcPr/>
                </a:tc>
                <a:tc>
                  <a:txBody>
                    <a:bodyPr/>
                    <a:lstStyle/>
                    <a:p>
                      <a:endParaRPr lang="en-US" sz="1600" dirty="0"/>
                    </a:p>
                  </a:txBody>
                  <a:tcPr/>
                </a:tc>
                <a:tc>
                  <a:txBody>
                    <a:bodyPr/>
                    <a:lstStyle/>
                    <a:p>
                      <a:endParaRPr lang="en-US" sz="1600" dirty="0"/>
                    </a:p>
                  </a:txBody>
                  <a:tcPr/>
                </a:tc>
                <a:extLst>
                  <a:ext uri="{0D108BD9-81ED-4DB2-BD59-A6C34878D82A}">
                    <a16:rowId xmlns="" xmlns:a16="http://schemas.microsoft.com/office/drawing/2014/main" val="10004"/>
                  </a:ext>
                </a:extLst>
              </a:tr>
              <a:tr h="445761">
                <a:tc>
                  <a:txBody>
                    <a:bodyPr/>
                    <a:lstStyle/>
                    <a:p>
                      <a:pPr algn="ctr"/>
                      <a:r>
                        <a:rPr lang="en-AU" sz="1600" dirty="0"/>
                        <a:t>5</a:t>
                      </a:r>
                      <a:endParaRPr lang="en-US" sz="1600" dirty="0"/>
                    </a:p>
                  </a:txBody>
                  <a:tcPr/>
                </a:tc>
                <a:tc>
                  <a:txBody>
                    <a:bodyPr/>
                    <a:lstStyle/>
                    <a:p>
                      <a:pPr marL="6985" indent="0">
                        <a:spcBef>
                          <a:spcPts val="480"/>
                        </a:spcBef>
                        <a:spcAft>
                          <a:spcPts val="480"/>
                        </a:spcAft>
                        <a:buFont typeface="Arial" pitchFamily="34" charset="0"/>
                        <a:buNone/>
                      </a:pPr>
                      <a:r>
                        <a:rPr lang="id-ID" sz="1600" dirty="0">
                          <a:effectLst/>
                        </a:rPr>
                        <a:t>Indeks ketimpangan Williamson (Indeks Ketimpangan Regional) </a:t>
                      </a:r>
                      <a:endParaRPr lang="en-US" sz="1600" dirty="0">
                        <a:solidFill>
                          <a:srgbClr val="000000"/>
                        </a:solidFill>
                        <a:effectLst/>
                        <a:latin typeface="Bookman Old Style"/>
                        <a:ea typeface="Malgun Gothic"/>
                        <a:cs typeface="Bookman Old Style"/>
                      </a:endParaRPr>
                    </a:p>
                  </a:txBody>
                  <a:tcPr marL="67235" marR="67235" marT="0" marB="0" anchor="ctr"/>
                </a:tc>
                <a:tc>
                  <a:txBody>
                    <a:bodyPr/>
                    <a:lstStyle/>
                    <a:p>
                      <a:r>
                        <a:rPr lang="en-AU" sz="1600" dirty="0" err="1" smtClean="0"/>
                        <a:t>Kab</a:t>
                      </a:r>
                      <a:r>
                        <a:rPr lang="en-AU" sz="1600" dirty="0" smtClean="0"/>
                        <a:t>/Kota</a:t>
                      </a:r>
                      <a:endParaRPr lang="en-US" sz="1600" dirty="0"/>
                    </a:p>
                  </a:txBody>
                  <a:tcPr/>
                </a:tc>
                <a:tc>
                  <a:txBody>
                    <a:bodyPr/>
                    <a:lstStyle/>
                    <a:p>
                      <a:endParaRPr lang="en-US" sz="1600"/>
                    </a:p>
                  </a:txBody>
                  <a:tcPr/>
                </a:tc>
                <a:tc>
                  <a:txBody>
                    <a:bodyPr/>
                    <a:lstStyle/>
                    <a:p>
                      <a:endParaRPr lang="en-US" sz="1600" dirty="0"/>
                    </a:p>
                  </a:txBody>
                  <a:tcPr/>
                </a:tc>
                <a:tc>
                  <a:txBody>
                    <a:bodyPr/>
                    <a:lstStyle/>
                    <a:p>
                      <a:endParaRPr lang="en-US" sz="1600" dirty="0"/>
                    </a:p>
                  </a:txBody>
                  <a:tcPr/>
                </a:tc>
                <a:extLst>
                  <a:ext uri="{0D108BD9-81ED-4DB2-BD59-A6C34878D82A}">
                    <a16:rowId xmlns="" xmlns:a16="http://schemas.microsoft.com/office/drawing/2014/main" val="10005"/>
                  </a:ext>
                </a:extLst>
              </a:tr>
              <a:tr h="445761">
                <a:tc>
                  <a:txBody>
                    <a:bodyPr/>
                    <a:lstStyle/>
                    <a:p>
                      <a:pPr algn="ctr"/>
                      <a:r>
                        <a:rPr lang="en-AU" sz="1600" dirty="0"/>
                        <a:t>6</a:t>
                      </a:r>
                      <a:endParaRPr lang="en-US" sz="1600" dirty="0"/>
                    </a:p>
                  </a:txBody>
                  <a:tcPr/>
                </a:tc>
                <a:tc>
                  <a:txBody>
                    <a:bodyPr/>
                    <a:lstStyle/>
                    <a:p>
                      <a:pPr marL="6985" indent="0">
                        <a:spcBef>
                          <a:spcPts val="480"/>
                        </a:spcBef>
                        <a:spcAft>
                          <a:spcPts val="480"/>
                        </a:spcAft>
                        <a:buFont typeface="Arial" pitchFamily="34" charset="0"/>
                        <a:buNone/>
                      </a:pPr>
                      <a:r>
                        <a:rPr lang="id-ID" sz="1600" dirty="0">
                          <a:effectLst/>
                        </a:rPr>
                        <a:t>Persentase penduduk diatas garis kemiskinan</a:t>
                      </a:r>
                      <a:endParaRPr lang="en-US" sz="1600" dirty="0">
                        <a:solidFill>
                          <a:srgbClr val="000000"/>
                        </a:solidFill>
                        <a:effectLst/>
                        <a:latin typeface="Bookman Old Style"/>
                        <a:ea typeface="Malgun Gothic"/>
                        <a:cs typeface="Bookman Old Style"/>
                      </a:endParaRPr>
                    </a:p>
                  </a:txBody>
                  <a:tcPr marL="67235" marR="67235" marT="0" marB="0" anchor="ctr"/>
                </a:tc>
                <a:tc>
                  <a:txBody>
                    <a:bodyPr/>
                    <a:lstStyle/>
                    <a:p>
                      <a:r>
                        <a:rPr lang="en-AU" sz="1600" dirty="0" err="1" smtClean="0"/>
                        <a:t>Kab</a:t>
                      </a:r>
                      <a:r>
                        <a:rPr lang="en-AU" sz="1600" dirty="0" smtClean="0"/>
                        <a:t>/Kota</a:t>
                      </a:r>
                      <a:endParaRPr lang="en-US" sz="1600" dirty="0"/>
                    </a:p>
                  </a:txBody>
                  <a:tcPr/>
                </a:tc>
                <a:tc>
                  <a:txBody>
                    <a:bodyPr/>
                    <a:lstStyle/>
                    <a:p>
                      <a:endParaRPr lang="en-US" sz="1600"/>
                    </a:p>
                  </a:txBody>
                  <a:tcPr/>
                </a:tc>
                <a:tc>
                  <a:txBody>
                    <a:bodyPr/>
                    <a:lstStyle/>
                    <a:p>
                      <a:endParaRPr lang="en-US" sz="1600" dirty="0"/>
                    </a:p>
                  </a:txBody>
                  <a:tcPr/>
                </a:tc>
                <a:tc>
                  <a:txBody>
                    <a:bodyPr/>
                    <a:lstStyle/>
                    <a:p>
                      <a:endParaRPr lang="en-US" sz="1600" dirty="0"/>
                    </a:p>
                  </a:txBody>
                  <a:tcPr/>
                </a:tc>
                <a:extLst>
                  <a:ext uri="{0D108BD9-81ED-4DB2-BD59-A6C34878D82A}">
                    <a16:rowId xmlns="" xmlns:a16="http://schemas.microsoft.com/office/drawing/2014/main" val="10006"/>
                  </a:ext>
                </a:extLst>
              </a:tr>
              <a:tr h="445761">
                <a:tc>
                  <a:txBody>
                    <a:bodyPr/>
                    <a:lstStyle/>
                    <a:p>
                      <a:pPr algn="ctr"/>
                      <a:r>
                        <a:rPr lang="en-AU" sz="1600" dirty="0"/>
                        <a:t>7</a:t>
                      </a:r>
                      <a:endParaRPr lang="en-US" sz="1600" dirty="0"/>
                    </a:p>
                  </a:txBody>
                  <a:tcPr/>
                </a:tc>
                <a:tc>
                  <a:txBody>
                    <a:bodyPr/>
                    <a:lstStyle/>
                    <a:p>
                      <a:pPr marL="6985" indent="0">
                        <a:spcBef>
                          <a:spcPts val="480"/>
                        </a:spcBef>
                        <a:spcAft>
                          <a:spcPts val="480"/>
                        </a:spcAft>
                        <a:buFont typeface="Arial" pitchFamily="34" charset="0"/>
                        <a:buNone/>
                      </a:pPr>
                      <a:r>
                        <a:rPr lang="en-AU" sz="1600" dirty="0" err="1">
                          <a:solidFill>
                            <a:srgbClr val="000000"/>
                          </a:solidFill>
                          <a:effectLst/>
                          <a:latin typeface="+mn-lt"/>
                          <a:ea typeface="Malgun Gothic"/>
                          <a:cs typeface="Bookman Old Style"/>
                        </a:rPr>
                        <a:t>Jumlah</a:t>
                      </a:r>
                      <a:r>
                        <a:rPr lang="en-AU" sz="1600" baseline="0" dirty="0">
                          <a:solidFill>
                            <a:srgbClr val="000000"/>
                          </a:solidFill>
                          <a:effectLst/>
                          <a:latin typeface="+mn-lt"/>
                          <a:ea typeface="Malgun Gothic"/>
                          <a:cs typeface="Bookman Old Style"/>
                        </a:rPr>
                        <a:t> </a:t>
                      </a:r>
                      <a:r>
                        <a:rPr lang="en-AU" sz="1600" baseline="0" dirty="0" err="1">
                          <a:solidFill>
                            <a:srgbClr val="000000"/>
                          </a:solidFill>
                          <a:effectLst/>
                          <a:latin typeface="+mn-lt"/>
                          <a:ea typeface="Malgun Gothic"/>
                          <a:cs typeface="Bookman Old Style"/>
                        </a:rPr>
                        <a:t>Penduduk</a:t>
                      </a:r>
                      <a:r>
                        <a:rPr lang="en-AU" sz="1600" baseline="0" dirty="0">
                          <a:solidFill>
                            <a:srgbClr val="000000"/>
                          </a:solidFill>
                          <a:effectLst/>
                          <a:latin typeface="+mn-lt"/>
                          <a:ea typeface="Malgun Gothic"/>
                          <a:cs typeface="Bookman Old Style"/>
                        </a:rPr>
                        <a:t> </a:t>
                      </a:r>
                      <a:r>
                        <a:rPr lang="en-AU" sz="1600" baseline="0" dirty="0" err="1">
                          <a:solidFill>
                            <a:srgbClr val="000000"/>
                          </a:solidFill>
                          <a:effectLst/>
                          <a:latin typeface="+mn-lt"/>
                          <a:ea typeface="Malgun Gothic"/>
                          <a:cs typeface="Bookman Old Style"/>
                        </a:rPr>
                        <a:t>Miskin</a:t>
                      </a:r>
                      <a:endParaRPr lang="en-US" sz="1600" dirty="0">
                        <a:solidFill>
                          <a:srgbClr val="000000"/>
                        </a:solidFill>
                        <a:effectLst/>
                        <a:latin typeface="+mn-lt"/>
                        <a:ea typeface="Malgun Gothic"/>
                        <a:cs typeface="Bookman Old Style"/>
                      </a:endParaRPr>
                    </a:p>
                  </a:txBody>
                  <a:tcPr marL="67235" marR="67235" marT="0" marB="0" anchor="ctr"/>
                </a:tc>
                <a:tc>
                  <a:txBody>
                    <a:bodyPr/>
                    <a:lstStyle/>
                    <a:p>
                      <a:r>
                        <a:rPr lang="en-AU" sz="1600" dirty="0" err="1" smtClean="0"/>
                        <a:t>Kab</a:t>
                      </a:r>
                      <a:r>
                        <a:rPr lang="en-AU" sz="1600" dirty="0" smtClean="0"/>
                        <a:t>/Kota</a:t>
                      </a:r>
                      <a:endParaRPr lang="en-US" sz="1600" dirty="0"/>
                    </a:p>
                  </a:txBody>
                  <a:tcPr/>
                </a:tc>
                <a:tc>
                  <a:txBody>
                    <a:bodyPr/>
                    <a:lstStyle/>
                    <a:p>
                      <a:endParaRPr lang="en-US" sz="1600"/>
                    </a:p>
                  </a:txBody>
                  <a:tcPr/>
                </a:tc>
                <a:tc>
                  <a:txBody>
                    <a:bodyPr/>
                    <a:lstStyle/>
                    <a:p>
                      <a:endParaRPr lang="en-US" sz="1600" dirty="0"/>
                    </a:p>
                  </a:txBody>
                  <a:tcPr/>
                </a:tc>
                <a:tc>
                  <a:txBody>
                    <a:bodyPr/>
                    <a:lstStyle/>
                    <a:p>
                      <a:endParaRPr lang="en-US" sz="1600" dirty="0"/>
                    </a:p>
                  </a:txBody>
                  <a:tcPr/>
                </a:tc>
                <a:extLst>
                  <a:ext uri="{0D108BD9-81ED-4DB2-BD59-A6C34878D82A}">
                    <a16:rowId xmlns="" xmlns:a16="http://schemas.microsoft.com/office/drawing/2014/main" val="10007"/>
                  </a:ext>
                </a:extLst>
              </a:tr>
              <a:tr h="306461">
                <a:tc>
                  <a:txBody>
                    <a:bodyPr/>
                    <a:lstStyle/>
                    <a:p>
                      <a:pPr algn="ctr"/>
                      <a:r>
                        <a:rPr lang="en-AU" sz="1600" dirty="0"/>
                        <a:t>8</a:t>
                      </a:r>
                      <a:endParaRPr lang="en-US" sz="1600" dirty="0"/>
                    </a:p>
                  </a:txBody>
                  <a:tcPr/>
                </a:tc>
                <a:tc>
                  <a:txBody>
                    <a:bodyPr/>
                    <a:lstStyle/>
                    <a:p>
                      <a:r>
                        <a:rPr lang="en-AU" sz="1600" dirty="0"/>
                        <a:t>Tingkat </a:t>
                      </a:r>
                      <a:r>
                        <a:rPr lang="en-AU" sz="1600" dirty="0" err="1"/>
                        <a:t>Pengengguran</a:t>
                      </a:r>
                      <a:r>
                        <a:rPr lang="en-AU" sz="1600" baseline="0" dirty="0"/>
                        <a:t> Terbuka</a:t>
                      </a:r>
                      <a:endParaRPr lang="en-US" sz="1600" dirty="0"/>
                    </a:p>
                  </a:txBody>
                  <a:tcPr/>
                </a:tc>
                <a:tc>
                  <a:txBody>
                    <a:bodyPr/>
                    <a:lstStyle/>
                    <a:p>
                      <a:r>
                        <a:rPr lang="en-AU" sz="1800" dirty="0" err="1" smtClean="0"/>
                        <a:t>Kab</a:t>
                      </a:r>
                      <a:r>
                        <a:rPr lang="en-AU" sz="1800" dirty="0" smtClean="0"/>
                        <a:t>/Kota</a:t>
                      </a:r>
                      <a:endParaRPr lang="en-US" dirty="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 xmlns:a16="http://schemas.microsoft.com/office/drawing/2014/main" val="10008"/>
                  </a:ext>
                </a:extLst>
              </a:tr>
              <a:tr h="334321">
                <a:tc>
                  <a:txBody>
                    <a:bodyPr/>
                    <a:lstStyle/>
                    <a:p>
                      <a:pPr algn="ctr"/>
                      <a:r>
                        <a:rPr lang="en-AU" sz="1600" dirty="0"/>
                        <a:t>9</a:t>
                      </a:r>
                      <a:endParaRPr lang="en-US" sz="1600" dirty="0"/>
                    </a:p>
                  </a:txBody>
                  <a:tcPr/>
                </a:tc>
                <a:tc>
                  <a:txBody>
                    <a:bodyPr/>
                    <a:lstStyle/>
                    <a:p>
                      <a:r>
                        <a:rPr lang="en-AU" sz="1600" dirty="0"/>
                        <a:t>IPM</a:t>
                      </a:r>
                      <a:endParaRPr lang="en-US" sz="1600" dirty="0"/>
                    </a:p>
                  </a:txBody>
                  <a:tcPr/>
                </a:tc>
                <a:tc>
                  <a:txBody>
                    <a:bodyPr/>
                    <a:lstStyle/>
                    <a:p>
                      <a:r>
                        <a:rPr lang="en-AU" sz="1800" dirty="0" err="1" smtClean="0"/>
                        <a:t>Kab</a:t>
                      </a:r>
                      <a:r>
                        <a:rPr lang="en-AU" sz="1800" dirty="0" smtClean="0"/>
                        <a:t>/Kota</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9"/>
                  </a:ext>
                </a:extLst>
              </a:tr>
              <a:tr h="334321">
                <a:tc>
                  <a:txBody>
                    <a:bodyPr/>
                    <a:lstStyle/>
                    <a:p>
                      <a:pPr algn="ctr"/>
                      <a:r>
                        <a:rPr lang="en-AU" sz="1600" dirty="0"/>
                        <a:t>10</a:t>
                      </a:r>
                      <a:endParaRPr lang="en-US" sz="1600" dirty="0"/>
                    </a:p>
                  </a:txBody>
                  <a:tcPr/>
                </a:tc>
                <a:tc>
                  <a:txBody>
                    <a:bodyPr/>
                    <a:lstStyle/>
                    <a:p>
                      <a:r>
                        <a:rPr lang="en-AU" sz="1600" dirty="0" err="1"/>
                        <a:t>Nilai</a:t>
                      </a:r>
                      <a:r>
                        <a:rPr lang="en-AU" sz="1600" dirty="0"/>
                        <a:t> </a:t>
                      </a:r>
                      <a:r>
                        <a:rPr lang="en-AU" sz="1600" dirty="0" err="1"/>
                        <a:t>Tukar</a:t>
                      </a:r>
                      <a:r>
                        <a:rPr lang="en-AU" sz="1600" dirty="0"/>
                        <a:t> </a:t>
                      </a:r>
                      <a:r>
                        <a:rPr lang="en-AU" sz="1600" dirty="0" err="1" smtClean="0"/>
                        <a:t>Petani</a:t>
                      </a:r>
                      <a:endParaRPr lang="en-US" sz="1600" dirty="0"/>
                    </a:p>
                  </a:txBody>
                  <a:tcPr/>
                </a:tc>
                <a:tc>
                  <a:txBody>
                    <a:bodyPr/>
                    <a:lstStyle/>
                    <a:p>
                      <a:r>
                        <a:rPr lang="en-AU" sz="1800" dirty="0" err="1" smtClean="0"/>
                        <a:t>Kab</a:t>
                      </a:r>
                      <a:r>
                        <a:rPr lang="en-AU" sz="1800" dirty="0" smtClean="0"/>
                        <a:t>/Kota</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10"/>
                  </a:ext>
                </a:extLst>
              </a:tr>
              <a:tr h="334321">
                <a:tc>
                  <a:txBody>
                    <a:bodyPr/>
                    <a:lstStyle/>
                    <a:p>
                      <a:pPr algn="ctr"/>
                      <a:endParaRPr lang="en-US" sz="1600" dirty="0"/>
                    </a:p>
                  </a:txBody>
                  <a:tcPr/>
                </a:tc>
                <a:tc>
                  <a:txBody>
                    <a:bodyPr/>
                    <a:lstStyle/>
                    <a:p>
                      <a:endParaRPr lang="en-US" sz="1600"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3509580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63746" y="116632"/>
            <a:ext cx="6352470"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US" sz="2400" b="1" dirty="0"/>
              <a:t>DINAS PENDIDIKAN </a:t>
            </a:r>
            <a:r>
              <a:rPr lang="en-US" sz="2400" b="1" dirty="0" smtClean="0"/>
              <a:t>PEMUDA DAN OLAHRAGA </a:t>
            </a:r>
            <a:endParaRPr lang="en-US" sz="2400" b="1" dirty="0"/>
          </a:p>
        </p:txBody>
      </p:sp>
      <p:graphicFrame>
        <p:nvGraphicFramePr>
          <p:cNvPr id="4" name="Table 3"/>
          <p:cNvGraphicFramePr>
            <a:graphicFrameLocks noGrp="1"/>
          </p:cNvGraphicFramePr>
          <p:nvPr>
            <p:extLst>
              <p:ext uri="{D42A27DB-BD31-4B8C-83A1-F6EECF244321}">
                <p14:modId xmlns:p14="http://schemas.microsoft.com/office/powerpoint/2010/main" val="2030003605"/>
              </p:ext>
            </p:extLst>
          </p:nvPr>
        </p:nvGraphicFramePr>
        <p:xfrm>
          <a:off x="126675" y="567215"/>
          <a:ext cx="8928992" cy="6261110"/>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2">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48326">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19299">
                <a:tc>
                  <a:txBody>
                    <a:bodyPr/>
                    <a:lstStyle/>
                    <a:p>
                      <a:pPr algn="ctr"/>
                      <a:r>
                        <a:rPr lang="en-US" sz="1600" dirty="0"/>
                        <a:t>1</a:t>
                      </a:r>
                    </a:p>
                  </a:txBody>
                  <a:tcPr/>
                </a:tc>
                <a:tc>
                  <a:txBody>
                    <a:bodyPr/>
                    <a:lstStyle/>
                    <a:p>
                      <a:pPr marL="0" marR="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600" dirty="0" err="1">
                          <a:solidFill>
                            <a:srgbClr val="000000"/>
                          </a:solidFill>
                          <a:effectLst/>
                          <a:latin typeface="+mn-lt"/>
                          <a:ea typeface="Malgun Gothic"/>
                          <a:cs typeface="Bookman Old Style"/>
                        </a:rPr>
                        <a:t>Angka</a:t>
                      </a:r>
                      <a:r>
                        <a:rPr lang="en-US" sz="1600" dirty="0">
                          <a:solidFill>
                            <a:srgbClr val="000000"/>
                          </a:solidFill>
                          <a:effectLst/>
                          <a:latin typeface="+mn-lt"/>
                          <a:ea typeface="Malgun Gothic"/>
                          <a:cs typeface="Bookman Old Style"/>
                        </a:rPr>
                        <a:t> </a:t>
                      </a:r>
                      <a:r>
                        <a:rPr lang="en-US" sz="1600" dirty="0" err="1">
                          <a:solidFill>
                            <a:srgbClr val="000000"/>
                          </a:solidFill>
                          <a:effectLst/>
                          <a:latin typeface="+mn-lt"/>
                          <a:ea typeface="Malgun Gothic"/>
                          <a:cs typeface="Bookman Old Style"/>
                        </a:rPr>
                        <a:t>Melek</a:t>
                      </a:r>
                      <a:r>
                        <a:rPr lang="en-US" sz="1600" dirty="0">
                          <a:solidFill>
                            <a:srgbClr val="000000"/>
                          </a:solidFill>
                          <a:effectLst/>
                          <a:latin typeface="+mn-lt"/>
                          <a:ea typeface="Malgun Gothic"/>
                          <a:cs typeface="Bookman Old Style"/>
                        </a:rPr>
                        <a:t> </a:t>
                      </a:r>
                      <a:r>
                        <a:rPr lang="en-US" sz="1600" dirty="0" err="1">
                          <a:solidFill>
                            <a:srgbClr val="000000"/>
                          </a:solidFill>
                          <a:effectLst/>
                          <a:latin typeface="+mn-lt"/>
                          <a:ea typeface="Malgun Gothic"/>
                          <a:cs typeface="Bookman Old Style"/>
                        </a:rPr>
                        <a:t>Huruf</a:t>
                      </a:r>
                      <a:endParaRPr lang="en-US" sz="1600" dirty="0">
                        <a:solidFill>
                          <a:srgbClr val="000000"/>
                        </a:solidFill>
                        <a:effectLst/>
                        <a:latin typeface="+mn-lt"/>
                        <a:ea typeface="Malgun Gothic"/>
                        <a:cs typeface="Bookman Old Style"/>
                      </a:endParaRPr>
                    </a:p>
                  </a:txBody>
                  <a:tcPr marL="35498" marR="35498" marT="0" marB="0" anchor="ctr"/>
                </a:tc>
                <a:tc>
                  <a:txBody>
                    <a:bodyPr/>
                    <a:lstStyle/>
                    <a:p>
                      <a:r>
                        <a:rPr lang="en-AU" sz="1600" dirty="0" err="1" smtClean="0"/>
                        <a:t>Kab</a:t>
                      </a:r>
                      <a:r>
                        <a:rPr lang="en-AU" sz="1600" dirty="0" smtClean="0"/>
                        <a:t>/Kota</a:t>
                      </a:r>
                      <a:endParaRPr lang="en-US" sz="1600" dirty="0"/>
                    </a:p>
                  </a:txBody>
                  <a:tcPr/>
                </a:tc>
                <a:tc>
                  <a:txBody>
                    <a:bodyPr/>
                    <a:lstStyle/>
                    <a:p>
                      <a:r>
                        <a:rPr lang="en-AU" sz="1600" dirty="0"/>
                        <a:t>2013-2017</a:t>
                      </a:r>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 xmlns:a16="http://schemas.microsoft.com/office/drawing/2014/main" val="820591650"/>
                  </a:ext>
                </a:extLst>
              </a:tr>
              <a:tr h="319299">
                <a:tc>
                  <a:txBody>
                    <a:bodyPr/>
                    <a:lstStyle/>
                    <a:p>
                      <a:pPr algn="ctr"/>
                      <a:r>
                        <a:rPr lang="en-AU" sz="1600" dirty="0"/>
                        <a:t>2</a:t>
                      </a:r>
                      <a:endParaRPr lang="en-US" sz="1600" dirty="0"/>
                    </a:p>
                  </a:txBody>
                  <a:tcPr/>
                </a:tc>
                <a:tc>
                  <a:txBody>
                    <a:bodyPr/>
                    <a:lstStyle/>
                    <a:p>
                      <a:pPr marL="0" marR="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id-ID" sz="1600" dirty="0">
                          <a:effectLst/>
                        </a:rPr>
                        <a:t>A</a:t>
                      </a:r>
                      <a:r>
                        <a:rPr lang="en-AU" sz="1600" dirty="0">
                          <a:effectLst/>
                        </a:rPr>
                        <a:t>PK </a:t>
                      </a:r>
                      <a:r>
                        <a:rPr lang="en-AU" sz="1600" dirty="0" err="1">
                          <a:effectLst/>
                        </a:rPr>
                        <a:t>dan</a:t>
                      </a:r>
                      <a:r>
                        <a:rPr lang="en-AU" sz="1600" dirty="0">
                          <a:effectLst/>
                        </a:rPr>
                        <a:t> APM </a:t>
                      </a:r>
                      <a:r>
                        <a:rPr lang="en-US" sz="1600" baseline="0" dirty="0">
                          <a:solidFill>
                            <a:srgbClr val="000000"/>
                          </a:solidFill>
                          <a:effectLst/>
                          <a:latin typeface="+mn-lt"/>
                          <a:ea typeface="Malgun Gothic"/>
                        </a:rPr>
                        <a:t>SD/SDLB/ </a:t>
                      </a:r>
                      <a:r>
                        <a:rPr lang="en-US" sz="1600" baseline="0" dirty="0" err="1">
                          <a:solidFill>
                            <a:srgbClr val="000000"/>
                          </a:solidFill>
                          <a:effectLst/>
                          <a:latin typeface="+mn-lt"/>
                          <a:ea typeface="Malgun Gothic"/>
                        </a:rPr>
                        <a:t>Paket</a:t>
                      </a:r>
                      <a:r>
                        <a:rPr lang="en-US" sz="1600" baseline="0" dirty="0">
                          <a:solidFill>
                            <a:srgbClr val="000000"/>
                          </a:solidFill>
                          <a:effectLst/>
                          <a:latin typeface="+mn-lt"/>
                          <a:ea typeface="Malgun Gothic"/>
                        </a:rPr>
                        <a:t> A</a:t>
                      </a:r>
                      <a:endParaRPr lang="en-US" sz="1600" dirty="0">
                        <a:solidFill>
                          <a:srgbClr val="000000"/>
                        </a:solidFill>
                        <a:effectLst/>
                        <a:latin typeface="+mn-lt"/>
                        <a:ea typeface="Malgun Gothic"/>
                        <a:cs typeface="Bookman Old Style"/>
                      </a:endParaRPr>
                    </a:p>
                  </a:txBody>
                  <a:tcPr marL="35498" marR="35498" marT="0" marB="0" anchor="ctr"/>
                </a:tc>
                <a:tc>
                  <a:txBody>
                    <a:bodyPr/>
                    <a:lstStyle/>
                    <a:p>
                      <a:r>
                        <a:rPr lang="en-AU" sz="1600" smtClean="0"/>
                        <a:t>Kab/Kota</a:t>
                      </a:r>
                      <a:endParaRPr lang="en-US" sz="1600" dirty="0"/>
                    </a:p>
                  </a:txBody>
                  <a:tcPr/>
                </a:tc>
                <a:tc>
                  <a:txBody>
                    <a:bodyPr/>
                    <a:lstStyle/>
                    <a:p>
                      <a:r>
                        <a:rPr lang="en-AU" sz="1600" dirty="0"/>
                        <a:t>2013-2017</a:t>
                      </a:r>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 xmlns:a16="http://schemas.microsoft.com/office/drawing/2014/main" val="10001"/>
                  </a:ext>
                </a:extLst>
              </a:tr>
              <a:tr h="319299">
                <a:tc>
                  <a:txBody>
                    <a:bodyPr/>
                    <a:lstStyle/>
                    <a:p>
                      <a:pPr algn="ctr"/>
                      <a:r>
                        <a:rPr lang="en-AU" sz="1600" dirty="0"/>
                        <a:t>3</a:t>
                      </a:r>
                      <a:endParaRPr lang="en-US" sz="1600" dirty="0"/>
                    </a:p>
                  </a:txBody>
                  <a:tcPr/>
                </a:tc>
                <a:tc>
                  <a:txBody>
                    <a:bodyPr/>
                    <a:lstStyle/>
                    <a:p>
                      <a:pPr marL="10795" indent="0">
                        <a:spcBef>
                          <a:spcPts val="480"/>
                        </a:spcBef>
                        <a:spcAft>
                          <a:spcPts val="480"/>
                        </a:spcAft>
                        <a:buFont typeface="Arial" pitchFamily="34" charset="0"/>
                        <a:buNone/>
                      </a:pPr>
                      <a:r>
                        <a:rPr lang="en-AU" sz="1600" dirty="0" err="1">
                          <a:solidFill>
                            <a:srgbClr val="000000"/>
                          </a:solidFill>
                          <a:effectLst/>
                          <a:latin typeface="+mn-lt"/>
                          <a:ea typeface="Malgun Gothic"/>
                          <a:cs typeface="Bookman Old Style"/>
                        </a:rPr>
                        <a:t>Jumlah</a:t>
                      </a:r>
                      <a:r>
                        <a:rPr lang="en-AU" sz="1600" baseline="0" dirty="0">
                          <a:solidFill>
                            <a:srgbClr val="000000"/>
                          </a:solidFill>
                          <a:effectLst/>
                          <a:latin typeface="+mn-lt"/>
                          <a:ea typeface="Malgun Gothic"/>
                          <a:cs typeface="Bookman Old Style"/>
                        </a:rPr>
                        <a:t> </a:t>
                      </a:r>
                      <a:r>
                        <a:rPr lang="en-AU" sz="1600" baseline="0" dirty="0" err="1">
                          <a:solidFill>
                            <a:srgbClr val="000000"/>
                          </a:solidFill>
                          <a:effectLst/>
                          <a:latin typeface="+mn-lt"/>
                          <a:ea typeface="Malgun Gothic"/>
                          <a:cs typeface="Bookman Old Style"/>
                        </a:rPr>
                        <a:t>Sekolah</a:t>
                      </a:r>
                      <a:r>
                        <a:rPr lang="en-AU" sz="1600" baseline="0" dirty="0">
                          <a:solidFill>
                            <a:srgbClr val="000000"/>
                          </a:solidFill>
                          <a:effectLst/>
                          <a:latin typeface="+mn-lt"/>
                          <a:ea typeface="Malgun Gothic"/>
                          <a:cs typeface="Bookman Old Style"/>
                        </a:rPr>
                        <a:t> SD </a:t>
                      </a:r>
                      <a:r>
                        <a:rPr lang="en-AU" sz="1600" baseline="0" dirty="0" err="1">
                          <a:solidFill>
                            <a:srgbClr val="000000"/>
                          </a:solidFill>
                          <a:effectLst/>
                          <a:latin typeface="+mn-lt"/>
                          <a:ea typeface="Malgun Gothic"/>
                          <a:cs typeface="Bookman Old Style"/>
                        </a:rPr>
                        <a:t>Negeri</a:t>
                      </a:r>
                      <a:endParaRPr lang="en-US" sz="1600" dirty="0">
                        <a:solidFill>
                          <a:srgbClr val="000000"/>
                        </a:solidFill>
                        <a:effectLst/>
                        <a:latin typeface="+mn-lt"/>
                        <a:ea typeface="Malgun Gothic"/>
                        <a:cs typeface="Bookman Old Style"/>
                      </a:endParaRPr>
                    </a:p>
                  </a:txBody>
                  <a:tcPr marL="35498" marR="35498"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smtClean="0"/>
                        <a:t>Kab/Kota</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prstClr val="black"/>
                          </a:solidFill>
                          <a:effectLst/>
                          <a:uLnTx/>
                          <a:uFillTx/>
                          <a:latin typeface="Calibri"/>
                          <a:ea typeface="+mn-ea"/>
                          <a:cs typeface="+mn-cs"/>
                        </a:rPr>
                        <a:t>2013-2017</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endParaRPr lang="en-US" sz="1600" dirty="0"/>
                    </a:p>
                  </a:txBody>
                  <a:tcPr/>
                </a:tc>
                <a:tc>
                  <a:txBody>
                    <a:bodyPr/>
                    <a:lstStyle/>
                    <a:p>
                      <a:endParaRPr lang="en-US" sz="1600" dirty="0"/>
                    </a:p>
                  </a:txBody>
                  <a:tcPr/>
                </a:tc>
                <a:extLst>
                  <a:ext uri="{0D108BD9-81ED-4DB2-BD59-A6C34878D82A}">
                    <a16:rowId xmlns="" xmlns:a16="http://schemas.microsoft.com/office/drawing/2014/main" val="10002"/>
                  </a:ext>
                </a:extLst>
              </a:tr>
              <a:tr h="319299">
                <a:tc>
                  <a:txBody>
                    <a:bodyPr/>
                    <a:lstStyle/>
                    <a:p>
                      <a:pPr algn="ctr"/>
                      <a:r>
                        <a:rPr lang="en-AU" sz="1600" dirty="0"/>
                        <a:t>4</a:t>
                      </a:r>
                      <a:endParaRPr lang="en-US" sz="1600" dirty="0"/>
                    </a:p>
                  </a:txBody>
                  <a:tcPr/>
                </a:tc>
                <a:tc>
                  <a:txBody>
                    <a:bodyPr/>
                    <a:lstStyle/>
                    <a:p>
                      <a:pPr marL="20320" indent="0">
                        <a:spcBef>
                          <a:spcPts val="480"/>
                        </a:spcBef>
                        <a:spcAft>
                          <a:spcPts val="480"/>
                        </a:spcAft>
                        <a:buFont typeface="Arial" pitchFamily="34" charset="0"/>
                        <a:buNone/>
                      </a:pPr>
                      <a:r>
                        <a:rPr lang="en-AU" sz="1600" dirty="0" err="1">
                          <a:solidFill>
                            <a:srgbClr val="000000"/>
                          </a:solidFill>
                          <a:effectLst/>
                          <a:latin typeface="+mn-lt"/>
                          <a:ea typeface="Malgun Gothic"/>
                          <a:cs typeface="Bookman Old Style"/>
                        </a:rPr>
                        <a:t>Jumlah</a:t>
                      </a:r>
                      <a:r>
                        <a:rPr lang="en-AU" sz="1600" baseline="0" dirty="0">
                          <a:solidFill>
                            <a:srgbClr val="000000"/>
                          </a:solidFill>
                          <a:effectLst/>
                          <a:latin typeface="+mn-lt"/>
                          <a:ea typeface="Malgun Gothic"/>
                          <a:cs typeface="Bookman Old Style"/>
                        </a:rPr>
                        <a:t> </a:t>
                      </a:r>
                      <a:r>
                        <a:rPr lang="en-AU" sz="1600" baseline="0" dirty="0" err="1">
                          <a:solidFill>
                            <a:srgbClr val="000000"/>
                          </a:solidFill>
                          <a:effectLst/>
                          <a:latin typeface="+mn-lt"/>
                          <a:ea typeface="Malgun Gothic"/>
                          <a:cs typeface="Bookman Old Style"/>
                        </a:rPr>
                        <a:t>Sekolah</a:t>
                      </a:r>
                      <a:r>
                        <a:rPr lang="en-AU" sz="1600" baseline="0" dirty="0">
                          <a:solidFill>
                            <a:srgbClr val="000000"/>
                          </a:solidFill>
                          <a:effectLst/>
                          <a:latin typeface="+mn-lt"/>
                          <a:ea typeface="Malgun Gothic"/>
                          <a:cs typeface="Bookman Old Style"/>
                        </a:rPr>
                        <a:t> SD </a:t>
                      </a:r>
                      <a:r>
                        <a:rPr lang="en-AU" sz="1600" baseline="0" dirty="0" err="1">
                          <a:solidFill>
                            <a:srgbClr val="000000"/>
                          </a:solidFill>
                          <a:effectLst/>
                          <a:latin typeface="+mn-lt"/>
                          <a:ea typeface="Malgun Gothic"/>
                          <a:cs typeface="Bookman Old Style"/>
                        </a:rPr>
                        <a:t>Swasta</a:t>
                      </a:r>
                      <a:endParaRPr lang="en-US" sz="1600" dirty="0">
                        <a:solidFill>
                          <a:srgbClr val="000000"/>
                        </a:solidFill>
                        <a:effectLst/>
                        <a:latin typeface="+mn-lt"/>
                        <a:ea typeface="Malgun Gothic"/>
                        <a:cs typeface="Bookman Old Style"/>
                      </a:endParaRPr>
                    </a:p>
                  </a:txBody>
                  <a:tcPr marL="35498" marR="35498"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smtClean="0"/>
                        <a:t>Kab/Kota</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prstClr val="black"/>
                          </a:solidFill>
                          <a:effectLst/>
                          <a:uLnTx/>
                          <a:uFillTx/>
                          <a:latin typeface="Calibri"/>
                          <a:ea typeface="+mn-ea"/>
                          <a:cs typeface="+mn-cs"/>
                        </a:rPr>
                        <a:t>2013-2017</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endParaRPr lang="en-US" sz="1600" dirty="0"/>
                    </a:p>
                  </a:txBody>
                  <a:tcPr/>
                </a:tc>
                <a:tc>
                  <a:txBody>
                    <a:bodyPr/>
                    <a:lstStyle/>
                    <a:p>
                      <a:endParaRPr lang="en-US" sz="1600" dirty="0"/>
                    </a:p>
                  </a:txBody>
                  <a:tcPr/>
                </a:tc>
                <a:extLst>
                  <a:ext uri="{0D108BD9-81ED-4DB2-BD59-A6C34878D82A}">
                    <a16:rowId xmlns="" xmlns:a16="http://schemas.microsoft.com/office/drawing/2014/main" val="10003"/>
                  </a:ext>
                </a:extLst>
              </a:tr>
              <a:tr h="319299">
                <a:tc>
                  <a:txBody>
                    <a:bodyPr/>
                    <a:lstStyle/>
                    <a:p>
                      <a:pPr algn="ctr"/>
                      <a:r>
                        <a:rPr lang="en-AU" sz="1600" dirty="0"/>
                        <a:t>5</a:t>
                      </a:r>
                      <a:endParaRPr lang="en-US" sz="1600" dirty="0"/>
                    </a:p>
                  </a:txBody>
                  <a:tcPr/>
                </a:tc>
                <a:tc>
                  <a:txBody>
                    <a:bodyPr/>
                    <a:lstStyle/>
                    <a:p>
                      <a:pPr marL="20320" indent="0">
                        <a:spcBef>
                          <a:spcPts val="480"/>
                        </a:spcBef>
                        <a:spcAft>
                          <a:spcPts val="480"/>
                        </a:spcAft>
                        <a:buFont typeface="Arial" pitchFamily="34" charset="0"/>
                        <a:buNone/>
                      </a:pPr>
                      <a:r>
                        <a:rPr lang="id-ID" sz="1600" dirty="0">
                          <a:effectLst/>
                        </a:rPr>
                        <a:t>Rasio </a:t>
                      </a:r>
                      <a:r>
                        <a:rPr lang="en-AU" sz="1600" dirty="0">
                          <a:effectLst/>
                        </a:rPr>
                        <a:t>SD</a:t>
                      </a:r>
                      <a:r>
                        <a:rPr lang="id-ID" sz="1600" dirty="0">
                          <a:effectLst/>
                        </a:rPr>
                        <a:t>/penduduk usia sekolah </a:t>
                      </a:r>
                      <a:r>
                        <a:rPr lang="en-AU" sz="1600" dirty="0">
                          <a:effectLst/>
                        </a:rPr>
                        <a:t>SD</a:t>
                      </a:r>
                      <a:endParaRPr lang="en-US" sz="1600" dirty="0">
                        <a:solidFill>
                          <a:srgbClr val="000000"/>
                        </a:solidFill>
                        <a:effectLst/>
                        <a:latin typeface="Bookman Old Style"/>
                        <a:ea typeface="Malgun Gothic"/>
                        <a:cs typeface="Bookman Old Style"/>
                      </a:endParaRPr>
                    </a:p>
                  </a:txBody>
                  <a:tcPr marL="35498" marR="35498"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smtClean="0"/>
                        <a:t>Kab/Kota</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prstClr val="black"/>
                          </a:solidFill>
                          <a:effectLst/>
                          <a:uLnTx/>
                          <a:uFillTx/>
                          <a:latin typeface="Calibri"/>
                          <a:ea typeface="+mn-ea"/>
                          <a:cs typeface="+mn-cs"/>
                        </a:rPr>
                        <a:t>2013-2017</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endParaRPr lang="en-US" sz="1600" dirty="0"/>
                    </a:p>
                  </a:txBody>
                  <a:tcPr/>
                </a:tc>
                <a:tc>
                  <a:txBody>
                    <a:bodyPr/>
                    <a:lstStyle/>
                    <a:p>
                      <a:endParaRPr lang="en-US" sz="1600"/>
                    </a:p>
                  </a:txBody>
                  <a:tcPr/>
                </a:tc>
                <a:extLst>
                  <a:ext uri="{0D108BD9-81ED-4DB2-BD59-A6C34878D82A}">
                    <a16:rowId xmlns="" xmlns:a16="http://schemas.microsoft.com/office/drawing/2014/main" val="10004"/>
                  </a:ext>
                </a:extLst>
              </a:tr>
              <a:tr h="319299">
                <a:tc>
                  <a:txBody>
                    <a:bodyPr/>
                    <a:lstStyle/>
                    <a:p>
                      <a:pPr algn="ctr"/>
                      <a:r>
                        <a:rPr lang="en-AU" sz="1600" dirty="0"/>
                        <a:t>6</a:t>
                      </a:r>
                      <a:endParaRPr lang="en-US" sz="1600" dirty="0"/>
                    </a:p>
                  </a:txBody>
                  <a:tcPr/>
                </a:tc>
                <a:tc>
                  <a:txBody>
                    <a:bodyPr/>
                    <a:lstStyle/>
                    <a:p>
                      <a:pPr marL="20320" indent="0">
                        <a:spcBef>
                          <a:spcPts val="480"/>
                        </a:spcBef>
                        <a:spcAft>
                          <a:spcPts val="480"/>
                        </a:spcAft>
                        <a:buFont typeface="Arial" pitchFamily="34" charset="0"/>
                        <a:buNone/>
                      </a:pPr>
                      <a:r>
                        <a:rPr lang="en-AU" sz="1600" dirty="0" err="1">
                          <a:solidFill>
                            <a:srgbClr val="000000"/>
                          </a:solidFill>
                          <a:effectLst/>
                          <a:latin typeface="+mn-lt"/>
                          <a:ea typeface="Malgun Gothic"/>
                          <a:cs typeface="Bookman Old Style"/>
                        </a:rPr>
                        <a:t>Jumlah</a:t>
                      </a:r>
                      <a:r>
                        <a:rPr lang="en-AU" sz="1600" baseline="0" dirty="0">
                          <a:solidFill>
                            <a:srgbClr val="000000"/>
                          </a:solidFill>
                          <a:effectLst/>
                          <a:latin typeface="+mn-lt"/>
                          <a:ea typeface="Malgun Gothic"/>
                          <a:cs typeface="Bookman Old Style"/>
                        </a:rPr>
                        <a:t> Guru SD </a:t>
                      </a:r>
                      <a:r>
                        <a:rPr lang="en-AU" sz="1600" baseline="0" dirty="0" err="1">
                          <a:solidFill>
                            <a:srgbClr val="000000"/>
                          </a:solidFill>
                          <a:effectLst/>
                          <a:latin typeface="+mn-lt"/>
                          <a:ea typeface="Malgun Gothic"/>
                          <a:cs typeface="Bookman Old Style"/>
                        </a:rPr>
                        <a:t>Negeri</a:t>
                      </a:r>
                      <a:endParaRPr lang="en-US" sz="1600" dirty="0">
                        <a:solidFill>
                          <a:srgbClr val="000000"/>
                        </a:solidFill>
                        <a:effectLst/>
                        <a:latin typeface="+mn-lt"/>
                        <a:ea typeface="Malgun Gothic"/>
                        <a:cs typeface="Bookman Old Style"/>
                      </a:endParaRPr>
                    </a:p>
                  </a:txBody>
                  <a:tcPr marL="35498" marR="35498"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smtClean="0"/>
                        <a:t>Kab/Kota</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prstClr val="black"/>
                          </a:solidFill>
                          <a:effectLst/>
                          <a:uLnTx/>
                          <a:uFillTx/>
                          <a:latin typeface="Calibri"/>
                          <a:ea typeface="+mn-ea"/>
                          <a:cs typeface="+mn-cs"/>
                        </a:rPr>
                        <a:t>2013-2017</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endParaRPr lang="en-US" sz="1600" dirty="0"/>
                    </a:p>
                  </a:txBody>
                  <a:tcPr/>
                </a:tc>
                <a:tc>
                  <a:txBody>
                    <a:bodyPr/>
                    <a:lstStyle/>
                    <a:p>
                      <a:endParaRPr lang="en-US" sz="1600" dirty="0"/>
                    </a:p>
                  </a:txBody>
                  <a:tcPr/>
                </a:tc>
                <a:extLst>
                  <a:ext uri="{0D108BD9-81ED-4DB2-BD59-A6C34878D82A}">
                    <a16:rowId xmlns="" xmlns:a16="http://schemas.microsoft.com/office/drawing/2014/main" val="10005"/>
                  </a:ext>
                </a:extLst>
              </a:tr>
              <a:tr h="319299">
                <a:tc>
                  <a:txBody>
                    <a:bodyPr/>
                    <a:lstStyle/>
                    <a:p>
                      <a:pPr algn="ctr"/>
                      <a:r>
                        <a:rPr lang="en-AU" sz="1600" dirty="0"/>
                        <a:t>7</a:t>
                      </a:r>
                      <a:endParaRPr lang="en-US" sz="1600" dirty="0"/>
                    </a:p>
                  </a:txBody>
                  <a:tcPr/>
                </a:tc>
                <a:tc>
                  <a:txBody>
                    <a:bodyPr/>
                    <a:lstStyle/>
                    <a:p>
                      <a:pPr marL="20320" marR="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AU" sz="1600" dirty="0" err="1">
                          <a:solidFill>
                            <a:srgbClr val="000000"/>
                          </a:solidFill>
                          <a:effectLst/>
                          <a:latin typeface="+mn-lt"/>
                          <a:ea typeface="Malgun Gothic"/>
                          <a:cs typeface="Bookman Old Style"/>
                        </a:rPr>
                        <a:t>Jumlah</a:t>
                      </a:r>
                      <a:r>
                        <a:rPr lang="en-AU" sz="1600" baseline="0" dirty="0">
                          <a:solidFill>
                            <a:srgbClr val="000000"/>
                          </a:solidFill>
                          <a:effectLst/>
                          <a:latin typeface="+mn-lt"/>
                          <a:ea typeface="Malgun Gothic"/>
                          <a:cs typeface="Bookman Old Style"/>
                        </a:rPr>
                        <a:t> Guru SD </a:t>
                      </a:r>
                      <a:r>
                        <a:rPr lang="en-AU" sz="1600" baseline="0" dirty="0" err="1">
                          <a:solidFill>
                            <a:srgbClr val="000000"/>
                          </a:solidFill>
                          <a:effectLst/>
                          <a:latin typeface="+mn-lt"/>
                          <a:ea typeface="Malgun Gothic"/>
                          <a:cs typeface="Bookman Old Style"/>
                        </a:rPr>
                        <a:t>Swasta</a:t>
                      </a:r>
                      <a:endParaRPr lang="en-US" sz="1600" dirty="0">
                        <a:solidFill>
                          <a:srgbClr val="000000"/>
                        </a:solidFill>
                        <a:effectLst/>
                        <a:latin typeface="+mn-lt"/>
                        <a:ea typeface="Malgun Gothic"/>
                        <a:cs typeface="Bookman Old Style"/>
                      </a:endParaRPr>
                    </a:p>
                  </a:txBody>
                  <a:tcPr marL="35498" marR="35498"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smtClean="0"/>
                        <a:t>Kab/Kota</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prstClr val="black"/>
                          </a:solidFill>
                          <a:effectLst/>
                          <a:uLnTx/>
                          <a:uFillTx/>
                          <a:latin typeface="Calibri"/>
                          <a:ea typeface="+mn-ea"/>
                          <a:cs typeface="+mn-cs"/>
                        </a:rPr>
                        <a:t>2013-2017</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endParaRPr lang="en-US" sz="1600" dirty="0"/>
                    </a:p>
                  </a:txBody>
                  <a:tcPr/>
                </a:tc>
                <a:tc>
                  <a:txBody>
                    <a:bodyPr/>
                    <a:lstStyle/>
                    <a:p>
                      <a:endParaRPr lang="en-US" sz="1600" dirty="0"/>
                    </a:p>
                  </a:txBody>
                  <a:tcPr/>
                </a:tc>
                <a:extLst>
                  <a:ext uri="{0D108BD9-81ED-4DB2-BD59-A6C34878D82A}">
                    <a16:rowId xmlns="" xmlns:a16="http://schemas.microsoft.com/office/drawing/2014/main" val="10006"/>
                  </a:ext>
                </a:extLst>
              </a:tr>
              <a:tr h="319299">
                <a:tc>
                  <a:txBody>
                    <a:bodyPr/>
                    <a:lstStyle/>
                    <a:p>
                      <a:pPr algn="ctr"/>
                      <a:r>
                        <a:rPr lang="en-AU" sz="1600" dirty="0"/>
                        <a:t>8</a:t>
                      </a:r>
                      <a:endParaRPr lang="en-US" sz="1600" dirty="0"/>
                    </a:p>
                  </a:txBody>
                  <a:tcPr/>
                </a:tc>
                <a:tc>
                  <a:txBody>
                    <a:bodyPr/>
                    <a:lstStyle/>
                    <a:p>
                      <a:pPr marL="20320" indent="0">
                        <a:spcBef>
                          <a:spcPts val="480"/>
                        </a:spcBef>
                        <a:spcAft>
                          <a:spcPts val="480"/>
                        </a:spcAft>
                        <a:buFont typeface="Arial" pitchFamily="34" charset="0"/>
                        <a:buNone/>
                      </a:pPr>
                      <a:r>
                        <a:rPr lang="id-ID" sz="1600" dirty="0">
                          <a:effectLst/>
                        </a:rPr>
                        <a:t>Rasio guru</a:t>
                      </a:r>
                      <a:r>
                        <a:rPr lang="en-AU" sz="1600" dirty="0">
                          <a:effectLst/>
                        </a:rPr>
                        <a:t> SD</a:t>
                      </a:r>
                      <a:r>
                        <a:rPr lang="id-ID" sz="1600" dirty="0">
                          <a:effectLst/>
                        </a:rPr>
                        <a:t>/murid</a:t>
                      </a:r>
                      <a:endParaRPr lang="en-US" sz="1600" dirty="0">
                        <a:solidFill>
                          <a:srgbClr val="000000"/>
                        </a:solidFill>
                        <a:effectLst/>
                        <a:latin typeface="Bookman Old Style"/>
                        <a:ea typeface="Malgun Gothic"/>
                        <a:cs typeface="Bookman Old Style"/>
                      </a:endParaRPr>
                    </a:p>
                  </a:txBody>
                  <a:tcPr marL="35498" marR="35498"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smtClean="0"/>
                        <a:t>Kab/Kota</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prstClr val="black"/>
                          </a:solidFill>
                          <a:effectLst/>
                          <a:uLnTx/>
                          <a:uFillTx/>
                          <a:latin typeface="Calibri"/>
                          <a:ea typeface="+mn-ea"/>
                          <a:cs typeface="+mn-cs"/>
                        </a:rPr>
                        <a:t>2013-2017</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endParaRPr lang="en-US" sz="1600" dirty="0"/>
                    </a:p>
                  </a:txBody>
                  <a:tcPr/>
                </a:tc>
                <a:tc>
                  <a:txBody>
                    <a:bodyPr/>
                    <a:lstStyle/>
                    <a:p>
                      <a:endParaRPr lang="en-US" sz="1600"/>
                    </a:p>
                  </a:txBody>
                  <a:tcPr/>
                </a:tc>
                <a:extLst>
                  <a:ext uri="{0D108BD9-81ED-4DB2-BD59-A6C34878D82A}">
                    <a16:rowId xmlns="" xmlns:a16="http://schemas.microsoft.com/office/drawing/2014/main" val="10007"/>
                  </a:ext>
                </a:extLst>
              </a:tr>
              <a:tr h="319299">
                <a:tc>
                  <a:txBody>
                    <a:bodyPr/>
                    <a:lstStyle/>
                    <a:p>
                      <a:pPr algn="ctr"/>
                      <a:r>
                        <a:rPr lang="en-AU" sz="1600" dirty="0"/>
                        <a:t>9</a:t>
                      </a:r>
                      <a:endParaRPr lang="en-US" sz="1600" dirty="0"/>
                    </a:p>
                  </a:txBody>
                  <a:tcPr/>
                </a:tc>
                <a:tc>
                  <a:txBody>
                    <a:bodyPr/>
                    <a:lstStyle/>
                    <a:p>
                      <a:pPr marL="20320" indent="0">
                        <a:spcBef>
                          <a:spcPts val="480"/>
                        </a:spcBef>
                        <a:spcAft>
                          <a:spcPts val="480"/>
                        </a:spcAft>
                        <a:buFont typeface="Arial" pitchFamily="34" charset="0"/>
                        <a:buNone/>
                      </a:pPr>
                      <a:r>
                        <a:rPr lang="id-ID" sz="1600" dirty="0">
                          <a:effectLst/>
                        </a:rPr>
                        <a:t>Rasio guru</a:t>
                      </a:r>
                      <a:r>
                        <a:rPr lang="en-AU" sz="1600" dirty="0">
                          <a:effectLst/>
                        </a:rPr>
                        <a:t> SD</a:t>
                      </a:r>
                      <a:r>
                        <a:rPr lang="id-ID" sz="1600" dirty="0">
                          <a:effectLst/>
                        </a:rPr>
                        <a:t>/murid </a:t>
                      </a:r>
                      <a:r>
                        <a:rPr lang="en-AU" sz="1600" dirty="0">
                          <a:effectLst/>
                        </a:rPr>
                        <a:t>/</a:t>
                      </a:r>
                      <a:r>
                        <a:rPr lang="id-ID" sz="1600" dirty="0">
                          <a:effectLst/>
                        </a:rPr>
                        <a:t>kelas rata-rata</a:t>
                      </a:r>
                      <a:endParaRPr lang="en-US" sz="1600" dirty="0">
                        <a:solidFill>
                          <a:srgbClr val="000000"/>
                        </a:solidFill>
                        <a:effectLst/>
                        <a:latin typeface="Bookman Old Style"/>
                        <a:ea typeface="Malgun Gothic"/>
                        <a:cs typeface="Bookman Old Style"/>
                      </a:endParaRPr>
                    </a:p>
                  </a:txBody>
                  <a:tcPr marL="35498" marR="35498"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smtClean="0"/>
                        <a:t>Kab/Kota</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prstClr val="black"/>
                          </a:solidFill>
                          <a:effectLst/>
                          <a:uLnTx/>
                          <a:uFillTx/>
                          <a:latin typeface="Calibri"/>
                          <a:ea typeface="+mn-ea"/>
                          <a:cs typeface="+mn-cs"/>
                        </a:rPr>
                        <a:t>2013-2017</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endParaRPr lang="en-US" sz="1600" dirty="0"/>
                    </a:p>
                  </a:txBody>
                  <a:tcPr/>
                </a:tc>
                <a:tc>
                  <a:txBody>
                    <a:bodyPr/>
                    <a:lstStyle/>
                    <a:p>
                      <a:endParaRPr lang="en-US" sz="1600"/>
                    </a:p>
                  </a:txBody>
                  <a:tcPr/>
                </a:tc>
                <a:extLst>
                  <a:ext uri="{0D108BD9-81ED-4DB2-BD59-A6C34878D82A}">
                    <a16:rowId xmlns="" xmlns:a16="http://schemas.microsoft.com/office/drawing/2014/main" val="10008"/>
                  </a:ext>
                </a:extLst>
              </a:tr>
              <a:tr h="319299">
                <a:tc>
                  <a:txBody>
                    <a:bodyPr/>
                    <a:lstStyle/>
                    <a:p>
                      <a:pPr algn="ctr"/>
                      <a:r>
                        <a:rPr lang="en-AU" sz="1600" dirty="0"/>
                        <a:t>10</a:t>
                      </a:r>
                      <a:endParaRPr lang="en-US" sz="1600" dirty="0"/>
                    </a:p>
                  </a:txBody>
                  <a:tcPr/>
                </a:tc>
                <a:tc>
                  <a:txBody>
                    <a:bodyPr/>
                    <a:lstStyle/>
                    <a:p>
                      <a:pPr marL="0" marR="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AU" sz="1600" dirty="0">
                          <a:effectLst/>
                        </a:rPr>
                        <a:t>APK </a:t>
                      </a:r>
                      <a:r>
                        <a:rPr lang="en-AU" sz="1600" dirty="0" err="1">
                          <a:effectLst/>
                        </a:rPr>
                        <a:t>dan</a:t>
                      </a:r>
                      <a:r>
                        <a:rPr lang="en-AU" sz="1600" dirty="0">
                          <a:effectLst/>
                        </a:rPr>
                        <a:t> APM </a:t>
                      </a:r>
                      <a:r>
                        <a:rPr lang="en-US" sz="1600" baseline="0" dirty="0">
                          <a:solidFill>
                            <a:srgbClr val="000000"/>
                          </a:solidFill>
                          <a:effectLst/>
                          <a:latin typeface="+mn-lt"/>
                          <a:ea typeface="Malgun Gothic"/>
                        </a:rPr>
                        <a:t>SMP/SMPLB/</a:t>
                      </a:r>
                      <a:r>
                        <a:rPr lang="en-US" sz="1600" baseline="0" dirty="0" err="1">
                          <a:solidFill>
                            <a:srgbClr val="000000"/>
                          </a:solidFill>
                          <a:effectLst/>
                          <a:latin typeface="+mn-lt"/>
                          <a:ea typeface="Malgun Gothic"/>
                        </a:rPr>
                        <a:t>Paket</a:t>
                      </a:r>
                      <a:r>
                        <a:rPr lang="en-US" sz="1600" baseline="0" dirty="0">
                          <a:solidFill>
                            <a:srgbClr val="000000"/>
                          </a:solidFill>
                          <a:effectLst/>
                          <a:latin typeface="+mn-lt"/>
                          <a:ea typeface="Malgun Gothic"/>
                        </a:rPr>
                        <a:t> B</a:t>
                      </a:r>
                      <a:endParaRPr lang="en-US" sz="1600" dirty="0">
                        <a:solidFill>
                          <a:srgbClr val="000000"/>
                        </a:solidFill>
                        <a:effectLst/>
                        <a:latin typeface="+mn-lt"/>
                        <a:ea typeface="Malgun Gothic"/>
                        <a:cs typeface="Bookman Old Style"/>
                      </a:endParaRPr>
                    </a:p>
                  </a:txBody>
                  <a:tcPr marL="35498" marR="35498"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smtClean="0"/>
                        <a:t>Kab/Kota</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prstClr val="black"/>
                          </a:solidFill>
                          <a:effectLst/>
                          <a:uLnTx/>
                          <a:uFillTx/>
                          <a:latin typeface="Calibri"/>
                          <a:ea typeface="+mn-ea"/>
                          <a:cs typeface="+mn-cs"/>
                        </a:rPr>
                        <a:t>2013-2017</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endParaRPr lang="en-US" sz="1600" dirty="0"/>
                    </a:p>
                  </a:txBody>
                  <a:tcPr/>
                </a:tc>
                <a:tc>
                  <a:txBody>
                    <a:bodyPr/>
                    <a:lstStyle/>
                    <a:p>
                      <a:endParaRPr lang="en-US" sz="1600"/>
                    </a:p>
                  </a:txBody>
                  <a:tcPr/>
                </a:tc>
                <a:extLst>
                  <a:ext uri="{0D108BD9-81ED-4DB2-BD59-A6C34878D82A}">
                    <a16:rowId xmlns="" xmlns:a16="http://schemas.microsoft.com/office/drawing/2014/main" val="10009"/>
                  </a:ext>
                </a:extLst>
              </a:tr>
              <a:tr h="319299">
                <a:tc>
                  <a:txBody>
                    <a:bodyPr/>
                    <a:lstStyle/>
                    <a:p>
                      <a:pPr algn="ctr"/>
                      <a:r>
                        <a:rPr lang="en-AU" sz="1600" dirty="0"/>
                        <a:t>11</a:t>
                      </a:r>
                      <a:endParaRPr lang="en-US" sz="1600" dirty="0"/>
                    </a:p>
                  </a:txBody>
                  <a:tcPr/>
                </a:tc>
                <a:tc>
                  <a:txBody>
                    <a:bodyPr/>
                    <a:lstStyle/>
                    <a:p>
                      <a:pPr marL="10795" indent="0">
                        <a:spcBef>
                          <a:spcPts val="480"/>
                        </a:spcBef>
                        <a:spcAft>
                          <a:spcPts val="480"/>
                        </a:spcAft>
                        <a:buFont typeface="Arial" pitchFamily="34" charset="0"/>
                        <a:buNone/>
                      </a:pPr>
                      <a:r>
                        <a:rPr lang="en-AU" sz="1600" dirty="0" err="1">
                          <a:solidFill>
                            <a:srgbClr val="000000"/>
                          </a:solidFill>
                          <a:effectLst/>
                          <a:latin typeface="+mn-lt"/>
                          <a:ea typeface="Malgun Gothic"/>
                          <a:cs typeface="Bookman Old Style"/>
                        </a:rPr>
                        <a:t>Jumlah</a:t>
                      </a:r>
                      <a:r>
                        <a:rPr lang="en-AU" sz="1600" baseline="0" dirty="0">
                          <a:solidFill>
                            <a:srgbClr val="000000"/>
                          </a:solidFill>
                          <a:effectLst/>
                          <a:latin typeface="+mn-lt"/>
                          <a:ea typeface="Malgun Gothic"/>
                          <a:cs typeface="Bookman Old Style"/>
                        </a:rPr>
                        <a:t> </a:t>
                      </a:r>
                      <a:r>
                        <a:rPr lang="en-AU" sz="1600" baseline="0" dirty="0" err="1">
                          <a:solidFill>
                            <a:srgbClr val="000000"/>
                          </a:solidFill>
                          <a:effectLst/>
                          <a:latin typeface="+mn-lt"/>
                          <a:ea typeface="Malgun Gothic"/>
                          <a:cs typeface="Bookman Old Style"/>
                        </a:rPr>
                        <a:t>Sekolah</a:t>
                      </a:r>
                      <a:r>
                        <a:rPr lang="en-AU" sz="1600" baseline="0" dirty="0">
                          <a:solidFill>
                            <a:srgbClr val="000000"/>
                          </a:solidFill>
                          <a:effectLst/>
                          <a:latin typeface="+mn-lt"/>
                          <a:ea typeface="Malgun Gothic"/>
                          <a:cs typeface="Bookman Old Style"/>
                        </a:rPr>
                        <a:t> SMP </a:t>
                      </a:r>
                      <a:r>
                        <a:rPr lang="en-AU" sz="1600" baseline="0" dirty="0" err="1">
                          <a:solidFill>
                            <a:srgbClr val="000000"/>
                          </a:solidFill>
                          <a:effectLst/>
                          <a:latin typeface="+mn-lt"/>
                          <a:ea typeface="Malgun Gothic"/>
                          <a:cs typeface="Bookman Old Style"/>
                        </a:rPr>
                        <a:t>Negeri</a:t>
                      </a:r>
                      <a:endParaRPr lang="en-US" sz="1600" dirty="0">
                        <a:solidFill>
                          <a:srgbClr val="000000"/>
                        </a:solidFill>
                        <a:effectLst/>
                        <a:latin typeface="+mn-lt"/>
                        <a:ea typeface="Malgun Gothic"/>
                        <a:cs typeface="Bookman Old Style"/>
                      </a:endParaRPr>
                    </a:p>
                  </a:txBody>
                  <a:tcPr marL="35498" marR="35498"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smtClean="0"/>
                        <a:t>Kab/Kota</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prstClr val="black"/>
                          </a:solidFill>
                          <a:effectLst/>
                          <a:uLnTx/>
                          <a:uFillTx/>
                          <a:latin typeface="Calibri"/>
                          <a:ea typeface="+mn-ea"/>
                          <a:cs typeface="+mn-cs"/>
                        </a:rPr>
                        <a:t>2013-2017</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endParaRPr lang="en-US" sz="1600" dirty="0"/>
                    </a:p>
                  </a:txBody>
                  <a:tcPr/>
                </a:tc>
                <a:tc>
                  <a:txBody>
                    <a:bodyPr/>
                    <a:lstStyle/>
                    <a:p>
                      <a:endParaRPr lang="en-US" sz="1600" dirty="0"/>
                    </a:p>
                  </a:txBody>
                  <a:tcPr/>
                </a:tc>
                <a:extLst>
                  <a:ext uri="{0D108BD9-81ED-4DB2-BD59-A6C34878D82A}">
                    <a16:rowId xmlns="" xmlns:a16="http://schemas.microsoft.com/office/drawing/2014/main" val="10010"/>
                  </a:ext>
                </a:extLst>
              </a:tr>
              <a:tr h="319299">
                <a:tc>
                  <a:txBody>
                    <a:bodyPr/>
                    <a:lstStyle/>
                    <a:p>
                      <a:pPr algn="ctr"/>
                      <a:r>
                        <a:rPr lang="en-AU" sz="1600" dirty="0"/>
                        <a:t>12</a:t>
                      </a:r>
                      <a:endParaRPr lang="en-US" sz="1600" dirty="0"/>
                    </a:p>
                  </a:txBody>
                  <a:tcPr/>
                </a:tc>
                <a:tc>
                  <a:txBody>
                    <a:bodyPr/>
                    <a:lstStyle/>
                    <a:p>
                      <a:pPr marL="20320" indent="0">
                        <a:spcBef>
                          <a:spcPts val="480"/>
                        </a:spcBef>
                        <a:spcAft>
                          <a:spcPts val="480"/>
                        </a:spcAft>
                        <a:buFont typeface="Arial" pitchFamily="34" charset="0"/>
                        <a:buNone/>
                      </a:pPr>
                      <a:r>
                        <a:rPr lang="en-AU" sz="1600" dirty="0" err="1">
                          <a:solidFill>
                            <a:srgbClr val="000000"/>
                          </a:solidFill>
                          <a:effectLst/>
                          <a:latin typeface="+mn-lt"/>
                          <a:ea typeface="Malgun Gothic"/>
                          <a:cs typeface="Bookman Old Style"/>
                        </a:rPr>
                        <a:t>Jumlah</a:t>
                      </a:r>
                      <a:r>
                        <a:rPr lang="en-AU" sz="1600" baseline="0" dirty="0">
                          <a:solidFill>
                            <a:srgbClr val="000000"/>
                          </a:solidFill>
                          <a:effectLst/>
                          <a:latin typeface="+mn-lt"/>
                          <a:ea typeface="Malgun Gothic"/>
                          <a:cs typeface="Bookman Old Style"/>
                        </a:rPr>
                        <a:t> </a:t>
                      </a:r>
                      <a:r>
                        <a:rPr lang="en-AU" sz="1600" baseline="0" dirty="0" err="1">
                          <a:solidFill>
                            <a:srgbClr val="000000"/>
                          </a:solidFill>
                          <a:effectLst/>
                          <a:latin typeface="+mn-lt"/>
                          <a:ea typeface="Malgun Gothic"/>
                          <a:cs typeface="Bookman Old Style"/>
                        </a:rPr>
                        <a:t>Sekolah</a:t>
                      </a:r>
                      <a:r>
                        <a:rPr lang="en-AU" sz="1600" baseline="0" dirty="0">
                          <a:solidFill>
                            <a:srgbClr val="000000"/>
                          </a:solidFill>
                          <a:effectLst/>
                          <a:latin typeface="+mn-lt"/>
                          <a:ea typeface="Malgun Gothic"/>
                          <a:cs typeface="Bookman Old Style"/>
                        </a:rPr>
                        <a:t> SMP </a:t>
                      </a:r>
                      <a:r>
                        <a:rPr lang="en-AU" sz="1600" baseline="0" dirty="0" err="1">
                          <a:solidFill>
                            <a:srgbClr val="000000"/>
                          </a:solidFill>
                          <a:effectLst/>
                          <a:latin typeface="+mn-lt"/>
                          <a:ea typeface="Malgun Gothic"/>
                          <a:cs typeface="Bookman Old Style"/>
                        </a:rPr>
                        <a:t>Swasta</a:t>
                      </a:r>
                      <a:endParaRPr lang="en-US" sz="1600" dirty="0">
                        <a:solidFill>
                          <a:srgbClr val="000000"/>
                        </a:solidFill>
                        <a:effectLst/>
                        <a:latin typeface="+mn-lt"/>
                        <a:ea typeface="Malgun Gothic"/>
                        <a:cs typeface="Bookman Old Style"/>
                      </a:endParaRPr>
                    </a:p>
                  </a:txBody>
                  <a:tcPr marL="35498" marR="35498"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smtClean="0"/>
                        <a:t>Kab/Kota</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prstClr val="black"/>
                          </a:solidFill>
                          <a:effectLst/>
                          <a:uLnTx/>
                          <a:uFillTx/>
                          <a:latin typeface="Calibri"/>
                          <a:ea typeface="+mn-ea"/>
                          <a:cs typeface="+mn-cs"/>
                        </a:rPr>
                        <a:t>2013-2017</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endParaRPr lang="en-US" sz="1600" dirty="0"/>
                    </a:p>
                  </a:txBody>
                  <a:tcPr/>
                </a:tc>
                <a:tc>
                  <a:txBody>
                    <a:bodyPr/>
                    <a:lstStyle/>
                    <a:p>
                      <a:endParaRPr lang="en-US" sz="1600" dirty="0"/>
                    </a:p>
                  </a:txBody>
                  <a:tcPr/>
                </a:tc>
                <a:extLst>
                  <a:ext uri="{0D108BD9-81ED-4DB2-BD59-A6C34878D82A}">
                    <a16:rowId xmlns="" xmlns:a16="http://schemas.microsoft.com/office/drawing/2014/main" val="10011"/>
                  </a:ext>
                </a:extLst>
              </a:tr>
              <a:tr h="464434">
                <a:tc>
                  <a:txBody>
                    <a:bodyPr/>
                    <a:lstStyle/>
                    <a:p>
                      <a:pPr algn="ctr"/>
                      <a:r>
                        <a:rPr lang="en-AU" sz="1600" dirty="0"/>
                        <a:t>13</a:t>
                      </a:r>
                      <a:endParaRPr lang="en-US" sz="1600" dirty="0"/>
                    </a:p>
                  </a:txBody>
                  <a:tcPr/>
                </a:tc>
                <a:tc>
                  <a:txBody>
                    <a:bodyPr/>
                    <a:lstStyle/>
                    <a:p>
                      <a:pPr marL="20320" indent="0">
                        <a:spcBef>
                          <a:spcPts val="480"/>
                        </a:spcBef>
                        <a:spcAft>
                          <a:spcPts val="480"/>
                        </a:spcAft>
                        <a:buFont typeface="Arial" pitchFamily="34" charset="0"/>
                        <a:buNone/>
                      </a:pPr>
                      <a:r>
                        <a:rPr lang="id-ID" sz="1600" dirty="0">
                          <a:effectLst/>
                        </a:rPr>
                        <a:t>Rasio sekolah</a:t>
                      </a:r>
                      <a:r>
                        <a:rPr lang="en-AU" sz="1600" dirty="0">
                          <a:effectLst/>
                        </a:rPr>
                        <a:t>  SMP</a:t>
                      </a:r>
                      <a:r>
                        <a:rPr lang="id-ID" sz="1600" dirty="0">
                          <a:effectLst/>
                        </a:rPr>
                        <a:t>/penduduk usia sekolah </a:t>
                      </a:r>
                      <a:r>
                        <a:rPr lang="en-AU" sz="1600" baseline="0" dirty="0">
                          <a:effectLst/>
                        </a:rPr>
                        <a:t> SMP</a:t>
                      </a:r>
                      <a:endParaRPr lang="en-US" sz="1600" dirty="0">
                        <a:solidFill>
                          <a:srgbClr val="000000"/>
                        </a:solidFill>
                        <a:effectLst/>
                        <a:latin typeface="Bookman Old Style"/>
                        <a:ea typeface="Malgun Gothic"/>
                        <a:cs typeface="Bookman Old Style"/>
                      </a:endParaRPr>
                    </a:p>
                  </a:txBody>
                  <a:tcPr marL="35498" marR="35498"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smtClean="0"/>
                        <a:t>Kab/Kota</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prstClr val="black"/>
                          </a:solidFill>
                          <a:effectLst/>
                          <a:uLnTx/>
                          <a:uFillTx/>
                          <a:latin typeface="Calibri"/>
                          <a:ea typeface="+mn-ea"/>
                          <a:cs typeface="+mn-cs"/>
                        </a:rPr>
                        <a:t>2013-2017</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endParaRPr lang="en-US" sz="1600" dirty="0"/>
                    </a:p>
                  </a:txBody>
                  <a:tcPr/>
                </a:tc>
                <a:tc>
                  <a:txBody>
                    <a:bodyPr/>
                    <a:lstStyle/>
                    <a:p>
                      <a:endParaRPr lang="en-US" sz="1600"/>
                    </a:p>
                  </a:txBody>
                  <a:tcPr/>
                </a:tc>
                <a:extLst>
                  <a:ext uri="{0D108BD9-81ED-4DB2-BD59-A6C34878D82A}">
                    <a16:rowId xmlns="" xmlns:a16="http://schemas.microsoft.com/office/drawing/2014/main" val="10012"/>
                  </a:ext>
                </a:extLst>
              </a:tr>
              <a:tr h="319299">
                <a:tc>
                  <a:txBody>
                    <a:bodyPr/>
                    <a:lstStyle/>
                    <a:p>
                      <a:pPr algn="ctr"/>
                      <a:r>
                        <a:rPr lang="en-AU" sz="1600" dirty="0"/>
                        <a:t>14</a:t>
                      </a:r>
                      <a:endParaRPr lang="en-US" sz="1600" dirty="0"/>
                    </a:p>
                  </a:txBody>
                  <a:tcPr/>
                </a:tc>
                <a:tc>
                  <a:txBody>
                    <a:bodyPr/>
                    <a:lstStyle/>
                    <a:p>
                      <a:pPr marL="20320" indent="0">
                        <a:spcBef>
                          <a:spcPts val="480"/>
                        </a:spcBef>
                        <a:spcAft>
                          <a:spcPts val="480"/>
                        </a:spcAft>
                        <a:buFont typeface="Arial" pitchFamily="34" charset="0"/>
                        <a:buNone/>
                      </a:pPr>
                      <a:r>
                        <a:rPr lang="en-AU" sz="1600" dirty="0" err="1">
                          <a:solidFill>
                            <a:srgbClr val="000000"/>
                          </a:solidFill>
                          <a:effectLst/>
                          <a:latin typeface="+mn-lt"/>
                          <a:ea typeface="Malgun Gothic"/>
                          <a:cs typeface="Bookman Old Style"/>
                        </a:rPr>
                        <a:t>Jumlah</a:t>
                      </a:r>
                      <a:r>
                        <a:rPr lang="en-AU" sz="1600" baseline="0" dirty="0">
                          <a:solidFill>
                            <a:srgbClr val="000000"/>
                          </a:solidFill>
                          <a:effectLst/>
                          <a:latin typeface="+mn-lt"/>
                          <a:ea typeface="Malgun Gothic"/>
                          <a:cs typeface="Bookman Old Style"/>
                        </a:rPr>
                        <a:t> Guru SMP </a:t>
                      </a:r>
                      <a:r>
                        <a:rPr lang="en-AU" sz="1600" baseline="0" dirty="0" err="1">
                          <a:solidFill>
                            <a:srgbClr val="000000"/>
                          </a:solidFill>
                          <a:effectLst/>
                          <a:latin typeface="+mn-lt"/>
                          <a:ea typeface="Malgun Gothic"/>
                          <a:cs typeface="Bookman Old Style"/>
                        </a:rPr>
                        <a:t>Negeri</a:t>
                      </a:r>
                      <a:endParaRPr lang="en-US" sz="1600" dirty="0">
                        <a:solidFill>
                          <a:srgbClr val="000000"/>
                        </a:solidFill>
                        <a:effectLst/>
                        <a:latin typeface="+mn-lt"/>
                        <a:ea typeface="Malgun Gothic"/>
                        <a:cs typeface="Bookman Old Style"/>
                      </a:endParaRPr>
                    </a:p>
                  </a:txBody>
                  <a:tcPr marL="35498" marR="35498"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smtClean="0"/>
                        <a:t>Kab/Kota</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prstClr val="black"/>
                          </a:solidFill>
                          <a:effectLst/>
                          <a:uLnTx/>
                          <a:uFillTx/>
                          <a:latin typeface="Calibri"/>
                          <a:ea typeface="+mn-ea"/>
                          <a:cs typeface="+mn-cs"/>
                        </a:rPr>
                        <a:t>2013-2017</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endParaRPr lang="en-US" sz="1600" dirty="0"/>
                    </a:p>
                  </a:txBody>
                  <a:tcPr/>
                </a:tc>
                <a:tc>
                  <a:txBody>
                    <a:bodyPr/>
                    <a:lstStyle/>
                    <a:p>
                      <a:endParaRPr lang="en-US" sz="1600"/>
                    </a:p>
                  </a:txBody>
                  <a:tcPr/>
                </a:tc>
                <a:extLst>
                  <a:ext uri="{0D108BD9-81ED-4DB2-BD59-A6C34878D82A}">
                    <a16:rowId xmlns="" xmlns:a16="http://schemas.microsoft.com/office/drawing/2014/main" val="10013"/>
                  </a:ext>
                </a:extLst>
              </a:tr>
              <a:tr h="319299">
                <a:tc>
                  <a:txBody>
                    <a:bodyPr/>
                    <a:lstStyle/>
                    <a:p>
                      <a:pPr algn="ctr"/>
                      <a:r>
                        <a:rPr lang="en-AU" sz="1600" dirty="0"/>
                        <a:t>15</a:t>
                      </a:r>
                      <a:endParaRPr lang="en-US" sz="1600" dirty="0"/>
                    </a:p>
                  </a:txBody>
                  <a:tcPr/>
                </a:tc>
                <a:tc>
                  <a:txBody>
                    <a:bodyPr/>
                    <a:lstStyle/>
                    <a:p>
                      <a:pPr marL="20320" marR="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AU" sz="1600" dirty="0" err="1">
                          <a:solidFill>
                            <a:srgbClr val="000000"/>
                          </a:solidFill>
                          <a:effectLst/>
                          <a:latin typeface="+mn-lt"/>
                          <a:ea typeface="Malgun Gothic"/>
                          <a:cs typeface="Bookman Old Style"/>
                        </a:rPr>
                        <a:t>Jumlah</a:t>
                      </a:r>
                      <a:r>
                        <a:rPr lang="en-AU" sz="1600" baseline="0" dirty="0">
                          <a:solidFill>
                            <a:srgbClr val="000000"/>
                          </a:solidFill>
                          <a:effectLst/>
                          <a:latin typeface="+mn-lt"/>
                          <a:ea typeface="Malgun Gothic"/>
                          <a:cs typeface="Bookman Old Style"/>
                        </a:rPr>
                        <a:t> Guru SMP </a:t>
                      </a:r>
                      <a:r>
                        <a:rPr lang="en-AU" sz="1600" baseline="0" dirty="0" err="1">
                          <a:solidFill>
                            <a:srgbClr val="000000"/>
                          </a:solidFill>
                          <a:effectLst/>
                          <a:latin typeface="+mn-lt"/>
                          <a:ea typeface="Malgun Gothic"/>
                          <a:cs typeface="Bookman Old Style"/>
                        </a:rPr>
                        <a:t>Swasta</a:t>
                      </a:r>
                      <a:endParaRPr lang="en-US" sz="1600" dirty="0">
                        <a:solidFill>
                          <a:srgbClr val="000000"/>
                        </a:solidFill>
                        <a:effectLst/>
                        <a:latin typeface="+mn-lt"/>
                        <a:ea typeface="Malgun Gothic"/>
                        <a:cs typeface="Bookman Old Style"/>
                      </a:endParaRPr>
                    </a:p>
                  </a:txBody>
                  <a:tcPr marL="35498" marR="35498"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smtClean="0"/>
                        <a:t>Kab/Kota</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prstClr val="black"/>
                          </a:solidFill>
                          <a:effectLst/>
                          <a:uLnTx/>
                          <a:uFillTx/>
                          <a:latin typeface="Calibri"/>
                          <a:ea typeface="+mn-ea"/>
                          <a:cs typeface="+mn-cs"/>
                        </a:rPr>
                        <a:t>2013-2017</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endParaRPr lang="en-US" sz="1600" dirty="0"/>
                    </a:p>
                  </a:txBody>
                  <a:tcPr/>
                </a:tc>
                <a:tc>
                  <a:txBody>
                    <a:bodyPr/>
                    <a:lstStyle/>
                    <a:p>
                      <a:endParaRPr lang="en-US" sz="1600" dirty="0"/>
                    </a:p>
                  </a:txBody>
                  <a:tcPr/>
                </a:tc>
                <a:extLst>
                  <a:ext uri="{0D108BD9-81ED-4DB2-BD59-A6C34878D82A}">
                    <a16:rowId xmlns="" xmlns:a16="http://schemas.microsoft.com/office/drawing/2014/main" val="10014"/>
                  </a:ext>
                </a:extLst>
              </a:tr>
              <a:tr h="319299">
                <a:tc>
                  <a:txBody>
                    <a:bodyPr/>
                    <a:lstStyle/>
                    <a:p>
                      <a:pPr algn="ctr"/>
                      <a:r>
                        <a:rPr lang="en-AU" sz="1600" dirty="0"/>
                        <a:t>16</a:t>
                      </a:r>
                      <a:endParaRPr lang="en-US" sz="1600" dirty="0"/>
                    </a:p>
                  </a:txBody>
                  <a:tcPr/>
                </a:tc>
                <a:tc>
                  <a:txBody>
                    <a:bodyPr/>
                    <a:lstStyle/>
                    <a:p>
                      <a:pPr marL="20320" indent="0">
                        <a:spcBef>
                          <a:spcPts val="480"/>
                        </a:spcBef>
                        <a:spcAft>
                          <a:spcPts val="480"/>
                        </a:spcAft>
                        <a:buFont typeface="Arial" pitchFamily="34" charset="0"/>
                        <a:buNone/>
                      </a:pPr>
                      <a:r>
                        <a:rPr lang="id-ID" sz="1600" dirty="0">
                          <a:effectLst/>
                        </a:rPr>
                        <a:t>Rasio guru</a:t>
                      </a:r>
                      <a:r>
                        <a:rPr lang="en-AU" sz="1600" dirty="0">
                          <a:effectLst/>
                        </a:rPr>
                        <a:t> SMP</a:t>
                      </a:r>
                      <a:r>
                        <a:rPr lang="id-ID" sz="1600" dirty="0">
                          <a:effectLst/>
                        </a:rPr>
                        <a:t>/murid</a:t>
                      </a:r>
                      <a:endParaRPr lang="en-US" sz="1600" dirty="0">
                        <a:solidFill>
                          <a:srgbClr val="000000"/>
                        </a:solidFill>
                        <a:effectLst/>
                        <a:latin typeface="Bookman Old Style"/>
                        <a:ea typeface="Malgun Gothic"/>
                        <a:cs typeface="Bookman Old Style"/>
                      </a:endParaRPr>
                    </a:p>
                  </a:txBody>
                  <a:tcPr marL="35498" marR="35498"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smtClean="0"/>
                        <a:t>Kab/Kota</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prstClr val="black"/>
                          </a:solidFill>
                          <a:effectLst/>
                          <a:uLnTx/>
                          <a:uFillTx/>
                          <a:latin typeface="Calibri"/>
                          <a:ea typeface="+mn-ea"/>
                          <a:cs typeface="+mn-cs"/>
                        </a:rPr>
                        <a:t>2013-2017</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endParaRPr lang="en-US" sz="1600" dirty="0"/>
                    </a:p>
                  </a:txBody>
                  <a:tcPr/>
                </a:tc>
                <a:tc>
                  <a:txBody>
                    <a:bodyPr/>
                    <a:lstStyle/>
                    <a:p>
                      <a:endParaRPr lang="en-US" sz="1600"/>
                    </a:p>
                  </a:txBody>
                  <a:tcPr/>
                </a:tc>
                <a:extLst>
                  <a:ext uri="{0D108BD9-81ED-4DB2-BD59-A6C34878D82A}">
                    <a16:rowId xmlns="" xmlns:a16="http://schemas.microsoft.com/office/drawing/2014/main" val="10015"/>
                  </a:ext>
                </a:extLst>
              </a:tr>
              <a:tr h="378470">
                <a:tc>
                  <a:txBody>
                    <a:bodyPr/>
                    <a:lstStyle/>
                    <a:p>
                      <a:pPr algn="ctr"/>
                      <a:r>
                        <a:rPr lang="en-AU" sz="1600" dirty="0"/>
                        <a:t>17</a:t>
                      </a:r>
                      <a:endParaRPr lang="en-US" sz="1600" dirty="0"/>
                    </a:p>
                  </a:txBody>
                  <a:tcPr/>
                </a:tc>
                <a:tc>
                  <a:txBody>
                    <a:bodyPr/>
                    <a:lstStyle/>
                    <a:p>
                      <a:pPr marL="20320" indent="0">
                        <a:spcBef>
                          <a:spcPts val="480"/>
                        </a:spcBef>
                        <a:spcAft>
                          <a:spcPts val="480"/>
                        </a:spcAft>
                        <a:buFont typeface="Arial" pitchFamily="34" charset="0"/>
                        <a:buNone/>
                      </a:pPr>
                      <a:r>
                        <a:rPr lang="id-ID" sz="1600" dirty="0">
                          <a:effectLst/>
                        </a:rPr>
                        <a:t>Rasio guru</a:t>
                      </a:r>
                      <a:r>
                        <a:rPr lang="en-AU" sz="1600" dirty="0">
                          <a:effectLst/>
                        </a:rPr>
                        <a:t> SMP</a:t>
                      </a:r>
                      <a:r>
                        <a:rPr lang="id-ID" sz="1600" dirty="0">
                          <a:effectLst/>
                        </a:rPr>
                        <a:t>/murid </a:t>
                      </a:r>
                      <a:r>
                        <a:rPr lang="en-AU" sz="1600" dirty="0">
                          <a:effectLst/>
                        </a:rPr>
                        <a:t>/</a:t>
                      </a:r>
                      <a:r>
                        <a:rPr lang="id-ID" sz="1600" dirty="0">
                          <a:effectLst/>
                        </a:rPr>
                        <a:t>kelas rata-rata</a:t>
                      </a:r>
                      <a:endParaRPr lang="en-US" sz="1600" dirty="0">
                        <a:solidFill>
                          <a:srgbClr val="000000"/>
                        </a:solidFill>
                        <a:effectLst/>
                        <a:latin typeface="Bookman Old Style"/>
                        <a:ea typeface="Malgun Gothic"/>
                        <a:cs typeface="Bookman Old Style"/>
                      </a:endParaRPr>
                    </a:p>
                  </a:txBody>
                  <a:tcPr marL="35498" marR="35498"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err="1" smtClean="0"/>
                        <a:t>Kab</a:t>
                      </a:r>
                      <a:r>
                        <a:rPr lang="en-AU" sz="1600" dirty="0" smtClean="0"/>
                        <a:t>/Kota</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black"/>
                          </a:solidFill>
                          <a:effectLst/>
                          <a:uLnTx/>
                          <a:uFillTx/>
                          <a:latin typeface="Calibri"/>
                          <a:ea typeface="+mn-ea"/>
                          <a:cs typeface="+mn-cs"/>
                        </a:rPr>
                        <a:t>2013-2017</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endParaRPr lang="en-US" sz="1600" dirty="0"/>
                    </a:p>
                  </a:txBody>
                  <a:tcPr/>
                </a:tc>
                <a:tc>
                  <a:txBody>
                    <a:bodyPr/>
                    <a:lstStyle/>
                    <a:p>
                      <a:endParaRPr lang="en-US" sz="1600" dirty="0"/>
                    </a:p>
                  </a:txBody>
                  <a:tcPr/>
                </a:tc>
                <a:extLst>
                  <a:ext uri="{0D108BD9-81ED-4DB2-BD59-A6C34878D82A}">
                    <a16:rowId xmlns="" xmlns:a16="http://schemas.microsoft.com/office/drawing/2014/main" val="10016"/>
                  </a:ext>
                </a:extLst>
              </a:tr>
            </a:tbl>
          </a:graphicData>
        </a:graphic>
      </p:graphicFrame>
    </p:spTree>
    <p:extLst>
      <p:ext uri="{BB962C8B-B14F-4D97-AF65-F5344CB8AC3E}">
        <p14:creationId xmlns:p14="http://schemas.microsoft.com/office/powerpoint/2010/main" val="23586678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63746" y="116632"/>
            <a:ext cx="7000542"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US" sz="2400" b="1" dirty="0"/>
              <a:t>DINAS PENDIDIKAN ,</a:t>
            </a:r>
            <a:r>
              <a:rPr lang="en-US" sz="2400" b="1" dirty="0" smtClean="0"/>
              <a:t>  PEMUDA DAN OLAHRAGA </a:t>
            </a:r>
            <a:endParaRPr lang="en-US" sz="2400" b="1" dirty="0"/>
          </a:p>
        </p:txBody>
      </p:sp>
      <p:graphicFrame>
        <p:nvGraphicFramePr>
          <p:cNvPr id="4" name="Table 3"/>
          <p:cNvGraphicFramePr>
            <a:graphicFrameLocks noGrp="1"/>
          </p:cNvGraphicFramePr>
          <p:nvPr>
            <p:extLst>
              <p:ext uri="{D42A27DB-BD31-4B8C-83A1-F6EECF244321}">
                <p14:modId xmlns:p14="http://schemas.microsoft.com/office/powerpoint/2010/main" val="3560929215"/>
              </p:ext>
            </p:extLst>
          </p:nvPr>
        </p:nvGraphicFramePr>
        <p:xfrm>
          <a:off x="139036" y="571261"/>
          <a:ext cx="8928992" cy="2729990"/>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2">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262827">
                <a:tc>
                  <a:txBody>
                    <a:bodyPr/>
                    <a:lstStyle/>
                    <a:p>
                      <a:pPr algn="ctr"/>
                      <a:r>
                        <a:rPr lang="en-AU" sz="1500" dirty="0"/>
                        <a:t>18</a:t>
                      </a:r>
                      <a:endParaRPr lang="en-US" sz="1500" dirty="0"/>
                    </a:p>
                  </a:txBody>
                  <a:tcPr/>
                </a:tc>
                <a:tc>
                  <a:txBody>
                    <a:bodyPr/>
                    <a:lstStyle/>
                    <a:p>
                      <a:pPr marL="33020" indent="0">
                        <a:spcBef>
                          <a:spcPts val="480"/>
                        </a:spcBef>
                        <a:spcAft>
                          <a:spcPts val="480"/>
                        </a:spcAft>
                        <a:buFont typeface="Arial" pitchFamily="34" charset="0"/>
                        <a:buNone/>
                      </a:pPr>
                      <a:r>
                        <a:rPr lang="en-US" sz="1500" dirty="0">
                          <a:effectLst/>
                        </a:rPr>
                        <a:t>SD/MI </a:t>
                      </a:r>
                      <a:r>
                        <a:rPr lang="en-US" sz="1500" dirty="0" err="1">
                          <a:effectLst/>
                        </a:rPr>
                        <a:t>kondisi</a:t>
                      </a:r>
                      <a:r>
                        <a:rPr lang="en-US" sz="1500" dirty="0">
                          <a:effectLst/>
                        </a:rPr>
                        <a:t> </a:t>
                      </a:r>
                      <a:r>
                        <a:rPr lang="en-US" sz="1500" dirty="0" err="1">
                          <a:effectLst/>
                        </a:rPr>
                        <a:t>bangunan</a:t>
                      </a:r>
                      <a:r>
                        <a:rPr lang="en-US" sz="1500" dirty="0">
                          <a:effectLst/>
                        </a:rPr>
                        <a:t> </a:t>
                      </a:r>
                      <a:r>
                        <a:rPr lang="en-US" sz="1500" dirty="0" err="1">
                          <a:effectLst/>
                        </a:rPr>
                        <a:t>baik</a:t>
                      </a:r>
                      <a:endParaRPr lang="en-US" sz="1500" dirty="0">
                        <a:effectLst/>
                        <a:latin typeface="Times New Roman"/>
                        <a:ea typeface="Times New Roman"/>
                      </a:endParaRPr>
                    </a:p>
                  </a:txBody>
                  <a:tcPr marL="35498" marR="35498"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a:p>
                  </a:txBody>
                  <a:tcPr/>
                </a:tc>
                <a:extLst>
                  <a:ext uri="{0D108BD9-81ED-4DB2-BD59-A6C34878D82A}">
                    <a16:rowId xmlns="" xmlns:a16="http://schemas.microsoft.com/office/drawing/2014/main" val="10001"/>
                  </a:ext>
                </a:extLst>
              </a:tr>
              <a:tr h="305243">
                <a:tc>
                  <a:txBody>
                    <a:bodyPr/>
                    <a:lstStyle/>
                    <a:p>
                      <a:pPr algn="ctr"/>
                      <a:r>
                        <a:rPr lang="en-AU" sz="1500" dirty="0"/>
                        <a:t>19</a:t>
                      </a:r>
                      <a:endParaRPr lang="en-US" sz="1500" dirty="0"/>
                    </a:p>
                  </a:txBody>
                  <a:tcPr/>
                </a:tc>
                <a:tc>
                  <a:txBody>
                    <a:bodyPr/>
                    <a:lstStyle/>
                    <a:p>
                      <a:pPr marL="33020" indent="0">
                        <a:spcBef>
                          <a:spcPts val="480"/>
                        </a:spcBef>
                        <a:spcAft>
                          <a:spcPts val="480"/>
                        </a:spcAft>
                        <a:buFont typeface="Arial" pitchFamily="34" charset="0"/>
                        <a:buNone/>
                      </a:pPr>
                      <a:r>
                        <a:rPr lang="en-US" sz="1500" dirty="0">
                          <a:effectLst/>
                        </a:rPr>
                        <a:t>SMP/MTs  </a:t>
                      </a:r>
                      <a:r>
                        <a:rPr lang="en-US" sz="1500" dirty="0" err="1">
                          <a:effectLst/>
                        </a:rPr>
                        <a:t>kondisi</a:t>
                      </a:r>
                      <a:r>
                        <a:rPr lang="en-US" sz="1500" dirty="0">
                          <a:effectLst/>
                        </a:rPr>
                        <a:t> </a:t>
                      </a:r>
                      <a:r>
                        <a:rPr lang="en-US" sz="1500" dirty="0" err="1">
                          <a:effectLst/>
                        </a:rPr>
                        <a:t>bangunan</a:t>
                      </a:r>
                      <a:r>
                        <a:rPr lang="en-US" sz="1500" dirty="0">
                          <a:effectLst/>
                        </a:rPr>
                        <a:t> </a:t>
                      </a:r>
                      <a:r>
                        <a:rPr lang="en-US" sz="1500" dirty="0" err="1">
                          <a:effectLst/>
                        </a:rPr>
                        <a:t>baik</a:t>
                      </a:r>
                      <a:endParaRPr lang="en-US" sz="1500" dirty="0">
                        <a:effectLst/>
                        <a:latin typeface="Times New Roman"/>
                        <a:ea typeface="Times New Roman"/>
                      </a:endParaRPr>
                    </a:p>
                  </a:txBody>
                  <a:tcPr marL="35498" marR="35498"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a:p>
                  </a:txBody>
                  <a:tcPr/>
                </a:tc>
                <a:extLst>
                  <a:ext uri="{0D108BD9-81ED-4DB2-BD59-A6C34878D82A}">
                    <a16:rowId xmlns="" xmlns:a16="http://schemas.microsoft.com/office/drawing/2014/main" val="10002"/>
                  </a:ext>
                </a:extLst>
              </a:tr>
              <a:tr h="443990">
                <a:tc>
                  <a:txBody>
                    <a:bodyPr/>
                    <a:lstStyle/>
                    <a:p>
                      <a:pPr algn="ctr"/>
                      <a:r>
                        <a:rPr lang="en-AU" sz="1500" dirty="0"/>
                        <a:t>21</a:t>
                      </a:r>
                      <a:endParaRPr lang="en-US" sz="1500" dirty="0"/>
                    </a:p>
                  </a:txBody>
                  <a:tcPr/>
                </a:tc>
                <a:tc>
                  <a:txBody>
                    <a:bodyPr/>
                    <a:lstStyle/>
                    <a:p>
                      <a:pPr algn="l" fontAlgn="t"/>
                      <a:r>
                        <a:rPr lang="en-AU" sz="1500" b="0" i="0" u="none" strike="noStrike" dirty="0">
                          <a:solidFill>
                            <a:srgbClr val="000000"/>
                          </a:solidFill>
                          <a:effectLst/>
                          <a:latin typeface="+mn-lt"/>
                        </a:rPr>
                        <a:t> % </a:t>
                      </a:r>
                      <a:r>
                        <a:rPr lang="en-AU" sz="1500" b="0" i="0" u="none" strike="noStrike" dirty="0" err="1">
                          <a:solidFill>
                            <a:srgbClr val="000000"/>
                          </a:solidFill>
                          <a:effectLst/>
                          <a:latin typeface="+mn-lt"/>
                        </a:rPr>
                        <a:t>lembaga</a:t>
                      </a:r>
                      <a:r>
                        <a:rPr lang="en-AU" sz="1500" b="0" i="0" u="none" strike="noStrike" dirty="0">
                          <a:solidFill>
                            <a:srgbClr val="000000"/>
                          </a:solidFill>
                          <a:effectLst/>
                          <a:latin typeface="+mn-lt"/>
                        </a:rPr>
                        <a:t> PAUD yang </a:t>
                      </a:r>
                      <a:r>
                        <a:rPr lang="en-AU" sz="1500" b="0" i="0" u="none" strike="noStrike" dirty="0" err="1">
                          <a:solidFill>
                            <a:srgbClr val="000000"/>
                          </a:solidFill>
                          <a:effectLst/>
                          <a:latin typeface="+mn-lt"/>
                        </a:rPr>
                        <a:t>terakreditasi</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a:p>
                  </a:txBody>
                  <a:tcPr/>
                </a:tc>
                <a:extLst>
                  <a:ext uri="{0D108BD9-81ED-4DB2-BD59-A6C34878D82A}">
                    <a16:rowId xmlns="" xmlns:a16="http://schemas.microsoft.com/office/drawing/2014/main" val="10004"/>
                  </a:ext>
                </a:extLst>
              </a:tr>
              <a:tr h="305243">
                <a:tc>
                  <a:txBody>
                    <a:bodyPr/>
                    <a:lstStyle/>
                    <a:p>
                      <a:pPr algn="ctr"/>
                      <a:r>
                        <a:rPr lang="en-AU" sz="1500" dirty="0"/>
                        <a:t>22</a:t>
                      </a:r>
                      <a:endParaRPr lang="en-US" sz="1500" dirty="0"/>
                    </a:p>
                  </a:txBody>
                  <a:tcPr/>
                </a:tc>
                <a:tc>
                  <a:txBody>
                    <a:bodyPr/>
                    <a:lstStyle/>
                    <a:p>
                      <a:pPr marL="10795" indent="0">
                        <a:spcBef>
                          <a:spcPts val="480"/>
                        </a:spcBef>
                        <a:spcAft>
                          <a:spcPts val="480"/>
                        </a:spcAft>
                        <a:buFont typeface="Arial" pitchFamily="34" charset="0"/>
                        <a:buNone/>
                      </a:pPr>
                      <a:r>
                        <a:rPr lang="en-US" sz="1500" dirty="0" err="1">
                          <a:effectLst/>
                        </a:rPr>
                        <a:t>Angka</a:t>
                      </a:r>
                      <a:r>
                        <a:rPr lang="en-US" sz="1500" dirty="0">
                          <a:effectLst/>
                        </a:rPr>
                        <a:t> </a:t>
                      </a:r>
                      <a:r>
                        <a:rPr lang="en-US" sz="1500" dirty="0" err="1">
                          <a:effectLst/>
                        </a:rPr>
                        <a:t>Putus</a:t>
                      </a:r>
                      <a:r>
                        <a:rPr lang="en-US" sz="1500" dirty="0">
                          <a:effectLst/>
                        </a:rPr>
                        <a:t> </a:t>
                      </a:r>
                      <a:r>
                        <a:rPr lang="en-US" sz="1500" dirty="0" err="1">
                          <a:effectLst/>
                        </a:rPr>
                        <a:t>Sekolah</a:t>
                      </a:r>
                      <a:r>
                        <a:rPr lang="en-US" sz="1500" dirty="0">
                          <a:effectLst/>
                        </a:rPr>
                        <a:t> (APS) SD/MI</a:t>
                      </a:r>
                      <a:endParaRPr lang="en-US" sz="1500" dirty="0">
                        <a:effectLst/>
                        <a:latin typeface="Times New Roman"/>
                        <a:ea typeface="Times New Roman"/>
                      </a:endParaRPr>
                    </a:p>
                  </a:txBody>
                  <a:tcPr marL="35498" marR="35498"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0005"/>
                  </a:ext>
                </a:extLst>
              </a:tr>
              <a:tr h="305243">
                <a:tc>
                  <a:txBody>
                    <a:bodyPr/>
                    <a:lstStyle/>
                    <a:p>
                      <a:pPr algn="ctr"/>
                      <a:r>
                        <a:rPr lang="en-AU" sz="1500" dirty="0"/>
                        <a:t>23</a:t>
                      </a:r>
                      <a:endParaRPr lang="en-US" sz="1500" dirty="0"/>
                    </a:p>
                  </a:txBody>
                  <a:tcPr/>
                </a:tc>
                <a:tc>
                  <a:txBody>
                    <a:bodyPr/>
                    <a:lstStyle/>
                    <a:p>
                      <a:pPr marL="635" indent="0">
                        <a:spcBef>
                          <a:spcPts val="480"/>
                        </a:spcBef>
                        <a:spcAft>
                          <a:spcPts val="480"/>
                        </a:spcAft>
                        <a:buFont typeface="Arial" pitchFamily="34" charset="0"/>
                        <a:buNone/>
                      </a:pPr>
                      <a:r>
                        <a:rPr lang="en-US" sz="1500" dirty="0" err="1">
                          <a:effectLst/>
                        </a:rPr>
                        <a:t>Angka</a:t>
                      </a:r>
                      <a:r>
                        <a:rPr lang="en-US" sz="1500" dirty="0">
                          <a:effectLst/>
                        </a:rPr>
                        <a:t> </a:t>
                      </a:r>
                      <a:r>
                        <a:rPr lang="en-US" sz="1500" dirty="0" err="1">
                          <a:effectLst/>
                        </a:rPr>
                        <a:t>Putus</a:t>
                      </a:r>
                      <a:r>
                        <a:rPr lang="en-US" sz="1500" dirty="0">
                          <a:effectLst/>
                        </a:rPr>
                        <a:t> </a:t>
                      </a:r>
                      <a:r>
                        <a:rPr lang="en-US" sz="1500" dirty="0" err="1">
                          <a:effectLst/>
                        </a:rPr>
                        <a:t>Sekolah</a:t>
                      </a:r>
                      <a:r>
                        <a:rPr lang="en-US" sz="1500" dirty="0">
                          <a:effectLst/>
                        </a:rPr>
                        <a:t> (APS) SMP/MTs</a:t>
                      </a:r>
                      <a:endParaRPr lang="en-US" sz="1500" dirty="0">
                        <a:effectLst/>
                        <a:latin typeface="Times New Roman"/>
                        <a:ea typeface="Times New Roman"/>
                      </a:endParaRPr>
                    </a:p>
                  </a:txBody>
                  <a:tcPr marL="35498" marR="35498"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0006"/>
                  </a:ext>
                </a:extLst>
              </a:tr>
              <a:tr h="305243">
                <a:tc>
                  <a:txBody>
                    <a:bodyPr/>
                    <a:lstStyle/>
                    <a:p>
                      <a:pPr algn="ctr"/>
                      <a:r>
                        <a:rPr lang="en-AU" sz="1500" dirty="0"/>
                        <a:t>24</a:t>
                      </a:r>
                      <a:endParaRPr lang="en-US" sz="1500" dirty="0"/>
                    </a:p>
                  </a:txBody>
                  <a:tcPr/>
                </a:tc>
                <a:tc>
                  <a:txBody>
                    <a:bodyPr/>
                    <a:lstStyle/>
                    <a:p>
                      <a:pPr marL="0" indent="0">
                        <a:spcBef>
                          <a:spcPts val="480"/>
                        </a:spcBef>
                        <a:spcAft>
                          <a:spcPts val="480"/>
                        </a:spcAft>
                        <a:buFont typeface="Arial" pitchFamily="34" charset="0"/>
                        <a:buNone/>
                      </a:pPr>
                      <a:r>
                        <a:rPr lang="en-US" sz="1500" dirty="0" err="1">
                          <a:effectLst/>
                        </a:rPr>
                        <a:t>Angka</a:t>
                      </a:r>
                      <a:r>
                        <a:rPr lang="en-US" sz="1500" dirty="0">
                          <a:effectLst/>
                        </a:rPr>
                        <a:t> </a:t>
                      </a:r>
                      <a:r>
                        <a:rPr lang="en-US" sz="1500" dirty="0" err="1">
                          <a:effectLst/>
                        </a:rPr>
                        <a:t>Melanjutkan</a:t>
                      </a:r>
                      <a:r>
                        <a:rPr lang="en-US" sz="1500" dirty="0">
                          <a:effectLst/>
                        </a:rPr>
                        <a:t> (AM) SD/MI</a:t>
                      </a:r>
                      <a:endParaRPr lang="en-US" sz="1500" dirty="0">
                        <a:effectLst/>
                        <a:latin typeface="Times New Roman"/>
                        <a:ea typeface="Times New Roman"/>
                      </a:endParaRPr>
                    </a:p>
                  </a:txBody>
                  <a:tcPr marL="35498" marR="35498"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a:p>
                  </a:txBody>
                  <a:tcPr/>
                </a:tc>
                <a:extLst>
                  <a:ext uri="{0D108BD9-81ED-4DB2-BD59-A6C34878D82A}">
                    <a16:rowId xmlns="" xmlns:a16="http://schemas.microsoft.com/office/drawing/2014/main" val="10007"/>
                  </a:ext>
                </a:extLst>
              </a:tr>
              <a:tr h="305243">
                <a:tc>
                  <a:txBody>
                    <a:bodyPr/>
                    <a:lstStyle/>
                    <a:p>
                      <a:pPr algn="ctr"/>
                      <a:r>
                        <a:rPr lang="en-AU" sz="1500" dirty="0"/>
                        <a:t>25</a:t>
                      </a:r>
                      <a:endParaRPr lang="en-US" sz="1500" dirty="0"/>
                    </a:p>
                  </a:txBody>
                  <a:tcPr/>
                </a:tc>
                <a:tc>
                  <a:txBody>
                    <a:bodyPr/>
                    <a:lstStyle/>
                    <a:p>
                      <a:pPr marL="635" indent="0">
                        <a:spcBef>
                          <a:spcPts val="480"/>
                        </a:spcBef>
                        <a:spcAft>
                          <a:spcPts val="480"/>
                        </a:spcAft>
                        <a:buFont typeface="Arial" pitchFamily="34" charset="0"/>
                        <a:buNone/>
                      </a:pPr>
                      <a:r>
                        <a:rPr lang="en-US" sz="1500" dirty="0" err="1">
                          <a:effectLst/>
                        </a:rPr>
                        <a:t>Angka</a:t>
                      </a:r>
                      <a:r>
                        <a:rPr lang="en-US" sz="1500" dirty="0">
                          <a:effectLst/>
                        </a:rPr>
                        <a:t> </a:t>
                      </a:r>
                      <a:r>
                        <a:rPr lang="en-US" sz="1500" dirty="0" err="1">
                          <a:effectLst/>
                        </a:rPr>
                        <a:t>Melanjutkan</a:t>
                      </a:r>
                      <a:r>
                        <a:rPr lang="en-US" sz="1500" dirty="0">
                          <a:effectLst/>
                        </a:rPr>
                        <a:t> (AM) SMP/MTs</a:t>
                      </a:r>
                      <a:endParaRPr lang="en-US" sz="1500" dirty="0">
                        <a:effectLst/>
                        <a:latin typeface="Times New Roman"/>
                        <a:ea typeface="Times New Roman"/>
                      </a:endParaRPr>
                    </a:p>
                  </a:txBody>
                  <a:tcPr marL="35498" marR="35498"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20429952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63746" y="116632"/>
            <a:ext cx="3040102"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US" sz="2400" b="1" dirty="0"/>
              <a:t>DINAS KESEHATAN</a:t>
            </a:r>
          </a:p>
        </p:txBody>
      </p:sp>
      <p:graphicFrame>
        <p:nvGraphicFramePr>
          <p:cNvPr id="4" name="Table 3"/>
          <p:cNvGraphicFramePr>
            <a:graphicFrameLocks noGrp="1"/>
          </p:cNvGraphicFramePr>
          <p:nvPr>
            <p:extLst>
              <p:ext uri="{D42A27DB-BD31-4B8C-83A1-F6EECF244321}">
                <p14:modId xmlns:p14="http://schemas.microsoft.com/office/powerpoint/2010/main" val="3402743116"/>
              </p:ext>
            </p:extLst>
          </p:nvPr>
        </p:nvGraphicFramePr>
        <p:xfrm>
          <a:off x="139036" y="571261"/>
          <a:ext cx="8928993" cy="6126480"/>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262827">
                <a:tc>
                  <a:txBody>
                    <a:bodyPr/>
                    <a:lstStyle/>
                    <a:p>
                      <a:pPr algn="ctr"/>
                      <a:r>
                        <a:rPr lang="en-US" sz="1500" dirty="0"/>
                        <a:t>1</a:t>
                      </a:r>
                    </a:p>
                  </a:txBody>
                  <a:tcPr/>
                </a:tc>
                <a:tc>
                  <a:txBody>
                    <a:bodyPr/>
                    <a:lstStyle/>
                    <a:p>
                      <a:pPr marL="85725" indent="0" algn="l" fontAlgn="t"/>
                      <a:r>
                        <a:rPr lang="fi-FI" sz="1500" b="0" i="0" u="none" strike="noStrike" dirty="0">
                          <a:solidFill>
                            <a:srgbClr val="000000"/>
                          </a:solidFill>
                          <a:effectLst/>
                          <a:latin typeface="+mn-lt"/>
                        </a:rPr>
                        <a:t>Angka Kematian Ibu (AKI) (per  100.000 KH)</a:t>
                      </a:r>
                    </a:p>
                  </a:txBody>
                  <a:tcPr marL="9525" marR="9525" marT="9525" marB="0"/>
                </a:tc>
                <a:tc>
                  <a:txBody>
                    <a:bodyPr/>
                    <a:lstStyle/>
                    <a:p>
                      <a:endParaRPr lang="en-AU" dirty="0"/>
                    </a:p>
                  </a:txBody>
                  <a:tcPr marL="9525" marR="9525" marT="9525" marB="0"/>
                </a:tc>
                <a:tc>
                  <a:txBody>
                    <a:bodyPr/>
                    <a:lstStyle/>
                    <a:p>
                      <a:endParaRPr lang="en-US" sz="1500" dirty="0"/>
                    </a:p>
                  </a:txBody>
                  <a:tcPr/>
                </a:tc>
                <a:tc>
                  <a:txBody>
                    <a:bodyPr/>
                    <a:lstStyle/>
                    <a:p>
                      <a:endParaRPr lang="en-US" sz="1500" dirty="0"/>
                    </a:p>
                  </a:txBody>
                  <a:tcPr/>
                </a:tc>
                <a:tc>
                  <a:txBody>
                    <a:bodyPr/>
                    <a:lstStyle/>
                    <a:p>
                      <a:endParaRPr lang="en-US" sz="1500"/>
                    </a:p>
                  </a:txBody>
                  <a:tcPr/>
                </a:tc>
                <a:extLst>
                  <a:ext uri="{0D108BD9-81ED-4DB2-BD59-A6C34878D82A}">
                    <a16:rowId xmlns="" xmlns:a16="http://schemas.microsoft.com/office/drawing/2014/main" val="10001"/>
                  </a:ext>
                </a:extLst>
              </a:tr>
              <a:tr h="305243">
                <a:tc>
                  <a:txBody>
                    <a:bodyPr/>
                    <a:lstStyle/>
                    <a:p>
                      <a:pPr algn="ctr"/>
                      <a:r>
                        <a:rPr lang="en-US" sz="1500" dirty="0"/>
                        <a:t>2</a:t>
                      </a:r>
                    </a:p>
                  </a:txBody>
                  <a:tcPr/>
                </a:tc>
                <a:tc>
                  <a:txBody>
                    <a:bodyPr/>
                    <a:lstStyle/>
                    <a:p>
                      <a:pPr marL="85725" indent="0" algn="l" fontAlgn="t"/>
                      <a:r>
                        <a:rPr lang="en-AU" sz="1500" b="0" i="0" u="none" strike="noStrike" dirty="0" err="1">
                          <a:solidFill>
                            <a:srgbClr val="000000"/>
                          </a:solidFill>
                          <a:effectLst/>
                          <a:latin typeface="+mn-lt"/>
                        </a:rPr>
                        <a:t>Angka</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Kematian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Bayi</a:t>
                      </a:r>
                      <a:r>
                        <a:rPr lang="en-AU" sz="1500" b="0" i="0" u="none" strike="noStrike" dirty="0">
                          <a:solidFill>
                            <a:srgbClr val="000000"/>
                          </a:solidFill>
                          <a:effectLst/>
                          <a:latin typeface="+mn-lt"/>
                        </a:rPr>
                        <a:t> (AKB) (/1.000KH)</a:t>
                      </a:r>
                    </a:p>
                  </a:txBody>
                  <a:tcPr marL="9525" marR="9525" marT="9525" marB="0"/>
                </a:tc>
                <a:tc>
                  <a:txBody>
                    <a:bodyPr/>
                    <a:lstStyle/>
                    <a:p>
                      <a:endParaRPr lang="en-AU" dirty="0"/>
                    </a:p>
                  </a:txBody>
                  <a:tcPr marL="9525" marR="9525" marT="9525" marB="0"/>
                </a:tc>
                <a:tc>
                  <a:txBody>
                    <a:bodyPr/>
                    <a:lstStyle/>
                    <a:p>
                      <a:endParaRPr lang="en-US" sz="1500" dirty="0"/>
                    </a:p>
                  </a:txBody>
                  <a:tcPr/>
                </a:tc>
                <a:tc>
                  <a:txBody>
                    <a:bodyPr/>
                    <a:lstStyle/>
                    <a:p>
                      <a:endParaRPr lang="en-US" sz="1500" dirty="0"/>
                    </a:p>
                  </a:txBody>
                  <a:tcPr/>
                </a:tc>
                <a:tc>
                  <a:txBody>
                    <a:bodyPr/>
                    <a:lstStyle/>
                    <a:p>
                      <a:endParaRPr lang="en-US" sz="1500"/>
                    </a:p>
                  </a:txBody>
                  <a:tcPr/>
                </a:tc>
                <a:extLst>
                  <a:ext uri="{0D108BD9-81ED-4DB2-BD59-A6C34878D82A}">
                    <a16:rowId xmlns="" xmlns:a16="http://schemas.microsoft.com/office/drawing/2014/main" val="10002"/>
                  </a:ext>
                </a:extLst>
              </a:tr>
              <a:tr h="305243">
                <a:tc>
                  <a:txBody>
                    <a:bodyPr/>
                    <a:lstStyle/>
                    <a:p>
                      <a:pPr algn="ctr"/>
                      <a:r>
                        <a:rPr lang="en-US" sz="1500" dirty="0"/>
                        <a:t>3</a:t>
                      </a:r>
                    </a:p>
                  </a:txBody>
                  <a:tcPr/>
                </a:tc>
                <a:tc>
                  <a:txBody>
                    <a:bodyPr/>
                    <a:lstStyle/>
                    <a:p>
                      <a:pPr marL="85725" indent="0" algn="l" fontAlgn="t"/>
                      <a:r>
                        <a:rPr lang="fi-FI" sz="1500" b="0" i="0" u="none" strike="noStrike" dirty="0">
                          <a:solidFill>
                            <a:srgbClr val="000000"/>
                          </a:solidFill>
                          <a:effectLst/>
                          <a:latin typeface="+mn-lt"/>
                        </a:rPr>
                        <a:t>Angka Kematian Balita (AKABA /1.000 KH)</a:t>
                      </a:r>
                    </a:p>
                  </a:txBody>
                  <a:tcPr marL="9525" marR="9525" marT="9525" marB="0"/>
                </a:tc>
                <a:tc>
                  <a:txBody>
                    <a:bodyPr/>
                    <a:lstStyle/>
                    <a:p>
                      <a:endParaRPr lang="en-AU"/>
                    </a:p>
                  </a:txBody>
                  <a:tcPr marL="9525" marR="9525" marT="9525" marB="0"/>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0003"/>
                  </a:ext>
                </a:extLst>
              </a:tr>
              <a:tr h="208276">
                <a:tc>
                  <a:txBody>
                    <a:bodyPr/>
                    <a:lstStyle/>
                    <a:p>
                      <a:pPr algn="ctr"/>
                      <a:r>
                        <a:rPr lang="en-US" sz="1500" dirty="0"/>
                        <a:t>4</a:t>
                      </a:r>
                    </a:p>
                  </a:txBody>
                  <a:tcPr/>
                </a:tc>
                <a:tc>
                  <a:txBody>
                    <a:bodyPr/>
                    <a:lstStyle/>
                    <a:p>
                      <a:pPr marL="85725" indent="0" algn="l" fontAlgn="t"/>
                      <a:r>
                        <a:rPr lang="en-AU" sz="1500" b="0" i="0" u="none" strike="noStrike" dirty="0" err="1">
                          <a:solidFill>
                            <a:srgbClr val="000000"/>
                          </a:solidFill>
                          <a:effectLst/>
                          <a:latin typeface="+mn-lt"/>
                        </a:rPr>
                        <a:t>Angka</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Kematian</a:t>
                      </a:r>
                      <a:r>
                        <a:rPr lang="en-AU" sz="1500" b="0" i="0" u="none" strike="noStrike" dirty="0">
                          <a:solidFill>
                            <a:srgbClr val="000000"/>
                          </a:solidFill>
                          <a:effectLst/>
                          <a:latin typeface="+mn-lt"/>
                        </a:rPr>
                        <a:t> DBD (%)</a:t>
                      </a:r>
                    </a:p>
                  </a:txBody>
                  <a:tcPr marL="9525" marR="9525" marT="9525" marB="0"/>
                </a:tc>
                <a:tc>
                  <a:txBody>
                    <a:bodyPr/>
                    <a:lstStyle/>
                    <a:p>
                      <a:endParaRPr lang="en-AU" dirty="0"/>
                    </a:p>
                  </a:txBody>
                  <a:tcPr marL="9525" marR="9525" marT="9525" marB="0"/>
                </a:tc>
                <a:tc>
                  <a:txBody>
                    <a:bodyPr/>
                    <a:lstStyle/>
                    <a:p>
                      <a:endParaRPr lang="en-US" sz="1500" dirty="0"/>
                    </a:p>
                  </a:txBody>
                  <a:tcPr/>
                </a:tc>
                <a:tc>
                  <a:txBody>
                    <a:bodyPr/>
                    <a:lstStyle/>
                    <a:p>
                      <a:endParaRPr lang="en-US" sz="1500" dirty="0"/>
                    </a:p>
                  </a:txBody>
                  <a:tcPr/>
                </a:tc>
                <a:tc>
                  <a:txBody>
                    <a:bodyPr/>
                    <a:lstStyle/>
                    <a:p>
                      <a:endParaRPr lang="en-US" sz="1500"/>
                    </a:p>
                  </a:txBody>
                  <a:tcPr/>
                </a:tc>
                <a:extLst>
                  <a:ext uri="{0D108BD9-81ED-4DB2-BD59-A6C34878D82A}">
                    <a16:rowId xmlns="" xmlns:a16="http://schemas.microsoft.com/office/drawing/2014/main" val="10004"/>
                  </a:ext>
                </a:extLst>
              </a:tr>
              <a:tr h="305243">
                <a:tc>
                  <a:txBody>
                    <a:bodyPr/>
                    <a:lstStyle/>
                    <a:p>
                      <a:pPr algn="ctr"/>
                      <a:r>
                        <a:rPr lang="en-US" sz="1500" dirty="0"/>
                        <a:t>5</a:t>
                      </a:r>
                    </a:p>
                  </a:txBody>
                  <a:tcPr/>
                </a:tc>
                <a:tc>
                  <a:txBody>
                    <a:bodyPr/>
                    <a:lstStyle/>
                    <a:p>
                      <a:pPr marL="85725" indent="0" algn="l" fontAlgn="t"/>
                      <a:r>
                        <a:rPr lang="sv-SE" sz="1500" b="0" i="0" u="none" strike="noStrike" dirty="0">
                          <a:solidFill>
                            <a:srgbClr val="000000"/>
                          </a:solidFill>
                          <a:effectLst/>
                          <a:latin typeface="+mn-lt"/>
                        </a:rPr>
                        <a:t>Angka Kesakitan DBD (per 100.000 pddk)</a:t>
                      </a:r>
                    </a:p>
                  </a:txBody>
                  <a:tcPr marL="9525" marR="9525" marT="9525" marB="0"/>
                </a:tc>
                <a:tc>
                  <a:txBody>
                    <a:bodyPr/>
                    <a:lstStyle/>
                    <a:p>
                      <a:endParaRPr lang="en-AU" dirty="0"/>
                    </a:p>
                  </a:txBody>
                  <a:tcPr marL="9525" marR="9525" marT="9525" marB="0"/>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0005"/>
                  </a:ext>
                </a:extLst>
              </a:tr>
              <a:tr h="305243">
                <a:tc>
                  <a:txBody>
                    <a:bodyPr/>
                    <a:lstStyle/>
                    <a:p>
                      <a:pPr algn="ctr"/>
                      <a:r>
                        <a:rPr lang="en-US" sz="1500" dirty="0"/>
                        <a:t>6</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Jumlah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Posyandu</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491342008"/>
                  </a:ext>
                </a:extLst>
              </a:tr>
              <a:tr h="305243">
                <a:tc>
                  <a:txBody>
                    <a:bodyPr/>
                    <a:lstStyle/>
                    <a:p>
                      <a:pPr algn="ctr"/>
                      <a:r>
                        <a:rPr lang="en-US" sz="1500" dirty="0"/>
                        <a:t>7</a:t>
                      </a:r>
                    </a:p>
                  </a:txBody>
                  <a:tcPr/>
                </a:tc>
                <a:tc>
                  <a:txBody>
                    <a:bodyPr/>
                    <a:lstStyle/>
                    <a:p>
                      <a:pPr marL="0" indent="0">
                        <a:spcBef>
                          <a:spcPts val="480"/>
                        </a:spcBef>
                        <a:spcAft>
                          <a:spcPts val="480"/>
                        </a:spcAft>
                        <a:buFont typeface="Arial" pitchFamily="34" charset="0"/>
                        <a:buNone/>
                      </a:pPr>
                      <a:r>
                        <a:rPr lang="id-ID" sz="1500" dirty="0">
                          <a:effectLst/>
                        </a:rPr>
                        <a:t>Rasio posyandu per satuan balita </a:t>
                      </a:r>
                      <a:endParaRPr lang="en-US" sz="1500" dirty="0">
                        <a:solidFill>
                          <a:srgbClr val="000000"/>
                        </a:solidFill>
                        <a:effectLst/>
                        <a:latin typeface="Bookman Old Style"/>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0009"/>
                  </a:ext>
                </a:extLst>
              </a:tr>
              <a:tr h="305243">
                <a:tc>
                  <a:txBody>
                    <a:bodyPr/>
                    <a:lstStyle/>
                    <a:p>
                      <a:pPr algn="ctr"/>
                      <a:r>
                        <a:rPr lang="en-US" sz="1500" dirty="0"/>
                        <a:t>8</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Jumlah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Puskesmas</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314924988"/>
                  </a:ext>
                </a:extLst>
              </a:tr>
              <a:tr h="305243">
                <a:tc>
                  <a:txBody>
                    <a:bodyPr/>
                    <a:lstStyle/>
                    <a:p>
                      <a:pPr algn="ctr"/>
                      <a:r>
                        <a:rPr lang="en-US" sz="1500" dirty="0"/>
                        <a:t>9</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Jumlah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Poliklinik</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806156142"/>
                  </a:ext>
                </a:extLst>
              </a:tr>
              <a:tr h="305243">
                <a:tc>
                  <a:txBody>
                    <a:bodyPr/>
                    <a:lstStyle/>
                    <a:p>
                      <a:pPr algn="ctr"/>
                      <a:r>
                        <a:rPr lang="en-US" sz="1500" dirty="0"/>
                        <a:t>10</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Jumlah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Puskesmas</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Pembantu</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576659151"/>
                  </a:ext>
                </a:extLst>
              </a:tr>
              <a:tr h="305243">
                <a:tc>
                  <a:txBody>
                    <a:bodyPr/>
                    <a:lstStyle/>
                    <a:p>
                      <a:pPr algn="ctr"/>
                      <a:r>
                        <a:rPr lang="en-US" sz="1500" dirty="0"/>
                        <a:t>11</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id-ID" sz="1500" dirty="0">
                          <a:effectLst/>
                        </a:rPr>
                        <a:t>Rasio puskesmas</a:t>
                      </a:r>
                      <a:r>
                        <a:rPr lang="en-AU" sz="1500">
                          <a:effectLst/>
                        </a:rPr>
                        <a:t> </a:t>
                      </a:r>
                      <a:r>
                        <a:rPr lang="id-ID" sz="1500" dirty="0">
                          <a:effectLst/>
                        </a:rPr>
                        <a:t>per sat</a:t>
                      </a:r>
                      <a:r>
                        <a:rPr lang="en-AU" sz="1500" dirty="0">
                          <a:effectLst/>
                        </a:rPr>
                        <a:t> </a:t>
                      </a:r>
                      <a:r>
                        <a:rPr lang="id-ID" sz="1500" dirty="0">
                          <a:effectLst/>
                        </a:rPr>
                        <a:t>penddk </a:t>
                      </a:r>
                      <a:endParaRPr lang="en-US" sz="1500">
                        <a:solidFill>
                          <a:srgbClr val="000000"/>
                        </a:solidFill>
                        <a:effectLst/>
                        <a:latin typeface="Bookman Old Style"/>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258441039"/>
                  </a:ext>
                </a:extLst>
              </a:tr>
              <a:tr h="305243">
                <a:tc>
                  <a:txBody>
                    <a:bodyPr/>
                    <a:lstStyle/>
                    <a:p>
                      <a:pPr algn="ctr"/>
                      <a:r>
                        <a:rPr lang="en-US" sz="1500" dirty="0"/>
                        <a:t>12</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id-ID" sz="1500" dirty="0">
                          <a:effectLst/>
                        </a:rPr>
                        <a:t>Rasio poliklinik per sat</a:t>
                      </a:r>
                      <a:r>
                        <a:rPr lang="en-AU" sz="1500">
                          <a:effectLst/>
                        </a:rPr>
                        <a:t> </a:t>
                      </a:r>
                      <a:r>
                        <a:rPr lang="id-ID" sz="1500" dirty="0">
                          <a:effectLst/>
                        </a:rPr>
                        <a:t>penddk </a:t>
                      </a:r>
                      <a:endParaRPr lang="en-US" sz="1500">
                        <a:solidFill>
                          <a:srgbClr val="000000"/>
                        </a:solidFill>
                        <a:effectLst/>
                        <a:latin typeface="Bookman Old Style"/>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806523456"/>
                  </a:ext>
                </a:extLst>
              </a:tr>
              <a:tr h="305243">
                <a:tc>
                  <a:txBody>
                    <a:bodyPr/>
                    <a:lstStyle/>
                    <a:p>
                      <a:pPr algn="ctr"/>
                      <a:r>
                        <a:rPr lang="en-US" sz="1500" dirty="0"/>
                        <a:t>13</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id-ID" sz="1500" dirty="0">
                          <a:effectLst/>
                        </a:rPr>
                        <a:t>Rasio puskesmas</a:t>
                      </a:r>
                      <a:r>
                        <a:rPr lang="en-AU" sz="1500" dirty="0">
                          <a:effectLst/>
                        </a:rPr>
                        <a:t> </a:t>
                      </a:r>
                      <a:r>
                        <a:rPr lang="en-AU" sz="1500" err="1">
                          <a:effectLst/>
                        </a:rPr>
                        <a:t>Pembantu</a:t>
                      </a:r>
                      <a:r>
                        <a:rPr lang="en-AU" sz="1500">
                          <a:effectLst/>
                        </a:rPr>
                        <a:t> </a:t>
                      </a:r>
                      <a:r>
                        <a:rPr lang="id-ID" sz="1500" dirty="0">
                          <a:effectLst/>
                        </a:rPr>
                        <a:t>per sat</a:t>
                      </a:r>
                      <a:r>
                        <a:rPr lang="en-AU" sz="1500" dirty="0">
                          <a:effectLst/>
                        </a:rPr>
                        <a:t> </a:t>
                      </a:r>
                      <a:r>
                        <a:rPr lang="id-ID" sz="1500" dirty="0">
                          <a:effectLst/>
                        </a:rPr>
                        <a:t>penddk </a:t>
                      </a:r>
                      <a:endParaRPr lang="en-US" sz="1500">
                        <a:solidFill>
                          <a:srgbClr val="000000"/>
                        </a:solidFill>
                        <a:effectLst/>
                        <a:latin typeface="Bookman Old Style"/>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951905186"/>
                  </a:ext>
                </a:extLst>
              </a:tr>
              <a:tr h="305243">
                <a:tc>
                  <a:txBody>
                    <a:bodyPr/>
                    <a:lstStyle/>
                    <a:p>
                      <a:pPr algn="ctr"/>
                      <a:r>
                        <a:rPr lang="en-US" sz="1500" dirty="0"/>
                        <a:t>14</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Jumlah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Rumah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Sakit</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Pemerintah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swasta</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461362032"/>
                  </a:ext>
                </a:extLst>
              </a:tr>
              <a:tr h="305243">
                <a:tc>
                  <a:txBody>
                    <a:bodyPr/>
                    <a:lstStyle/>
                    <a:p>
                      <a:pPr algn="ctr"/>
                      <a:r>
                        <a:rPr lang="en-US" sz="1500" dirty="0"/>
                        <a:t>15</a:t>
                      </a:r>
                    </a:p>
                  </a:txBody>
                  <a:tcPr/>
                </a:tc>
                <a:tc>
                  <a:txBody>
                    <a:bodyPr/>
                    <a:lstStyle/>
                    <a:p>
                      <a:pPr marL="0" indent="0">
                        <a:spcBef>
                          <a:spcPts val="480"/>
                        </a:spcBef>
                        <a:spcAft>
                          <a:spcPts val="480"/>
                        </a:spcAft>
                        <a:buFont typeface="Arial" pitchFamily="34" charset="0"/>
                        <a:buNone/>
                      </a:pPr>
                      <a:r>
                        <a:rPr lang="id-ID" sz="1500" dirty="0">
                          <a:effectLst/>
                        </a:rPr>
                        <a:t>Rasio Rumah Sakit per satuan penduduk </a:t>
                      </a:r>
                      <a:endParaRPr lang="en-US" sz="1500" dirty="0">
                        <a:solidFill>
                          <a:srgbClr val="000000"/>
                        </a:solidFill>
                        <a:effectLst/>
                        <a:latin typeface="Bookman Old Style"/>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311998416"/>
                  </a:ext>
                </a:extLst>
              </a:tr>
              <a:tr h="305243">
                <a:tc>
                  <a:txBody>
                    <a:bodyPr/>
                    <a:lstStyle/>
                    <a:p>
                      <a:pPr algn="ctr"/>
                      <a:r>
                        <a:rPr lang="en-US" sz="1500" dirty="0"/>
                        <a:t>16</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Jumlah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dokter</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33706507"/>
                  </a:ext>
                </a:extLst>
              </a:tr>
              <a:tr h="305243">
                <a:tc>
                  <a:txBody>
                    <a:bodyPr/>
                    <a:lstStyle/>
                    <a:p>
                      <a:pPr algn="ctr"/>
                      <a:r>
                        <a:rPr lang="en-US" sz="1500" dirty="0"/>
                        <a:t>17</a:t>
                      </a:r>
                    </a:p>
                  </a:txBody>
                  <a:tcPr/>
                </a:tc>
                <a:tc>
                  <a:txBody>
                    <a:bodyPr/>
                    <a:lstStyle/>
                    <a:p>
                      <a:pPr marL="0" indent="0">
                        <a:spcBef>
                          <a:spcPts val="480"/>
                        </a:spcBef>
                        <a:spcAft>
                          <a:spcPts val="480"/>
                        </a:spcAft>
                        <a:buFont typeface="Arial" pitchFamily="34" charset="0"/>
                        <a:buNone/>
                      </a:pPr>
                      <a:r>
                        <a:rPr lang="id-ID" sz="1500" dirty="0">
                          <a:effectLst/>
                        </a:rPr>
                        <a:t>Rasio dokter per satuan penduduk </a:t>
                      </a:r>
                      <a:endParaRPr lang="en-US" sz="1500" dirty="0">
                        <a:solidFill>
                          <a:srgbClr val="000000"/>
                        </a:solidFill>
                        <a:effectLst/>
                        <a:latin typeface="Bookman Old Style"/>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435934517"/>
                  </a:ext>
                </a:extLst>
              </a:tr>
              <a:tr h="305243">
                <a:tc>
                  <a:txBody>
                    <a:bodyPr/>
                    <a:lstStyle/>
                    <a:p>
                      <a:pPr algn="ctr"/>
                      <a:r>
                        <a:rPr lang="en-US" sz="1500" dirty="0"/>
                        <a:t>18</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Jumlah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tenaga</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medis</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latin typeface="+mn-lt"/>
                      </a:endParaRPr>
                    </a:p>
                  </a:txBody>
                  <a:tcPr/>
                </a:tc>
                <a:tc>
                  <a:txBody>
                    <a:bodyPr/>
                    <a:lstStyle/>
                    <a:p>
                      <a:endParaRPr lang="en-US" sz="1500" dirty="0">
                        <a:latin typeface="+mn-lt"/>
                      </a:endParaRPr>
                    </a:p>
                  </a:txBody>
                  <a:tcPr/>
                </a:tc>
                <a:tc>
                  <a:txBody>
                    <a:bodyPr/>
                    <a:lstStyle/>
                    <a:p>
                      <a:endParaRPr lang="en-US" sz="1500" dirty="0">
                        <a:latin typeface="+mn-lt"/>
                      </a:endParaRPr>
                    </a:p>
                  </a:txBody>
                  <a:tcPr/>
                </a:tc>
                <a:tc>
                  <a:txBody>
                    <a:bodyPr/>
                    <a:lstStyle/>
                    <a:p>
                      <a:endParaRPr lang="en-US" sz="1500" dirty="0"/>
                    </a:p>
                  </a:txBody>
                  <a:tcPr/>
                </a:tc>
                <a:extLst>
                  <a:ext uri="{0D108BD9-81ED-4DB2-BD59-A6C34878D82A}">
                    <a16:rowId xmlns="" xmlns:a16="http://schemas.microsoft.com/office/drawing/2014/main" val="208302385"/>
                  </a:ext>
                </a:extLst>
              </a:tr>
            </a:tbl>
          </a:graphicData>
        </a:graphic>
      </p:graphicFrame>
    </p:spTree>
    <p:extLst>
      <p:ext uri="{BB962C8B-B14F-4D97-AF65-F5344CB8AC3E}">
        <p14:creationId xmlns:p14="http://schemas.microsoft.com/office/powerpoint/2010/main" val="2083143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DB2ABC8D-01F7-4D4F-BED5-99B7EC9B421E}"/>
              </a:ext>
            </a:extLst>
          </p:cNvPr>
          <p:cNvSpPr txBox="1"/>
          <p:nvPr/>
        </p:nvSpPr>
        <p:spPr>
          <a:xfrm>
            <a:off x="1025676" y="332656"/>
            <a:ext cx="7088735" cy="523220"/>
          </a:xfrm>
          <a:prstGeom prst="rect">
            <a:avLst/>
          </a:prstGeom>
          <a:noFill/>
        </p:spPr>
        <p:txBody>
          <a:bodyPr wrap="none" rtlCol="0">
            <a:spAutoFit/>
          </a:bodyPr>
          <a:lstStyle/>
          <a:p>
            <a:r>
              <a:rPr lang="en-AU" sz="2800" b="1" dirty="0"/>
              <a:t>APLIKASI </a:t>
            </a:r>
            <a:r>
              <a:rPr lang="id-ID" sz="2800" b="1" dirty="0" smtClean="0"/>
              <a:t>SATU </a:t>
            </a:r>
            <a:r>
              <a:rPr lang="en-AU" sz="2800" b="1" dirty="0" smtClean="0"/>
              <a:t>DATA </a:t>
            </a:r>
            <a:r>
              <a:rPr lang="id-ID" sz="2800" b="1" dirty="0" smtClean="0"/>
              <a:t>KABUPATEN WONOSOBO</a:t>
            </a:r>
            <a:endParaRPr lang="en-AU" sz="2800" b="1" dirty="0"/>
          </a:p>
        </p:txBody>
      </p:sp>
      <p:sp>
        <p:nvSpPr>
          <p:cNvPr id="7" name="Rectangle 6">
            <a:extLst>
              <a:ext uri="{FF2B5EF4-FFF2-40B4-BE49-F238E27FC236}">
                <a16:creationId xmlns="" xmlns:a16="http://schemas.microsoft.com/office/drawing/2014/main" id="{617B4A3B-8383-4652-B11B-8F28DCA8CB3A}"/>
              </a:ext>
            </a:extLst>
          </p:cNvPr>
          <p:cNvSpPr/>
          <p:nvPr/>
        </p:nvSpPr>
        <p:spPr>
          <a:xfrm>
            <a:off x="2843808" y="800998"/>
            <a:ext cx="3211970" cy="369332"/>
          </a:xfrm>
          <a:prstGeom prst="rect">
            <a:avLst/>
          </a:prstGeom>
        </p:spPr>
        <p:txBody>
          <a:bodyPr wrap="none">
            <a:spAutoFit/>
          </a:bodyPr>
          <a:lstStyle/>
          <a:p>
            <a:r>
              <a:rPr lang="en-AU" dirty="0"/>
              <a:t>http://</a:t>
            </a:r>
            <a:r>
              <a:rPr lang="en-AU" dirty="0" smtClean="0"/>
              <a:t>data.</a:t>
            </a:r>
            <a:r>
              <a:rPr lang="id-ID" dirty="0" smtClean="0"/>
              <a:t>wonosobokab</a:t>
            </a:r>
            <a:r>
              <a:rPr lang="en-AU" dirty="0" smtClean="0"/>
              <a:t>.go.id</a:t>
            </a:r>
            <a:r>
              <a:rPr lang="en-AU" dirty="0"/>
              <a:t>/</a:t>
            </a:r>
          </a:p>
        </p:txBody>
      </p:sp>
      <p:pic>
        <p:nvPicPr>
          <p:cNvPr id="2" name="Picture 1"/>
          <p:cNvPicPr>
            <a:picLocks noChangeAspect="1"/>
          </p:cNvPicPr>
          <p:nvPr/>
        </p:nvPicPr>
        <p:blipFill>
          <a:blip r:embed="rId2"/>
          <a:stretch>
            <a:fillRect/>
          </a:stretch>
        </p:blipFill>
        <p:spPr>
          <a:xfrm>
            <a:off x="9611" y="1265313"/>
            <a:ext cx="9134390" cy="5135587"/>
          </a:xfrm>
          <a:prstGeom prst="rect">
            <a:avLst/>
          </a:prstGeom>
        </p:spPr>
      </p:pic>
    </p:spTree>
    <p:extLst>
      <p:ext uri="{BB962C8B-B14F-4D97-AF65-F5344CB8AC3E}">
        <p14:creationId xmlns:p14="http://schemas.microsoft.com/office/powerpoint/2010/main" val="10555611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63746" y="116632"/>
            <a:ext cx="3040102"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US" sz="2400" b="1" dirty="0"/>
              <a:t>DINAS KESEHATAN</a:t>
            </a:r>
          </a:p>
        </p:txBody>
      </p:sp>
      <p:graphicFrame>
        <p:nvGraphicFramePr>
          <p:cNvPr id="4" name="Table 3"/>
          <p:cNvGraphicFramePr>
            <a:graphicFrameLocks noGrp="1"/>
          </p:cNvGraphicFramePr>
          <p:nvPr>
            <p:extLst/>
          </p:nvPr>
        </p:nvGraphicFramePr>
        <p:xfrm>
          <a:off x="139036" y="571261"/>
          <a:ext cx="8928993" cy="6217920"/>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500" dirty="0"/>
                        <a:t>19</a:t>
                      </a:r>
                    </a:p>
                  </a:txBody>
                  <a:tcPr/>
                </a:tc>
                <a:tc>
                  <a:txBody>
                    <a:bodyPr/>
                    <a:lstStyle/>
                    <a:p>
                      <a:pPr marL="0" indent="0">
                        <a:spcBef>
                          <a:spcPts val="480"/>
                        </a:spcBef>
                        <a:spcAft>
                          <a:spcPts val="480"/>
                        </a:spcAft>
                        <a:buFont typeface="Arial" pitchFamily="34" charset="0"/>
                        <a:buNone/>
                      </a:pPr>
                      <a:r>
                        <a:rPr lang="id-ID" sz="1500" dirty="0">
                          <a:effectLst/>
                        </a:rPr>
                        <a:t>Rasio tenaga medis per satuan penduduk </a:t>
                      </a:r>
                      <a:endParaRPr lang="en-US" sz="1500" dirty="0">
                        <a:solidFill>
                          <a:srgbClr val="000000"/>
                        </a:solidFill>
                        <a:effectLst/>
                        <a:latin typeface="Bookman Old Style"/>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789890401"/>
                  </a:ext>
                </a:extLst>
              </a:tr>
              <a:tr h="305243">
                <a:tc>
                  <a:txBody>
                    <a:bodyPr/>
                    <a:lstStyle/>
                    <a:p>
                      <a:pPr algn="ctr"/>
                      <a:r>
                        <a:rPr lang="en-US" sz="1500" dirty="0"/>
                        <a:t>20</a:t>
                      </a:r>
                    </a:p>
                  </a:txBody>
                  <a:tcPr/>
                </a:tc>
                <a:tc>
                  <a:txBody>
                    <a:bodyPr/>
                    <a:lstStyle/>
                    <a:p>
                      <a:pPr marL="0" indent="0">
                        <a:spcBef>
                          <a:spcPts val="480"/>
                        </a:spcBef>
                        <a:spcAft>
                          <a:spcPts val="480"/>
                        </a:spcAft>
                        <a:buFont typeface="Arial" pitchFamily="34" charset="0"/>
                        <a:buNone/>
                      </a:pPr>
                      <a:r>
                        <a:rPr lang="id-ID" sz="1500" dirty="0">
                          <a:effectLst/>
                        </a:rPr>
                        <a:t>Cakupan penem </a:t>
                      </a:r>
                      <a:r>
                        <a:rPr lang="en-AU" sz="1500" dirty="0">
                          <a:effectLst/>
                        </a:rPr>
                        <a:t>&amp;</a:t>
                      </a:r>
                      <a:r>
                        <a:rPr lang="id-ID" sz="1500" dirty="0">
                          <a:effectLst/>
                        </a:rPr>
                        <a:t> penang penderita DBD</a:t>
                      </a:r>
                      <a:endParaRPr lang="en-US" sz="1500" dirty="0">
                        <a:solidFill>
                          <a:srgbClr val="000000"/>
                        </a:solidFill>
                        <a:effectLst/>
                        <a:latin typeface="Bookman Old Style"/>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0014"/>
                  </a:ext>
                </a:extLst>
              </a:tr>
              <a:tr h="305243">
                <a:tc>
                  <a:txBody>
                    <a:bodyPr/>
                    <a:lstStyle/>
                    <a:p>
                      <a:pPr algn="ctr"/>
                      <a:r>
                        <a:rPr lang="en-US" sz="1500" dirty="0"/>
                        <a:t>21</a:t>
                      </a:r>
                    </a:p>
                  </a:txBody>
                  <a:tcPr/>
                </a:tc>
                <a:tc>
                  <a:txBody>
                    <a:bodyPr/>
                    <a:lstStyle/>
                    <a:p>
                      <a:pPr marL="0" indent="0">
                        <a:spcBef>
                          <a:spcPts val="480"/>
                        </a:spcBef>
                        <a:spcAft>
                          <a:spcPts val="480"/>
                        </a:spcAft>
                        <a:buFont typeface="Arial" pitchFamily="34" charset="0"/>
                        <a:buNone/>
                      </a:pPr>
                      <a:r>
                        <a:rPr lang="id-ID" sz="1500" dirty="0">
                          <a:effectLst/>
                        </a:rPr>
                        <a:t>Cakupan pelay kes rujukan pasien masy miskin</a:t>
                      </a:r>
                      <a:endParaRPr lang="en-US" sz="1500" dirty="0">
                        <a:solidFill>
                          <a:srgbClr val="000000"/>
                        </a:solidFill>
                        <a:effectLst/>
                        <a:latin typeface="Bookman Old Style"/>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454664868"/>
                  </a:ext>
                </a:extLst>
              </a:tr>
              <a:tr h="305243">
                <a:tc>
                  <a:txBody>
                    <a:bodyPr/>
                    <a:lstStyle/>
                    <a:p>
                      <a:pPr algn="ctr"/>
                      <a:r>
                        <a:rPr lang="en-US" sz="1500" dirty="0"/>
                        <a:t>22</a:t>
                      </a:r>
                    </a:p>
                  </a:txBody>
                  <a:tcPr/>
                </a:tc>
                <a:tc>
                  <a:txBody>
                    <a:bodyPr/>
                    <a:lstStyle/>
                    <a:p>
                      <a:pPr marL="0" indent="0">
                        <a:spcBef>
                          <a:spcPts val="480"/>
                        </a:spcBef>
                        <a:spcAft>
                          <a:spcPts val="480"/>
                        </a:spcAft>
                        <a:buFont typeface="Arial" pitchFamily="34" charset="0"/>
                        <a:buNone/>
                      </a:pPr>
                      <a:r>
                        <a:rPr lang="id-ID" sz="1500" dirty="0">
                          <a:effectLst/>
                        </a:rPr>
                        <a:t>Cakupan kunjungan bayi</a:t>
                      </a:r>
                      <a:endParaRPr lang="en-US" sz="1500" dirty="0">
                        <a:solidFill>
                          <a:srgbClr val="000000"/>
                        </a:solidFill>
                        <a:effectLst/>
                        <a:latin typeface="Bookman Old Style"/>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240665455"/>
                  </a:ext>
                </a:extLst>
              </a:tr>
              <a:tr h="305243">
                <a:tc>
                  <a:txBody>
                    <a:bodyPr/>
                    <a:lstStyle/>
                    <a:p>
                      <a:pPr algn="ctr"/>
                      <a:r>
                        <a:rPr lang="en-US" sz="1500" dirty="0"/>
                        <a:t>23</a:t>
                      </a:r>
                    </a:p>
                  </a:txBody>
                  <a:tcPr/>
                </a:tc>
                <a:tc>
                  <a:txBody>
                    <a:bodyPr/>
                    <a:lstStyle/>
                    <a:p>
                      <a:pPr marL="0" indent="0">
                        <a:spcBef>
                          <a:spcPts val="480"/>
                        </a:spcBef>
                        <a:spcAft>
                          <a:spcPts val="480"/>
                        </a:spcAft>
                        <a:buFont typeface="Arial" pitchFamily="34" charset="0"/>
                        <a:buNone/>
                      </a:pPr>
                      <a:r>
                        <a:rPr lang="id-ID" sz="1500" dirty="0">
                          <a:effectLst/>
                        </a:rPr>
                        <a:t>Cakupan puskesmas</a:t>
                      </a:r>
                      <a:endParaRPr lang="en-US" sz="1500" dirty="0">
                        <a:solidFill>
                          <a:srgbClr val="000000"/>
                        </a:solidFill>
                        <a:effectLst/>
                        <a:latin typeface="Bookman Old Style"/>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29580839"/>
                  </a:ext>
                </a:extLst>
              </a:tr>
              <a:tr h="305243">
                <a:tc>
                  <a:txBody>
                    <a:bodyPr/>
                    <a:lstStyle/>
                    <a:p>
                      <a:pPr algn="ctr"/>
                      <a:r>
                        <a:rPr lang="en-US" sz="1500" dirty="0"/>
                        <a:t>24</a:t>
                      </a:r>
                    </a:p>
                  </a:txBody>
                  <a:tcPr/>
                </a:tc>
                <a:tc>
                  <a:txBody>
                    <a:bodyPr/>
                    <a:lstStyle/>
                    <a:p>
                      <a:pPr marL="0" indent="0">
                        <a:spcBef>
                          <a:spcPts val="480"/>
                        </a:spcBef>
                        <a:spcAft>
                          <a:spcPts val="480"/>
                        </a:spcAft>
                        <a:buFont typeface="Arial" pitchFamily="34" charset="0"/>
                        <a:buNone/>
                      </a:pPr>
                      <a:r>
                        <a:rPr lang="id-ID" sz="1500" dirty="0">
                          <a:effectLst/>
                        </a:rPr>
                        <a:t>Cakupan pembantu puskesmas</a:t>
                      </a:r>
                      <a:endParaRPr lang="en-US" sz="1500" dirty="0">
                        <a:solidFill>
                          <a:srgbClr val="000000"/>
                        </a:solidFill>
                        <a:effectLst/>
                        <a:latin typeface="Bookman Old Style"/>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395553405"/>
                  </a:ext>
                </a:extLst>
              </a:tr>
              <a:tr h="305243">
                <a:tc>
                  <a:txBody>
                    <a:bodyPr/>
                    <a:lstStyle/>
                    <a:p>
                      <a:pPr algn="ctr"/>
                      <a:r>
                        <a:rPr lang="en-US" sz="1500" dirty="0"/>
                        <a:t>25</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Angka</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Penemuan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kasus</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baru</a:t>
                      </a:r>
                      <a:r>
                        <a:rPr lang="en-AU" sz="1500" b="0" i="0" u="none" strike="noStrike" dirty="0">
                          <a:solidFill>
                            <a:srgbClr val="000000"/>
                          </a:solidFill>
                          <a:effectLst/>
                          <a:latin typeface="+mn-lt"/>
                        </a:rPr>
                        <a:t> TB  yang </a:t>
                      </a:r>
                      <a:r>
                        <a:rPr lang="en-AU" sz="1500" b="0" i="0" u="none" strike="noStrike" dirty="0" err="1">
                          <a:solidFill>
                            <a:srgbClr val="000000"/>
                          </a:solidFill>
                          <a:effectLst/>
                          <a:latin typeface="+mn-lt"/>
                        </a:rPr>
                        <a:t>tercatat</a:t>
                      </a:r>
                      <a:r>
                        <a:rPr lang="en-AU" sz="1500" b="0" i="0" u="none" strike="noStrike" dirty="0">
                          <a:solidFill>
                            <a:srgbClr val="000000"/>
                          </a:solidFill>
                          <a:effectLst/>
                          <a:latin typeface="+mn-lt"/>
                        </a:rPr>
                        <a:t> (CDR )</a:t>
                      </a: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579927465"/>
                  </a:ext>
                </a:extLst>
              </a:tr>
              <a:tr h="305243">
                <a:tc>
                  <a:txBody>
                    <a:bodyPr/>
                    <a:lstStyle/>
                    <a:p>
                      <a:pPr algn="ctr"/>
                      <a:r>
                        <a:rPr lang="en-US" sz="1500" dirty="0"/>
                        <a:t>26</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Angka</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Penemuan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Kasus</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Baru</a:t>
                      </a:r>
                      <a:r>
                        <a:rPr lang="en-AU" sz="1500" b="0" i="0" u="none" strike="noStrike" dirty="0">
                          <a:solidFill>
                            <a:srgbClr val="000000"/>
                          </a:solidFill>
                          <a:effectLst/>
                          <a:latin typeface="+mn-lt"/>
                        </a:rPr>
                        <a:t> HIV/AIDS</a:t>
                      </a: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775886364"/>
                  </a:ext>
                </a:extLst>
              </a:tr>
              <a:tr h="305243">
                <a:tc>
                  <a:txBody>
                    <a:bodyPr/>
                    <a:lstStyle/>
                    <a:p>
                      <a:pPr algn="ctr"/>
                      <a:r>
                        <a:rPr lang="en-US" sz="1500" dirty="0"/>
                        <a:t>27</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Angka</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Penemuan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Kasus</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Baru</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Kusta</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731059153"/>
                  </a:ext>
                </a:extLst>
              </a:tr>
              <a:tr h="305243">
                <a:tc>
                  <a:txBody>
                    <a:bodyPr/>
                    <a:lstStyle/>
                    <a:p>
                      <a:pPr algn="ctr"/>
                      <a:r>
                        <a:rPr lang="en-US" sz="1500" dirty="0"/>
                        <a:t>28</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Angka</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Penemuan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Kasus</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Diare</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Balita</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4073802656"/>
                  </a:ext>
                </a:extLst>
              </a:tr>
              <a:tr h="305243">
                <a:tc>
                  <a:txBody>
                    <a:bodyPr/>
                    <a:lstStyle/>
                    <a:p>
                      <a:pPr algn="ctr"/>
                      <a:r>
                        <a:rPr lang="en-US" sz="1500" dirty="0"/>
                        <a:t>29</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Angka</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Penemuan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Kasus</a:t>
                      </a:r>
                      <a:r>
                        <a:rPr lang="en-AU" sz="1500" b="0" i="0" u="none" strike="noStrike" dirty="0">
                          <a:solidFill>
                            <a:srgbClr val="000000"/>
                          </a:solidFill>
                          <a:effectLst/>
                          <a:latin typeface="+mn-lt"/>
                        </a:rPr>
                        <a:t> ISPA </a:t>
                      </a:r>
                      <a:r>
                        <a:rPr lang="en-AU" sz="1500" b="0" i="0" u="none" strike="noStrike" dirty="0" err="1">
                          <a:solidFill>
                            <a:srgbClr val="000000"/>
                          </a:solidFill>
                          <a:effectLst/>
                          <a:latin typeface="+mn-lt"/>
                        </a:rPr>
                        <a:t>Balita</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030235053"/>
                  </a:ext>
                </a:extLst>
              </a:tr>
              <a:tr h="164110">
                <a:tc>
                  <a:txBody>
                    <a:bodyPr/>
                    <a:lstStyle/>
                    <a:p>
                      <a:pPr algn="ctr"/>
                      <a:r>
                        <a:rPr lang="en-US" sz="1500" dirty="0"/>
                        <a:t>30</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Angka</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Kesakitan</a:t>
                      </a:r>
                      <a:r>
                        <a:rPr lang="en-AU" sz="1500" b="0" i="0" u="none" strike="noStrike" dirty="0">
                          <a:solidFill>
                            <a:srgbClr val="000000"/>
                          </a:solidFill>
                          <a:effectLst/>
                          <a:latin typeface="+mn-lt"/>
                        </a:rPr>
                        <a:t> Malaria</a:t>
                      </a: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34748831"/>
                  </a:ext>
                </a:extLst>
              </a:tr>
              <a:tr h="305243">
                <a:tc>
                  <a:txBody>
                    <a:bodyPr/>
                    <a:lstStyle/>
                    <a:p>
                      <a:pPr algn="ctr"/>
                      <a:r>
                        <a:rPr lang="en-US" sz="1500" dirty="0"/>
                        <a:t>31</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Proporsi</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Kasus</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Hipertensi</a:t>
                      </a:r>
                      <a:r>
                        <a:rPr lang="en-AU" sz="1500" b="0" i="0" u="none" strike="noStrike" dirty="0">
                          <a:solidFill>
                            <a:srgbClr val="000000"/>
                          </a:solidFill>
                          <a:effectLst/>
                          <a:latin typeface="+mn-lt"/>
                        </a:rPr>
                        <a:t> di </a:t>
                      </a:r>
                      <a:r>
                        <a:rPr lang="en-AU" sz="1500" b="0" i="0" u="none" strike="noStrike" dirty="0" err="1">
                          <a:solidFill>
                            <a:srgbClr val="000000"/>
                          </a:solidFill>
                          <a:effectLst/>
                          <a:latin typeface="+mn-lt"/>
                        </a:rPr>
                        <a:t>Fasilitas</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Pelayanan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Kesehatan</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685510051"/>
                  </a:ext>
                </a:extLst>
              </a:tr>
              <a:tr h="305243">
                <a:tc>
                  <a:txBody>
                    <a:bodyPr/>
                    <a:lstStyle/>
                    <a:p>
                      <a:pPr algn="ctr"/>
                      <a:r>
                        <a:rPr lang="en-US" sz="1500" dirty="0"/>
                        <a:t>32</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Proporsi</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Kasus</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Diabet</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Melitus</a:t>
                      </a:r>
                      <a:r>
                        <a:rPr lang="en-AU" sz="1500" b="0" i="0" u="none" strike="noStrike" dirty="0">
                          <a:solidFill>
                            <a:srgbClr val="000000"/>
                          </a:solidFill>
                          <a:effectLst/>
                          <a:latin typeface="+mn-lt"/>
                        </a:rPr>
                        <a:t> di </a:t>
                      </a:r>
                      <a:r>
                        <a:rPr lang="en-AU" sz="1500" b="0" i="0" u="none" strike="noStrike" dirty="0" err="1">
                          <a:solidFill>
                            <a:srgbClr val="000000"/>
                          </a:solidFill>
                          <a:effectLst/>
                          <a:latin typeface="+mn-lt"/>
                        </a:rPr>
                        <a:t>Faskes</a:t>
                      </a:r>
                      <a:r>
                        <a:rPr lang="en-AU" sz="1500" b="0" i="0" u="none" strike="noStrike" dirty="0">
                          <a:solidFill>
                            <a:srgbClr val="000000"/>
                          </a:solidFill>
                          <a:effectLst/>
                          <a:latin typeface="+mn-lt"/>
                        </a:rPr>
                        <a:t> (%)</a:t>
                      </a: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668173955"/>
                  </a:ext>
                </a:extLst>
              </a:tr>
              <a:tr h="305243">
                <a:tc>
                  <a:txBody>
                    <a:bodyPr/>
                    <a:lstStyle/>
                    <a:p>
                      <a:pPr algn="ctr"/>
                      <a:r>
                        <a:rPr lang="en-US" sz="1500" dirty="0"/>
                        <a:t>33</a:t>
                      </a:r>
                    </a:p>
                  </a:txBody>
                  <a:tcPr/>
                </a:tc>
                <a:tc>
                  <a:txBody>
                    <a:bodyPr/>
                    <a:lstStyle/>
                    <a:p>
                      <a:pPr marL="85725" indent="0" algn="l" fontAlgn="t"/>
                      <a:r>
                        <a:rPr lang="en-AU" sz="1500" b="0" i="0" u="none" strike="noStrike" dirty="0">
                          <a:solidFill>
                            <a:srgbClr val="000000"/>
                          </a:solidFill>
                          <a:effectLst/>
                          <a:latin typeface="+mn-lt"/>
                        </a:rPr>
                        <a:t>AFP  Rate (/100000)</a:t>
                      </a: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708294478"/>
                  </a:ext>
                </a:extLst>
              </a:tr>
              <a:tr h="132846">
                <a:tc>
                  <a:txBody>
                    <a:bodyPr/>
                    <a:lstStyle/>
                    <a:p>
                      <a:pPr algn="ctr"/>
                      <a:r>
                        <a:rPr lang="en-US" sz="1500" dirty="0"/>
                        <a:t>34</a:t>
                      </a:r>
                    </a:p>
                  </a:txBody>
                  <a:tcPr/>
                </a:tc>
                <a:tc>
                  <a:txBody>
                    <a:bodyPr/>
                    <a:lstStyle/>
                    <a:p>
                      <a:pPr marL="85725" indent="0" algn="l" fontAlgn="t"/>
                      <a:r>
                        <a:rPr lang="en-AU" sz="1500" b="0" i="0" u="none" strike="noStrike" dirty="0" err="1">
                          <a:solidFill>
                            <a:srgbClr val="000000"/>
                          </a:solidFill>
                          <a:effectLst/>
                          <a:latin typeface="+mn-lt"/>
                        </a:rPr>
                        <a:t>Cakupan</a:t>
                      </a:r>
                      <a:r>
                        <a:rPr lang="en-AU" sz="1500" b="0" i="0" u="none" strike="noStrike" dirty="0">
                          <a:solidFill>
                            <a:srgbClr val="000000"/>
                          </a:solidFill>
                          <a:effectLst/>
                          <a:latin typeface="+mn-lt"/>
                        </a:rPr>
                        <a:t> UCI (%)</a:t>
                      </a: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803516681"/>
                  </a:ext>
                </a:extLst>
              </a:tr>
              <a:tr h="305243">
                <a:tc>
                  <a:txBody>
                    <a:bodyPr/>
                    <a:lstStyle/>
                    <a:p>
                      <a:pPr algn="ctr"/>
                      <a:r>
                        <a:rPr lang="en-US" sz="1500" dirty="0"/>
                        <a:t>35</a:t>
                      </a:r>
                    </a:p>
                  </a:txBody>
                  <a:tcPr/>
                </a:tc>
                <a:tc>
                  <a:txBody>
                    <a:bodyPr/>
                    <a:lstStyle/>
                    <a:p>
                      <a:pPr marL="85725" indent="0" algn="l" fontAlgn="t"/>
                      <a:r>
                        <a:rPr lang="en-AU" sz="1500" b="0" i="0" u="none" strike="noStrike" dirty="0" err="1">
                          <a:solidFill>
                            <a:srgbClr val="000000"/>
                          </a:solidFill>
                          <a:effectLst/>
                          <a:latin typeface="+mn-lt"/>
                        </a:rPr>
                        <a:t>Proporsi</a:t>
                      </a:r>
                      <a:r>
                        <a:rPr lang="en-AU" sz="1500" b="0" i="0" u="none" strike="noStrike" dirty="0">
                          <a:solidFill>
                            <a:srgbClr val="000000"/>
                          </a:solidFill>
                          <a:effectLst/>
                          <a:latin typeface="+mn-lt"/>
                        </a:rPr>
                        <a:t> KLB PD31 (%)</a:t>
                      </a: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419741179"/>
                  </a:ext>
                </a:extLst>
              </a:tr>
            </a:tbl>
          </a:graphicData>
        </a:graphic>
      </p:graphicFrame>
    </p:spTree>
    <p:extLst>
      <p:ext uri="{BB962C8B-B14F-4D97-AF65-F5344CB8AC3E}">
        <p14:creationId xmlns:p14="http://schemas.microsoft.com/office/powerpoint/2010/main" val="32556192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63746" y="116632"/>
            <a:ext cx="3040102"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US" sz="2400" b="1" dirty="0"/>
              <a:t>DINAS KESEHATAN</a:t>
            </a:r>
          </a:p>
        </p:txBody>
      </p:sp>
      <p:graphicFrame>
        <p:nvGraphicFramePr>
          <p:cNvPr id="4" name="Table 3"/>
          <p:cNvGraphicFramePr>
            <a:graphicFrameLocks noGrp="1"/>
          </p:cNvGraphicFramePr>
          <p:nvPr>
            <p:extLst>
              <p:ext uri="{D42A27DB-BD31-4B8C-83A1-F6EECF244321}">
                <p14:modId xmlns:p14="http://schemas.microsoft.com/office/powerpoint/2010/main" val="2342495865"/>
              </p:ext>
            </p:extLst>
          </p:nvPr>
        </p:nvGraphicFramePr>
        <p:xfrm>
          <a:off x="139036" y="571261"/>
          <a:ext cx="8928993" cy="3383280"/>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500" dirty="0"/>
                        <a:t>36</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Cakupan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Pertolongan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Persalinan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nakes</a:t>
                      </a:r>
                      <a:r>
                        <a:rPr lang="en-AU" sz="1500" b="0" i="0" u="none" strike="noStrike" dirty="0">
                          <a:solidFill>
                            <a:srgbClr val="000000"/>
                          </a:solidFill>
                          <a:effectLst/>
                          <a:latin typeface="+mn-lt"/>
                        </a:rPr>
                        <a:t> </a:t>
                      </a: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789890401"/>
                  </a:ext>
                </a:extLst>
              </a:tr>
              <a:tr h="305243">
                <a:tc>
                  <a:txBody>
                    <a:bodyPr/>
                    <a:lstStyle/>
                    <a:p>
                      <a:pPr algn="ctr"/>
                      <a:r>
                        <a:rPr lang="en-US" sz="1500" dirty="0"/>
                        <a:t>37</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Cakupan</a:t>
                      </a:r>
                      <a:r>
                        <a:rPr lang="en-AU" sz="1500" b="0" i="0" u="none" strike="noStrike" dirty="0">
                          <a:solidFill>
                            <a:srgbClr val="000000"/>
                          </a:solidFill>
                          <a:effectLst/>
                          <a:latin typeface="+mn-lt"/>
                        </a:rPr>
                        <a:t> Neonatal </a:t>
                      </a:r>
                      <a:r>
                        <a:rPr lang="en-AU" sz="1500" b="0" i="0" u="none" strike="noStrike" dirty="0" err="1">
                          <a:solidFill>
                            <a:srgbClr val="000000"/>
                          </a:solidFill>
                          <a:effectLst/>
                          <a:latin typeface="+mn-lt"/>
                        </a:rPr>
                        <a:t>Komplikasi</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ditangani</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454664868"/>
                  </a:ext>
                </a:extLst>
              </a:tr>
              <a:tr h="305243">
                <a:tc>
                  <a:txBody>
                    <a:bodyPr/>
                    <a:lstStyle/>
                    <a:p>
                      <a:pPr algn="ctr"/>
                      <a:r>
                        <a:rPr lang="en-US" sz="1500" dirty="0"/>
                        <a:t>38</a:t>
                      </a:r>
                    </a:p>
                  </a:txBody>
                  <a:tcPr/>
                </a:tc>
                <a:tc>
                  <a:txBody>
                    <a:bodyPr/>
                    <a:lstStyle/>
                    <a:p>
                      <a:pPr marL="85725" indent="0" algn="l" fontAlgn="t"/>
                      <a:r>
                        <a:rPr lang="en-AU" sz="1500" b="0" i="0" u="none" strike="noStrike" dirty="0" err="1">
                          <a:solidFill>
                            <a:srgbClr val="000000"/>
                          </a:solidFill>
                          <a:effectLst/>
                          <a:latin typeface="+mn-lt"/>
                        </a:rPr>
                        <a:t>Cakupan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kunjungan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Bayi</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29580839"/>
                  </a:ext>
                </a:extLst>
              </a:tr>
              <a:tr h="305243">
                <a:tc>
                  <a:txBody>
                    <a:bodyPr/>
                    <a:lstStyle/>
                    <a:p>
                      <a:pPr algn="ctr"/>
                      <a:r>
                        <a:rPr lang="en-US" sz="1500" dirty="0"/>
                        <a:t>39</a:t>
                      </a:r>
                    </a:p>
                  </a:txBody>
                  <a:tcPr/>
                </a:tc>
                <a:tc>
                  <a:txBody>
                    <a:bodyPr/>
                    <a:lstStyle/>
                    <a:p>
                      <a:pPr marL="85725" indent="0" algn="l" fontAlgn="t"/>
                      <a:r>
                        <a:rPr lang="en-AU" sz="1500" b="0" i="0" u="none" strike="noStrike" kern="1200" dirty="0" err="1">
                          <a:solidFill>
                            <a:srgbClr val="000000"/>
                          </a:solidFill>
                          <a:effectLst/>
                          <a:latin typeface="+mn-lt"/>
                          <a:ea typeface="+mn-ea"/>
                          <a:cs typeface="+mn-cs"/>
                        </a:rPr>
                        <a:t>Prevalensi</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Gizi</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Buruk</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395553405"/>
                  </a:ext>
                </a:extLst>
              </a:tr>
              <a:tr h="305243">
                <a:tc>
                  <a:txBody>
                    <a:bodyPr/>
                    <a:lstStyle/>
                    <a:p>
                      <a:pPr algn="ctr"/>
                      <a:r>
                        <a:rPr lang="en-US" sz="1500" dirty="0"/>
                        <a:t>40</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Proporsi</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Puskesmas</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memiliki</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Ijin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Operasional</a:t>
                      </a:r>
                      <a:r>
                        <a:rPr lang="en-AU" sz="1500" b="0" i="0" u="none" strike="noStrike" dirty="0">
                          <a:solidFill>
                            <a:srgbClr val="000000"/>
                          </a:solidFill>
                          <a:effectLst/>
                          <a:latin typeface="+mn-lt"/>
                        </a:rPr>
                        <a:t> (%)</a:t>
                      </a: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579927465"/>
                  </a:ext>
                </a:extLst>
              </a:tr>
              <a:tr h="305243">
                <a:tc>
                  <a:txBody>
                    <a:bodyPr/>
                    <a:lstStyle/>
                    <a:p>
                      <a:pPr algn="ctr"/>
                      <a:r>
                        <a:rPr lang="en-US" sz="1500" dirty="0"/>
                        <a:t>41</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Proporsi</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Puskesmas</a:t>
                      </a:r>
                      <a:r>
                        <a:rPr lang="en-AU" sz="1500" b="0" i="0" u="none" strike="noStrike" dirty="0">
                          <a:solidFill>
                            <a:srgbClr val="000000"/>
                          </a:solidFill>
                          <a:effectLst/>
                          <a:latin typeface="+mn-lt"/>
                        </a:rPr>
                        <a:t> PONED </a:t>
                      </a:r>
                      <a:r>
                        <a:rPr lang="en-AU" sz="1500" b="0" i="0" u="none" strike="noStrike" dirty="0" err="1">
                          <a:solidFill>
                            <a:srgbClr val="000000"/>
                          </a:solidFill>
                          <a:effectLst/>
                          <a:latin typeface="+mn-lt"/>
                        </a:rPr>
                        <a:t>sesuai</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standar</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731059153"/>
                  </a:ext>
                </a:extLst>
              </a:tr>
              <a:tr h="305243">
                <a:tc>
                  <a:txBody>
                    <a:bodyPr/>
                    <a:lstStyle/>
                    <a:p>
                      <a:pPr algn="ctr"/>
                      <a:r>
                        <a:rPr lang="en-US" sz="1500" dirty="0"/>
                        <a:t>42</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Proporsi</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Puskesmasterakreditasi</a:t>
                      </a:r>
                      <a:r>
                        <a:rPr lang="en-AU" sz="1500" b="0" i="0" u="none" strike="noStrike" dirty="0">
                          <a:solidFill>
                            <a:srgbClr val="000000"/>
                          </a:solidFill>
                          <a:effectLst/>
                          <a:latin typeface="+mn-lt"/>
                        </a:rPr>
                        <a:t> </a:t>
                      </a: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030235053"/>
                  </a:ext>
                </a:extLst>
              </a:tr>
              <a:tr h="305243">
                <a:tc>
                  <a:txBody>
                    <a:bodyPr/>
                    <a:lstStyle/>
                    <a:p>
                      <a:pPr algn="ctr"/>
                      <a:r>
                        <a:rPr lang="en-US" sz="1500" dirty="0"/>
                        <a:t>43</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Proporsi</a:t>
                      </a:r>
                      <a:r>
                        <a:rPr lang="en-AU" sz="1500" b="0" i="0" u="none" strike="noStrike" dirty="0">
                          <a:solidFill>
                            <a:srgbClr val="000000"/>
                          </a:solidFill>
                          <a:effectLst/>
                          <a:latin typeface="+mn-lt"/>
                        </a:rPr>
                        <a:t> RS </a:t>
                      </a:r>
                      <a:r>
                        <a:rPr lang="en-AU" sz="1500" b="0" i="0" u="none" strike="noStrike" dirty="0" err="1">
                          <a:solidFill>
                            <a:srgbClr val="000000"/>
                          </a:solidFill>
                          <a:effectLst/>
                          <a:latin typeface="+mn-lt"/>
                        </a:rPr>
                        <a:t>yg</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memiliki</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ijin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operasional</a:t>
                      </a:r>
                      <a:r>
                        <a:rPr lang="en-AU" sz="1500" b="0" i="0" u="none" strike="noStrike" dirty="0">
                          <a:solidFill>
                            <a:srgbClr val="000000"/>
                          </a:solidFill>
                          <a:effectLst/>
                          <a:latin typeface="+mn-lt"/>
                        </a:rPr>
                        <a:t> </a:t>
                      </a: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708294478"/>
                  </a:ext>
                </a:extLst>
              </a:tr>
              <a:tr h="305243">
                <a:tc>
                  <a:txBody>
                    <a:bodyPr/>
                    <a:lstStyle/>
                    <a:p>
                      <a:pPr algn="ctr"/>
                      <a:r>
                        <a:rPr lang="en-US" sz="1500" dirty="0"/>
                        <a:t>44</a:t>
                      </a:r>
                    </a:p>
                  </a:txBody>
                  <a:tcPr/>
                </a:tc>
                <a:tc>
                  <a:txBody>
                    <a:bodyPr/>
                    <a:lstStyle/>
                    <a:p>
                      <a:pPr marL="85725" indent="0" algn="l" fontAlgn="t"/>
                      <a:r>
                        <a:rPr lang="en-AU" sz="1500" b="0" i="0" u="none" strike="noStrike" dirty="0" err="1">
                          <a:solidFill>
                            <a:srgbClr val="000000"/>
                          </a:solidFill>
                          <a:effectLst/>
                          <a:latin typeface="+mn-lt"/>
                        </a:rPr>
                        <a:t>Proporsi</a:t>
                      </a:r>
                      <a:r>
                        <a:rPr lang="en-AU" sz="1500" b="0" i="0" u="none" strike="noStrike" dirty="0">
                          <a:solidFill>
                            <a:srgbClr val="000000"/>
                          </a:solidFill>
                          <a:effectLst/>
                          <a:latin typeface="+mn-lt"/>
                        </a:rPr>
                        <a:t> RS </a:t>
                      </a:r>
                      <a:r>
                        <a:rPr lang="en-AU" sz="1500" b="0" i="0" u="none" strike="noStrike" dirty="0" err="1">
                          <a:solidFill>
                            <a:srgbClr val="000000"/>
                          </a:solidFill>
                          <a:effectLst/>
                          <a:latin typeface="+mn-lt"/>
                        </a:rPr>
                        <a:t>terakreditasi</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419741179"/>
                  </a:ext>
                </a:extLst>
              </a:tr>
            </a:tbl>
          </a:graphicData>
        </a:graphic>
      </p:graphicFrame>
    </p:spTree>
    <p:extLst>
      <p:ext uri="{BB962C8B-B14F-4D97-AF65-F5344CB8AC3E}">
        <p14:creationId xmlns:p14="http://schemas.microsoft.com/office/powerpoint/2010/main" val="35376851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63746" y="116632"/>
            <a:ext cx="5704398"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US" sz="2400" b="1" dirty="0"/>
              <a:t>DINAS PU </a:t>
            </a:r>
            <a:r>
              <a:rPr lang="en-US" sz="2400" b="1" dirty="0" smtClean="0"/>
              <a:t> DAN PENATAAN RUANG</a:t>
            </a:r>
            <a:endParaRPr lang="en-US" sz="2400" b="1" dirty="0"/>
          </a:p>
        </p:txBody>
      </p:sp>
      <p:graphicFrame>
        <p:nvGraphicFramePr>
          <p:cNvPr id="4" name="Table 3"/>
          <p:cNvGraphicFramePr>
            <a:graphicFrameLocks noGrp="1"/>
          </p:cNvGraphicFramePr>
          <p:nvPr>
            <p:extLst>
              <p:ext uri="{D42A27DB-BD31-4B8C-83A1-F6EECF244321}">
                <p14:modId xmlns:p14="http://schemas.microsoft.com/office/powerpoint/2010/main" val="3266968173"/>
              </p:ext>
            </p:extLst>
          </p:nvPr>
        </p:nvGraphicFramePr>
        <p:xfrm>
          <a:off x="139036" y="571261"/>
          <a:ext cx="8928993" cy="6172200"/>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500" dirty="0"/>
                        <a:t>1</a:t>
                      </a:r>
                    </a:p>
                  </a:txBody>
                  <a:tcPr/>
                </a:tc>
                <a:tc>
                  <a:txBody>
                    <a:bodyPr/>
                    <a:lstStyle/>
                    <a:p>
                      <a:pPr marL="0" indent="0">
                        <a:spcBef>
                          <a:spcPts val="480"/>
                        </a:spcBef>
                        <a:spcAft>
                          <a:spcPts val="480"/>
                        </a:spcAft>
                        <a:buFont typeface="Arial" pitchFamily="34" charset="0"/>
                        <a:buNone/>
                      </a:pPr>
                      <a:r>
                        <a:rPr lang="id-ID" sz="1500" dirty="0">
                          <a:effectLst/>
                        </a:rPr>
                        <a:t>Persentase panjang jalan </a:t>
                      </a:r>
                      <a:r>
                        <a:rPr lang="en-AU" sz="1500" dirty="0" err="1">
                          <a:effectLst/>
                        </a:rPr>
                        <a:t>Prov</a:t>
                      </a:r>
                      <a:r>
                        <a:rPr lang="en-AU" sz="1500" dirty="0">
                          <a:effectLst/>
                        </a:rPr>
                        <a:t> </a:t>
                      </a:r>
                      <a:r>
                        <a:rPr lang="en-AU" sz="1500" dirty="0" err="1">
                          <a:effectLst/>
                        </a:rPr>
                        <a:t>kondisi</a:t>
                      </a:r>
                      <a:r>
                        <a:rPr lang="en-AU" sz="1500" dirty="0">
                          <a:effectLst/>
                        </a:rPr>
                        <a:t> </a:t>
                      </a:r>
                      <a:r>
                        <a:rPr lang="en-AU" sz="1500" dirty="0" err="1">
                          <a:effectLst/>
                        </a:rPr>
                        <a:t>baik</a:t>
                      </a:r>
                      <a:endParaRPr lang="en-US" sz="1500" dirty="0">
                        <a:solidFill>
                          <a:srgbClr val="000000"/>
                        </a:solidFill>
                        <a:effectLst/>
                        <a:latin typeface="Bookman Old Style"/>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789890401"/>
                  </a:ext>
                </a:extLst>
              </a:tr>
              <a:tr h="305243">
                <a:tc>
                  <a:txBody>
                    <a:bodyPr/>
                    <a:lstStyle/>
                    <a:p>
                      <a:pPr algn="ctr"/>
                      <a:r>
                        <a:rPr lang="en-US" sz="1500" dirty="0"/>
                        <a:t>2</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Persentase</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panjang</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jalan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lebar</a:t>
                      </a:r>
                      <a:r>
                        <a:rPr lang="en-US" sz="1500" dirty="0">
                          <a:solidFill>
                            <a:srgbClr val="000000"/>
                          </a:solidFill>
                          <a:effectLst/>
                          <a:latin typeface="+mn-lt"/>
                          <a:ea typeface="Malgun Gothic"/>
                          <a:cs typeface="Bookman Old Style"/>
                        </a:rPr>
                        <a:t>  ≥ 6,00  m</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746616145"/>
                  </a:ext>
                </a:extLst>
              </a:tr>
              <a:tr h="305243">
                <a:tc>
                  <a:txBody>
                    <a:bodyPr/>
                    <a:lstStyle/>
                    <a:p>
                      <a:pPr algn="ctr"/>
                      <a:r>
                        <a:rPr lang="en-US" sz="1500" dirty="0"/>
                        <a:t>3</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Persentase</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Panjang</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Jalan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Provinsi</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sebagai</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jalan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kolektor</a:t>
                      </a:r>
                      <a:r>
                        <a:rPr lang="en-US" sz="1500" dirty="0">
                          <a:solidFill>
                            <a:srgbClr val="000000"/>
                          </a:solidFill>
                          <a:effectLst/>
                          <a:latin typeface="+mn-lt"/>
                          <a:ea typeface="Malgun Gothic"/>
                          <a:cs typeface="Bookman Old Style"/>
                        </a:rPr>
                        <a:t> (MST ≥ 8,0 Ton)</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062148784"/>
                  </a:ext>
                </a:extLst>
              </a:tr>
              <a:tr h="305243">
                <a:tc>
                  <a:txBody>
                    <a:bodyPr/>
                    <a:lstStyle/>
                    <a:p>
                      <a:pPr algn="ctr"/>
                      <a:r>
                        <a:rPr lang="en-US" sz="1500" dirty="0"/>
                        <a:t>4</a:t>
                      </a:r>
                    </a:p>
                  </a:txBody>
                  <a:tcPr/>
                </a:tc>
                <a:tc>
                  <a:txBody>
                    <a:bodyPr/>
                    <a:lstStyle/>
                    <a:p>
                      <a:pPr marL="0" indent="0">
                        <a:spcBef>
                          <a:spcPts val="480"/>
                        </a:spcBef>
                        <a:spcAft>
                          <a:spcPts val="480"/>
                        </a:spcAft>
                        <a:buFont typeface="Arial" pitchFamily="34" charset="0"/>
                        <a:buNone/>
                      </a:pPr>
                      <a:r>
                        <a:rPr lang="id-ID" sz="1500" dirty="0">
                          <a:effectLst/>
                        </a:rPr>
                        <a:t>Persentase panjang jembatan</a:t>
                      </a:r>
                      <a:r>
                        <a:rPr lang="en-AU" sz="1500" dirty="0">
                          <a:effectLst/>
                        </a:rPr>
                        <a:t> </a:t>
                      </a:r>
                      <a:r>
                        <a:rPr lang="en-AU" sz="1500" dirty="0" err="1">
                          <a:effectLst/>
                        </a:rPr>
                        <a:t>Prov</a:t>
                      </a:r>
                      <a:r>
                        <a:rPr lang="en-AU" sz="1500" dirty="0">
                          <a:effectLst/>
                        </a:rPr>
                        <a:t> </a:t>
                      </a:r>
                      <a:r>
                        <a:rPr lang="en-AU" sz="1500" dirty="0" err="1">
                          <a:effectLst/>
                        </a:rPr>
                        <a:t>kondisi</a:t>
                      </a:r>
                      <a:r>
                        <a:rPr lang="en-AU" sz="1500" dirty="0">
                          <a:effectLst/>
                        </a:rPr>
                        <a:t> </a:t>
                      </a:r>
                      <a:r>
                        <a:rPr lang="en-AU" sz="1500" dirty="0" err="1">
                          <a:effectLst/>
                        </a:rPr>
                        <a:t>baik</a:t>
                      </a:r>
                      <a:endParaRPr lang="en-US" sz="1500" dirty="0">
                        <a:solidFill>
                          <a:srgbClr val="000000"/>
                        </a:solidFill>
                        <a:effectLst/>
                        <a:latin typeface="Bookman Old Style"/>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0014"/>
                  </a:ext>
                </a:extLst>
              </a:tr>
              <a:tr h="305243">
                <a:tc>
                  <a:txBody>
                    <a:bodyPr/>
                    <a:lstStyle/>
                    <a:p>
                      <a:pPr algn="ctr"/>
                      <a:r>
                        <a:rPr lang="en-US" sz="1500" dirty="0"/>
                        <a:t>5</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effectLst/>
                          <a:latin typeface="+mn-lt"/>
                          <a:ea typeface="Times New Roman"/>
                        </a:rPr>
                        <a:t>Persentase</a:t>
                      </a:r>
                      <a:r>
                        <a:rPr lang="en-US" sz="1500" dirty="0">
                          <a:effectLst/>
                          <a:latin typeface="+mn-lt"/>
                          <a:ea typeface="Times New Roman"/>
                        </a:rPr>
                        <a:t> </a:t>
                      </a:r>
                      <a:r>
                        <a:rPr lang="en-US" sz="1500" dirty="0" err="1">
                          <a:effectLst/>
                          <a:latin typeface="+mn-lt"/>
                          <a:ea typeface="Times New Roman"/>
                        </a:rPr>
                        <a:t>panjang</a:t>
                      </a:r>
                      <a:r>
                        <a:rPr lang="en-US" sz="1500" dirty="0">
                          <a:effectLst/>
                          <a:latin typeface="+mn-lt"/>
                          <a:ea typeface="Times New Roman"/>
                        </a:rPr>
                        <a:t> </a:t>
                      </a:r>
                      <a:r>
                        <a:rPr lang="en-US" sz="1500" dirty="0" err="1">
                          <a:effectLst/>
                          <a:latin typeface="+mn-lt"/>
                          <a:ea typeface="Times New Roman"/>
                        </a:rPr>
                        <a:t>jembatan</a:t>
                      </a:r>
                      <a:r>
                        <a:rPr lang="en-US" sz="1500" dirty="0">
                          <a:effectLst/>
                          <a:latin typeface="+mn-lt"/>
                          <a:ea typeface="Times New Roman"/>
                        </a:rPr>
                        <a:t>  </a:t>
                      </a:r>
                      <a:r>
                        <a:rPr lang="en-US" sz="1500" dirty="0" err="1">
                          <a:effectLst/>
                          <a:latin typeface="+mn-lt"/>
                          <a:ea typeface="Times New Roman"/>
                        </a:rPr>
                        <a:t>lebar</a:t>
                      </a:r>
                      <a:r>
                        <a:rPr lang="en-US" sz="1500" dirty="0">
                          <a:effectLst/>
                          <a:latin typeface="+mn-lt"/>
                          <a:ea typeface="Times New Roman"/>
                        </a:rPr>
                        <a:t> ≥ 9,00m</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695674287"/>
                  </a:ext>
                </a:extLst>
              </a:tr>
              <a:tr h="305243">
                <a:tc>
                  <a:txBody>
                    <a:bodyPr/>
                    <a:lstStyle/>
                    <a:p>
                      <a:pPr algn="ctr"/>
                      <a:r>
                        <a:rPr lang="en-US" sz="1500" dirty="0"/>
                        <a:t>6</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effectLst/>
                        </a:rPr>
                        <a:t>Persentase</a:t>
                      </a:r>
                      <a:r>
                        <a:rPr lang="en-US" sz="1500" dirty="0">
                          <a:effectLst/>
                        </a:rPr>
                        <a:t> </a:t>
                      </a:r>
                      <a:r>
                        <a:rPr lang="en-US" sz="1500" dirty="0" err="1">
                          <a:effectLst/>
                        </a:rPr>
                        <a:t>panjang</a:t>
                      </a:r>
                      <a:r>
                        <a:rPr lang="en-US" sz="1500" dirty="0">
                          <a:effectLst/>
                        </a:rPr>
                        <a:t> </a:t>
                      </a:r>
                      <a:r>
                        <a:rPr lang="en-US" sz="1500" dirty="0" err="1">
                          <a:effectLst/>
                        </a:rPr>
                        <a:t>Jembatan</a:t>
                      </a:r>
                      <a:r>
                        <a:rPr lang="en-US" sz="1500" dirty="0">
                          <a:effectLst/>
                        </a:rPr>
                        <a:t> </a:t>
                      </a:r>
                      <a:r>
                        <a:rPr lang="en-US" sz="1500" dirty="0" err="1">
                          <a:effectLst/>
                        </a:rPr>
                        <a:t>dengan</a:t>
                      </a:r>
                      <a:r>
                        <a:rPr lang="en-US" sz="1500" dirty="0">
                          <a:effectLst/>
                        </a:rPr>
                        <a:t> </a:t>
                      </a:r>
                      <a:r>
                        <a:rPr lang="en-US" sz="1500" dirty="0" err="1">
                          <a:effectLst/>
                        </a:rPr>
                        <a:t>beban</a:t>
                      </a:r>
                      <a:r>
                        <a:rPr lang="en-US" sz="1500" dirty="0">
                          <a:effectLst/>
                        </a:rPr>
                        <a:t> </a:t>
                      </a:r>
                      <a:r>
                        <a:rPr lang="en-US" sz="1500" dirty="0" err="1">
                          <a:effectLst/>
                        </a:rPr>
                        <a:t>sesuai</a:t>
                      </a:r>
                      <a:r>
                        <a:rPr lang="en-US" sz="1500" dirty="0">
                          <a:effectLst/>
                        </a:rPr>
                        <a:t> </a:t>
                      </a:r>
                      <a:r>
                        <a:rPr lang="en-US" sz="1500" dirty="0" err="1">
                          <a:effectLst/>
                        </a:rPr>
                        <a:t>standar</a:t>
                      </a:r>
                      <a:r>
                        <a:rPr lang="en-US" sz="1500" dirty="0">
                          <a:effectLst/>
                        </a:rPr>
                        <a:t> Bina </a:t>
                      </a:r>
                      <a:r>
                        <a:rPr lang="en-US" sz="1500" dirty="0" err="1">
                          <a:effectLst/>
                        </a:rPr>
                        <a:t>Marga</a:t>
                      </a:r>
                      <a:endParaRPr lang="en-US" sz="1500" dirty="0">
                        <a:effectLst/>
                        <a:latin typeface="Times New Roman"/>
                        <a:ea typeface="Times New Roman"/>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454664868"/>
                  </a:ext>
                </a:extLst>
              </a:tr>
              <a:tr h="305243">
                <a:tc>
                  <a:txBody>
                    <a:bodyPr/>
                    <a:lstStyle/>
                    <a:p>
                      <a:pPr algn="ctr"/>
                      <a:r>
                        <a:rPr lang="en-US" sz="1500" dirty="0">
                          <a:latin typeface="+mn-lt"/>
                        </a:rPr>
                        <a:t>7</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effectLst/>
                          <a:latin typeface="+mn-lt"/>
                          <a:ea typeface="Times New Roman"/>
                        </a:rPr>
                        <a:t>Cakupan</a:t>
                      </a:r>
                      <a:r>
                        <a:rPr lang="en-US" sz="1500" dirty="0">
                          <a:effectLst/>
                          <a:latin typeface="+mn-lt"/>
                          <a:ea typeface="Times New Roman"/>
                        </a:rPr>
                        <a:t> </a:t>
                      </a:r>
                      <a:r>
                        <a:rPr lang="en-US" sz="1500" dirty="0" err="1">
                          <a:effectLst/>
                          <a:latin typeface="+mn-lt"/>
                          <a:ea typeface="Times New Roman"/>
                        </a:rPr>
                        <a:t>pelayanan</a:t>
                      </a:r>
                      <a:r>
                        <a:rPr lang="en-US" sz="1500" dirty="0">
                          <a:effectLst/>
                          <a:latin typeface="+mn-lt"/>
                          <a:ea typeface="Times New Roman"/>
                        </a:rPr>
                        <a:t> air </a:t>
                      </a:r>
                      <a:r>
                        <a:rPr lang="en-US" sz="1500" dirty="0" err="1">
                          <a:effectLst/>
                          <a:latin typeface="+mn-lt"/>
                          <a:ea typeface="Times New Roman"/>
                        </a:rPr>
                        <a:t>minum</a:t>
                      </a:r>
                      <a:r>
                        <a:rPr lang="en-US" sz="1500" dirty="0">
                          <a:effectLst/>
                          <a:latin typeface="+mn-lt"/>
                          <a:ea typeface="Times New Roman"/>
                        </a:rPr>
                        <a:t> </a:t>
                      </a:r>
                      <a:r>
                        <a:rPr lang="en-US" sz="1500" dirty="0" err="1">
                          <a:effectLst/>
                          <a:latin typeface="+mn-lt"/>
                          <a:ea typeface="Times New Roman"/>
                        </a:rPr>
                        <a:t>perdesaan</a:t>
                      </a:r>
                      <a:endParaRPr lang="en-US" sz="1500" dirty="0">
                        <a:effectLst/>
                        <a:latin typeface="+mn-lt"/>
                        <a:ea typeface="Times New Roman"/>
                      </a:endParaRPr>
                    </a:p>
                  </a:txBody>
                  <a:tcPr marL="63896" marR="63896" marT="0" marB="0" anchor="ctr"/>
                </a:tc>
                <a:tc>
                  <a:txBody>
                    <a:bodyPr/>
                    <a:lstStyle/>
                    <a:p>
                      <a:endParaRPr lang="en-US" sz="1500" dirty="0">
                        <a:latin typeface="+mn-lt"/>
                      </a:endParaRPr>
                    </a:p>
                  </a:txBody>
                  <a:tcPr/>
                </a:tc>
                <a:tc>
                  <a:txBody>
                    <a:bodyPr/>
                    <a:lstStyle/>
                    <a:p>
                      <a:endParaRPr lang="en-US" sz="1500" dirty="0">
                        <a:latin typeface="+mn-lt"/>
                      </a:endParaRPr>
                    </a:p>
                  </a:txBody>
                  <a:tcPr/>
                </a:tc>
                <a:tc>
                  <a:txBody>
                    <a:bodyPr/>
                    <a:lstStyle/>
                    <a:p>
                      <a:endParaRPr lang="en-US" sz="1500" dirty="0">
                        <a:latin typeface="+mn-lt"/>
                      </a:endParaRPr>
                    </a:p>
                  </a:txBody>
                  <a:tcPr/>
                </a:tc>
                <a:tc>
                  <a:txBody>
                    <a:bodyPr/>
                    <a:lstStyle/>
                    <a:p>
                      <a:endParaRPr lang="en-US" sz="1500" dirty="0">
                        <a:latin typeface="+mn-lt"/>
                      </a:endParaRPr>
                    </a:p>
                  </a:txBody>
                  <a:tcPr/>
                </a:tc>
                <a:extLst>
                  <a:ext uri="{0D108BD9-81ED-4DB2-BD59-A6C34878D82A}">
                    <a16:rowId xmlns="" xmlns:a16="http://schemas.microsoft.com/office/drawing/2014/main" val="638734028"/>
                  </a:ext>
                </a:extLst>
              </a:tr>
              <a:tr h="305243">
                <a:tc>
                  <a:txBody>
                    <a:bodyPr/>
                    <a:lstStyle/>
                    <a:p>
                      <a:pPr algn="ctr"/>
                      <a:r>
                        <a:rPr lang="en-US" sz="1500" dirty="0">
                          <a:latin typeface="+mn-lt"/>
                        </a:rPr>
                        <a:t>8</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effectLst/>
                          <a:latin typeface="+mn-lt"/>
                          <a:ea typeface="Times New Roman"/>
                        </a:rPr>
                        <a:t>Cakupan</a:t>
                      </a:r>
                      <a:r>
                        <a:rPr lang="en-US" sz="1500" dirty="0">
                          <a:effectLst/>
                          <a:latin typeface="+mn-lt"/>
                          <a:ea typeface="Times New Roman"/>
                        </a:rPr>
                        <a:t> </a:t>
                      </a:r>
                      <a:r>
                        <a:rPr lang="en-US" sz="1500" dirty="0" err="1">
                          <a:effectLst/>
                          <a:latin typeface="+mn-lt"/>
                          <a:ea typeface="Times New Roman"/>
                        </a:rPr>
                        <a:t>pelayanan</a:t>
                      </a:r>
                      <a:r>
                        <a:rPr lang="en-US" sz="1500" dirty="0">
                          <a:effectLst/>
                          <a:latin typeface="+mn-lt"/>
                          <a:ea typeface="Times New Roman"/>
                        </a:rPr>
                        <a:t> air </a:t>
                      </a:r>
                      <a:r>
                        <a:rPr lang="en-US" sz="1500" dirty="0" err="1">
                          <a:effectLst/>
                          <a:latin typeface="+mn-lt"/>
                          <a:ea typeface="Times New Roman"/>
                        </a:rPr>
                        <a:t>minum</a:t>
                      </a:r>
                      <a:r>
                        <a:rPr lang="en-US" sz="1500" dirty="0">
                          <a:effectLst/>
                          <a:latin typeface="+mn-lt"/>
                          <a:ea typeface="Times New Roman"/>
                        </a:rPr>
                        <a:t> </a:t>
                      </a:r>
                      <a:r>
                        <a:rPr lang="en-US" sz="1500" dirty="0" err="1">
                          <a:effectLst/>
                          <a:latin typeface="+mn-lt"/>
                          <a:ea typeface="Times New Roman"/>
                        </a:rPr>
                        <a:t>perkotaan</a:t>
                      </a:r>
                      <a:endParaRPr lang="en-US" sz="1500" dirty="0">
                        <a:effectLst/>
                        <a:latin typeface="+mn-lt"/>
                        <a:ea typeface="Times New Roman"/>
                      </a:endParaRPr>
                    </a:p>
                  </a:txBody>
                  <a:tcPr marL="63896" marR="63896" marT="0" marB="0" anchor="ctr"/>
                </a:tc>
                <a:tc>
                  <a:txBody>
                    <a:bodyPr/>
                    <a:lstStyle/>
                    <a:p>
                      <a:endParaRPr lang="en-US" sz="1500" dirty="0">
                        <a:latin typeface="+mn-lt"/>
                      </a:endParaRPr>
                    </a:p>
                  </a:txBody>
                  <a:tcPr/>
                </a:tc>
                <a:tc>
                  <a:txBody>
                    <a:bodyPr/>
                    <a:lstStyle/>
                    <a:p>
                      <a:endParaRPr lang="en-US" sz="1500" dirty="0">
                        <a:latin typeface="+mn-lt"/>
                      </a:endParaRPr>
                    </a:p>
                  </a:txBody>
                  <a:tcPr/>
                </a:tc>
                <a:tc>
                  <a:txBody>
                    <a:bodyPr/>
                    <a:lstStyle/>
                    <a:p>
                      <a:endParaRPr lang="en-US" sz="1500" dirty="0">
                        <a:latin typeface="+mn-lt"/>
                      </a:endParaRPr>
                    </a:p>
                  </a:txBody>
                  <a:tcPr/>
                </a:tc>
                <a:tc>
                  <a:txBody>
                    <a:bodyPr/>
                    <a:lstStyle/>
                    <a:p>
                      <a:endParaRPr lang="en-US" sz="1500" dirty="0">
                        <a:latin typeface="+mn-lt"/>
                      </a:endParaRPr>
                    </a:p>
                  </a:txBody>
                  <a:tcPr/>
                </a:tc>
                <a:extLst>
                  <a:ext uri="{0D108BD9-81ED-4DB2-BD59-A6C34878D82A}">
                    <a16:rowId xmlns="" xmlns:a16="http://schemas.microsoft.com/office/drawing/2014/main" val="787128830"/>
                  </a:ext>
                </a:extLst>
              </a:tr>
              <a:tr h="305243">
                <a:tc>
                  <a:txBody>
                    <a:bodyPr/>
                    <a:lstStyle/>
                    <a:p>
                      <a:pPr algn="ctr"/>
                      <a:r>
                        <a:rPr lang="en-US" sz="1500" dirty="0">
                          <a:latin typeface="+mn-lt"/>
                        </a:rPr>
                        <a:t>9</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effectLst/>
                          <a:latin typeface="+mn-lt"/>
                          <a:ea typeface="Times New Roman"/>
                        </a:rPr>
                        <a:t>Cakupan</a:t>
                      </a:r>
                      <a:r>
                        <a:rPr lang="en-US" sz="1500" dirty="0">
                          <a:effectLst/>
                          <a:latin typeface="+mn-lt"/>
                          <a:ea typeface="Times New Roman"/>
                        </a:rPr>
                        <a:t> </a:t>
                      </a:r>
                      <a:r>
                        <a:rPr lang="en-US" sz="1500" dirty="0" err="1">
                          <a:effectLst/>
                          <a:latin typeface="+mn-lt"/>
                          <a:ea typeface="Times New Roman"/>
                        </a:rPr>
                        <a:t>pelayanan</a:t>
                      </a:r>
                      <a:r>
                        <a:rPr lang="en-US" sz="1500" dirty="0">
                          <a:effectLst/>
                          <a:latin typeface="+mn-lt"/>
                          <a:ea typeface="Times New Roman"/>
                        </a:rPr>
                        <a:t> </a:t>
                      </a:r>
                      <a:r>
                        <a:rPr lang="en-US" sz="1500" dirty="0" err="1">
                          <a:effectLst/>
                          <a:latin typeface="+mn-lt"/>
                          <a:ea typeface="Times New Roman"/>
                        </a:rPr>
                        <a:t>sanitasi</a:t>
                      </a:r>
                      <a:r>
                        <a:rPr lang="en-US" sz="1500" dirty="0">
                          <a:effectLst/>
                          <a:latin typeface="+mn-lt"/>
                          <a:ea typeface="Times New Roman"/>
                        </a:rPr>
                        <a:t> </a:t>
                      </a:r>
                    </a:p>
                  </a:txBody>
                  <a:tcPr marL="63896" marR="63896" marT="0" marB="0" anchor="ctr"/>
                </a:tc>
                <a:tc>
                  <a:txBody>
                    <a:bodyPr/>
                    <a:lstStyle/>
                    <a:p>
                      <a:endParaRPr lang="en-US" sz="1500" dirty="0">
                        <a:latin typeface="+mn-lt"/>
                      </a:endParaRPr>
                    </a:p>
                  </a:txBody>
                  <a:tcPr/>
                </a:tc>
                <a:tc>
                  <a:txBody>
                    <a:bodyPr/>
                    <a:lstStyle/>
                    <a:p>
                      <a:endParaRPr lang="en-US" sz="1500" dirty="0">
                        <a:latin typeface="+mn-lt"/>
                      </a:endParaRPr>
                    </a:p>
                  </a:txBody>
                  <a:tcPr/>
                </a:tc>
                <a:tc>
                  <a:txBody>
                    <a:bodyPr/>
                    <a:lstStyle/>
                    <a:p>
                      <a:endParaRPr lang="en-US" sz="1500" dirty="0">
                        <a:latin typeface="+mn-lt"/>
                      </a:endParaRPr>
                    </a:p>
                  </a:txBody>
                  <a:tcPr/>
                </a:tc>
                <a:tc>
                  <a:txBody>
                    <a:bodyPr/>
                    <a:lstStyle/>
                    <a:p>
                      <a:endParaRPr lang="en-US" sz="1500" dirty="0">
                        <a:latin typeface="+mn-lt"/>
                      </a:endParaRPr>
                    </a:p>
                  </a:txBody>
                  <a:tcPr/>
                </a:tc>
                <a:extLst>
                  <a:ext uri="{0D108BD9-81ED-4DB2-BD59-A6C34878D82A}">
                    <a16:rowId xmlns="" xmlns:a16="http://schemas.microsoft.com/office/drawing/2014/main" val="2877148085"/>
                  </a:ext>
                </a:extLst>
              </a:tr>
              <a:tr h="305243">
                <a:tc>
                  <a:txBody>
                    <a:bodyPr/>
                    <a:lstStyle/>
                    <a:p>
                      <a:pPr algn="ctr"/>
                      <a:r>
                        <a:rPr lang="en-US" sz="1500" dirty="0" smtClean="0">
                          <a:latin typeface="+mn-lt"/>
                        </a:rPr>
                        <a:t>10</a:t>
                      </a:r>
                      <a:endParaRPr lang="en-US" sz="1500" dirty="0">
                        <a:latin typeface="+mn-lt"/>
                      </a:endParaRPr>
                    </a:p>
                  </a:txBody>
                  <a:tcPr/>
                </a:tc>
                <a:tc>
                  <a:txBody>
                    <a:bodyPr/>
                    <a:lstStyle/>
                    <a:p>
                      <a:pPr marL="0" indent="0">
                        <a:spcBef>
                          <a:spcPts val="480"/>
                        </a:spcBef>
                        <a:spcAft>
                          <a:spcPts val="480"/>
                        </a:spcAft>
                        <a:buFont typeface="Arial" pitchFamily="34" charset="0"/>
                        <a:buNone/>
                      </a:pPr>
                      <a:r>
                        <a:rPr lang="id-ID" sz="1500" dirty="0">
                          <a:effectLst/>
                        </a:rPr>
                        <a:t>Persentase jaringan irigasi</a:t>
                      </a:r>
                      <a:r>
                        <a:rPr lang="en-AU" sz="1500" dirty="0">
                          <a:effectLst/>
                        </a:rPr>
                        <a:t> </a:t>
                      </a:r>
                      <a:r>
                        <a:rPr lang="en-AU" sz="1500" dirty="0" err="1">
                          <a:effectLst/>
                        </a:rPr>
                        <a:t>kondisi</a:t>
                      </a:r>
                      <a:r>
                        <a:rPr lang="en-AU" sz="1500" dirty="0">
                          <a:effectLst/>
                        </a:rPr>
                        <a:t> </a:t>
                      </a:r>
                      <a:r>
                        <a:rPr lang="en-AU" sz="1500" dirty="0" err="1">
                          <a:effectLst/>
                        </a:rPr>
                        <a:t>baik</a:t>
                      </a:r>
                      <a:endParaRPr lang="en-US" sz="1500" dirty="0">
                        <a:solidFill>
                          <a:srgbClr val="000000"/>
                        </a:solidFill>
                        <a:effectLst/>
                        <a:latin typeface="Bookman Old Style"/>
                        <a:ea typeface="Malgun Gothic"/>
                        <a:cs typeface="Bookman Old Style"/>
                      </a:endParaRPr>
                    </a:p>
                  </a:txBody>
                  <a:tcPr marL="63896" marR="63896" marT="0" marB="0" anchor="ctr"/>
                </a:tc>
                <a:tc>
                  <a:txBody>
                    <a:bodyPr/>
                    <a:lstStyle/>
                    <a:p>
                      <a:endParaRPr lang="en-US" sz="1500" dirty="0">
                        <a:latin typeface="+mn-lt"/>
                      </a:endParaRPr>
                    </a:p>
                  </a:txBody>
                  <a:tcPr/>
                </a:tc>
                <a:tc>
                  <a:txBody>
                    <a:bodyPr/>
                    <a:lstStyle/>
                    <a:p>
                      <a:endParaRPr lang="en-US" sz="1500" dirty="0">
                        <a:latin typeface="+mn-lt"/>
                      </a:endParaRPr>
                    </a:p>
                  </a:txBody>
                  <a:tcPr/>
                </a:tc>
                <a:tc>
                  <a:txBody>
                    <a:bodyPr/>
                    <a:lstStyle/>
                    <a:p>
                      <a:endParaRPr lang="en-US" sz="1500" dirty="0">
                        <a:latin typeface="+mn-lt"/>
                      </a:endParaRPr>
                    </a:p>
                  </a:txBody>
                  <a:tcPr/>
                </a:tc>
                <a:tc>
                  <a:txBody>
                    <a:bodyPr/>
                    <a:lstStyle/>
                    <a:p>
                      <a:endParaRPr lang="en-US" sz="1500" dirty="0">
                        <a:latin typeface="+mn-lt"/>
                      </a:endParaRPr>
                    </a:p>
                  </a:txBody>
                  <a:tcPr/>
                </a:tc>
              </a:tr>
              <a:tr h="305243">
                <a:tc>
                  <a:txBody>
                    <a:bodyPr/>
                    <a:lstStyle/>
                    <a:p>
                      <a:pPr algn="ctr"/>
                      <a:r>
                        <a:rPr lang="en-US" sz="1500" dirty="0" smtClean="0">
                          <a:latin typeface="+mn-lt"/>
                        </a:rPr>
                        <a:t>11</a:t>
                      </a:r>
                      <a:endParaRPr lang="en-US" sz="1500" dirty="0">
                        <a:latin typeface="+mn-lt"/>
                      </a:endParaRP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Persentase</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pemenuhan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kebutuhan</a:t>
                      </a:r>
                      <a:r>
                        <a:rPr lang="en-US" sz="1500" dirty="0">
                          <a:solidFill>
                            <a:srgbClr val="000000"/>
                          </a:solidFill>
                          <a:effectLst/>
                          <a:latin typeface="+mn-lt"/>
                          <a:ea typeface="Malgun Gothic"/>
                          <a:cs typeface="Bookman Old Style"/>
                        </a:rPr>
                        <a:t> air </a:t>
                      </a:r>
                      <a:r>
                        <a:rPr lang="en-US" sz="1500" dirty="0" err="1">
                          <a:solidFill>
                            <a:srgbClr val="000000"/>
                          </a:solidFill>
                          <a:effectLst/>
                          <a:latin typeface="+mn-lt"/>
                          <a:ea typeface="Malgun Gothic"/>
                          <a:cs typeface="Bookman Old Style"/>
                        </a:rPr>
                        <a:t>baku</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latin typeface="+mn-lt"/>
                      </a:endParaRPr>
                    </a:p>
                  </a:txBody>
                  <a:tcPr/>
                </a:tc>
                <a:tc>
                  <a:txBody>
                    <a:bodyPr/>
                    <a:lstStyle/>
                    <a:p>
                      <a:endParaRPr lang="en-US" sz="1500" dirty="0">
                        <a:latin typeface="+mn-lt"/>
                      </a:endParaRPr>
                    </a:p>
                  </a:txBody>
                  <a:tcPr/>
                </a:tc>
                <a:tc>
                  <a:txBody>
                    <a:bodyPr/>
                    <a:lstStyle/>
                    <a:p>
                      <a:endParaRPr lang="en-US" sz="1500" dirty="0">
                        <a:latin typeface="+mn-lt"/>
                      </a:endParaRPr>
                    </a:p>
                  </a:txBody>
                  <a:tcPr/>
                </a:tc>
                <a:tc>
                  <a:txBody>
                    <a:bodyPr/>
                    <a:lstStyle/>
                    <a:p>
                      <a:endParaRPr lang="en-US" sz="1500" dirty="0">
                        <a:latin typeface="+mn-lt"/>
                      </a:endParaRPr>
                    </a:p>
                  </a:txBody>
                  <a:tcPr/>
                </a:tc>
              </a:tr>
              <a:tr h="305243">
                <a:tc>
                  <a:txBody>
                    <a:bodyPr/>
                    <a:lstStyle/>
                    <a:p>
                      <a:pPr algn="ctr"/>
                      <a:r>
                        <a:rPr lang="en-US" sz="1500" dirty="0" smtClean="0">
                          <a:latin typeface="+mn-lt"/>
                        </a:rPr>
                        <a:t>12</a:t>
                      </a:r>
                      <a:endParaRPr lang="en-US" sz="1500" dirty="0">
                        <a:latin typeface="+mn-lt"/>
                      </a:endParaRP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Persentase</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sungai</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dalam</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kondisi</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baik</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latin typeface="+mn-lt"/>
                      </a:endParaRPr>
                    </a:p>
                  </a:txBody>
                  <a:tcPr/>
                </a:tc>
                <a:tc>
                  <a:txBody>
                    <a:bodyPr/>
                    <a:lstStyle/>
                    <a:p>
                      <a:endParaRPr lang="en-US" sz="1500" dirty="0">
                        <a:latin typeface="+mn-lt"/>
                      </a:endParaRPr>
                    </a:p>
                  </a:txBody>
                  <a:tcPr/>
                </a:tc>
                <a:tc>
                  <a:txBody>
                    <a:bodyPr/>
                    <a:lstStyle/>
                    <a:p>
                      <a:endParaRPr lang="en-US" sz="1500" dirty="0">
                        <a:latin typeface="+mn-lt"/>
                      </a:endParaRPr>
                    </a:p>
                  </a:txBody>
                  <a:tcPr/>
                </a:tc>
                <a:tc>
                  <a:txBody>
                    <a:bodyPr/>
                    <a:lstStyle/>
                    <a:p>
                      <a:endParaRPr lang="en-US" sz="1500" dirty="0">
                        <a:latin typeface="+mn-lt"/>
                      </a:endParaRPr>
                    </a:p>
                  </a:txBody>
                  <a:tcPr/>
                </a:tc>
              </a:tr>
              <a:tr h="305243">
                <a:tc>
                  <a:txBody>
                    <a:bodyPr/>
                    <a:lstStyle/>
                    <a:p>
                      <a:pPr algn="ctr"/>
                      <a:r>
                        <a:rPr lang="en-US" sz="1500" dirty="0" smtClean="0">
                          <a:latin typeface="+mn-lt"/>
                        </a:rPr>
                        <a:t>13</a:t>
                      </a:r>
                      <a:endParaRPr lang="en-US" sz="1500" dirty="0">
                        <a:latin typeface="+mn-lt"/>
                      </a:endParaRP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Luasan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daerah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genangan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banjir</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latin typeface="+mn-lt"/>
                      </a:endParaRPr>
                    </a:p>
                  </a:txBody>
                  <a:tcPr/>
                </a:tc>
                <a:tc>
                  <a:txBody>
                    <a:bodyPr/>
                    <a:lstStyle/>
                    <a:p>
                      <a:endParaRPr lang="en-US" sz="1500" dirty="0">
                        <a:latin typeface="+mn-lt"/>
                      </a:endParaRPr>
                    </a:p>
                  </a:txBody>
                  <a:tcPr/>
                </a:tc>
                <a:tc>
                  <a:txBody>
                    <a:bodyPr/>
                    <a:lstStyle/>
                    <a:p>
                      <a:endParaRPr lang="en-US" sz="1500" dirty="0">
                        <a:latin typeface="+mn-lt"/>
                      </a:endParaRPr>
                    </a:p>
                  </a:txBody>
                  <a:tcPr/>
                </a:tc>
                <a:tc>
                  <a:txBody>
                    <a:bodyPr/>
                    <a:lstStyle/>
                    <a:p>
                      <a:endParaRPr lang="en-US" sz="1500" dirty="0">
                        <a:latin typeface="+mn-lt"/>
                      </a:endParaRPr>
                    </a:p>
                  </a:txBody>
                  <a:tcPr/>
                </a:tc>
              </a:tr>
              <a:tr h="305243">
                <a:tc>
                  <a:txBody>
                    <a:bodyPr/>
                    <a:lstStyle/>
                    <a:p>
                      <a:pPr algn="ctr"/>
                      <a:r>
                        <a:rPr lang="en-US" sz="1500" dirty="0" smtClean="0">
                          <a:latin typeface="+mn-lt"/>
                        </a:rPr>
                        <a:t>14</a:t>
                      </a:r>
                      <a:endParaRPr lang="en-US" sz="1500" dirty="0">
                        <a:latin typeface="+mn-lt"/>
                      </a:endParaRP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effectLst/>
                          <a:latin typeface="+mn-lt"/>
                          <a:ea typeface="Times New Roman"/>
                        </a:rPr>
                        <a:t>Persentase</a:t>
                      </a:r>
                      <a:r>
                        <a:rPr lang="en-US" sz="1500" dirty="0">
                          <a:effectLst/>
                          <a:latin typeface="+mn-lt"/>
                          <a:ea typeface="Times New Roman"/>
                        </a:rPr>
                        <a:t> KSP yang </a:t>
                      </a:r>
                      <a:r>
                        <a:rPr lang="en-US" sz="1500" dirty="0" err="1">
                          <a:effectLst/>
                          <a:latin typeface="+mn-lt"/>
                          <a:ea typeface="Times New Roman"/>
                        </a:rPr>
                        <a:t>memiliki</a:t>
                      </a:r>
                      <a:r>
                        <a:rPr lang="en-US" sz="1500" dirty="0">
                          <a:effectLst/>
                          <a:latin typeface="+mn-lt"/>
                          <a:ea typeface="Times New Roman"/>
                        </a:rPr>
                        <a:t> </a:t>
                      </a:r>
                      <a:r>
                        <a:rPr lang="en-US" sz="1500" dirty="0" err="1">
                          <a:effectLst/>
                          <a:latin typeface="+mn-lt"/>
                          <a:ea typeface="Times New Roman"/>
                        </a:rPr>
                        <a:t>rencana</a:t>
                      </a:r>
                      <a:r>
                        <a:rPr lang="en-US" sz="1500" dirty="0">
                          <a:effectLst/>
                          <a:latin typeface="+mn-lt"/>
                          <a:ea typeface="Times New Roman"/>
                        </a:rPr>
                        <a:t> TR</a:t>
                      </a:r>
                    </a:p>
                  </a:txBody>
                  <a:tcPr marL="63896" marR="63896" marT="0" marB="0" anchor="ctr"/>
                </a:tc>
                <a:tc>
                  <a:txBody>
                    <a:bodyPr/>
                    <a:lstStyle/>
                    <a:p>
                      <a:endParaRPr lang="en-US" sz="1500" dirty="0">
                        <a:latin typeface="+mn-lt"/>
                      </a:endParaRPr>
                    </a:p>
                  </a:txBody>
                  <a:tcPr/>
                </a:tc>
                <a:tc>
                  <a:txBody>
                    <a:bodyPr/>
                    <a:lstStyle/>
                    <a:p>
                      <a:endParaRPr lang="en-US" sz="1500" dirty="0">
                        <a:latin typeface="+mn-lt"/>
                      </a:endParaRPr>
                    </a:p>
                  </a:txBody>
                  <a:tcPr/>
                </a:tc>
                <a:tc>
                  <a:txBody>
                    <a:bodyPr/>
                    <a:lstStyle/>
                    <a:p>
                      <a:endParaRPr lang="en-US" sz="1500" dirty="0">
                        <a:latin typeface="+mn-lt"/>
                      </a:endParaRPr>
                    </a:p>
                  </a:txBody>
                  <a:tcPr/>
                </a:tc>
                <a:tc>
                  <a:txBody>
                    <a:bodyPr/>
                    <a:lstStyle/>
                    <a:p>
                      <a:endParaRPr lang="en-US" sz="1500" dirty="0">
                        <a:latin typeface="+mn-lt"/>
                      </a:endParaRPr>
                    </a:p>
                  </a:txBody>
                  <a:tcPr/>
                </a:tc>
              </a:tr>
              <a:tr h="305243">
                <a:tc>
                  <a:txBody>
                    <a:bodyPr/>
                    <a:lstStyle/>
                    <a:p>
                      <a:pPr algn="ctr"/>
                      <a:r>
                        <a:rPr lang="en-US" sz="1500" dirty="0" smtClean="0">
                          <a:latin typeface="+mn-lt"/>
                        </a:rPr>
                        <a:t>15</a:t>
                      </a:r>
                      <a:endParaRPr lang="en-US" sz="1500" dirty="0">
                        <a:latin typeface="+mn-lt"/>
                      </a:endParaRP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effectLst/>
                          <a:latin typeface="+mn-lt"/>
                          <a:ea typeface="Times New Roman"/>
                        </a:rPr>
                        <a:t>Persentase</a:t>
                      </a:r>
                      <a:r>
                        <a:rPr lang="en-US" sz="1500" dirty="0">
                          <a:effectLst/>
                          <a:latin typeface="+mn-lt"/>
                          <a:ea typeface="Times New Roman"/>
                        </a:rPr>
                        <a:t> </a:t>
                      </a:r>
                      <a:r>
                        <a:rPr lang="en-US" sz="1500" dirty="0" err="1">
                          <a:effectLst/>
                          <a:latin typeface="+mn-lt"/>
                          <a:ea typeface="Times New Roman"/>
                        </a:rPr>
                        <a:t>Kab</a:t>
                      </a:r>
                      <a:r>
                        <a:rPr lang="en-US" sz="1500" dirty="0">
                          <a:effectLst/>
                          <a:latin typeface="+mn-lt"/>
                          <a:ea typeface="Times New Roman"/>
                        </a:rPr>
                        <a:t>/Kota </a:t>
                      </a:r>
                      <a:r>
                        <a:rPr lang="en-US" sz="1500" dirty="0" err="1">
                          <a:effectLst/>
                          <a:latin typeface="+mn-lt"/>
                          <a:ea typeface="Times New Roman"/>
                        </a:rPr>
                        <a:t>terfasilitasi</a:t>
                      </a:r>
                      <a:r>
                        <a:rPr lang="en-US" sz="1500" dirty="0">
                          <a:effectLst/>
                          <a:latin typeface="+mn-lt"/>
                          <a:ea typeface="Times New Roman"/>
                        </a:rPr>
                        <a:t> RDTR</a:t>
                      </a:r>
                    </a:p>
                  </a:txBody>
                  <a:tcPr marL="63896" marR="63896" marT="0" marB="0" anchor="ctr"/>
                </a:tc>
                <a:tc>
                  <a:txBody>
                    <a:bodyPr/>
                    <a:lstStyle/>
                    <a:p>
                      <a:endParaRPr lang="en-US" sz="1500" dirty="0">
                        <a:latin typeface="+mn-lt"/>
                      </a:endParaRPr>
                    </a:p>
                  </a:txBody>
                  <a:tcPr/>
                </a:tc>
                <a:tc>
                  <a:txBody>
                    <a:bodyPr/>
                    <a:lstStyle/>
                    <a:p>
                      <a:endParaRPr lang="en-US" sz="1500" dirty="0">
                        <a:latin typeface="+mn-lt"/>
                      </a:endParaRPr>
                    </a:p>
                  </a:txBody>
                  <a:tcPr/>
                </a:tc>
                <a:tc>
                  <a:txBody>
                    <a:bodyPr/>
                    <a:lstStyle/>
                    <a:p>
                      <a:endParaRPr lang="en-US" sz="1500" dirty="0">
                        <a:latin typeface="+mn-lt"/>
                      </a:endParaRPr>
                    </a:p>
                  </a:txBody>
                  <a:tcPr/>
                </a:tc>
                <a:tc>
                  <a:txBody>
                    <a:bodyPr/>
                    <a:lstStyle/>
                    <a:p>
                      <a:endParaRPr lang="en-US" sz="1500" dirty="0">
                        <a:latin typeface="+mn-lt"/>
                      </a:endParaRPr>
                    </a:p>
                  </a:txBody>
                  <a:tcPr/>
                </a:tc>
              </a:tr>
              <a:tr h="305243">
                <a:tc>
                  <a:txBody>
                    <a:bodyPr/>
                    <a:lstStyle/>
                    <a:p>
                      <a:pPr algn="ctr"/>
                      <a:r>
                        <a:rPr lang="en-US" sz="1500" dirty="0" smtClean="0">
                          <a:latin typeface="+mn-lt"/>
                        </a:rPr>
                        <a:t>16</a:t>
                      </a:r>
                      <a:endParaRPr lang="en-US" sz="1500" dirty="0">
                        <a:latin typeface="+mn-lt"/>
                      </a:endParaRP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effectLst/>
                          <a:latin typeface="+mn-lt"/>
                          <a:ea typeface="Times New Roman"/>
                        </a:rPr>
                        <a:t>Prosentase</a:t>
                      </a:r>
                      <a:r>
                        <a:rPr lang="en-US" sz="1500" dirty="0">
                          <a:effectLst/>
                          <a:latin typeface="+mn-lt"/>
                          <a:ea typeface="Times New Roman"/>
                        </a:rPr>
                        <a:t> </a:t>
                      </a:r>
                      <a:r>
                        <a:rPr lang="en-US" sz="1500" dirty="0" err="1">
                          <a:effectLst/>
                          <a:latin typeface="+mn-lt"/>
                          <a:ea typeface="Times New Roman"/>
                        </a:rPr>
                        <a:t>kesesuaian</a:t>
                      </a:r>
                      <a:r>
                        <a:rPr lang="en-US" sz="1500" dirty="0">
                          <a:effectLst/>
                          <a:latin typeface="+mn-lt"/>
                          <a:ea typeface="Times New Roman"/>
                        </a:rPr>
                        <a:t> </a:t>
                      </a:r>
                      <a:r>
                        <a:rPr lang="en-US" sz="1500" dirty="0" err="1">
                          <a:effectLst/>
                          <a:latin typeface="+mn-lt"/>
                          <a:ea typeface="Times New Roman"/>
                        </a:rPr>
                        <a:t>Pemanfaatan</a:t>
                      </a:r>
                      <a:r>
                        <a:rPr lang="en-US" sz="1500" dirty="0">
                          <a:effectLst/>
                          <a:latin typeface="+mn-lt"/>
                          <a:ea typeface="Times New Roman"/>
                        </a:rPr>
                        <a:t> </a:t>
                      </a:r>
                      <a:r>
                        <a:rPr lang="en-US" sz="1500" dirty="0" err="1">
                          <a:effectLst/>
                          <a:latin typeface="+mn-lt"/>
                          <a:ea typeface="Times New Roman"/>
                        </a:rPr>
                        <a:t>Ruang</a:t>
                      </a:r>
                      <a:r>
                        <a:rPr lang="en-US" sz="1500" dirty="0">
                          <a:effectLst/>
                          <a:latin typeface="+mn-lt"/>
                          <a:ea typeface="Times New Roman"/>
                        </a:rPr>
                        <a:t> </a:t>
                      </a:r>
                      <a:r>
                        <a:rPr lang="en-US" sz="1500" dirty="0" err="1">
                          <a:effectLst/>
                          <a:latin typeface="+mn-lt"/>
                          <a:ea typeface="Times New Roman"/>
                        </a:rPr>
                        <a:t>dengan</a:t>
                      </a:r>
                      <a:r>
                        <a:rPr lang="en-US" sz="1500" dirty="0">
                          <a:effectLst/>
                          <a:latin typeface="+mn-lt"/>
                          <a:ea typeface="Times New Roman"/>
                        </a:rPr>
                        <a:t> </a:t>
                      </a:r>
                      <a:r>
                        <a:rPr lang="en-US" sz="1500" dirty="0" err="1">
                          <a:effectLst/>
                          <a:latin typeface="+mn-lt"/>
                          <a:ea typeface="Times New Roman"/>
                        </a:rPr>
                        <a:t>Rencana</a:t>
                      </a:r>
                      <a:r>
                        <a:rPr lang="en-US" sz="1500" dirty="0">
                          <a:effectLst/>
                          <a:latin typeface="+mn-lt"/>
                          <a:ea typeface="Times New Roman"/>
                        </a:rPr>
                        <a:t> Tata </a:t>
                      </a:r>
                      <a:r>
                        <a:rPr lang="en-US" sz="1500" dirty="0" err="1">
                          <a:effectLst/>
                          <a:latin typeface="+mn-lt"/>
                          <a:ea typeface="Times New Roman"/>
                        </a:rPr>
                        <a:t>Ruang</a:t>
                      </a:r>
                      <a:endParaRPr lang="en-US" sz="1500" dirty="0">
                        <a:effectLst/>
                        <a:latin typeface="+mn-lt"/>
                        <a:ea typeface="Times New Roman"/>
                      </a:endParaRPr>
                    </a:p>
                  </a:txBody>
                  <a:tcPr marL="63896" marR="63896" marT="0" marB="0" anchor="ctr"/>
                </a:tc>
                <a:tc>
                  <a:txBody>
                    <a:bodyPr/>
                    <a:lstStyle/>
                    <a:p>
                      <a:endParaRPr lang="en-US" sz="1500" dirty="0">
                        <a:latin typeface="+mn-lt"/>
                      </a:endParaRPr>
                    </a:p>
                  </a:txBody>
                  <a:tcPr/>
                </a:tc>
                <a:tc>
                  <a:txBody>
                    <a:bodyPr/>
                    <a:lstStyle/>
                    <a:p>
                      <a:endParaRPr lang="en-US" sz="1500" dirty="0">
                        <a:latin typeface="+mn-lt"/>
                      </a:endParaRPr>
                    </a:p>
                  </a:txBody>
                  <a:tcPr/>
                </a:tc>
                <a:tc>
                  <a:txBody>
                    <a:bodyPr/>
                    <a:lstStyle/>
                    <a:p>
                      <a:endParaRPr lang="en-US" sz="1500" dirty="0">
                        <a:latin typeface="+mn-lt"/>
                      </a:endParaRPr>
                    </a:p>
                  </a:txBody>
                  <a:tcPr/>
                </a:tc>
                <a:tc>
                  <a:txBody>
                    <a:bodyPr/>
                    <a:lstStyle/>
                    <a:p>
                      <a:endParaRPr lang="en-US" sz="1500" dirty="0">
                        <a:latin typeface="+mn-lt"/>
                      </a:endParaRPr>
                    </a:p>
                  </a:txBody>
                  <a:tcPr/>
                </a:tc>
              </a:tr>
            </a:tbl>
          </a:graphicData>
        </a:graphic>
      </p:graphicFrame>
    </p:spTree>
    <p:extLst>
      <p:ext uri="{BB962C8B-B14F-4D97-AF65-F5344CB8AC3E}">
        <p14:creationId xmlns:p14="http://schemas.microsoft.com/office/powerpoint/2010/main" val="2435215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0E949E86-17CF-403F-85B8-AE3BE00EA753}"/>
              </a:ext>
            </a:extLst>
          </p:cNvPr>
          <p:cNvSpPr/>
          <p:nvPr/>
        </p:nvSpPr>
        <p:spPr>
          <a:xfrm>
            <a:off x="70813" y="116632"/>
            <a:ext cx="4429179"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GB" sz="2400" dirty="0"/>
              <a:t>SATUAN POLISI PAMONG PRAJA</a:t>
            </a:r>
            <a:endParaRPr lang="en-US" sz="2400" b="1" dirty="0"/>
          </a:p>
        </p:txBody>
      </p:sp>
      <p:graphicFrame>
        <p:nvGraphicFramePr>
          <p:cNvPr id="5" name="Table 4">
            <a:extLst>
              <a:ext uri="{FF2B5EF4-FFF2-40B4-BE49-F238E27FC236}">
                <a16:creationId xmlns="" xmlns:a16="http://schemas.microsoft.com/office/drawing/2014/main" id="{C029EB1E-CA04-41A0-8805-54EA0CB5CB3E}"/>
              </a:ext>
            </a:extLst>
          </p:cNvPr>
          <p:cNvGraphicFramePr>
            <a:graphicFrameLocks noGrp="1"/>
          </p:cNvGraphicFramePr>
          <p:nvPr>
            <p:extLst>
              <p:ext uri="{D42A27DB-BD31-4B8C-83A1-F6EECF244321}">
                <p14:modId xmlns:p14="http://schemas.microsoft.com/office/powerpoint/2010/main" val="3837929931"/>
              </p:ext>
            </p:extLst>
          </p:nvPr>
        </p:nvGraphicFramePr>
        <p:xfrm>
          <a:off x="78905" y="583617"/>
          <a:ext cx="8928993" cy="1920240"/>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500" dirty="0"/>
                        <a:t>1</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Persentase</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Penanganan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Konflik</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Sosial</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789890401"/>
                  </a:ext>
                </a:extLst>
              </a:tr>
              <a:tr h="305243">
                <a:tc>
                  <a:txBody>
                    <a:bodyPr/>
                    <a:lstStyle/>
                    <a:p>
                      <a:pPr algn="ctr"/>
                      <a:r>
                        <a:rPr lang="en-US" sz="1500" dirty="0"/>
                        <a:t>2</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Pembentukan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kader</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Tibumtranmas</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746616145"/>
                  </a:ext>
                </a:extLst>
              </a:tr>
              <a:tr h="305243">
                <a:tc>
                  <a:txBody>
                    <a:bodyPr/>
                    <a:lstStyle/>
                    <a:p>
                      <a:pPr algn="ctr"/>
                      <a:r>
                        <a:rPr lang="en-US" sz="1500" dirty="0"/>
                        <a:t>3</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Rasio</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jumlah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Ratih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Linmas</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dengan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jumlah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penduduk</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062148784"/>
                  </a:ext>
                </a:extLst>
              </a:tr>
              <a:tr h="305243">
                <a:tc>
                  <a:txBody>
                    <a:bodyPr/>
                    <a:lstStyle/>
                    <a:p>
                      <a:pPr algn="ctr"/>
                      <a:r>
                        <a:rPr lang="en-US" sz="1500" dirty="0"/>
                        <a:t>4</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Pengendalian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penanganan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ketente-raman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ketertiban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umum</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0014"/>
                  </a:ext>
                </a:extLst>
              </a:tr>
            </a:tbl>
          </a:graphicData>
        </a:graphic>
      </p:graphicFrame>
      <p:sp>
        <p:nvSpPr>
          <p:cNvPr id="6" name="Rounded Rectangle 2">
            <a:extLst>
              <a:ext uri="{FF2B5EF4-FFF2-40B4-BE49-F238E27FC236}">
                <a16:creationId xmlns="" xmlns:a16="http://schemas.microsoft.com/office/drawing/2014/main" id="{3F90FD15-94A0-4E18-901D-3F3A130BD722}"/>
              </a:ext>
            </a:extLst>
          </p:cNvPr>
          <p:cNvSpPr/>
          <p:nvPr/>
        </p:nvSpPr>
        <p:spPr>
          <a:xfrm>
            <a:off x="100609" y="2673983"/>
            <a:ext cx="5479503"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id-ID" sz="2400" b="1" dirty="0"/>
              <a:t>BADAN KESATUAN BANGSA DAN POLITIK</a:t>
            </a:r>
            <a:endParaRPr lang="en-US" sz="2400" b="1" dirty="0"/>
          </a:p>
        </p:txBody>
      </p:sp>
      <p:graphicFrame>
        <p:nvGraphicFramePr>
          <p:cNvPr id="7" name="Table 6">
            <a:extLst>
              <a:ext uri="{FF2B5EF4-FFF2-40B4-BE49-F238E27FC236}">
                <a16:creationId xmlns="" xmlns:a16="http://schemas.microsoft.com/office/drawing/2014/main" id="{6D9E67E0-3C0C-49DD-8AB5-E5D764FD826A}"/>
              </a:ext>
            </a:extLst>
          </p:cNvPr>
          <p:cNvGraphicFramePr>
            <a:graphicFrameLocks noGrp="1"/>
          </p:cNvGraphicFramePr>
          <p:nvPr>
            <p:extLst>
              <p:ext uri="{D42A27DB-BD31-4B8C-83A1-F6EECF244321}">
                <p14:modId xmlns:p14="http://schemas.microsoft.com/office/powerpoint/2010/main" val="2153949682"/>
              </p:ext>
            </p:extLst>
          </p:nvPr>
        </p:nvGraphicFramePr>
        <p:xfrm>
          <a:off x="108701" y="3140968"/>
          <a:ext cx="8928993" cy="3261360"/>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500" dirty="0"/>
                        <a:t>1</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Kondusivitas</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daerah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provinsi</a:t>
                      </a:r>
                      <a:r>
                        <a:rPr lang="en-US" sz="1500" dirty="0">
                          <a:solidFill>
                            <a:srgbClr val="000000"/>
                          </a:solidFill>
                          <a:effectLst/>
                          <a:latin typeface="+mn-lt"/>
                          <a:ea typeface="Malgun Gothic"/>
                          <a:cs typeface="Bookman Old Style"/>
                        </a:rPr>
                        <a:t> </a:t>
                      </a:r>
                      <a:r>
                        <a:rPr lang="fi-FI" sz="1500" dirty="0">
                          <a:solidFill>
                            <a:srgbClr val="000000"/>
                          </a:solidFill>
                          <a:effectLst/>
                          <a:latin typeface="+mn-lt"/>
                          <a:ea typeface="Malgun Gothic"/>
                          <a:cs typeface="Bookman Old Style"/>
                        </a:rPr>
                        <a:t>an kabupaten/kota di Jawa Tengah</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789890401"/>
                  </a:ext>
                </a:extLst>
              </a:tr>
              <a:tr h="305243">
                <a:tc>
                  <a:txBody>
                    <a:bodyPr/>
                    <a:lstStyle/>
                    <a:p>
                      <a:pPr algn="ctr"/>
                      <a:r>
                        <a:rPr lang="en-US" sz="1500" dirty="0"/>
                        <a:t>2</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400" dirty="0" err="1">
                          <a:effectLst/>
                        </a:rPr>
                        <a:t>Kegiatan</a:t>
                      </a:r>
                      <a:r>
                        <a:rPr lang="en-US" sz="1400" dirty="0">
                          <a:effectLst/>
                        </a:rPr>
                        <a:t> </a:t>
                      </a:r>
                      <a:r>
                        <a:rPr lang="en-US" sz="1400" dirty="0" err="1">
                          <a:effectLst/>
                        </a:rPr>
                        <a:t>pembinaan</a:t>
                      </a:r>
                      <a:r>
                        <a:rPr lang="en-US" sz="1400" dirty="0">
                          <a:effectLst/>
                        </a:rPr>
                        <a:t> </a:t>
                      </a:r>
                      <a:r>
                        <a:rPr lang="en-US" sz="1400" dirty="0" err="1">
                          <a:effectLst/>
                        </a:rPr>
                        <a:t>terhadap</a:t>
                      </a:r>
                      <a:r>
                        <a:rPr lang="en-US" sz="1400" dirty="0">
                          <a:effectLst/>
                        </a:rPr>
                        <a:t> LSM, </a:t>
                      </a:r>
                      <a:r>
                        <a:rPr lang="en-US" sz="1400" dirty="0" err="1">
                          <a:effectLst/>
                        </a:rPr>
                        <a:t>Ormas</a:t>
                      </a:r>
                      <a:r>
                        <a:rPr lang="en-US" sz="1400" dirty="0">
                          <a:effectLst/>
                        </a:rPr>
                        <a:t> </a:t>
                      </a:r>
                      <a:r>
                        <a:rPr lang="en-US" sz="1400" dirty="0" err="1">
                          <a:effectLst/>
                        </a:rPr>
                        <a:t>dan</a:t>
                      </a:r>
                      <a:r>
                        <a:rPr lang="en-US" sz="1400" dirty="0">
                          <a:effectLst/>
                        </a:rPr>
                        <a:t> OKP</a:t>
                      </a:r>
                      <a:endParaRPr lang="en-US" sz="1400" dirty="0">
                        <a:effectLst/>
                        <a:latin typeface="Times New Roman"/>
                        <a:ea typeface="Times New Roman"/>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746616145"/>
                  </a:ext>
                </a:extLst>
              </a:tr>
              <a:tr h="305243">
                <a:tc>
                  <a:txBody>
                    <a:bodyPr/>
                    <a:lstStyle/>
                    <a:p>
                      <a:pPr algn="ctr"/>
                      <a:r>
                        <a:rPr lang="en-US" sz="1500" dirty="0"/>
                        <a:t>3</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Persentase</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Penggunaan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hak</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pilih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Pemilu</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Legislatif</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062148784"/>
                  </a:ext>
                </a:extLst>
              </a:tr>
              <a:tr h="305243">
                <a:tc>
                  <a:txBody>
                    <a:bodyPr/>
                    <a:lstStyle/>
                    <a:p>
                      <a:pPr algn="ctr"/>
                      <a:r>
                        <a:rPr lang="en-US" sz="1500" dirty="0"/>
                        <a:t>4</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Persentase</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Penggunaan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hak</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pilih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Pemilu</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Presiden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dan</a:t>
                      </a:r>
                      <a:r>
                        <a:rPr lang="en-US" sz="1500" dirty="0">
                          <a:solidFill>
                            <a:srgbClr val="000000"/>
                          </a:solidFill>
                          <a:effectLst/>
                          <a:latin typeface="+mn-lt"/>
                          <a:ea typeface="Malgun Gothic"/>
                          <a:cs typeface="Bookman Old Style"/>
                        </a:rPr>
                        <a:t> Wakil </a:t>
                      </a:r>
                      <a:r>
                        <a:rPr lang="en-US" sz="1500" dirty="0" err="1">
                          <a:solidFill>
                            <a:srgbClr val="000000"/>
                          </a:solidFill>
                          <a:effectLst/>
                          <a:latin typeface="+mn-lt"/>
                          <a:ea typeface="Malgun Gothic"/>
                          <a:cs typeface="Bookman Old Style"/>
                        </a:rPr>
                        <a:t>Presiden</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0014"/>
                  </a:ext>
                </a:extLst>
              </a:tr>
              <a:tr h="305243">
                <a:tc>
                  <a:txBody>
                    <a:bodyPr/>
                    <a:lstStyle/>
                    <a:p>
                      <a:pPr algn="ctr"/>
                      <a:r>
                        <a:rPr lang="en-US" sz="1500" dirty="0"/>
                        <a:t>5</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Persentase</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Penggunaan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hak</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pilih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Pemilu</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Kepala</a:t>
                      </a:r>
                      <a:r>
                        <a:rPr lang="en-US" sz="1500" dirty="0">
                          <a:solidFill>
                            <a:srgbClr val="000000"/>
                          </a:solidFill>
                          <a:effectLst/>
                          <a:latin typeface="+mn-lt"/>
                          <a:ea typeface="Malgun Gothic"/>
                          <a:cs typeface="Bookman Old Style"/>
                        </a:rPr>
                        <a:t> Daerah</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612752225"/>
                  </a:ext>
                </a:extLst>
              </a:tr>
              <a:tr h="305243">
                <a:tc>
                  <a:txBody>
                    <a:bodyPr/>
                    <a:lstStyle/>
                    <a:p>
                      <a:pPr algn="ctr"/>
                      <a:r>
                        <a:rPr lang="en-US" sz="1500" dirty="0"/>
                        <a:t>6</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Indeks</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Demokrasi</a:t>
                      </a:r>
                      <a:r>
                        <a:rPr lang="en-US" sz="1500" dirty="0">
                          <a:solidFill>
                            <a:srgbClr val="000000"/>
                          </a:solidFill>
                          <a:effectLst/>
                          <a:latin typeface="+mn-lt"/>
                          <a:ea typeface="Malgun Gothic"/>
                          <a:cs typeface="Bookman Old Style"/>
                        </a:rPr>
                        <a:t> Indonesia di </a:t>
                      </a:r>
                      <a:r>
                        <a:rPr lang="en-US" sz="1500" dirty="0" err="1">
                          <a:solidFill>
                            <a:srgbClr val="000000"/>
                          </a:solidFill>
                          <a:effectLst/>
                          <a:latin typeface="+mn-lt"/>
                          <a:ea typeface="Malgun Gothic"/>
                          <a:cs typeface="Bookman Old Style"/>
                        </a:rPr>
                        <a:t>Jawa</a:t>
                      </a:r>
                      <a:r>
                        <a:rPr lang="en-US" sz="1500" dirty="0">
                          <a:solidFill>
                            <a:srgbClr val="000000"/>
                          </a:solidFill>
                          <a:effectLst/>
                          <a:latin typeface="+mn-lt"/>
                          <a:ea typeface="Malgun Gothic"/>
                          <a:cs typeface="Bookman Old Style"/>
                        </a:rPr>
                        <a:t> Tengah</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801966775"/>
                  </a:ext>
                </a:extLst>
              </a:tr>
              <a:tr h="305243">
                <a:tc>
                  <a:txBody>
                    <a:bodyPr/>
                    <a:lstStyle/>
                    <a:p>
                      <a:pPr algn="ctr"/>
                      <a:endParaRPr lang="en-US" sz="1500" dirty="0"/>
                    </a:p>
                  </a:txBody>
                  <a:tcPr/>
                </a:tc>
                <a:tc>
                  <a:txBody>
                    <a:bodyPr/>
                    <a:lstStyle/>
                    <a:p>
                      <a:pPr marL="0" indent="0">
                        <a:spcBef>
                          <a:spcPts val="480"/>
                        </a:spcBef>
                        <a:spcAft>
                          <a:spcPts val="480"/>
                        </a:spcAft>
                        <a:buFont typeface="Arial" pitchFamily="34" charset="0"/>
                        <a:buNone/>
                      </a:pP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93332130"/>
                  </a:ext>
                </a:extLst>
              </a:tr>
            </a:tbl>
          </a:graphicData>
        </a:graphic>
      </p:graphicFrame>
    </p:spTree>
    <p:extLst>
      <p:ext uri="{BB962C8B-B14F-4D97-AF65-F5344CB8AC3E}">
        <p14:creationId xmlns:p14="http://schemas.microsoft.com/office/powerpoint/2010/main" val="28320312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100609" y="132703"/>
            <a:ext cx="7999783"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s-ES" sz="2400" dirty="0"/>
              <a:t>DINAS TENAGA </a:t>
            </a:r>
            <a:r>
              <a:rPr lang="es-ES" sz="2400" dirty="0" smtClean="0"/>
              <a:t>KERJA TRANSMIGRASI  DANPERINDUSTRIAN</a:t>
            </a:r>
            <a:endParaRPr lang="en-US" sz="2400" b="1"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3161173261"/>
              </p:ext>
            </p:extLst>
          </p:nvPr>
        </p:nvGraphicFramePr>
        <p:xfrm>
          <a:off x="108701" y="599688"/>
          <a:ext cx="8928993" cy="5257800"/>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500" dirty="0"/>
                        <a:t>1</a:t>
                      </a:r>
                    </a:p>
                  </a:txBody>
                  <a:tcPr/>
                </a:tc>
                <a:tc>
                  <a:txBody>
                    <a:bodyPr/>
                    <a:lstStyle/>
                    <a:p>
                      <a:pPr marL="0" indent="0">
                        <a:spcBef>
                          <a:spcPts val="480"/>
                        </a:spcBef>
                        <a:spcAft>
                          <a:spcPts val="480"/>
                        </a:spcAft>
                        <a:buFont typeface="Arial" pitchFamily="34" charset="0"/>
                        <a:buNone/>
                      </a:pPr>
                      <a:r>
                        <a:rPr lang="en-US" sz="1500" dirty="0">
                          <a:solidFill>
                            <a:srgbClr val="000000"/>
                          </a:solidFill>
                          <a:effectLst/>
                          <a:latin typeface="+mn-lt"/>
                          <a:ea typeface="Malgun Gothic"/>
                          <a:cs typeface="Bookman Old Style"/>
                        </a:rPr>
                        <a:t>Tingkat </a:t>
                      </a:r>
                      <a:r>
                        <a:rPr lang="en-US" sz="1500" dirty="0" err="1">
                          <a:solidFill>
                            <a:srgbClr val="000000"/>
                          </a:solidFill>
                          <a:effectLst/>
                          <a:latin typeface="+mn-lt"/>
                          <a:ea typeface="Malgun Gothic"/>
                          <a:cs typeface="Bookman Old Style"/>
                        </a:rPr>
                        <a:t>Pengangguran</a:t>
                      </a:r>
                      <a:r>
                        <a:rPr lang="en-US" sz="1500" dirty="0">
                          <a:solidFill>
                            <a:srgbClr val="000000"/>
                          </a:solidFill>
                          <a:effectLst/>
                          <a:latin typeface="+mn-lt"/>
                          <a:ea typeface="Malgun Gothic"/>
                          <a:cs typeface="Bookman Old Style"/>
                        </a:rPr>
                        <a:t> Terbuka </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041545082"/>
                  </a:ext>
                </a:extLst>
              </a:tr>
              <a:tr h="305243">
                <a:tc>
                  <a:txBody>
                    <a:bodyPr/>
                    <a:lstStyle/>
                    <a:p>
                      <a:pPr algn="ctr"/>
                      <a:r>
                        <a:rPr lang="en-US" sz="1500" dirty="0"/>
                        <a:t>2</a:t>
                      </a:r>
                    </a:p>
                  </a:txBody>
                  <a:tcPr/>
                </a:tc>
                <a:tc>
                  <a:txBody>
                    <a:bodyPr/>
                    <a:lstStyle/>
                    <a:p>
                      <a:pPr marL="0" indent="0">
                        <a:spcBef>
                          <a:spcPts val="480"/>
                        </a:spcBef>
                        <a:spcAft>
                          <a:spcPts val="480"/>
                        </a:spcAft>
                        <a:buFont typeface="Arial" pitchFamily="34" charset="0"/>
                        <a:buNone/>
                      </a:pPr>
                      <a:r>
                        <a:rPr lang="en-US" sz="1500" dirty="0">
                          <a:solidFill>
                            <a:srgbClr val="000000"/>
                          </a:solidFill>
                          <a:effectLst/>
                          <a:latin typeface="+mn-lt"/>
                          <a:ea typeface="Malgun Gothic"/>
                          <a:cs typeface="Bookman Old Style"/>
                        </a:rPr>
                        <a:t>Tingkat </a:t>
                      </a:r>
                      <a:r>
                        <a:rPr lang="en-US" sz="1500" dirty="0" err="1">
                          <a:solidFill>
                            <a:srgbClr val="000000"/>
                          </a:solidFill>
                          <a:effectLst/>
                          <a:latin typeface="+mn-lt"/>
                          <a:ea typeface="Malgun Gothic"/>
                          <a:cs typeface="Bookman Old Style"/>
                        </a:rPr>
                        <a:t>Partisipasi</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Angkatan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Kerja</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789890401"/>
                  </a:ext>
                </a:extLst>
              </a:tr>
              <a:tr h="305243">
                <a:tc>
                  <a:txBody>
                    <a:bodyPr/>
                    <a:lstStyle/>
                    <a:p>
                      <a:pPr algn="ctr"/>
                      <a:r>
                        <a:rPr lang="en-US" sz="1500" dirty="0"/>
                        <a:t>3</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effectLst/>
                          <a:latin typeface="+mn-lt"/>
                          <a:ea typeface="Times New Roman"/>
                        </a:rPr>
                        <a:t>Rasio</a:t>
                      </a:r>
                      <a:r>
                        <a:rPr lang="en-US" sz="1500" dirty="0">
                          <a:effectLst/>
                          <a:latin typeface="+mn-lt"/>
                          <a:ea typeface="Times New Roman"/>
                        </a:rPr>
                        <a:t> </a:t>
                      </a:r>
                      <a:r>
                        <a:rPr lang="en-US" sz="1500" dirty="0" err="1">
                          <a:effectLst/>
                          <a:latin typeface="+mn-lt"/>
                          <a:ea typeface="Times New Roman"/>
                        </a:rPr>
                        <a:t>Kesempatan</a:t>
                      </a:r>
                      <a:r>
                        <a:rPr lang="en-US" sz="1500" dirty="0">
                          <a:effectLst/>
                          <a:latin typeface="+mn-lt"/>
                          <a:ea typeface="Times New Roman"/>
                        </a:rPr>
                        <a:t> </a:t>
                      </a:r>
                      <a:r>
                        <a:rPr lang="en-US" sz="1500" dirty="0" err="1">
                          <a:effectLst/>
                          <a:latin typeface="+mn-lt"/>
                          <a:ea typeface="Times New Roman"/>
                        </a:rPr>
                        <a:t>Kerja</a:t>
                      </a:r>
                      <a:r>
                        <a:rPr lang="en-US" sz="1500" dirty="0">
                          <a:effectLst/>
                          <a:latin typeface="+mn-lt"/>
                          <a:ea typeface="Times New Roman"/>
                        </a:rPr>
                        <a:t> </a:t>
                      </a:r>
                      <a:r>
                        <a:rPr lang="en-US" sz="1500" dirty="0" err="1">
                          <a:effectLst/>
                          <a:latin typeface="+mn-lt"/>
                          <a:ea typeface="Times New Roman"/>
                        </a:rPr>
                        <a:t>terhadap</a:t>
                      </a:r>
                      <a:r>
                        <a:rPr lang="en-US" sz="1500" dirty="0">
                          <a:effectLst/>
                          <a:latin typeface="+mn-lt"/>
                          <a:ea typeface="Times New Roman"/>
                        </a:rPr>
                        <a:t> </a:t>
                      </a:r>
                      <a:r>
                        <a:rPr lang="en-US" sz="1500" dirty="0" err="1">
                          <a:effectLst/>
                          <a:latin typeface="+mn-lt"/>
                          <a:ea typeface="Times New Roman"/>
                        </a:rPr>
                        <a:t>penduduk</a:t>
                      </a:r>
                      <a:r>
                        <a:rPr lang="en-US" sz="1500" dirty="0">
                          <a:effectLst/>
                          <a:latin typeface="+mn-lt"/>
                          <a:ea typeface="Times New Roman"/>
                        </a:rPr>
                        <a:t> </a:t>
                      </a:r>
                      <a:r>
                        <a:rPr lang="en-US" sz="1500" dirty="0" err="1">
                          <a:effectLst/>
                          <a:latin typeface="+mn-lt"/>
                          <a:ea typeface="Times New Roman"/>
                        </a:rPr>
                        <a:t>usia</a:t>
                      </a:r>
                      <a:r>
                        <a:rPr lang="en-US" sz="1500" dirty="0">
                          <a:effectLst/>
                          <a:latin typeface="+mn-lt"/>
                          <a:ea typeface="Times New Roman"/>
                        </a:rPr>
                        <a:t> </a:t>
                      </a:r>
                      <a:r>
                        <a:rPr lang="en-US" sz="1500" dirty="0" err="1">
                          <a:effectLst/>
                          <a:latin typeface="+mn-lt"/>
                          <a:ea typeface="Times New Roman"/>
                        </a:rPr>
                        <a:t>kerja</a:t>
                      </a:r>
                      <a:endParaRPr lang="en-US" sz="1500" dirty="0">
                        <a:effectLst/>
                        <a:latin typeface="+mn-lt"/>
                        <a:ea typeface="Times New Roman"/>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746616145"/>
                  </a:ext>
                </a:extLst>
              </a:tr>
              <a:tr h="305243">
                <a:tc>
                  <a:txBody>
                    <a:bodyPr/>
                    <a:lstStyle/>
                    <a:p>
                      <a:pPr algn="ctr"/>
                      <a:r>
                        <a:rPr lang="en-US" sz="1500" dirty="0"/>
                        <a:t>4</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Jumlah</a:t>
                      </a:r>
                      <a:r>
                        <a:rPr lang="en-US" sz="1500" dirty="0">
                          <a:solidFill>
                            <a:srgbClr val="000000"/>
                          </a:solidFill>
                          <a:effectLst/>
                          <a:latin typeface="+mn-lt"/>
                          <a:ea typeface="Malgun Gothic"/>
                          <a:cs typeface="Bookman Old Style"/>
                        </a:rPr>
                        <a:t> AKAN (orang)</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062148784"/>
                  </a:ext>
                </a:extLst>
              </a:tr>
              <a:tr h="305243">
                <a:tc>
                  <a:txBody>
                    <a:bodyPr/>
                    <a:lstStyle/>
                    <a:p>
                      <a:pPr algn="ctr"/>
                      <a:r>
                        <a:rPr lang="en-US" sz="1500" dirty="0"/>
                        <a:t>5</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Produktivitas</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tenaga</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kerja</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Rp</a:t>
                      </a:r>
                      <a:r>
                        <a:rPr lang="en-US" sz="1500" dirty="0">
                          <a:solidFill>
                            <a:srgbClr val="000000"/>
                          </a:solidFill>
                          <a:effectLst/>
                          <a:latin typeface="+mn-lt"/>
                          <a:ea typeface="Malgun Gothic"/>
                          <a:cs typeface="Bookman Old Style"/>
                        </a:rPr>
                        <a:t>)</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0014"/>
                  </a:ext>
                </a:extLst>
              </a:tr>
              <a:tr h="305243">
                <a:tc>
                  <a:txBody>
                    <a:bodyPr/>
                    <a:lstStyle/>
                    <a:p>
                      <a:pPr algn="ctr"/>
                      <a:r>
                        <a:rPr lang="en-US" sz="1500" dirty="0"/>
                        <a:t>6</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sv-SE" sz="1500" dirty="0">
                          <a:solidFill>
                            <a:srgbClr val="000000"/>
                          </a:solidFill>
                          <a:effectLst/>
                          <a:latin typeface="+mn-lt"/>
                          <a:ea typeface="Malgun Gothic"/>
                          <a:cs typeface="Bookman Old Style"/>
                        </a:rPr>
                        <a:t>Laju PDRB  per tenaga kerja (%)</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612752225"/>
                  </a:ext>
                </a:extLst>
              </a:tr>
              <a:tr h="305243">
                <a:tc>
                  <a:txBody>
                    <a:bodyPr/>
                    <a:lstStyle/>
                    <a:p>
                      <a:pPr algn="ctr"/>
                      <a:r>
                        <a:rPr lang="en-US" sz="1500" dirty="0"/>
                        <a:t>7</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Proporsi</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tenaga</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kerja</a:t>
                      </a:r>
                      <a:r>
                        <a:rPr lang="en-US" sz="1500" dirty="0">
                          <a:solidFill>
                            <a:srgbClr val="000000"/>
                          </a:solidFill>
                          <a:effectLst/>
                          <a:latin typeface="+mn-lt"/>
                          <a:ea typeface="Malgun Gothic"/>
                          <a:cs typeface="Bookman Old Style"/>
                        </a:rPr>
                        <a:t> yang </a:t>
                      </a:r>
                      <a:r>
                        <a:rPr lang="en-US" sz="1500" dirty="0" err="1">
                          <a:solidFill>
                            <a:srgbClr val="000000"/>
                          </a:solidFill>
                          <a:effectLst/>
                          <a:latin typeface="+mn-lt"/>
                          <a:ea typeface="Malgun Gothic"/>
                          <a:cs typeface="Bookman Old Style"/>
                        </a:rPr>
                        <a:t>berusaha</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sendiri</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pekerja</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bebas</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keluarga</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terhadap</a:t>
                      </a:r>
                      <a:r>
                        <a:rPr lang="en-US" sz="1500" dirty="0">
                          <a:solidFill>
                            <a:srgbClr val="000000"/>
                          </a:solidFill>
                          <a:effectLst/>
                          <a:latin typeface="+mn-lt"/>
                          <a:ea typeface="Malgun Gothic"/>
                          <a:cs typeface="Bookman Old Style"/>
                        </a:rPr>
                        <a:t> total </a:t>
                      </a:r>
                      <a:r>
                        <a:rPr lang="en-US" sz="1500" dirty="0" err="1">
                          <a:solidFill>
                            <a:srgbClr val="000000"/>
                          </a:solidFill>
                          <a:effectLst/>
                          <a:latin typeface="+mn-lt"/>
                          <a:ea typeface="Malgun Gothic"/>
                          <a:cs typeface="Bookman Old Style"/>
                        </a:rPr>
                        <a:t>kesempatan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kerja</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801966775"/>
                  </a:ext>
                </a:extLst>
              </a:tr>
              <a:tr h="305243">
                <a:tc>
                  <a:txBody>
                    <a:bodyPr/>
                    <a:lstStyle/>
                    <a:p>
                      <a:pPr algn="ctr"/>
                      <a:r>
                        <a:rPr lang="en-US" sz="1500" dirty="0"/>
                        <a:t>8</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Rasio</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Upah</a:t>
                      </a:r>
                      <a:r>
                        <a:rPr lang="en-US" sz="1500" dirty="0">
                          <a:solidFill>
                            <a:srgbClr val="000000"/>
                          </a:solidFill>
                          <a:effectLst/>
                          <a:latin typeface="+mn-lt"/>
                          <a:ea typeface="Malgun Gothic"/>
                          <a:cs typeface="Bookman Old Style"/>
                        </a:rPr>
                        <a:t> Minimum </a:t>
                      </a:r>
                      <a:r>
                        <a:rPr lang="en-US" sz="1500" dirty="0" err="1">
                          <a:solidFill>
                            <a:srgbClr val="000000"/>
                          </a:solidFill>
                          <a:effectLst/>
                          <a:latin typeface="+mn-lt"/>
                          <a:ea typeface="Malgun Gothic"/>
                          <a:cs typeface="Bookman Old Style"/>
                        </a:rPr>
                        <a:t>Kabupaten</a:t>
                      </a:r>
                      <a:r>
                        <a:rPr lang="en-US" sz="1500" dirty="0">
                          <a:solidFill>
                            <a:srgbClr val="000000"/>
                          </a:solidFill>
                          <a:effectLst/>
                          <a:latin typeface="+mn-lt"/>
                          <a:ea typeface="Malgun Gothic"/>
                          <a:cs typeface="Bookman Old Style"/>
                        </a:rPr>
                        <a:t>/Kota disbanding KHL (%)</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979673630"/>
                  </a:ext>
                </a:extLst>
              </a:tr>
              <a:tr h="305243">
                <a:tc>
                  <a:txBody>
                    <a:bodyPr/>
                    <a:lstStyle/>
                    <a:p>
                      <a:pPr algn="ctr"/>
                      <a:r>
                        <a:rPr lang="en-US" sz="1500" dirty="0"/>
                        <a:t>9</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Jumlah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Kasus</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dan</a:t>
                      </a:r>
                      <a:r>
                        <a:rPr lang="en-US" sz="1500" dirty="0">
                          <a:solidFill>
                            <a:srgbClr val="000000"/>
                          </a:solidFill>
                          <a:effectLst/>
                          <a:latin typeface="+mn-lt"/>
                          <a:ea typeface="Malgun Gothic"/>
                          <a:cs typeface="Bookman Old Style"/>
                        </a:rPr>
                        <a:t> Status </a:t>
                      </a:r>
                      <a:r>
                        <a:rPr lang="en-US" sz="1500" dirty="0" err="1">
                          <a:solidFill>
                            <a:srgbClr val="000000"/>
                          </a:solidFill>
                          <a:effectLst/>
                          <a:latin typeface="+mn-lt"/>
                          <a:ea typeface="Malgun Gothic"/>
                          <a:cs typeface="Bookman Old Style"/>
                        </a:rPr>
                        <a:t>Penyelesaian</a:t>
                      </a:r>
                      <a:r>
                        <a:rPr lang="en-US" sz="1500" dirty="0">
                          <a:solidFill>
                            <a:srgbClr val="000000"/>
                          </a:solidFill>
                          <a:effectLst/>
                          <a:latin typeface="+mn-lt"/>
                          <a:ea typeface="Malgun Gothic"/>
                          <a:cs typeface="Bookman Old Style"/>
                        </a:rPr>
                        <a:t> HI</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471270986"/>
                  </a:ext>
                </a:extLst>
              </a:tr>
              <a:tr h="305243">
                <a:tc>
                  <a:txBody>
                    <a:bodyPr/>
                    <a:lstStyle/>
                    <a:p>
                      <a:pPr algn="ctr"/>
                      <a:r>
                        <a:rPr lang="en-US" sz="1500" dirty="0"/>
                        <a:t>10</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Kesepakatan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kerjasama</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antar</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wilayah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dalam</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pengembangan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kawasan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transmigrasi</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463109439"/>
                  </a:ext>
                </a:extLst>
              </a:tr>
              <a:tr h="305243">
                <a:tc>
                  <a:txBody>
                    <a:bodyPr/>
                    <a:lstStyle/>
                    <a:p>
                      <a:pPr algn="ctr"/>
                      <a:r>
                        <a:rPr lang="en-US" sz="1500" dirty="0"/>
                        <a:t>11</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Calon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Transmigran</a:t>
                      </a:r>
                      <a:r>
                        <a:rPr lang="en-US" sz="1500" dirty="0">
                          <a:solidFill>
                            <a:srgbClr val="000000"/>
                          </a:solidFill>
                          <a:effectLst/>
                          <a:latin typeface="+mn-lt"/>
                          <a:ea typeface="Malgun Gothic"/>
                          <a:cs typeface="Bookman Old Style"/>
                        </a:rPr>
                        <a:t> yang </a:t>
                      </a:r>
                      <a:r>
                        <a:rPr lang="en-US" sz="1500" dirty="0" err="1">
                          <a:solidFill>
                            <a:srgbClr val="000000"/>
                          </a:solidFill>
                          <a:effectLst/>
                          <a:latin typeface="+mn-lt"/>
                          <a:ea typeface="Malgun Gothic"/>
                          <a:cs typeface="Bookman Old Style"/>
                        </a:rPr>
                        <a:t>meningkat</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keterampilannya</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setelah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mendapatkan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pelatihan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dasar</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umum</a:t>
                      </a:r>
                      <a:r>
                        <a:rPr lang="en-US" sz="1500" dirty="0">
                          <a:solidFill>
                            <a:srgbClr val="000000"/>
                          </a:solidFill>
                          <a:effectLst/>
                          <a:latin typeface="+mn-lt"/>
                          <a:ea typeface="Malgun Gothic"/>
                          <a:cs typeface="Bookman Old Style"/>
                        </a:rPr>
                        <a:t> (PDU)</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4055976116"/>
                  </a:ext>
                </a:extLst>
              </a:tr>
            </a:tbl>
          </a:graphicData>
        </a:graphic>
      </p:graphicFrame>
    </p:spTree>
    <p:extLst>
      <p:ext uri="{BB962C8B-B14F-4D97-AF65-F5344CB8AC3E}">
        <p14:creationId xmlns:p14="http://schemas.microsoft.com/office/powerpoint/2010/main" val="2138741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100609" y="132702"/>
            <a:ext cx="7999783" cy="77601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id-ID" sz="2400" dirty="0"/>
              <a:t>DINAS</a:t>
            </a:r>
            <a:r>
              <a:rPr lang="en-GB" sz="2400" dirty="0"/>
              <a:t> PEMBERDAYAAN PEREMPUAN</a:t>
            </a:r>
            <a:r>
              <a:rPr lang="id-ID" sz="2400" dirty="0"/>
              <a:t>,</a:t>
            </a:r>
            <a:r>
              <a:rPr lang="en-GB" sz="2400" dirty="0"/>
              <a:t> PERLINDUNGAN ANAK</a:t>
            </a:r>
            <a:r>
              <a:rPr lang="id-ID" sz="2400" dirty="0"/>
              <a:t>, PENGENDALIAN PENDUDUK DAN KELUARGA BERENCANA</a:t>
            </a:r>
            <a:endParaRPr lang="en-US" sz="2400"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nvPr>
        </p:nvGraphicFramePr>
        <p:xfrm>
          <a:off x="100609" y="970505"/>
          <a:ext cx="8928993" cy="5532120"/>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500" dirty="0"/>
                        <a:t>1</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Indeks</a:t>
                      </a:r>
                      <a:r>
                        <a:rPr lang="en-US" sz="1500" dirty="0">
                          <a:solidFill>
                            <a:srgbClr val="000000"/>
                          </a:solidFill>
                          <a:effectLst/>
                          <a:latin typeface="+mn-lt"/>
                          <a:ea typeface="Malgun Gothic"/>
                          <a:cs typeface="Bookman Old Style"/>
                        </a:rPr>
                        <a:t> Pembangunan Gender</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041545082"/>
                  </a:ext>
                </a:extLst>
              </a:tr>
              <a:tr h="305243">
                <a:tc>
                  <a:txBody>
                    <a:bodyPr/>
                    <a:lstStyle/>
                    <a:p>
                      <a:pPr algn="ctr"/>
                      <a:r>
                        <a:rPr lang="en-US" sz="1500" dirty="0"/>
                        <a:t>2</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Indeks</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Pemberdayaan</a:t>
                      </a:r>
                      <a:r>
                        <a:rPr lang="en-US" sz="1500" dirty="0">
                          <a:solidFill>
                            <a:srgbClr val="000000"/>
                          </a:solidFill>
                          <a:effectLst/>
                          <a:latin typeface="+mn-lt"/>
                          <a:ea typeface="Malgun Gothic"/>
                          <a:cs typeface="Bookman Old Style"/>
                        </a:rPr>
                        <a:t> Gender</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789890401"/>
                  </a:ext>
                </a:extLst>
              </a:tr>
              <a:tr h="305243">
                <a:tc>
                  <a:txBody>
                    <a:bodyPr/>
                    <a:lstStyle/>
                    <a:p>
                      <a:pPr algn="ctr"/>
                      <a:r>
                        <a:rPr lang="en-US" sz="1500" dirty="0"/>
                        <a:t>3</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effectLst/>
                          <a:latin typeface="+mn-lt"/>
                          <a:ea typeface="Times New Roman"/>
                        </a:rPr>
                        <a:t>Persentase</a:t>
                      </a:r>
                      <a:r>
                        <a:rPr lang="en-US" sz="1500" dirty="0">
                          <a:effectLst/>
                          <a:latin typeface="+mn-lt"/>
                          <a:ea typeface="Times New Roman"/>
                        </a:rPr>
                        <a:t> </a:t>
                      </a:r>
                      <a:r>
                        <a:rPr lang="en-US" sz="1500" dirty="0" err="1">
                          <a:effectLst/>
                          <a:latin typeface="+mn-lt"/>
                          <a:ea typeface="Times New Roman"/>
                        </a:rPr>
                        <a:t>partisipasi</a:t>
                      </a:r>
                      <a:r>
                        <a:rPr lang="en-US" sz="1500" dirty="0">
                          <a:effectLst/>
                          <a:latin typeface="+mn-lt"/>
                          <a:ea typeface="Times New Roman"/>
                        </a:rPr>
                        <a:t> </a:t>
                      </a:r>
                      <a:r>
                        <a:rPr lang="en-US" sz="1500" dirty="0" err="1">
                          <a:effectLst/>
                          <a:latin typeface="+mn-lt"/>
                          <a:ea typeface="Times New Roman"/>
                        </a:rPr>
                        <a:t>perempuan</a:t>
                      </a:r>
                      <a:r>
                        <a:rPr lang="en-US" sz="1500" dirty="0">
                          <a:effectLst/>
                          <a:latin typeface="+mn-lt"/>
                          <a:ea typeface="Times New Roman"/>
                        </a:rPr>
                        <a:t> </a:t>
                      </a:r>
                      <a:r>
                        <a:rPr lang="en-US" sz="1500" dirty="0" err="1">
                          <a:effectLst/>
                          <a:latin typeface="+mn-lt"/>
                          <a:ea typeface="Times New Roman"/>
                        </a:rPr>
                        <a:t>bekerja</a:t>
                      </a:r>
                      <a:r>
                        <a:rPr lang="en-US" sz="1500" dirty="0">
                          <a:effectLst/>
                          <a:latin typeface="+mn-lt"/>
                          <a:ea typeface="Times New Roman"/>
                        </a:rPr>
                        <a:t> di </a:t>
                      </a:r>
                      <a:r>
                        <a:rPr lang="en-US" sz="1500" dirty="0" err="1">
                          <a:effectLst/>
                          <a:latin typeface="+mn-lt"/>
                          <a:ea typeface="Times New Roman"/>
                        </a:rPr>
                        <a:t>lembaga</a:t>
                      </a:r>
                      <a:r>
                        <a:rPr lang="en-US" sz="1500" dirty="0">
                          <a:effectLst/>
                          <a:latin typeface="+mn-lt"/>
                          <a:ea typeface="Times New Roman"/>
                        </a:rPr>
                        <a:t> </a:t>
                      </a:r>
                      <a:r>
                        <a:rPr lang="en-US" sz="1500" dirty="0" err="1">
                          <a:effectLst/>
                          <a:latin typeface="+mn-lt"/>
                          <a:ea typeface="Times New Roman"/>
                        </a:rPr>
                        <a:t>Pemerintahan</a:t>
                      </a:r>
                      <a:endParaRPr lang="en-US" sz="1500" dirty="0">
                        <a:effectLst/>
                        <a:latin typeface="+mn-lt"/>
                        <a:ea typeface="Times New Roman"/>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746616145"/>
                  </a:ext>
                </a:extLst>
              </a:tr>
              <a:tr h="305243">
                <a:tc>
                  <a:txBody>
                    <a:bodyPr/>
                    <a:lstStyle/>
                    <a:p>
                      <a:pPr algn="ctr"/>
                      <a:r>
                        <a:rPr lang="en-US" sz="1500" dirty="0"/>
                        <a:t>4</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Persentase</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keterwakilan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politik</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perempuan</a:t>
                      </a:r>
                      <a:r>
                        <a:rPr lang="en-US" sz="1500" dirty="0">
                          <a:solidFill>
                            <a:srgbClr val="000000"/>
                          </a:solidFill>
                          <a:effectLst/>
                          <a:latin typeface="+mn-lt"/>
                          <a:ea typeface="Malgun Gothic"/>
                          <a:cs typeface="Bookman Old Style"/>
                        </a:rPr>
                        <a:t> di </a:t>
                      </a:r>
                      <a:r>
                        <a:rPr lang="en-US" sz="1500" dirty="0" err="1">
                          <a:solidFill>
                            <a:srgbClr val="000000"/>
                          </a:solidFill>
                          <a:effectLst/>
                          <a:latin typeface="+mn-lt"/>
                          <a:ea typeface="Malgun Gothic"/>
                          <a:cs typeface="Bookman Old Style"/>
                        </a:rPr>
                        <a:t>lembaga</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parlemen</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062148784"/>
                  </a:ext>
                </a:extLst>
              </a:tr>
              <a:tr h="305243">
                <a:tc>
                  <a:txBody>
                    <a:bodyPr/>
                    <a:lstStyle/>
                    <a:p>
                      <a:pPr algn="ctr"/>
                      <a:r>
                        <a:rPr lang="en-US" sz="1500" dirty="0"/>
                        <a:t>5</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Persentase</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perempuan</a:t>
                      </a:r>
                      <a:r>
                        <a:rPr lang="en-US" sz="1500" dirty="0">
                          <a:solidFill>
                            <a:srgbClr val="000000"/>
                          </a:solidFill>
                          <a:effectLst/>
                          <a:latin typeface="+mn-lt"/>
                          <a:ea typeface="Malgun Gothic"/>
                          <a:cs typeface="Bookman Old Style"/>
                        </a:rPr>
                        <a:t> di </a:t>
                      </a:r>
                      <a:r>
                        <a:rPr lang="en-US" sz="1500" dirty="0" err="1">
                          <a:solidFill>
                            <a:srgbClr val="000000"/>
                          </a:solidFill>
                          <a:effectLst/>
                          <a:latin typeface="+mn-lt"/>
                          <a:ea typeface="Malgun Gothic"/>
                          <a:cs typeface="Bookman Old Style"/>
                        </a:rPr>
                        <a:t>lembaga</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swasta</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0014"/>
                  </a:ext>
                </a:extLst>
              </a:tr>
              <a:tr h="305243">
                <a:tc>
                  <a:txBody>
                    <a:bodyPr/>
                    <a:lstStyle/>
                    <a:p>
                      <a:pPr algn="ctr"/>
                      <a:r>
                        <a:rPr lang="en-US" sz="1500" dirty="0"/>
                        <a:t>6</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Cakupan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ketersediaan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tenaga</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pelayanan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pengaduan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terlatih</a:t>
                      </a:r>
                      <a:r>
                        <a:rPr lang="en-US" sz="1500" dirty="0">
                          <a:solidFill>
                            <a:srgbClr val="000000"/>
                          </a:solidFill>
                          <a:effectLst/>
                          <a:latin typeface="+mn-lt"/>
                          <a:ea typeface="Malgun Gothic"/>
                          <a:cs typeface="Bookman Old Style"/>
                        </a:rPr>
                        <a:t> yang </a:t>
                      </a:r>
                      <a:r>
                        <a:rPr lang="en-US" sz="1500" dirty="0" err="1">
                          <a:solidFill>
                            <a:srgbClr val="000000"/>
                          </a:solidFill>
                          <a:effectLst/>
                          <a:latin typeface="+mn-lt"/>
                          <a:ea typeface="Malgun Gothic"/>
                          <a:cs typeface="Bookman Old Style"/>
                        </a:rPr>
                        <a:t>mampu</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menindaklanjuti</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pengaduan</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612752225"/>
                  </a:ext>
                </a:extLst>
              </a:tr>
              <a:tr h="305243">
                <a:tc>
                  <a:txBody>
                    <a:bodyPr/>
                    <a:lstStyle/>
                    <a:p>
                      <a:pPr algn="ctr"/>
                      <a:r>
                        <a:rPr lang="en-US" sz="1500" dirty="0"/>
                        <a:t>7</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Cakupan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ketersedian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petugas</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bantuan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hkm</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terlatih</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untuk</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mendampingi</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perempuan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dan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anak</a:t>
                      </a:r>
                      <a:r>
                        <a:rPr lang="en-AU" sz="1500" b="0" i="0" u="none" strike="noStrike" dirty="0">
                          <a:solidFill>
                            <a:srgbClr val="000000"/>
                          </a:solidFill>
                          <a:effectLst/>
                          <a:latin typeface="+mn-lt"/>
                        </a:rPr>
                        <a:t> korban </a:t>
                      </a:r>
                      <a:r>
                        <a:rPr lang="en-AU" sz="1500" b="0" i="0" u="none" strike="noStrike" dirty="0" err="1">
                          <a:solidFill>
                            <a:srgbClr val="000000"/>
                          </a:solidFill>
                          <a:effectLst/>
                          <a:latin typeface="+mn-lt"/>
                        </a:rPr>
                        <a:t>dan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atau</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saksi</a:t>
                      </a:r>
                      <a:r>
                        <a:rPr lang="en-AU" sz="1500" b="0" i="0" u="none" strike="noStrike" dirty="0">
                          <a:solidFill>
                            <a:srgbClr val="000000"/>
                          </a:solidFill>
                          <a:effectLst/>
                          <a:latin typeface="+mn-lt"/>
                        </a:rPr>
                        <a:t> KTP/KTA</a:t>
                      </a: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801966775"/>
                  </a:ext>
                </a:extLst>
              </a:tr>
              <a:tr h="305243">
                <a:tc>
                  <a:txBody>
                    <a:bodyPr/>
                    <a:lstStyle/>
                    <a:p>
                      <a:pPr algn="ctr"/>
                      <a:r>
                        <a:rPr lang="en-US" sz="1500" dirty="0"/>
                        <a:t>8</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Cakupan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layanan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pemulangan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bagi</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perempuan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dan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anak</a:t>
                      </a:r>
                      <a:r>
                        <a:rPr lang="en-AU" sz="1500" b="0" i="0" u="none" strike="noStrike" dirty="0">
                          <a:solidFill>
                            <a:srgbClr val="000000"/>
                          </a:solidFill>
                          <a:effectLst/>
                          <a:latin typeface="+mn-lt"/>
                        </a:rPr>
                        <a:t> korban </a:t>
                      </a:r>
                      <a:r>
                        <a:rPr lang="en-AU" sz="1500" b="0" i="0" u="none" strike="noStrike" dirty="0" err="1">
                          <a:solidFill>
                            <a:srgbClr val="000000"/>
                          </a:solidFill>
                          <a:effectLst/>
                          <a:latin typeface="+mn-lt"/>
                        </a:rPr>
                        <a:t>kekerasan</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098504666"/>
                  </a:ext>
                </a:extLst>
              </a:tr>
              <a:tr h="305243">
                <a:tc>
                  <a:txBody>
                    <a:bodyPr/>
                    <a:lstStyle/>
                    <a:p>
                      <a:pPr algn="ctr"/>
                      <a:r>
                        <a:rPr lang="en-US" sz="1500" dirty="0"/>
                        <a:t>9</a:t>
                      </a:r>
                    </a:p>
                  </a:txBody>
                  <a:tcPr/>
                </a:tc>
                <a:tc>
                  <a:txBody>
                    <a:bodyPr/>
                    <a:lstStyle/>
                    <a:p>
                      <a:pPr marL="85725" indent="0" algn="l" fontAlgn="t"/>
                      <a:r>
                        <a:rPr lang="fi-FI" sz="1500" b="0" i="0" u="none" strike="noStrike" dirty="0">
                          <a:solidFill>
                            <a:srgbClr val="000000"/>
                          </a:solidFill>
                          <a:effectLst/>
                          <a:latin typeface="+mn-lt"/>
                        </a:rPr>
                        <a:t>Rasio KDRT pada perempuan dan anak</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285490714"/>
                  </a:ext>
                </a:extLst>
              </a:tr>
              <a:tr h="305243">
                <a:tc>
                  <a:txBody>
                    <a:bodyPr/>
                    <a:lstStyle/>
                    <a:p>
                      <a:pPr algn="ctr"/>
                      <a:r>
                        <a:rPr lang="en-US" sz="1500" dirty="0"/>
                        <a:t>10</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Rasio</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kabupaten</a:t>
                      </a:r>
                      <a:r>
                        <a:rPr lang="en-AU" sz="1500" b="0" i="0" u="none" strike="noStrike" dirty="0">
                          <a:solidFill>
                            <a:srgbClr val="000000"/>
                          </a:solidFill>
                          <a:effectLst/>
                          <a:latin typeface="+mn-lt"/>
                        </a:rPr>
                        <a:t>/</a:t>
                      </a:r>
                      <a:r>
                        <a:rPr lang="en-AU" sz="1500" b="0" i="0" u="none" strike="noStrike" dirty="0" err="1">
                          <a:solidFill>
                            <a:srgbClr val="000000"/>
                          </a:solidFill>
                          <a:effectLst/>
                          <a:latin typeface="+mn-lt"/>
                        </a:rPr>
                        <a:t>kota</a:t>
                      </a:r>
                      <a:r>
                        <a:rPr lang="en-AU" sz="1500" b="0" i="0" u="none" strike="noStrike" dirty="0">
                          <a:solidFill>
                            <a:srgbClr val="000000"/>
                          </a:solidFill>
                          <a:effectLst/>
                          <a:latin typeface="+mn-lt"/>
                        </a:rPr>
                        <a:t> yang </a:t>
                      </a:r>
                      <a:r>
                        <a:rPr lang="en-AU" sz="1500" b="0" i="0" u="none" strike="noStrike" dirty="0" err="1">
                          <a:solidFill>
                            <a:srgbClr val="000000"/>
                          </a:solidFill>
                          <a:effectLst/>
                          <a:latin typeface="+mn-lt"/>
                        </a:rPr>
                        <a:t>memenuhi</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Perlindungan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Anak</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kesejahteraan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dan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hak-hak</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anak</a:t>
                      </a:r>
                      <a:endParaRPr lang="en-AU" sz="1000" b="0" i="0" u="none" strike="noStrike" dirty="0">
                        <a:solidFill>
                          <a:srgbClr val="000000"/>
                        </a:solidFill>
                        <a:effectLst/>
                        <a:latin typeface="Bookman Old Style" panose="02050604050505020204" pitchFamily="18" charset="0"/>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979673630"/>
                  </a:ext>
                </a:extLst>
              </a:tr>
              <a:tr h="305243">
                <a:tc>
                  <a:txBody>
                    <a:bodyPr/>
                    <a:lstStyle/>
                    <a:p>
                      <a:pPr algn="ctr"/>
                      <a:r>
                        <a:rPr lang="en-US" sz="1500" dirty="0"/>
                        <a:t>11</a:t>
                      </a:r>
                    </a:p>
                  </a:txBody>
                  <a:tcPr/>
                </a:tc>
                <a:tc>
                  <a:txBody>
                    <a:bodyPr/>
                    <a:lstStyle/>
                    <a:p>
                      <a:pPr marL="85725" indent="0" algn="l" fontAlgn="t"/>
                      <a:r>
                        <a:rPr lang="en-AU" sz="1500" b="0" i="0" u="none" strike="noStrike" dirty="0" err="1">
                          <a:solidFill>
                            <a:srgbClr val="000000"/>
                          </a:solidFill>
                          <a:effectLst/>
                          <a:latin typeface="+mn-lt"/>
                        </a:rPr>
                        <a:t>Rasio</a:t>
                      </a:r>
                      <a:r>
                        <a:rPr lang="en-AU" sz="1500" b="0" i="0" u="none" strike="noStrike" dirty="0">
                          <a:solidFill>
                            <a:srgbClr val="000000"/>
                          </a:solidFill>
                          <a:effectLst/>
                          <a:latin typeface="+mn-lt"/>
                        </a:rPr>
                        <a:t> Forum </a:t>
                      </a:r>
                      <a:r>
                        <a:rPr lang="en-AU" sz="1500" b="0" i="0" u="none" strike="noStrike" dirty="0" err="1">
                          <a:solidFill>
                            <a:srgbClr val="000000"/>
                          </a:solidFill>
                          <a:effectLst/>
                          <a:latin typeface="+mn-lt"/>
                        </a:rPr>
                        <a:t>Anak</a:t>
                      </a:r>
                      <a:r>
                        <a:rPr lang="en-AU" sz="1500" b="0" i="0" u="none" strike="noStrike" dirty="0">
                          <a:solidFill>
                            <a:srgbClr val="000000"/>
                          </a:solidFill>
                          <a:effectLst/>
                          <a:latin typeface="+mn-lt"/>
                        </a:rPr>
                        <a:t> yang </a:t>
                      </a:r>
                      <a:r>
                        <a:rPr lang="en-AU" sz="1500" b="0" i="0" u="none" strike="noStrike" dirty="0" err="1">
                          <a:solidFill>
                            <a:srgbClr val="000000"/>
                          </a:solidFill>
                          <a:effectLst/>
                          <a:latin typeface="+mn-lt"/>
                        </a:rPr>
                        <a:t>terlibat</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dalam</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pengambilan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kebijakan</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993303033"/>
                  </a:ext>
                </a:extLst>
              </a:tr>
            </a:tbl>
          </a:graphicData>
        </a:graphic>
      </p:graphicFrame>
    </p:spTree>
    <p:extLst>
      <p:ext uri="{BB962C8B-B14F-4D97-AF65-F5344CB8AC3E}">
        <p14:creationId xmlns:p14="http://schemas.microsoft.com/office/powerpoint/2010/main" val="2347737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100609" y="132702"/>
            <a:ext cx="7999783" cy="77601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id-ID" sz="2400" dirty="0"/>
              <a:t>DINAS</a:t>
            </a:r>
            <a:r>
              <a:rPr lang="en-GB" sz="2400" dirty="0"/>
              <a:t> PEMBERDAYAAN PEREMPUAN</a:t>
            </a:r>
            <a:r>
              <a:rPr lang="id-ID" sz="2400" dirty="0"/>
              <a:t>,</a:t>
            </a:r>
            <a:r>
              <a:rPr lang="en-GB" sz="2400" dirty="0"/>
              <a:t> PERLINDUNGAN ANAK</a:t>
            </a:r>
            <a:r>
              <a:rPr lang="id-ID" sz="2400" dirty="0"/>
              <a:t>, PENGENDALIAN PENDUDUK DAN KELUARGA BERENCANA</a:t>
            </a:r>
            <a:endParaRPr lang="en-US" sz="2400"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2746197844"/>
              </p:ext>
            </p:extLst>
          </p:nvPr>
        </p:nvGraphicFramePr>
        <p:xfrm>
          <a:off x="100609" y="970505"/>
          <a:ext cx="8928993" cy="3246120"/>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500" dirty="0"/>
                        <a:t>12</a:t>
                      </a:r>
                    </a:p>
                  </a:txBody>
                  <a:tcPr/>
                </a:tc>
                <a:tc>
                  <a:txBody>
                    <a:bodyPr/>
                    <a:lstStyle/>
                    <a:p>
                      <a:pPr marL="0" indent="0">
                        <a:spcBef>
                          <a:spcPts val="480"/>
                        </a:spcBef>
                        <a:spcAft>
                          <a:spcPts val="480"/>
                        </a:spcAft>
                        <a:buFont typeface="Arial" pitchFamily="34" charset="0"/>
                        <a:buNone/>
                      </a:pPr>
                      <a:r>
                        <a:rPr lang="en-US" sz="1500" dirty="0">
                          <a:solidFill>
                            <a:srgbClr val="000000"/>
                          </a:solidFill>
                          <a:effectLst/>
                          <a:latin typeface="+mn-lt"/>
                          <a:ea typeface="Malgun Gothic"/>
                          <a:cs typeface="Bookman Old Style"/>
                        </a:rPr>
                        <a:t>Contraceptive Prevalence Rate (CPR)/</a:t>
                      </a:r>
                      <a:r>
                        <a:rPr lang="en-US" sz="1500" dirty="0" err="1">
                          <a:solidFill>
                            <a:srgbClr val="000000"/>
                          </a:solidFill>
                          <a:effectLst/>
                          <a:latin typeface="+mn-lt"/>
                          <a:ea typeface="Malgun Gothic"/>
                          <a:cs typeface="Bookman Old Style"/>
                        </a:rPr>
                        <a:t>Peserta</a:t>
                      </a:r>
                      <a:r>
                        <a:rPr lang="en-US" sz="1500" dirty="0">
                          <a:solidFill>
                            <a:srgbClr val="000000"/>
                          </a:solidFill>
                          <a:effectLst/>
                          <a:latin typeface="+mn-lt"/>
                          <a:ea typeface="Malgun Gothic"/>
                          <a:cs typeface="Bookman Old Style"/>
                        </a:rPr>
                        <a:t> KB </a:t>
                      </a:r>
                      <a:r>
                        <a:rPr lang="en-US" sz="1500" dirty="0" err="1">
                          <a:solidFill>
                            <a:srgbClr val="000000"/>
                          </a:solidFill>
                          <a:effectLst/>
                          <a:latin typeface="+mn-lt"/>
                          <a:ea typeface="Malgun Gothic"/>
                          <a:cs typeface="Bookman Old Style"/>
                        </a:rPr>
                        <a:t>Aktif</a:t>
                      </a:r>
                      <a:r>
                        <a:rPr lang="en-US" sz="1500" dirty="0">
                          <a:solidFill>
                            <a:srgbClr val="000000"/>
                          </a:solidFill>
                          <a:effectLst/>
                          <a:latin typeface="+mn-lt"/>
                          <a:ea typeface="Malgun Gothic"/>
                          <a:cs typeface="Bookman Old Style"/>
                        </a:rPr>
                        <a:t> (%)</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041545082"/>
                  </a:ext>
                </a:extLst>
              </a:tr>
              <a:tr h="305243">
                <a:tc>
                  <a:txBody>
                    <a:bodyPr/>
                    <a:lstStyle/>
                    <a:p>
                      <a:pPr algn="ctr"/>
                      <a:r>
                        <a:rPr lang="en-US" sz="1500" dirty="0"/>
                        <a:t>13</a:t>
                      </a:r>
                    </a:p>
                  </a:txBody>
                  <a:tcPr/>
                </a:tc>
                <a:tc>
                  <a:txBody>
                    <a:bodyPr/>
                    <a:lstStyle/>
                    <a:p>
                      <a:pPr marL="0" indent="0">
                        <a:spcBef>
                          <a:spcPts val="480"/>
                        </a:spcBef>
                        <a:spcAft>
                          <a:spcPts val="480"/>
                        </a:spcAft>
                        <a:buFont typeface="Arial" pitchFamily="34" charset="0"/>
                        <a:buNone/>
                      </a:pPr>
                      <a:r>
                        <a:rPr lang="en-US" sz="1500" dirty="0">
                          <a:solidFill>
                            <a:srgbClr val="000000"/>
                          </a:solidFill>
                          <a:effectLst/>
                          <a:latin typeface="+mn-lt"/>
                          <a:ea typeface="Malgun Gothic"/>
                          <a:cs typeface="Bookman Old Style"/>
                        </a:rPr>
                        <a:t>DO KB (%)</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789890401"/>
                  </a:ext>
                </a:extLst>
              </a:tr>
              <a:tr h="305243">
                <a:tc>
                  <a:txBody>
                    <a:bodyPr/>
                    <a:lstStyle/>
                    <a:p>
                      <a:pPr algn="ctr"/>
                      <a:r>
                        <a:rPr lang="en-US" sz="1500" dirty="0"/>
                        <a:t>14</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a:effectLst/>
                          <a:latin typeface="+mn-lt"/>
                          <a:ea typeface="Times New Roman"/>
                        </a:rPr>
                        <a:t>Unmet Need  (%)</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746616145"/>
                  </a:ext>
                </a:extLst>
              </a:tr>
              <a:tr h="305243">
                <a:tc>
                  <a:txBody>
                    <a:bodyPr/>
                    <a:lstStyle/>
                    <a:p>
                      <a:pPr algn="ctr"/>
                      <a:r>
                        <a:rPr lang="en-US" sz="1500" dirty="0"/>
                        <a:t>15</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Persentase</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usia</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perkawinan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perempuan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Pasangan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Usia</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Subur</a:t>
                      </a:r>
                      <a:r>
                        <a:rPr lang="en-US" sz="1500" dirty="0">
                          <a:solidFill>
                            <a:srgbClr val="000000"/>
                          </a:solidFill>
                          <a:effectLst/>
                          <a:latin typeface="+mn-lt"/>
                          <a:ea typeface="Malgun Gothic"/>
                          <a:cs typeface="Bookman Old Style"/>
                        </a:rPr>
                        <a:t> (PUS) </a:t>
                      </a:r>
                      <a:r>
                        <a:rPr lang="en-US" sz="1500" dirty="0" err="1">
                          <a:solidFill>
                            <a:srgbClr val="000000"/>
                          </a:solidFill>
                          <a:effectLst/>
                          <a:latin typeface="+mn-lt"/>
                          <a:ea typeface="Malgun Gothic"/>
                          <a:cs typeface="Bookman Old Style"/>
                        </a:rPr>
                        <a:t>kurang</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dari</a:t>
                      </a:r>
                      <a:r>
                        <a:rPr lang="en-US" sz="1500" dirty="0">
                          <a:solidFill>
                            <a:srgbClr val="000000"/>
                          </a:solidFill>
                          <a:effectLst/>
                          <a:latin typeface="+mn-lt"/>
                          <a:ea typeface="Malgun Gothic"/>
                          <a:cs typeface="Bookman Old Style"/>
                        </a:rPr>
                        <a:t> 20  </a:t>
                      </a:r>
                      <a:r>
                        <a:rPr lang="en-US" sz="1500" dirty="0" err="1">
                          <a:solidFill>
                            <a:srgbClr val="000000"/>
                          </a:solidFill>
                          <a:effectLst/>
                          <a:latin typeface="+mn-lt"/>
                          <a:ea typeface="Malgun Gothic"/>
                          <a:cs typeface="Bookman Old Style"/>
                        </a:rPr>
                        <a:t>tahun</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062148784"/>
                  </a:ext>
                </a:extLst>
              </a:tr>
              <a:tr h="305243">
                <a:tc>
                  <a:txBody>
                    <a:bodyPr/>
                    <a:lstStyle/>
                    <a:p>
                      <a:pPr algn="ctr"/>
                      <a:r>
                        <a:rPr lang="en-US" sz="1500" dirty="0"/>
                        <a:t>16</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Jumlah</a:t>
                      </a:r>
                      <a:r>
                        <a:rPr lang="en-US" sz="1500" dirty="0">
                          <a:solidFill>
                            <a:srgbClr val="000000"/>
                          </a:solidFill>
                          <a:effectLst/>
                          <a:latin typeface="+mn-lt"/>
                          <a:ea typeface="Malgun Gothic"/>
                          <a:cs typeface="Bookman Old Style"/>
                        </a:rPr>
                        <a:t> KB </a:t>
                      </a:r>
                      <a:r>
                        <a:rPr lang="en-US" sz="1500" dirty="0" err="1">
                          <a:solidFill>
                            <a:srgbClr val="000000"/>
                          </a:solidFill>
                          <a:effectLst/>
                          <a:latin typeface="+mn-lt"/>
                          <a:ea typeface="Malgun Gothic"/>
                          <a:cs typeface="Bookman Old Style"/>
                        </a:rPr>
                        <a:t>Mandiri</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0014"/>
                  </a:ext>
                </a:extLst>
              </a:tr>
              <a:tr h="305243">
                <a:tc>
                  <a:txBody>
                    <a:bodyPr/>
                    <a:lstStyle/>
                    <a:p>
                      <a:pPr algn="ctr"/>
                      <a:r>
                        <a:rPr lang="en-US" sz="1500" dirty="0"/>
                        <a:t>17</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Persentase</a:t>
                      </a:r>
                      <a:r>
                        <a:rPr lang="en-US" sz="1500" dirty="0">
                          <a:solidFill>
                            <a:srgbClr val="000000"/>
                          </a:solidFill>
                          <a:effectLst/>
                          <a:latin typeface="+mn-lt"/>
                          <a:ea typeface="Malgun Gothic"/>
                          <a:cs typeface="Bookman Old Style"/>
                        </a:rPr>
                        <a:t> UPPKS </a:t>
                      </a:r>
                      <a:r>
                        <a:rPr lang="en-US" sz="1500" dirty="0" err="1">
                          <a:solidFill>
                            <a:srgbClr val="000000"/>
                          </a:solidFill>
                          <a:effectLst/>
                          <a:latin typeface="+mn-lt"/>
                          <a:ea typeface="Malgun Gothic"/>
                          <a:cs typeface="Bookman Old Style"/>
                        </a:rPr>
                        <a:t>ber</a:t>
                      </a:r>
                      <a:r>
                        <a:rPr lang="en-US" sz="1500" dirty="0">
                          <a:solidFill>
                            <a:srgbClr val="000000"/>
                          </a:solidFill>
                          <a:effectLst/>
                          <a:latin typeface="+mn-lt"/>
                          <a:ea typeface="Malgun Gothic"/>
                          <a:cs typeface="Bookman Old Style"/>
                        </a:rPr>
                        <a:t>  KB</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612752225"/>
                  </a:ext>
                </a:extLst>
              </a:tr>
              <a:tr h="305243">
                <a:tc>
                  <a:txBody>
                    <a:bodyPr/>
                    <a:lstStyle/>
                    <a:p>
                      <a:pPr algn="ctr"/>
                      <a:r>
                        <a:rPr lang="en-US" sz="1500" dirty="0"/>
                        <a:t>18</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Persentase</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kabupaten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kota</a:t>
                      </a:r>
                      <a:r>
                        <a:rPr lang="en-AU" sz="1500" b="0" i="0" u="none" strike="noStrike" dirty="0">
                          <a:solidFill>
                            <a:srgbClr val="000000"/>
                          </a:solidFill>
                          <a:effectLst/>
                          <a:latin typeface="+mn-lt"/>
                        </a:rPr>
                        <a:t> yang </a:t>
                      </a:r>
                      <a:r>
                        <a:rPr lang="en-AU" sz="1500" b="0" i="0" u="none" strike="noStrike" dirty="0" err="1">
                          <a:solidFill>
                            <a:srgbClr val="000000"/>
                          </a:solidFill>
                          <a:effectLst/>
                          <a:latin typeface="+mn-lt"/>
                        </a:rPr>
                        <a:t>telah</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membentuk</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jaringan</a:t>
                      </a:r>
                      <a:r>
                        <a:rPr lang="en-AU" sz="1500" b="0" i="0" u="none" strike="noStrike" dirty="0">
                          <a:solidFill>
                            <a:srgbClr val="000000"/>
                          </a:solidFill>
                          <a:effectLst/>
                          <a:latin typeface="+mn-lt"/>
                        </a:rPr>
                        <a:t> KB/KS</a:t>
                      </a: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801966775"/>
                  </a:ext>
                </a:extLst>
              </a:tr>
            </a:tbl>
          </a:graphicData>
        </a:graphic>
      </p:graphicFrame>
    </p:spTree>
    <p:extLst>
      <p:ext uri="{BB962C8B-B14F-4D97-AF65-F5344CB8AC3E}">
        <p14:creationId xmlns:p14="http://schemas.microsoft.com/office/powerpoint/2010/main" val="2775892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100609" y="132702"/>
            <a:ext cx="7855767" cy="48798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id-ID" sz="2400" dirty="0"/>
              <a:t>DINAS</a:t>
            </a:r>
            <a:r>
              <a:rPr lang="fi-FI" sz="2400" dirty="0"/>
              <a:t> </a:t>
            </a:r>
            <a:r>
              <a:rPr lang="fi-FI" sz="2400" dirty="0" smtClean="0"/>
              <a:t>PERTANIAN , TANAMAN PANGAN DAN PERIKANAN</a:t>
            </a:r>
            <a:endParaRPr lang="en-US" sz="2400"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745131246"/>
              </p:ext>
            </p:extLst>
          </p:nvPr>
        </p:nvGraphicFramePr>
        <p:xfrm>
          <a:off x="105751" y="620688"/>
          <a:ext cx="8928993" cy="4839344"/>
        </p:xfrm>
        <a:graphic>
          <a:graphicData uri="http://schemas.openxmlformats.org/drawingml/2006/table">
            <a:tbl>
              <a:tblPr firstRow="1" bandRow="1">
                <a:tableStyleId>{5C22544A-7EE6-4342-B048-85BDC9FD1C3A}</a:tableStyleId>
              </a:tblPr>
              <a:tblGrid>
                <a:gridCol w="217777">
                  <a:extLst>
                    <a:ext uri="{9D8B030D-6E8A-4147-A177-3AD203B41FA5}">
                      <a16:colId xmlns="" xmlns:a16="http://schemas.microsoft.com/office/drawing/2014/main" val="20000"/>
                    </a:ext>
                  </a:extLst>
                </a:gridCol>
                <a:gridCol w="3830438">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500" dirty="0"/>
                        <a:t>1</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Jumlah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regulasi</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kedaulatan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pangan</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041545082"/>
                  </a:ext>
                </a:extLst>
              </a:tr>
              <a:tr h="305243">
                <a:tc>
                  <a:txBody>
                    <a:bodyPr/>
                    <a:lstStyle/>
                    <a:p>
                      <a:pPr algn="ctr"/>
                      <a:r>
                        <a:rPr lang="en-US" sz="1500" dirty="0"/>
                        <a:t>2</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Ketersediaan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pangan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utama</a:t>
                      </a:r>
                      <a:r>
                        <a:rPr lang="en-US" sz="1500" dirty="0">
                          <a:solidFill>
                            <a:srgbClr val="000000"/>
                          </a:solidFill>
                          <a:effectLst/>
                          <a:latin typeface="+mn-lt"/>
                          <a:ea typeface="Malgun Gothic"/>
                          <a:cs typeface="Bookman Old Style"/>
                        </a:rPr>
                        <a:t> (ton </a:t>
                      </a:r>
                      <a:r>
                        <a:rPr lang="en-US" sz="1500" dirty="0" err="1">
                          <a:solidFill>
                            <a:srgbClr val="000000"/>
                          </a:solidFill>
                          <a:effectLst/>
                          <a:latin typeface="+mn-lt"/>
                          <a:ea typeface="Malgun Gothic"/>
                          <a:cs typeface="Bookman Old Style"/>
                        </a:rPr>
                        <a:t>beras</a:t>
                      </a:r>
                      <a:r>
                        <a:rPr lang="en-US" sz="1500" dirty="0">
                          <a:solidFill>
                            <a:srgbClr val="000000"/>
                          </a:solidFill>
                          <a:effectLst/>
                          <a:latin typeface="+mn-lt"/>
                          <a:ea typeface="Malgun Gothic"/>
                          <a:cs typeface="Bookman Old Style"/>
                        </a:rPr>
                        <a:t>)</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789890401"/>
                  </a:ext>
                </a:extLst>
              </a:tr>
              <a:tr h="305243">
                <a:tc>
                  <a:txBody>
                    <a:bodyPr/>
                    <a:lstStyle/>
                    <a:p>
                      <a:pPr algn="ctr"/>
                      <a:r>
                        <a:rPr lang="en-US" sz="1500" dirty="0"/>
                        <a:t>3</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effectLst/>
                          <a:latin typeface="+mn-lt"/>
                          <a:ea typeface="Times New Roman"/>
                        </a:rPr>
                        <a:t>Persentase</a:t>
                      </a:r>
                      <a:r>
                        <a:rPr lang="en-US" sz="1500" dirty="0">
                          <a:effectLst/>
                          <a:latin typeface="+mn-lt"/>
                          <a:ea typeface="Times New Roman"/>
                        </a:rPr>
                        <a:t> </a:t>
                      </a:r>
                      <a:r>
                        <a:rPr lang="en-US" sz="1500" dirty="0" err="1">
                          <a:effectLst/>
                          <a:latin typeface="+mn-lt"/>
                          <a:ea typeface="Times New Roman"/>
                        </a:rPr>
                        <a:t>Penguatan</a:t>
                      </a:r>
                      <a:r>
                        <a:rPr lang="en-US" sz="1500" dirty="0">
                          <a:effectLst/>
                          <a:latin typeface="+mn-lt"/>
                          <a:ea typeface="Times New Roman"/>
                        </a:rPr>
                        <a:t> </a:t>
                      </a:r>
                      <a:r>
                        <a:rPr lang="en-US" sz="1500" dirty="0" err="1">
                          <a:effectLst/>
                          <a:latin typeface="+mn-lt"/>
                          <a:ea typeface="Times New Roman"/>
                        </a:rPr>
                        <a:t>cadangan</a:t>
                      </a:r>
                      <a:r>
                        <a:rPr lang="en-US" sz="1500" dirty="0">
                          <a:effectLst/>
                          <a:latin typeface="+mn-lt"/>
                          <a:ea typeface="Times New Roman"/>
                        </a:rPr>
                        <a:t> </a:t>
                      </a:r>
                      <a:r>
                        <a:rPr lang="en-US" sz="1500" dirty="0" err="1">
                          <a:effectLst/>
                          <a:latin typeface="+mn-lt"/>
                          <a:ea typeface="Times New Roman"/>
                        </a:rPr>
                        <a:t>pangan</a:t>
                      </a:r>
                      <a:r>
                        <a:rPr lang="en-US" sz="1500" dirty="0">
                          <a:effectLst/>
                          <a:latin typeface="+mn-lt"/>
                          <a:ea typeface="Times New Roman"/>
                        </a:rPr>
                        <a:t> </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746616145"/>
                  </a:ext>
                </a:extLst>
              </a:tr>
              <a:tr h="305243">
                <a:tc>
                  <a:txBody>
                    <a:bodyPr/>
                    <a:lstStyle/>
                    <a:p>
                      <a:pPr algn="ctr"/>
                      <a:r>
                        <a:rPr lang="en-US" sz="1500" dirty="0"/>
                        <a:t>4</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Persentase</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Ketersediaan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Informasi</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Pasokan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harga</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akses</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pangan</a:t>
                      </a:r>
                      <a:r>
                        <a:rPr lang="en-US" sz="1500" dirty="0">
                          <a:solidFill>
                            <a:srgbClr val="000000"/>
                          </a:solidFill>
                          <a:effectLst/>
                          <a:latin typeface="+mn-lt"/>
                          <a:ea typeface="Malgun Gothic"/>
                          <a:cs typeface="Bookman Old Style"/>
                        </a:rPr>
                        <a:t> di </a:t>
                      </a:r>
                      <a:r>
                        <a:rPr lang="en-US" sz="1500" dirty="0" err="1">
                          <a:solidFill>
                            <a:srgbClr val="000000"/>
                          </a:solidFill>
                          <a:effectLst/>
                          <a:latin typeface="+mn-lt"/>
                          <a:ea typeface="Malgun Gothic"/>
                          <a:cs typeface="Bookman Old Style"/>
                        </a:rPr>
                        <a:t>daerah</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062148784"/>
                  </a:ext>
                </a:extLst>
              </a:tr>
              <a:tr h="305243">
                <a:tc>
                  <a:txBody>
                    <a:bodyPr/>
                    <a:lstStyle/>
                    <a:p>
                      <a:pPr algn="ctr"/>
                      <a:r>
                        <a:rPr lang="en-US" sz="1500" dirty="0"/>
                        <a:t>5</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Persentase</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Penanganan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daerah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rawan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pangan</a:t>
                      </a:r>
                      <a:r>
                        <a:rPr lang="en-US" sz="1500" dirty="0">
                          <a:solidFill>
                            <a:srgbClr val="000000"/>
                          </a:solidFill>
                          <a:effectLst/>
                          <a:latin typeface="+mn-lt"/>
                          <a:ea typeface="Malgun Gothic"/>
                          <a:cs typeface="Bookman Old Style"/>
                        </a:rPr>
                        <a:t> </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0014"/>
                  </a:ext>
                </a:extLst>
              </a:tr>
              <a:tr h="305243">
                <a:tc>
                  <a:txBody>
                    <a:bodyPr/>
                    <a:lstStyle/>
                    <a:p>
                      <a:pPr algn="ctr"/>
                      <a:r>
                        <a:rPr lang="en-US" sz="1500" dirty="0"/>
                        <a:t>6</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Skor</a:t>
                      </a:r>
                      <a:r>
                        <a:rPr lang="en-US" sz="1500" dirty="0">
                          <a:solidFill>
                            <a:srgbClr val="000000"/>
                          </a:solidFill>
                          <a:effectLst/>
                          <a:latin typeface="+mn-lt"/>
                          <a:ea typeface="Malgun Gothic"/>
                          <a:cs typeface="Bookman Old Style"/>
                        </a:rPr>
                        <a:t> PPH</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612752225"/>
                  </a:ext>
                </a:extLst>
              </a:tr>
              <a:tr h="490864">
                <a:tc>
                  <a:txBody>
                    <a:bodyPr/>
                    <a:lstStyle/>
                    <a:p>
                      <a:pPr algn="ctr"/>
                      <a:r>
                        <a:rPr lang="en-US" sz="1500" dirty="0" smtClean="0"/>
                        <a:t>7</a:t>
                      </a:r>
                      <a:endParaRPr lang="en-US" sz="1500" dirty="0"/>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AU" sz="1500" b="0" i="0" u="none" strike="noStrike" dirty="0" err="1" smtClean="0">
                          <a:solidFill>
                            <a:srgbClr val="000000"/>
                          </a:solidFill>
                          <a:effectLst/>
                          <a:latin typeface="+mn-lt"/>
                        </a:rPr>
                        <a:t>Persentase</a:t>
                      </a:r>
                      <a:r>
                        <a:rPr lang="en-AU" sz="1500" b="0" i="0" u="none" strike="noStrike" dirty="0" smtClean="0">
                          <a:solidFill>
                            <a:srgbClr val="000000"/>
                          </a:solidFill>
                          <a:effectLst/>
                          <a:latin typeface="+mn-lt"/>
                        </a:rPr>
                        <a:t> </a:t>
                      </a:r>
                      <a:r>
                        <a:rPr lang="en-AU" sz="1500" b="0" i="0" u="none" strike="noStrike" dirty="0" err="1" smtClean="0">
                          <a:solidFill>
                            <a:srgbClr val="000000"/>
                          </a:solidFill>
                          <a:effectLst/>
                          <a:latin typeface="+mn-lt"/>
                        </a:rPr>
                        <a:t>Pengawasan</a:t>
                      </a:r>
                      <a:r>
                        <a:rPr lang="en-AU" sz="1500" b="0" i="0" u="none" strike="noStrike" dirty="0" smtClean="0">
                          <a:solidFill>
                            <a:srgbClr val="000000"/>
                          </a:solidFill>
                          <a:effectLst/>
                          <a:latin typeface="+mn-lt"/>
                        </a:rPr>
                        <a:t> </a:t>
                      </a:r>
                      <a:r>
                        <a:rPr lang="en-AU" sz="1500" b="0" i="0" u="none" strike="noStrike" dirty="0" err="1" smtClean="0">
                          <a:solidFill>
                            <a:srgbClr val="000000"/>
                          </a:solidFill>
                          <a:effectLst/>
                          <a:latin typeface="+mn-lt"/>
                        </a:rPr>
                        <a:t>dan</a:t>
                      </a:r>
                      <a:r>
                        <a:rPr lang="en-AU" sz="1500" b="0" i="0" u="none" strike="noStrike" dirty="0" smtClean="0">
                          <a:solidFill>
                            <a:srgbClr val="000000"/>
                          </a:solidFill>
                          <a:effectLst/>
                          <a:latin typeface="+mn-lt"/>
                        </a:rPr>
                        <a:t> </a:t>
                      </a:r>
                      <a:r>
                        <a:rPr lang="en-AU" sz="1500" b="0" i="0" u="none" strike="noStrike" dirty="0" err="1" smtClean="0">
                          <a:solidFill>
                            <a:srgbClr val="000000"/>
                          </a:solidFill>
                          <a:effectLst/>
                          <a:latin typeface="+mn-lt"/>
                        </a:rPr>
                        <a:t>Pembinaan</a:t>
                      </a:r>
                      <a:r>
                        <a:rPr lang="en-AU" sz="1500" b="0" i="0" u="none" strike="noStrike" dirty="0" smtClean="0">
                          <a:solidFill>
                            <a:srgbClr val="000000"/>
                          </a:solidFill>
                          <a:effectLst/>
                          <a:latin typeface="+mn-lt"/>
                        </a:rPr>
                        <a:t> </a:t>
                      </a:r>
                      <a:r>
                        <a:rPr lang="en-AU" sz="1500" b="0" i="0" u="none" strike="noStrike" dirty="0" err="1" smtClean="0">
                          <a:solidFill>
                            <a:srgbClr val="000000"/>
                          </a:solidFill>
                          <a:effectLst/>
                          <a:latin typeface="+mn-lt"/>
                        </a:rPr>
                        <a:t>keamanan</a:t>
                      </a:r>
                      <a:r>
                        <a:rPr lang="en-AU" sz="1500" b="0" i="0" u="none" strike="noStrike" dirty="0" smtClean="0">
                          <a:solidFill>
                            <a:srgbClr val="000000"/>
                          </a:solidFill>
                          <a:effectLst/>
                          <a:latin typeface="+mn-lt"/>
                        </a:rPr>
                        <a:t> </a:t>
                      </a:r>
                      <a:r>
                        <a:rPr lang="en-AU" sz="1500" b="0" i="0" u="none" strike="noStrike" dirty="0" err="1" smtClean="0">
                          <a:solidFill>
                            <a:srgbClr val="000000"/>
                          </a:solidFill>
                          <a:effectLst/>
                          <a:latin typeface="+mn-lt"/>
                        </a:rPr>
                        <a:t>pangan</a:t>
                      </a:r>
                      <a:endParaRPr lang="en-AU" sz="1500" b="0" i="0" u="none" strike="noStrike" dirty="0" smtClean="0">
                        <a:solidFill>
                          <a:srgbClr val="000000"/>
                        </a:solidFill>
                        <a:effectLst/>
                        <a:latin typeface="+mn-lt"/>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tr>
              <a:tr h="305243">
                <a:tc>
                  <a:txBody>
                    <a:bodyPr/>
                    <a:lstStyle/>
                    <a:p>
                      <a:pPr algn="ctr"/>
                      <a:r>
                        <a:rPr lang="en-US" sz="1500" dirty="0" smtClean="0"/>
                        <a:t>8</a:t>
                      </a:r>
                      <a:endParaRPr lang="en-US" sz="1500" dirty="0"/>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smtClean="0">
                          <a:solidFill>
                            <a:srgbClr val="000000"/>
                          </a:solidFill>
                          <a:effectLst/>
                          <a:latin typeface="+mn-lt"/>
                          <a:ea typeface="Malgun Gothic"/>
                          <a:cs typeface="Bookman Old Style"/>
                        </a:rPr>
                        <a:t>Produksi</a:t>
                      </a:r>
                      <a:r>
                        <a:rPr lang="en-US" sz="1500" dirty="0" smtClean="0">
                          <a:solidFill>
                            <a:srgbClr val="000000"/>
                          </a:solidFill>
                          <a:effectLst/>
                          <a:latin typeface="+mn-lt"/>
                          <a:ea typeface="Malgun Gothic"/>
                          <a:cs typeface="Bookman Old Style"/>
                        </a:rPr>
                        <a:t> </a:t>
                      </a:r>
                      <a:r>
                        <a:rPr lang="en-US" sz="1500" dirty="0" err="1" smtClean="0">
                          <a:solidFill>
                            <a:srgbClr val="000000"/>
                          </a:solidFill>
                          <a:effectLst/>
                          <a:latin typeface="+mn-lt"/>
                          <a:ea typeface="Malgun Gothic"/>
                          <a:cs typeface="Bookman Old Style"/>
                        </a:rPr>
                        <a:t>Perikanan</a:t>
                      </a:r>
                      <a:r>
                        <a:rPr lang="en-US" sz="1500" dirty="0" smtClean="0">
                          <a:solidFill>
                            <a:srgbClr val="000000"/>
                          </a:solidFill>
                          <a:effectLst/>
                          <a:latin typeface="+mn-lt"/>
                          <a:ea typeface="Malgun Gothic"/>
                          <a:cs typeface="Bookman Old Style"/>
                        </a:rPr>
                        <a:t> </a:t>
                      </a:r>
                      <a:r>
                        <a:rPr lang="en-US" sz="1500" dirty="0" err="1" smtClean="0">
                          <a:solidFill>
                            <a:srgbClr val="000000"/>
                          </a:solidFill>
                          <a:effectLst/>
                          <a:latin typeface="+mn-lt"/>
                          <a:ea typeface="Malgun Gothic"/>
                          <a:cs typeface="Bookman Old Style"/>
                        </a:rPr>
                        <a:t>Tangkap</a:t>
                      </a:r>
                      <a:r>
                        <a:rPr lang="en-US" sz="1500" dirty="0" smtClean="0">
                          <a:solidFill>
                            <a:srgbClr val="000000"/>
                          </a:solidFill>
                          <a:effectLst/>
                          <a:latin typeface="+mn-lt"/>
                          <a:ea typeface="Malgun Gothic"/>
                          <a:cs typeface="Bookman Old Style"/>
                        </a:rPr>
                        <a:t> (Ton)</a:t>
                      </a:r>
                    </a:p>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tr>
              <a:tr h="305243">
                <a:tc>
                  <a:txBody>
                    <a:bodyPr/>
                    <a:lstStyle/>
                    <a:p>
                      <a:pPr algn="ctr"/>
                      <a:r>
                        <a:rPr lang="en-US" sz="1500" dirty="0"/>
                        <a:t>9</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US" sz="1500" dirty="0" smtClean="0">
                          <a:solidFill>
                            <a:srgbClr val="000000"/>
                          </a:solidFill>
                          <a:effectLst/>
                          <a:latin typeface="+mn-lt"/>
                          <a:ea typeface="Malgun Gothic"/>
                          <a:cs typeface="Bookman Old Style"/>
                        </a:rPr>
                        <a:t>Rata-rata </a:t>
                      </a:r>
                      <a:r>
                        <a:rPr lang="en-US" sz="1500" dirty="0" err="1" smtClean="0">
                          <a:solidFill>
                            <a:srgbClr val="000000"/>
                          </a:solidFill>
                          <a:effectLst/>
                          <a:latin typeface="+mn-lt"/>
                          <a:ea typeface="Malgun Gothic"/>
                          <a:cs typeface="Bookman Old Style"/>
                        </a:rPr>
                        <a:t>Pendapatan</a:t>
                      </a:r>
                      <a:r>
                        <a:rPr lang="en-US" sz="1500" dirty="0" smtClean="0">
                          <a:solidFill>
                            <a:srgbClr val="000000"/>
                          </a:solidFill>
                          <a:effectLst/>
                          <a:latin typeface="+mn-lt"/>
                          <a:ea typeface="Malgun Gothic"/>
                          <a:cs typeface="Bookman Old Style"/>
                        </a:rPr>
                        <a:t> </a:t>
                      </a:r>
                      <a:r>
                        <a:rPr lang="en-US" sz="1500" dirty="0" err="1" smtClean="0">
                          <a:solidFill>
                            <a:srgbClr val="000000"/>
                          </a:solidFill>
                          <a:effectLst/>
                          <a:latin typeface="+mn-lt"/>
                          <a:ea typeface="Malgun Gothic"/>
                          <a:cs typeface="Bookman Old Style"/>
                        </a:rPr>
                        <a:t>Petani</a:t>
                      </a:r>
                      <a:r>
                        <a:rPr lang="en-US" sz="1500" dirty="0" smtClean="0">
                          <a:solidFill>
                            <a:srgbClr val="000000"/>
                          </a:solidFill>
                          <a:effectLst/>
                          <a:latin typeface="+mn-lt"/>
                          <a:ea typeface="Malgun Gothic"/>
                          <a:cs typeface="Bookman Old Style"/>
                        </a:rPr>
                        <a:t>  </a:t>
                      </a:r>
                      <a:r>
                        <a:rPr lang="en-US" sz="1500" dirty="0" err="1" smtClean="0">
                          <a:solidFill>
                            <a:srgbClr val="000000"/>
                          </a:solidFill>
                          <a:effectLst/>
                          <a:latin typeface="+mn-lt"/>
                          <a:ea typeface="Malgun Gothic"/>
                          <a:cs typeface="Bookman Old Style"/>
                        </a:rPr>
                        <a:t>Ikan</a:t>
                      </a:r>
                      <a:r>
                        <a:rPr lang="en-US" sz="1500" dirty="0" smtClean="0">
                          <a:solidFill>
                            <a:srgbClr val="000000"/>
                          </a:solidFill>
                          <a:effectLst/>
                          <a:latin typeface="+mn-lt"/>
                          <a:ea typeface="Malgun Gothic"/>
                          <a:cs typeface="Bookman Old Style"/>
                        </a:rPr>
                        <a:t> (</a:t>
                      </a:r>
                      <a:r>
                        <a:rPr lang="en-US" sz="1500" dirty="0" err="1" smtClean="0">
                          <a:solidFill>
                            <a:srgbClr val="000000"/>
                          </a:solidFill>
                          <a:effectLst/>
                          <a:latin typeface="+mn-lt"/>
                          <a:ea typeface="Malgun Gothic"/>
                          <a:cs typeface="Bookman Old Style"/>
                        </a:rPr>
                        <a:t>Rp</a:t>
                      </a:r>
                      <a:r>
                        <a:rPr lang="en-US" sz="1500" dirty="0" smtClean="0">
                          <a:solidFill>
                            <a:srgbClr val="000000"/>
                          </a:solidFill>
                          <a:effectLst/>
                          <a:latin typeface="+mn-lt"/>
                          <a:ea typeface="Malgun Gothic"/>
                          <a:cs typeface="Bookman Old Style"/>
                        </a:rPr>
                        <a:t>/</a:t>
                      </a:r>
                      <a:r>
                        <a:rPr lang="en-US" sz="1500" dirty="0" err="1" smtClean="0">
                          <a:solidFill>
                            <a:srgbClr val="000000"/>
                          </a:solidFill>
                          <a:effectLst/>
                          <a:latin typeface="+mn-lt"/>
                          <a:ea typeface="Malgun Gothic"/>
                          <a:cs typeface="Bookman Old Style"/>
                        </a:rPr>
                        <a:t>Kap</a:t>
                      </a:r>
                      <a:r>
                        <a:rPr lang="en-US" sz="1500" dirty="0" smtClean="0">
                          <a:solidFill>
                            <a:srgbClr val="000000"/>
                          </a:solidFill>
                          <a:effectLst/>
                          <a:latin typeface="+mn-lt"/>
                          <a:ea typeface="Malgun Gothic"/>
                          <a:cs typeface="Bookman Old Style"/>
                        </a:rPr>
                        <a:t>/</a:t>
                      </a:r>
                      <a:r>
                        <a:rPr lang="en-US" sz="1500" dirty="0" err="1" smtClean="0">
                          <a:solidFill>
                            <a:srgbClr val="000000"/>
                          </a:solidFill>
                          <a:effectLst/>
                          <a:latin typeface="+mn-lt"/>
                          <a:ea typeface="Malgun Gothic"/>
                          <a:cs typeface="Bookman Old Style"/>
                        </a:rPr>
                        <a:t>Th</a:t>
                      </a:r>
                      <a:r>
                        <a:rPr lang="en-US" sz="1500" dirty="0" smtClean="0">
                          <a:solidFill>
                            <a:srgbClr val="000000"/>
                          </a:solidFill>
                          <a:effectLst/>
                          <a:latin typeface="+mn-lt"/>
                          <a:ea typeface="Malgun Gothic"/>
                          <a:cs typeface="Bookman Old Style"/>
                        </a:rPr>
                        <a:t>)</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801966775"/>
                  </a:ext>
                </a:extLst>
              </a:tr>
              <a:tr h="305243">
                <a:tc>
                  <a:txBody>
                    <a:bodyPr/>
                    <a:lstStyle/>
                    <a:p>
                      <a:pPr algn="ctr"/>
                      <a:r>
                        <a:rPr lang="en-US" sz="1500" dirty="0" smtClean="0"/>
                        <a:t>10</a:t>
                      </a:r>
                      <a:endParaRPr lang="en-US" sz="1500" dirty="0"/>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US" sz="1600" dirty="0" smtClean="0">
                          <a:solidFill>
                            <a:srgbClr val="000000"/>
                          </a:solidFill>
                          <a:effectLst/>
                          <a:latin typeface="+mn-lt"/>
                          <a:ea typeface="Malgun Gothic"/>
                          <a:cs typeface="Bookman Old Style"/>
                        </a:rPr>
                        <a:t>Tingkat </a:t>
                      </a:r>
                      <a:r>
                        <a:rPr lang="en-US" sz="1600" dirty="0" err="1" smtClean="0">
                          <a:solidFill>
                            <a:srgbClr val="000000"/>
                          </a:solidFill>
                          <a:effectLst/>
                          <a:latin typeface="+mn-lt"/>
                          <a:ea typeface="Malgun Gothic"/>
                          <a:cs typeface="Bookman Old Style"/>
                        </a:rPr>
                        <a:t>Konsumsi</a:t>
                      </a:r>
                      <a:r>
                        <a:rPr lang="en-US" sz="1600" dirty="0" smtClean="0">
                          <a:solidFill>
                            <a:srgbClr val="000000"/>
                          </a:solidFill>
                          <a:effectLst/>
                          <a:latin typeface="+mn-lt"/>
                          <a:ea typeface="Malgun Gothic"/>
                          <a:cs typeface="Bookman Old Style"/>
                        </a:rPr>
                        <a:t> </a:t>
                      </a:r>
                      <a:r>
                        <a:rPr lang="en-US" sz="1600" dirty="0" err="1" smtClean="0">
                          <a:solidFill>
                            <a:srgbClr val="000000"/>
                          </a:solidFill>
                          <a:effectLst/>
                          <a:latin typeface="+mn-lt"/>
                          <a:ea typeface="Malgun Gothic"/>
                          <a:cs typeface="Bookman Old Style"/>
                        </a:rPr>
                        <a:t>Ikan</a:t>
                      </a:r>
                      <a:r>
                        <a:rPr lang="en-US" sz="1600" dirty="0" smtClean="0">
                          <a:solidFill>
                            <a:srgbClr val="000000"/>
                          </a:solidFill>
                          <a:effectLst/>
                          <a:latin typeface="+mn-lt"/>
                          <a:ea typeface="Malgun Gothic"/>
                          <a:cs typeface="Bookman Old Style"/>
                        </a:rPr>
                        <a:t> (kg/</a:t>
                      </a:r>
                      <a:r>
                        <a:rPr lang="en-US" sz="1600" dirty="0" err="1" smtClean="0">
                          <a:solidFill>
                            <a:srgbClr val="000000"/>
                          </a:solidFill>
                          <a:effectLst/>
                          <a:latin typeface="+mn-lt"/>
                          <a:ea typeface="Malgun Gothic"/>
                          <a:cs typeface="Bookman Old Style"/>
                        </a:rPr>
                        <a:t>kapita</a:t>
                      </a:r>
                      <a:r>
                        <a:rPr lang="en-US" sz="1600" dirty="0" smtClean="0">
                          <a:solidFill>
                            <a:srgbClr val="000000"/>
                          </a:solidFill>
                          <a:effectLst/>
                          <a:latin typeface="+mn-lt"/>
                          <a:ea typeface="Malgun Gothic"/>
                          <a:cs typeface="Bookman Old Style"/>
                        </a:rPr>
                        <a:t>/</a:t>
                      </a:r>
                      <a:r>
                        <a:rPr lang="en-US" sz="1600" dirty="0" err="1" smtClean="0">
                          <a:solidFill>
                            <a:srgbClr val="000000"/>
                          </a:solidFill>
                          <a:effectLst/>
                          <a:latin typeface="+mn-lt"/>
                          <a:ea typeface="Malgun Gothic"/>
                          <a:cs typeface="Bookman Old Style"/>
                        </a:rPr>
                        <a:t>tahun</a:t>
                      </a:r>
                      <a:r>
                        <a:rPr lang="en-US" sz="1600" dirty="0" smtClean="0">
                          <a:solidFill>
                            <a:srgbClr val="000000"/>
                          </a:solidFill>
                          <a:effectLst/>
                          <a:latin typeface="+mn-lt"/>
                          <a:ea typeface="Malgun Gothic"/>
                          <a:cs typeface="Bookman Old Style"/>
                        </a:rPr>
                        <a:t>)</a:t>
                      </a:r>
                    </a:p>
                    <a:p>
                      <a:pPr marL="85725" marR="0" lvl="0" indent="0" algn="l" defTabSz="914400" rtl="0" eaLnBrk="1" fontAlgn="t" latinLnBrk="0" hangingPunct="1">
                        <a:lnSpc>
                          <a:spcPct val="100000"/>
                        </a:lnSpc>
                        <a:spcBef>
                          <a:spcPts val="0"/>
                        </a:spcBef>
                        <a:spcAft>
                          <a:spcPts val="0"/>
                        </a:spcAft>
                        <a:buClrTx/>
                        <a:buSzTx/>
                        <a:buFontTx/>
                        <a:buNone/>
                        <a:tabLst/>
                        <a:defRPr/>
                      </a:pPr>
                      <a:endParaRPr lang="en-US" sz="1500" dirty="0" smtClean="0">
                        <a:solidFill>
                          <a:srgbClr val="000000"/>
                        </a:solidFill>
                        <a:effectLst/>
                        <a:latin typeface="+mn-lt"/>
                        <a:ea typeface="Malgun Gothic"/>
                        <a:cs typeface="Bookman Old Style"/>
                      </a:endParaRPr>
                    </a:p>
                    <a:p>
                      <a:pPr marL="85725" marR="0" lvl="0" indent="0" algn="l" defTabSz="914400" rtl="0" eaLnBrk="1" fontAlgn="t" latinLnBrk="0" hangingPunct="1">
                        <a:lnSpc>
                          <a:spcPct val="100000"/>
                        </a:lnSpc>
                        <a:spcBef>
                          <a:spcPts val="0"/>
                        </a:spcBef>
                        <a:spcAft>
                          <a:spcPts val="0"/>
                        </a:spcAft>
                        <a:buClrTx/>
                        <a:buSzTx/>
                        <a:buFontTx/>
                        <a:buNone/>
                        <a:tabLst/>
                        <a:defRPr/>
                      </a:pP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tr>
              <a:tr h="305243">
                <a:tc>
                  <a:txBody>
                    <a:bodyPr/>
                    <a:lstStyle/>
                    <a:p>
                      <a:pPr algn="ctr"/>
                      <a:endParaRPr lang="en-US" sz="1500" dirty="0"/>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tr>
            </a:tbl>
          </a:graphicData>
        </a:graphic>
      </p:graphicFrame>
      <p:graphicFrame>
        <p:nvGraphicFramePr>
          <p:cNvPr id="6" name="Table 5">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2485556279"/>
              </p:ext>
            </p:extLst>
          </p:nvPr>
        </p:nvGraphicFramePr>
        <p:xfrm>
          <a:off x="100611" y="2420888"/>
          <a:ext cx="8934513" cy="5440680"/>
        </p:xfrm>
        <a:graphic>
          <a:graphicData uri="http://schemas.openxmlformats.org/drawingml/2006/table">
            <a:tbl>
              <a:tblPr firstRow="1" bandRow="1">
                <a:tableStyleId>{5C22544A-7EE6-4342-B048-85BDC9FD1C3A}</a:tableStyleId>
              </a:tblPr>
              <a:tblGrid>
                <a:gridCol w="520143">
                  <a:extLst>
                    <a:ext uri="{9D8B030D-6E8A-4147-A177-3AD203B41FA5}">
                      <a16:colId xmlns="" xmlns:a16="http://schemas.microsoft.com/office/drawing/2014/main" val="20000"/>
                    </a:ext>
                  </a:extLst>
                </a:gridCol>
                <a:gridCol w="3530575">
                  <a:extLst>
                    <a:ext uri="{9D8B030D-6E8A-4147-A177-3AD203B41FA5}">
                      <a16:colId xmlns="" xmlns:a16="http://schemas.microsoft.com/office/drawing/2014/main" val="20001"/>
                    </a:ext>
                  </a:extLst>
                </a:gridCol>
                <a:gridCol w="1506528">
                  <a:extLst>
                    <a:ext uri="{9D8B030D-6E8A-4147-A177-3AD203B41FA5}">
                      <a16:colId xmlns="" xmlns:a16="http://schemas.microsoft.com/office/drawing/2014/main" val="20002"/>
                    </a:ext>
                  </a:extLst>
                </a:gridCol>
                <a:gridCol w="1071587">
                  <a:extLst>
                    <a:ext uri="{9D8B030D-6E8A-4147-A177-3AD203B41FA5}">
                      <a16:colId xmlns="" xmlns:a16="http://schemas.microsoft.com/office/drawing/2014/main" val="20003"/>
                    </a:ext>
                  </a:extLst>
                </a:gridCol>
                <a:gridCol w="1296945">
                  <a:extLst>
                    <a:ext uri="{9D8B030D-6E8A-4147-A177-3AD203B41FA5}">
                      <a16:colId xmlns="" xmlns:a16="http://schemas.microsoft.com/office/drawing/2014/main" val="20004"/>
                    </a:ext>
                  </a:extLst>
                </a:gridCol>
                <a:gridCol w="1008735">
                  <a:extLst>
                    <a:ext uri="{9D8B030D-6E8A-4147-A177-3AD203B41FA5}">
                      <a16:colId xmlns="" xmlns:a16="http://schemas.microsoft.com/office/drawing/2014/main" val="20005"/>
                    </a:ext>
                  </a:extLst>
                </a:gridCol>
              </a:tblGrid>
              <a:tr h="249579">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218382">
                <a:tc>
                  <a:txBody>
                    <a:bodyPr/>
                    <a:lstStyle/>
                    <a:p>
                      <a:pPr algn="ctr"/>
                      <a:r>
                        <a:rPr lang="en-US" sz="1500" dirty="0"/>
                        <a:t>1</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Produksi</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Padi</a:t>
                      </a:r>
                      <a:r>
                        <a:rPr lang="en-US" sz="1500" dirty="0">
                          <a:solidFill>
                            <a:srgbClr val="000000"/>
                          </a:solidFill>
                          <a:effectLst/>
                          <a:latin typeface="+mn-lt"/>
                          <a:ea typeface="Malgun Gothic"/>
                          <a:cs typeface="Bookman Old Style"/>
                        </a:rPr>
                        <a:t> (ton)</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041545082"/>
                  </a:ext>
                </a:extLst>
              </a:tr>
              <a:tr h="218382">
                <a:tc>
                  <a:txBody>
                    <a:bodyPr/>
                    <a:lstStyle/>
                    <a:p>
                      <a:pPr algn="ctr"/>
                      <a:r>
                        <a:rPr lang="en-US" sz="1500" dirty="0"/>
                        <a:t>2</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Produksi</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Jagung</a:t>
                      </a:r>
                      <a:r>
                        <a:rPr lang="en-US" sz="1500" dirty="0">
                          <a:solidFill>
                            <a:srgbClr val="000000"/>
                          </a:solidFill>
                          <a:effectLst/>
                          <a:latin typeface="+mn-lt"/>
                          <a:ea typeface="Malgun Gothic"/>
                          <a:cs typeface="Bookman Old Style"/>
                        </a:rPr>
                        <a:t> (ton)</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143296813"/>
                  </a:ext>
                </a:extLst>
              </a:tr>
              <a:tr h="218382">
                <a:tc>
                  <a:txBody>
                    <a:bodyPr/>
                    <a:lstStyle/>
                    <a:p>
                      <a:pPr algn="ctr"/>
                      <a:r>
                        <a:rPr lang="en-US" sz="1500" dirty="0"/>
                        <a:t>3</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Produksi</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Kedelai</a:t>
                      </a:r>
                      <a:r>
                        <a:rPr lang="en-US" sz="1500" dirty="0">
                          <a:solidFill>
                            <a:srgbClr val="000000"/>
                          </a:solidFill>
                          <a:effectLst/>
                          <a:latin typeface="+mn-lt"/>
                          <a:ea typeface="Malgun Gothic"/>
                          <a:cs typeface="Bookman Old Style"/>
                        </a:rPr>
                        <a:t> (ton)</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789890401"/>
                  </a:ext>
                </a:extLst>
              </a:tr>
              <a:tr h="218382">
                <a:tc>
                  <a:txBody>
                    <a:bodyPr/>
                    <a:lstStyle/>
                    <a:p>
                      <a:pPr algn="ctr"/>
                      <a:r>
                        <a:rPr lang="en-US" sz="1500" dirty="0"/>
                        <a:t>4</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Produksi</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Bawang</a:t>
                      </a:r>
                      <a:r>
                        <a:rPr lang="en-US" sz="1500" dirty="0">
                          <a:solidFill>
                            <a:srgbClr val="000000"/>
                          </a:solidFill>
                          <a:effectLst/>
                          <a:latin typeface="+mn-lt"/>
                          <a:ea typeface="Malgun Gothic"/>
                          <a:cs typeface="Bookman Old Style"/>
                        </a:rPr>
                        <a:t> Merah (ton)</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615013968"/>
                  </a:ext>
                </a:extLst>
              </a:tr>
              <a:tr h="218382">
                <a:tc>
                  <a:txBody>
                    <a:bodyPr/>
                    <a:lstStyle/>
                    <a:p>
                      <a:pPr algn="ctr"/>
                      <a:r>
                        <a:rPr lang="en-US" sz="1500" dirty="0"/>
                        <a:t>3</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400" dirty="0" err="1">
                          <a:solidFill>
                            <a:srgbClr val="000000"/>
                          </a:solidFill>
                          <a:effectLst/>
                          <a:latin typeface="+mn-lt"/>
                          <a:ea typeface="Malgun Gothic"/>
                          <a:cs typeface="Bookman Old Style"/>
                        </a:rPr>
                        <a:t>Produksi</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Kentang</a:t>
                      </a:r>
                      <a:r>
                        <a:rPr lang="en-US" sz="1400" dirty="0">
                          <a:solidFill>
                            <a:srgbClr val="000000"/>
                          </a:solidFill>
                          <a:effectLst/>
                          <a:latin typeface="+mn-lt"/>
                          <a:ea typeface="Malgun Gothic"/>
                          <a:cs typeface="Bookman Old Style"/>
                        </a:rPr>
                        <a:t> (ton)</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746616145"/>
                  </a:ext>
                </a:extLst>
              </a:tr>
              <a:tr h="218382">
                <a:tc>
                  <a:txBody>
                    <a:bodyPr/>
                    <a:lstStyle/>
                    <a:p>
                      <a:pPr algn="ctr"/>
                      <a:r>
                        <a:rPr lang="en-US" sz="1500" dirty="0"/>
                        <a:t>4</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Produksi</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Cabe</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Besar</a:t>
                      </a:r>
                      <a:r>
                        <a:rPr lang="en-US" sz="1500" dirty="0">
                          <a:solidFill>
                            <a:srgbClr val="000000"/>
                          </a:solidFill>
                          <a:effectLst/>
                          <a:latin typeface="+mn-lt"/>
                          <a:ea typeface="Malgun Gothic"/>
                          <a:cs typeface="Bookman Old Style"/>
                        </a:rPr>
                        <a:t> (ton)</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062148784"/>
                  </a:ext>
                </a:extLst>
              </a:tr>
              <a:tr h="218382">
                <a:tc>
                  <a:txBody>
                    <a:bodyPr/>
                    <a:lstStyle/>
                    <a:p>
                      <a:pPr algn="ctr"/>
                      <a:r>
                        <a:rPr lang="en-US" sz="1500" dirty="0"/>
                        <a:t>5</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Produksi</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Tebu</a:t>
                      </a:r>
                      <a:r>
                        <a:rPr lang="en-US" sz="1500" dirty="0">
                          <a:solidFill>
                            <a:srgbClr val="000000"/>
                          </a:solidFill>
                          <a:effectLst/>
                          <a:latin typeface="+mn-lt"/>
                          <a:ea typeface="Malgun Gothic"/>
                          <a:cs typeface="Bookman Old Style"/>
                        </a:rPr>
                        <a:t> (ton)</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0014"/>
                  </a:ext>
                </a:extLst>
              </a:tr>
              <a:tr h="218382">
                <a:tc>
                  <a:txBody>
                    <a:bodyPr/>
                    <a:lstStyle/>
                    <a:p>
                      <a:pPr algn="ctr"/>
                      <a:r>
                        <a:rPr lang="en-US" sz="1500" dirty="0"/>
                        <a:t>6</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Produksi</a:t>
                      </a:r>
                      <a:r>
                        <a:rPr lang="en-US" sz="1500" dirty="0">
                          <a:solidFill>
                            <a:srgbClr val="000000"/>
                          </a:solidFill>
                          <a:effectLst/>
                          <a:latin typeface="+mn-lt"/>
                          <a:ea typeface="Malgun Gothic"/>
                          <a:cs typeface="Bookman Old Style"/>
                        </a:rPr>
                        <a:t> Kopi (ton)</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612752225"/>
                  </a:ext>
                </a:extLst>
              </a:tr>
              <a:tr h="218382">
                <a:tc>
                  <a:txBody>
                    <a:bodyPr/>
                    <a:lstStyle/>
                    <a:p>
                      <a:pPr algn="ctr"/>
                      <a:r>
                        <a:rPr lang="en-US" sz="1500" dirty="0"/>
                        <a:t>7</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Produksi</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Kakao</a:t>
                      </a:r>
                      <a:r>
                        <a:rPr lang="en-AU" sz="1500" b="0" i="0" u="none" strike="noStrike" dirty="0">
                          <a:solidFill>
                            <a:srgbClr val="000000"/>
                          </a:solidFill>
                          <a:effectLst/>
                          <a:latin typeface="+mn-lt"/>
                        </a:rPr>
                        <a:t> (ton)</a:t>
                      </a: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801966775"/>
                  </a:ext>
                </a:extLst>
              </a:tr>
              <a:tr h="218382">
                <a:tc>
                  <a:txBody>
                    <a:bodyPr/>
                    <a:lstStyle/>
                    <a:p>
                      <a:pPr algn="ctr"/>
                      <a:r>
                        <a:rPr lang="en-US" sz="1500" dirty="0"/>
                        <a:t>8</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Produksi</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Kelapa</a:t>
                      </a:r>
                      <a:r>
                        <a:rPr lang="en-AU" sz="1500" b="0" i="0" u="none" strike="noStrike" dirty="0">
                          <a:solidFill>
                            <a:srgbClr val="000000"/>
                          </a:solidFill>
                          <a:effectLst/>
                          <a:latin typeface="+mn-lt"/>
                        </a:rPr>
                        <a:t> (ton)</a:t>
                      </a: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4173475303"/>
                  </a:ext>
                </a:extLst>
              </a:tr>
              <a:tr h="218382">
                <a:tc>
                  <a:txBody>
                    <a:bodyPr/>
                    <a:lstStyle/>
                    <a:p>
                      <a:pPr algn="ctr"/>
                      <a:r>
                        <a:rPr lang="en-US" sz="1500" dirty="0"/>
                        <a:t>9</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Produksi</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Karet</a:t>
                      </a:r>
                      <a:r>
                        <a:rPr lang="en-AU" sz="1500" b="0" i="0" u="none" strike="noStrike" dirty="0">
                          <a:solidFill>
                            <a:srgbClr val="000000"/>
                          </a:solidFill>
                          <a:effectLst/>
                          <a:latin typeface="+mn-lt"/>
                        </a:rPr>
                        <a:t> (ton)</a:t>
                      </a: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166508732"/>
                  </a:ext>
                </a:extLst>
              </a:tr>
              <a:tr h="218382">
                <a:tc>
                  <a:txBody>
                    <a:bodyPr/>
                    <a:lstStyle/>
                    <a:p>
                      <a:pPr algn="ctr"/>
                      <a:r>
                        <a:rPr lang="en-US" sz="1500" dirty="0"/>
                        <a:t>10</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Produksi</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Cengkeh</a:t>
                      </a:r>
                      <a:r>
                        <a:rPr lang="en-AU" sz="1500" b="0" i="0" u="none" strike="noStrike" dirty="0">
                          <a:solidFill>
                            <a:srgbClr val="000000"/>
                          </a:solidFill>
                          <a:effectLst/>
                          <a:latin typeface="+mn-lt"/>
                        </a:rPr>
                        <a:t> (ton)</a:t>
                      </a: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532389203"/>
                  </a:ext>
                </a:extLst>
              </a:tr>
              <a:tr h="218382">
                <a:tc>
                  <a:txBody>
                    <a:bodyPr/>
                    <a:lstStyle/>
                    <a:p>
                      <a:pPr algn="ctr"/>
                      <a:r>
                        <a:rPr lang="en-US" sz="1500" dirty="0"/>
                        <a:t>11</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Produksi</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Teh</a:t>
                      </a:r>
                      <a:r>
                        <a:rPr lang="en-AU" sz="1500" b="0" i="0" u="none" strike="noStrike" dirty="0">
                          <a:solidFill>
                            <a:srgbClr val="000000"/>
                          </a:solidFill>
                          <a:effectLst/>
                          <a:latin typeface="+mn-lt"/>
                        </a:rPr>
                        <a:t> (ton)</a:t>
                      </a: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628426786"/>
                  </a:ext>
                </a:extLst>
              </a:tr>
              <a:tr h="311974">
                <a:tc>
                  <a:txBody>
                    <a:bodyPr/>
                    <a:lstStyle/>
                    <a:p>
                      <a:pPr algn="ctr"/>
                      <a:r>
                        <a:rPr lang="en-US" sz="1500" dirty="0"/>
                        <a:t>12</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Jumlah</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Balai</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Penyuluhan</a:t>
                      </a:r>
                      <a:r>
                        <a:rPr lang="en-AU" sz="1500" b="0" i="0" u="none" strike="noStrike" dirty="0">
                          <a:solidFill>
                            <a:srgbClr val="000000"/>
                          </a:solidFill>
                          <a:effectLst/>
                          <a:latin typeface="+mn-lt"/>
                        </a:rPr>
                        <a:t> yang </a:t>
                      </a:r>
                      <a:r>
                        <a:rPr lang="en-AU" sz="1500" b="0" i="0" u="none" strike="noStrike" dirty="0" err="1">
                          <a:solidFill>
                            <a:srgbClr val="000000"/>
                          </a:solidFill>
                          <a:effectLst/>
                          <a:latin typeface="+mn-lt"/>
                        </a:rPr>
                        <a:t>berkualitas</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dan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Penumbuhan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Posluhdes</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143233020"/>
                  </a:ext>
                </a:extLst>
              </a:tr>
              <a:tr h="311974">
                <a:tc>
                  <a:txBody>
                    <a:bodyPr/>
                    <a:lstStyle/>
                    <a:p>
                      <a:pPr algn="ctr"/>
                      <a:r>
                        <a:rPr lang="en-US" sz="1500" dirty="0"/>
                        <a:t>13</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Persentase</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penyuluh</a:t>
                      </a:r>
                      <a:r>
                        <a:rPr lang="en-AU" sz="1500" b="0" i="0" u="none" strike="noStrike" dirty="0">
                          <a:solidFill>
                            <a:srgbClr val="000000"/>
                          </a:solidFill>
                          <a:effectLst/>
                          <a:latin typeface="+mn-lt"/>
                        </a:rPr>
                        <a:t> yang </a:t>
                      </a:r>
                      <a:r>
                        <a:rPr lang="en-AU" sz="1500" b="0" i="0" u="none" strike="noStrike" dirty="0" err="1">
                          <a:solidFill>
                            <a:srgbClr val="000000"/>
                          </a:solidFill>
                          <a:effectLst/>
                          <a:latin typeface="+mn-lt"/>
                        </a:rPr>
                        <a:t>memiliki</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kompentesi</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sesuai</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dengan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bidang</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keahlian</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630705822"/>
                  </a:ext>
                </a:extLst>
              </a:tr>
            </a:tbl>
          </a:graphicData>
        </a:graphic>
      </p:graphicFrame>
    </p:spTree>
    <p:extLst>
      <p:ext uri="{BB962C8B-B14F-4D97-AF65-F5344CB8AC3E}">
        <p14:creationId xmlns:p14="http://schemas.microsoft.com/office/powerpoint/2010/main" val="1447496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100609" y="132702"/>
            <a:ext cx="5911551" cy="41597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GB" sz="2400" dirty="0"/>
              <a:t>DINAS </a:t>
            </a:r>
            <a:r>
              <a:rPr lang="id-ID" sz="2400" dirty="0"/>
              <a:t>LINGKUNGAN HIDUP </a:t>
            </a:r>
            <a:endParaRPr lang="en-US" sz="2400"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3467991541"/>
              </p:ext>
            </p:extLst>
          </p:nvPr>
        </p:nvGraphicFramePr>
        <p:xfrm>
          <a:off x="100609" y="558903"/>
          <a:ext cx="8928993" cy="6309360"/>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500" dirty="0"/>
                        <a:t>1</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Informasi</a:t>
                      </a:r>
                      <a:r>
                        <a:rPr lang="en-US" sz="1500" dirty="0">
                          <a:solidFill>
                            <a:srgbClr val="000000"/>
                          </a:solidFill>
                          <a:effectLst/>
                          <a:latin typeface="+mn-lt"/>
                          <a:ea typeface="Malgun Gothic"/>
                          <a:cs typeface="Bookman Old Style"/>
                        </a:rPr>
                        <a:t> status </a:t>
                      </a:r>
                      <a:r>
                        <a:rPr lang="en-US" sz="1500" dirty="0" err="1">
                          <a:solidFill>
                            <a:srgbClr val="000000"/>
                          </a:solidFill>
                          <a:effectLst/>
                          <a:latin typeface="+mn-lt"/>
                          <a:ea typeface="Malgun Gothic"/>
                          <a:cs typeface="Bookman Old Style"/>
                        </a:rPr>
                        <a:t>mutu</a:t>
                      </a:r>
                      <a:r>
                        <a:rPr lang="en-US" sz="1500" dirty="0">
                          <a:solidFill>
                            <a:srgbClr val="000000"/>
                          </a:solidFill>
                          <a:effectLst/>
                          <a:latin typeface="+mn-lt"/>
                          <a:ea typeface="Malgun Gothic"/>
                          <a:cs typeface="Bookman Old Style"/>
                        </a:rPr>
                        <a:t>  air</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041545082"/>
                  </a:ext>
                </a:extLst>
              </a:tr>
              <a:tr h="305243">
                <a:tc>
                  <a:txBody>
                    <a:bodyPr/>
                    <a:lstStyle/>
                    <a:p>
                      <a:pPr algn="ctr"/>
                      <a:r>
                        <a:rPr lang="en-US" sz="1500" dirty="0"/>
                        <a:t>2</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Persentase</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pengaduan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akibat</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dugaan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pencemaran</a:t>
                      </a:r>
                      <a:r>
                        <a:rPr lang="en-US" sz="1500" dirty="0">
                          <a:solidFill>
                            <a:srgbClr val="000000"/>
                          </a:solidFill>
                          <a:effectLst/>
                          <a:latin typeface="+mn-lt"/>
                          <a:ea typeface="Malgun Gothic"/>
                          <a:cs typeface="Bookman Old Style"/>
                        </a:rPr>
                        <a:t>/</a:t>
                      </a:r>
                      <a:r>
                        <a:rPr lang="en-US" sz="1500" dirty="0" err="1">
                          <a:solidFill>
                            <a:srgbClr val="000000"/>
                          </a:solidFill>
                          <a:effectLst/>
                          <a:latin typeface="+mn-lt"/>
                          <a:ea typeface="Malgun Gothic"/>
                          <a:cs typeface="Bookman Old Style"/>
                        </a:rPr>
                        <a:t>kerusakan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lingkungan</a:t>
                      </a:r>
                      <a:r>
                        <a:rPr lang="en-US" sz="1500" dirty="0">
                          <a:solidFill>
                            <a:srgbClr val="000000"/>
                          </a:solidFill>
                          <a:effectLst/>
                          <a:latin typeface="+mn-lt"/>
                          <a:ea typeface="Malgun Gothic"/>
                          <a:cs typeface="Bookman Old Style"/>
                        </a:rPr>
                        <a:t> yang </a:t>
                      </a:r>
                      <a:r>
                        <a:rPr lang="en-US" sz="1500" dirty="0" err="1">
                          <a:solidFill>
                            <a:srgbClr val="000000"/>
                          </a:solidFill>
                          <a:effectLst/>
                          <a:latin typeface="+mn-lt"/>
                          <a:ea typeface="Malgun Gothic"/>
                          <a:cs typeface="Bookman Old Style"/>
                        </a:rPr>
                        <a:t>ditindaklanjuti</a:t>
                      </a:r>
                      <a:r>
                        <a:rPr lang="en-US" sz="1500" dirty="0">
                          <a:solidFill>
                            <a:srgbClr val="000000"/>
                          </a:solidFill>
                          <a:effectLst/>
                          <a:latin typeface="+mn-lt"/>
                          <a:ea typeface="Malgun Gothic"/>
                          <a:cs typeface="Bookman Old Style"/>
                        </a:rPr>
                        <a:t> (SPM)</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789890401"/>
                  </a:ext>
                </a:extLst>
              </a:tr>
              <a:tr h="305243">
                <a:tc>
                  <a:txBody>
                    <a:bodyPr/>
                    <a:lstStyle/>
                    <a:p>
                      <a:pPr algn="ctr"/>
                      <a:r>
                        <a:rPr lang="en-US" sz="1500" dirty="0"/>
                        <a:t>3</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effectLst/>
                          <a:latin typeface="+mn-lt"/>
                          <a:ea typeface="Times New Roman"/>
                        </a:rPr>
                        <a:t>Terlaksananya</a:t>
                      </a:r>
                      <a:r>
                        <a:rPr lang="en-US" sz="1500" dirty="0">
                          <a:effectLst/>
                          <a:latin typeface="+mn-lt"/>
                          <a:ea typeface="Times New Roman"/>
                        </a:rPr>
                        <a:t> </a:t>
                      </a:r>
                      <a:r>
                        <a:rPr lang="en-US" sz="1500" dirty="0" err="1">
                          <a:effectLst/>
                          <a:latin typeface="+mn-lt"/>
                          <a:ea typeface="Times New Roman"/>
                        </a:rPr>
                        <a:t>pengendalian</a:t>
                      </a:r>
                      <a:r>
                        <a:rPr lang="en-US" sz="1500" dirty="0">
                          <a:effectLst/>
                          <a:latin typeface="+mn-lt"/>
                          <a:ea typeface="Times New Roman"/>
                        </a:rPr>
                        <a:t> </a:t>
                      </a:r>
                      <a:r>
                        <a:rPr lang="en-US" sz="1500" dirty="0" err="1">
                          <a:effectLst/>
                          <a:latin typeface="+mn-lt"/>
                          <a:ea typeface="Times New Roman"/>
                        </a:rPr>
                        <a:t>dan</a:t>
                      </a:r>
                      <a:r>
                        <a:rPr lang="en-US" sz="1500" dirty="0">
                          <a:effectLst/>
                          <a:latin typeface="+mn-lt"/>
                          <a:ea typeface="Times New Roman"/>
                        </a:rPr>
                        <a:t> </a:t>
                      </a:r>
                      <a:r>
                        <a:rPr lang="en-US" sz="1500" dirty="0" err="1">
                          <a:effectLst/>
                          <a:latin typeface="+mn-lt"/>
                          <a:ea typeface="Times New Roman"/>
                        </a:rPr>
                        <a:t>pengawasan</a:t>
                      </a:r>
                      <a:r>
                        <a:rPr lang="en-US" sz="1500" dirty="0">
                          <a:effectLst/>
                          <a:latin typeface="+mn-lt"/>
                          <a:ea typeface="Times New Roman"/>
                        </a:rPr>
                        <a:t> </a:t>
                      </a:r>
                      <a:r>
                        <a:rPr lang="en-US" sz="1500" dirty="0" err="1">
                          <a:effectLst/>
                          <a:latin typeface="+mn-lt"/>
                          <a:ea typeface="Times New Roman"/>
                        </a:rPr>
                        <a:t>thd</a:t>
                      </a:r>
                      <a:r>
                        <a:rPr lang="en-US" sz="1500" dirty="0">
                          <a:effectLst/>
                          <a:latin typeface="+mn-lt"/>
                          <a:ea typeface="Times New Roman"/>
                        </a:rPr>
                        <a:t> </a:t>
                      </a:r>
                      <a:r>
                        <a:rPr lang="en-US" sz="1500" dirty="0" err="1">
                          <a:effectLst/>
                          <a:latin typeface="+mn-lt"/>
                          <a:ea typeface="Times New Roman"/>
                        </a:rPr>
                        <a:t>sumber</a:t>
                      </a:r>
                      <a:r>
                        <a:rPr lang="en-US" sz="1500" dirty="0">
                          <a:effectLst/>
                          <a:latin typeface="+mn-lt"/>
                          <a:ea typeface="Times New Roman"/>
                        </a:rPr>
                        <a:t> </a:t>
                      </a:r>
                      <a:r>
                        <a:rPr lang="en-US" sz="1500" dirty="0" err="1">
                          <a:effectLst/>
                          <a:latin typeface="+mn-lt"/>
                          <a:ea typeface="Times New Roman"/>
                        </a:rPr>
                        <a:t>pencemaran</a:t>
                      </a:r>
                      <a:r>
                        <a:rPr lang="en-US" sz="1500" dirty="0">
                          <a:effectLst/>
                          <a:latin typeface="+mn-lt"/>
                          <a:ea typeface="Times New Roman"/>
                        </a:rPr>
                        <a:t> </a:t>
                      </a:r>
                      <a:r>
                        <a:rPr lang="en-US" sz="1500" dirty="0" err="1">
                          <a:effectLst/>
                          <a:latin typeface="+mn-lt"/>
                          <a:ea typeface="Times New Roman"/>
                        </a:rPr>
                        <a:t>pada</a:t>
                      </a:r>
                      <a:r>
                        <a:rPr lang="en-US" sz="1500" dirty="0">
                          <a:effectLst/>
                          <a:latin typeface="+mn-lt"/>
                          <a:ea typeface="Times New Roman"/>
                        </a:rPr>
                        <a:t> UMKM/</a:t>
                      </a:r>
                      <a:r>
                        <a:rPr lang="en-US" sz="1500" dirty="0" err="1">
                          <a:effectLst/>
                          <a:latin typeface="+mn-lt"/>
                          <a:ea typeface="Times New Roman"/>
                        </a:rPr>
                        <a:t>obyek</a:t>
                      </a:r>
                      <a:r>
                        <a:rPr lang="en-US" sz="1500" dirty="0">
                          <a:effectLst/>
                          <a:latin typeface="+mn-lt"/>
                          <a:ea typeface="Times New Roman"/>
                        </a:rPr>
                        <a:t> </a:t>
                      </a:r>
                      <a:r>
                        <a:rPr lang="nl-NL" sz="1500" dirty="0">
                          <a:effectLst/>
                          <a:latin typeface="+mn-lt"/>
                          <a:ea typeface="Times New Roman"/>
                        </a:rPr>
                        <a:t>domestik dan  usaha dan/atau kegiatan menengah/besar </a:t>
                      </a:r>
                      <a:endParaRPr lang="en-US" sz="1500" dirty="0">
                        <a:effectLst/>
                        <a:latin typeface="+mn-lt"/>
                        <a:ea typeface="Times New Roman"/>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746616145"/>
                  </a:ext>
                </a:extLst>
              </a:tr>
              <a:tr h="305243">
                <a:tc>
                  <a:txBody>
                    <a:bodyPr/>
                    <a:lstStyle/>
                    <a:p>
                      <a:pPr algn="ctr"/>
                      <a:r>
                        <a:rPr lang="en-US" sz="1500" dirty="0"/>
                        <a:t>4</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Pembinaan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perbaikan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kinerja</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pengelolaan</a:t>
                      </a:r>
                      <a:r>
                        <a:rPr lang="en-US" sz="1500" dirty="0">
                          <a:solidFill>
                            <a:srgbClr val="000000"/>
                          </a:solidFill>
                          <a:effectLst/>
                          <a:latin typeface="+mn-lt"/>
                          <a:ea typeface="Malgun Gothic"/>
                          <a:cs typeface="Bookman Old Style"/>
                        </a:rPr>
                        <a:t> </a:t>
                      </a:r>
                      <a:r>
                        <a:rPr lang="nl-NL" sz="1500" dirty="0">
                          <a:solidFill>
                            <a:srgbClr val="000000"/>
                          </a:solidFill>
                          <a:effectLst/>
                          <a:latin typeface="+mn-lt"/>
                          <a:ea typeface="Malgun Gothic"/>
                          <a:cs typeface="Bookman Old Style"/>
                        </a:rPr>
                        <a:t>B-3 dan limbah  B-3  bagi pelaku usaha dan/kegiatan sesuai peraturan</a:t>
                      </a:r>
                      <a:r>
                        <a:rPr lang="en-US" sz="1500" dirty="0">
                          <a:solidFill>
                            <a:srgbClr val="000000"/>
                          </a:solidFill>
                          <a:effectLst/>
                          <a:latin typeface="+mn-lt"/>
                          <a:ea typeface="Malgun Gothic"/>
                          <a:cs typeface="Bookman Old Style"/>
                        </a:rPr>
                        <a:t> </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062148784"/>
                  </a:ext>
                </a:extLst>
              </a:tr>
              <a:tr h="305243">
                <a:tc>
                  <a:txBody>
                    <a:bodyPr/>
                    <a:lstStyle/>
                    <a:p>
                      <a:pPr algn="ctr"/>
                      <a:r>
                        <a:rPr lang="en-US" sz="1500" dirty="0"/>
                        <a:t>5</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Pengawasan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pelaksanaan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pengelolaan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lingkungan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hidup</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bagi</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usaha</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dan</a:t>
                      </a:r>
                      <a:r>
                        <a:rPr lang="en-US" sz="1500" dirty="0">
                          <a:solidFill>
                            <a:srgbClr val="000000"/>
                          </a:solidFill>
                          <a:effectLst/>
                          <a:latin typeface="+mn-lt"/>
                          <a:ea typeface="Malgun Gothic"/>
                          <a:cs typeface="Bookman Old Style"/>
                        </a:rPr>
                        <a:t>/keg </a:t>
                      </a:r>
                      <a:r>
                        <a:rPr lang="en-US" sz="1500" dirty="0" err="1">
                          <a:solidFill>
                            <a:srgbClr val="000000"/>
                          </a:solidFill>
                          <a:effectLst/>
                          <a:latin typeface="+mn-lt"/>
                          <a:ea typeface="Malgun Gothic"/>
                          <a:cs typeface="Bookman Old Style"/>
                        </a:rPr>
                        <a:t>wajib</a:t>
                      </a:r>
                      <a:r>
                        <a:rPr lang="en-US" sz="1500" dirty="0">
                          <a:solidFill>
                            <a:srgbClr val="000000"/>
                          </a:solidFill>
                          <a:effectLst/>
                          <a:latin typeface="+mn-lt"/>
                          <a:ea typeface="Malgun Gothic"/>
                          <a:cs typeface="Bookman Old Style"/>
                        </a:rPr>
                        <a:t> AMDAL </a:t>
                      </a:r>
                      <a:r>
                        <a:rPr lang="en-US" sz="1500" dirty="0" err="1">
                          <a:solidFill>
                            <a:srgbClr val="000000"/>
                          </a:solidFill>
                          <a:effectLst/>
                          <a:latin typeface="+mn-lt"/>
                          <a:ea typeface="Malgun Gothic"/>
                          <a:cs typeface="Bookman Old Style"/>
                        </a:rPr>
                        <a:t>atau</a:t>
                      </a:r>
                      <a:r>
                        <a:rPr lang="en-US" sz="1500" dirty="0">
                          <a:solidFill>
                            <a:srgbClr val="000000"/>
                          </a:solidFill>
                          <a:effectLst/>
                          <a:latin typeface="+mn-lt"/>
                          <a:ea typeface="Malgun Gothic"/>
                          <a:cs typeface="Bookman Old Style"/>
                        </a:rPr>
                        <a:t> UKL-UPL</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0014"/>
                  </a:ext>
                </a:extLst>
              </a:tr>
              <a:tr h="305243">
                <a:tc>
                  <a:txBody>
                    <a:bodyPr/>
                    <a:lstStyle/>
                    <a:p>
                      <a:pPr algn="ctr"/>
                      <a:r>
                        <a:rPr lang="en-US" sz="1500" dirty="0"/>
                        <a:t>6</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Penanaman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bibit</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tanaman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konservasi</a:t>
                      </a:r>
                      <a:r>
                        <a:rPr lang="en-US" sz="1500" dirty="0">
                          <a:solidFill>
                            <a:srgbClr val="000000"/>
                          </a:solidFill>
                          <a:effectLst/>
                          <a:latin typeface="+mn-lt"/>
                          <a:ea typeface="Malgun Gothic"/>
                          <a:cs typeface="Bookman Old Style"/>
                        </a:rPr>
                        <a:t> di </a:t>
                      </a:r>
                      <a:r>
                        <a:rPr lang="en-US" sz="1500" dirty="0" err="1">
                          <a:solidFill>
                            <a:srgbClr val="000000"/>
                          </a:solidFill>
                          <a:effectLst/>
                          <a:latin typeface="+mn-lt"/>
                          <a:ea typeface="Malgun Gothic"/>
                          <a:cs typeface="Bookman Old Style"/>
                        </a:rPr>
                        <a:t>kawasan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lindung</a:t>
                      </a:r>
                      <a:r>
                        <a:rPr lang="en-US" sz="1500" dirty="0">
                          <a:solidFill>
                            <a:srgbClr val="000000"/>
                          </a:solidFill>
                          <a:effectLst/>
                          <a:latin typeface="+mn-lt"/>
                          <a:ea typeface="Malgun Gothic"/>
                          <a:cs typeface="Bookman Old Style"/>
                        </a:rPr>
                        <a:t> </a:t>
                      </a:r>
                      <a:r>
                        <a:rPr lang="sv-SE" sz="1500" dirty="0">
                          <a:solidFill>
                            <a:srgbClr val="000000"/>
                          </a:solidFill>
                          <a:effectLst/>
                          <a:latin typeface="+mn-lt"/>
                          <a:ea typeface="Malgun Gothic"/>
                          <a:cs typeface="Bookman Old Style"/>
                        </a:rPr>
                        <a:t>di luar kawasan hutan (ha)</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612752225"/>
                  </a:ext>
                </a:extLst>
              </a:tr>
              <a:tr h="305243">
                <a:tc>
                  <a:txBody>
                    <a:bodyPr/>
                    <a:lstStyle/>
                    <a:p>
                      <a:pPr algn="ctr"/>
                      <a:r>
                        <a:rPr lang="en-US" sz="1500" dirty="0"/>
                        <a:t>7</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Penanaman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tanaman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ungggulan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lokal</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daerah</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tanaman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langka</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801966775"/>
                  </a:ext>
                </a:extLst>
              </a:tr>
              <a:tr h="305243">
                <a:tc>
                  <a:txBody>
                    <a:bodyPr/>
                    <a:lstStyle/>
                    <a:p>
                      <a:pPr algn="ctr"/>
                      <a:r>
                        <a:rPr lang="en-US" sz="1500" dirty="0"/>
                        <a:t>8</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Jumlah</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luas</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Ruang</a:t>
                      </a:r>
                      <a:r>
                        <a:rPr lang="en-AU" sz="1500" b="0" i="0" u="none" strike="noStrike" dirty="0">
                          <a:solidFill>
                            <a:srgbClr val="000000"/>
                          </a:solidFill>
                          <a:effectLst/>
                          <a:latin typeface="+mn-lt"/>
                        </a:rPr>
                        <a:t> Terbuka </a:t>
                      </a:r>
                      <a:r>
                        <a:rPr lang="en-AU" sz="1500" b="0" i="0" u="none" strike="noStrike" dirty="0" err="1">
                          <a:solidFill>
                            <a:srgbClr val="000000"/>
                          </a:solidFill>
                          <a:effectLst/>
                          <a:latin typeface="+mn-lt"/>
                        </a:rPr>
                        <a:t>Hijau</a:t>
                      </a:r>
                      <a:r>
                        <a:rPr lang="en-AU" sz="1500" b="0" i="0" u="none" strike="noStrike" dirty="0">
                          <a:solidFill>
                            <a:srgbClr val="000000"/>
                          </a:solidFill>
                          <a:effectLst/>
                          <a:latin typeface="+mn-lt"/>
                        </a:rPr>
                        <a:t> (RTH) di </a:t>
                      </a:r>
                      <a:r>
                        <a:rPr lang="en-AU" sz="1500" b="0" i="0" u="none" strike="noStrike" dirty="0" err="1">
                          <a:solidFill>
                            <a:srgbClr val="000000"/>
                          </a:solidFill>
                          <a:effectLst/>
                          <a:latin typeface="+mn-lt"/>
                        </a:rPr>
                        <a:t>wilayah</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perkotaan</a:t>
                      </a:r>
                      <a:r>
                        <a:rPr lang="en-AU" sz="1500" b="0" i="0" u="none" strike="noStrike" dirty="0">
                          <a:solidFill>
                            <a:srgbClr val="000000"/>
                          </a:solidFill>
                          <a:effectLst/>
                          <a:latin typeface="+mn-lt"/>
                        </a:rPr>
                        <a:t> (ha)</a:t>
                      </a: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098504666"/>
                  </a:ext>
                </a:extLst>
              </a:tr>
              <a:tr h="305243">
                <a:tc>
                  <a:txBody>
                    <a:bodyPr/>
                    <a:lstStyle/>
                    <a:p>
                      <a:pPr algn="ctr"/>
                      <a:r>
                        <a:rPr lang="en-US" sz="1500" dirty="0"/>
                        <a:t>9</a:t>
                      </a:r>
                    </a:p>
                  </a:txBody>
                  <a:tcPr/>
                </a:tc>
                <a:tc>
                  <a:txBody>
                    <a:bodyPr/>
                    <a:lstStyle/>
                    <a:p>
                      <a:pPr marL="85725" indent="0" algn="l" fontAlgn="t"/>
                      <a:r>
                        <a:rPr lang="en-AU" sz="1500" b="0" i="0" u="none" strike="noStrike" dirty="0" err="1">
                          <a:solidFill>
                            <a:srgbClr val="000000"/>
                          </a:solidFill>
                          <a:effectLst/>
                          <a:latin typeface="+mn-lt"/>
                        </a:rPr>
                        <a:t>Bangunan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pencegah</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abrasi</a:t>
                      </a:r>
                      <a:r>
                        <a:rPr lang="en-AU" sz="1500" b="0" i="0" u="none" strike="noStrike" dirty="0">
                          <a:solidFill>
                            <a:srgbClr val="000000"/>
                          </a:solidFill>
                          <a:effectLst/>
                          <a:latin typeface="+mn-lt"/>
                        </a:rPr>
                        <a:t>/</a:t>
                      </a:r>
                      <a:r>
                        <a:rPr lang="en-AU" sz="1500" b="0" i="0" u="none" strike="noStrike" dirty="0" err="1">
                          <a:solidFill>
                            <a:srgbClr val="000000"/>
                          </a:solidFill>
                          <a:effectLst/>
                          <a:latin typeface="+mn-lt"/>
                        </a:rPr>
                        <a:t>erosi</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285490714"/>
                  </a:ext>
                </a:extLst>
              </a:tr>
              <a:tr h="305243">
                <a:tc>
                  <a:txBody>
                    <a:bodyPr/>
                    <a:lstStyle/>
                    <a:p>
                      <a:pPr algn="ctr"/>
                      <a:r>
                        <a:rPr lang="en-US" sz="1500" dirty="0"/>
                        <a:t>10</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Tanaman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penghijauan</a:t>
                      </a:r>
                      <a:r>
                        <a:rPr lang="en-AU" sz="1500" b="0" i="0" u="none" strike="noStrike" dirty="0">
                          <a:solidFill>
                            <a:srgbClr val="000000"/>
                          </a:solidFill>
                          <a:effectLst/>
                          <a:latin typeface="+mn-lt"/>
                        </a:rPr>
                        <a:t> di </a:t>
                      </a:r>
                      <a:r>
                        <a:rPr lang="en-AU" sz="1500" b="0" i="0" u="none" strike="noStrike" dirty="0" err="1">
                          <a:solidFill>
                            <a:srgbClr val="000000"/>
                          </a:solidFill>
                          <a:effectLst/>
                          <a:latin typeface="+mn-lt"/>
                        </a:rPr>
                        <a:t>wilayah</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pesisir</a:t>
                      </a:r>
                      <a:r>
                        <a:rPr lang="en-AU" sz="1500" b="0" i="0" u="none" strike="noStrike" dirty="0">
                          <a:solidFill>
                            <a:srgbClr val="000000"/>
                          </a:solidFill>
                          <a:effectLst/>
                          <a:latin typeface="+mn-lt"/>
                        </a:rPr>
                        <a:t> (ha)</a:t>
                      </a: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979673630"/>
                  </a:ext>
                </a:extLst>
              </a:tr>
              <a:tr h="305243">
                <a:tc>
                  <a:txBody>
                    <a:bodyPr/>
                    <a:lstStyle/>
                    <a:p>
                      <a:pPr algn="ctr"/>
                      <a:r>
                        <a:rPr lang="en-US" sz="1500" dirty="0"/>
                        <a:t>11</a:t>
                      </a:r>
                    </a:p>
                  </a:txBody>
                  <a:tcPr/>
                </a:tc>
                <a:tc>
                  <a:txBody>
                    <a:bodyPr/>
                    <a:lstStyle/>
                    <a:p>
                      <a:pPr marL="85725" indent="0" algn="l" fontAlgn="t"/>
                      <a:r>
                        <a:rPr lang="en-AU" sz="1500" b="0" i="0" u="none" strike="noStrike" dirty="0" err="1">
                          <a:solidFill>
                            <a:srgbClr val="000000"/>
                          </a:solidFill>
                          <a:effectLst/>
                          <a:latin typeface="+mn-lt"/>
                        </a:rPr>
                        <a:t>Informasi</a:t>
                      </a:r>
                      <a:r>
                        <a:rPr lang="en-AU" sz="1500" b="0" i="0" u="none" strike="noStrike" dirty="0">
                          <a:solidFill>
                            <a:srgbClr val="000000"/>
                          </a:solidFill>
                          <a:effectLst/>
                          <a:latin typeface="+mn-lt"/>
                        </a:rPr>
                        <a:t>  status </a:t>
                      </a:r>
                      <a:r>
                        <a:rPr lang="en-AU" sz="1500" b="0" i="0" u="none" strike="noStrike" dirty="0" err="1">
                          <a:solidFill>
                            <a:srgbClr val="000000"/>
                          </a:solidFill>
                          <a:effectLst/>
                          <a:latin typeface="+mn-lt"/>
                        </a:rPr>
                        <a:t>mutu</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udara</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ambien</a:t>
                      </a:r>
                      <a:r>
                        <a:rPr lang="en-AU" sz="1500" b="0" i="0" u="none" strike="noStrike" dirty="0">
                          <a:solidFill>
                            <a:srgbClr val="000000"/>
                          </a:solidFill>
                          <a:effectLst/>
                          <a:latin typeface="+mn-lt"/>
                        </a:rPr>
                        <a:t> (SPM)</a:t>
                      </a: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993303033"/>
                  </a:ext>
                </a:extLst>
              </a:tr>
              <a:tr h="305243">
                <a:tc>
                  <a:txBody>
                    <a:bodyPr/>
                    <a:lstStyle/>
                    <a:p>
                      <a:pPr algn="ctr"/>
                      <a:r>
                        <a:rPr lang="en-US" sz="1500" dirty="0"/>
                        <a:t>12</a:t>
                      </a:r>
                    </a:p>
                  </a:txBody>
                  <a:tcPr/>
                </a:tc>
                <a:tc>
                  <a:txBody>
                    <a:bodyPr/>
                    <a:lstStyle/>
                    <a:p>
                      <a:pPr marL="85725" indent="0" algn="l" fontAlgn="t"/>
                      <a:r>
                        <a:rPr lang="en-AU" sz="1500" b="0" i="0" u="none" strike="noStrike" dirty="0">
                          <a:solidFill>
                            <a:srgbClr val="000000"/>
                          </a:solidFill>
                          <a:effectLst/>
                          <a:latin typeface="+mn-lt"/>
                        </a:rPr>
                        <a:t>Pembangunan </a:t>
                      </a:r>
                      <a:r>
                        <a:rPr lang="en-AU" sz="1500" b="0" i="0" u="none" strike="noStrike" dirty="0" err="1">
                          <a:solidFill>
                            <a:srgbClr val="000000"/>
                          </a:solidFill>
                          <a:effectLst/>
                          <a:latin typeface="+mn-lt"/>
                        </a:rPr>
                        <a:t>sumur</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pantau</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578730909"/>
                  </a:ext>
                </a:extLst>
              </a:tr>
            </a:tbl>
          </a:graphicData>
        </a:graphic>
      </p:graphicFrame>
    </p:spTree>
    <p:extLst>
      <p:ext uri="{BB962C8B-B14F-4D97-AF65-F5344CB8AC3E}">
        <p14:creationId xmlns:p14="http://schemas.microsoft.com/office/powerpoint/2010/main" val="2975702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77210" y="0"/>
            <a:ext cx="5911551" cy="59289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GB" sz="2400" dirty="0"/>
              <a:t>DINAS </a:t>
            </a:r>
            <a:r>
              <a:rPr lang="id-ID" sz="2400" dirty="0"/>
              <a:t>LINGKUNGAN HIDUP </a:t>
            </a:r>
            <a:endParaRPr lang="en-US" sz="2400" dirty="0"/>
          </a:p>
          <a:p>
            <a:pPr marL="0" lvl="3" algn="ctr"/>
            <a:endParaRPr lang="en-US" sz="2400"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1689090951"/>
              </p:ext>
            </p:extLst>
          </p:nvPr>
        </p:nvGraphicFramePr>
        <p:xfrm>
          <a:off x="100609" y="620688"/>
          <a:ext cx="8928993" cy="3657600"/>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500" dirty="0"/>
                        <a:t>13</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Persentase</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rehabilitasi</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hutan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lahan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kritis</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041545082"/>
                  </a:ext>
                </a:extLst>
              </a:tr>
              <a:tr h="305243">
                <a:tc>
                  <a:txBody>
                    <a:bodyPr/>
                    <a:lstStyle/>
                    <a:p>
                      <a:pPr algn="ctr"/>
                      <a:r>
                        <a:rPr lang="en-US" sz="1500" dirty="0"/>
                        <a:t>14</a:t>
                      </a:r>
                    </a:p>
                  </a:txBody>
                  <a:tcPr/>
                </a:tc>
                <a:tc>
                  <a:txBody>
                    <a:bodyPr/>
                    <a:lstStyle/>
                    <a:p>
                      <a:pPr marL="0" indent="0">
                        <a:spcBef>
                          <a:spcPts val="480"/>
                        </a:spcBef>
                        <a:spcAft>
                          <a:spcPts val="480"/>
                        </a:spcAft>
                        <a:buFont typeface="Arial" pitchFamily="34" charset="0"/>
                        <a:buNone/>
                      </a:pPr>
                      <a:r>
                        <a:rPr lang="en-US" sz="1500" dirty="0">
                          <a:solidFill>
                            <a:srgbClr val="000000"/>
                          </a:solidFill>
                          <a:effectLst/>
                          <a:latin typeface="+mn-lt"/>
                          <a:ea typeface="Malgun Gothic"/>
                          <a:cs typeface="Bookman Old Style"/>
                        </a:rPr>
                        <a:t>Luas </a:t>
                      </a:r>
                      <a:r>
                        <a:rPr lang="en-US" sz="1500" dirty="0" err="1">
                          <a:solidFill>
                            <a:srgbClr val="000000"/>
                          </a:solidFill>
                          <a:effectLst/>
                          <a:latin typeface="+mn-lt"/>
                          <a:ea typeface="Malgun Gothic"/>
                          <a:cs typeface="Bookman Old Style"/>
                        </a:rPr>
                        <a:t>hutan</a:t>
                      </a:r>
                      <a:r>
                        <a:rPr lang="en-US" sz="1500" dirty="0">
                          <a:solidFill>
                            <a:srgbClr val="000000"/>
                          </a:solidFill>
                          <a:effectLst/>
                          <a:latin typeface="+mn-lt"/>
                          <a:ea typeface="Malgun Gothic"/>
                          <a:cs typeface="Bookman Old Style"/>
                        </a:rPr>
                        <a:t> yang </a:t>
                      </a:r>
                      <a:r>
                        <a:rPr lang="en-US" sz="1500" dirty="0" err="1">
                          <a:solidFill>
                            <a:srgbClr val="000000"/>
                          </a:solidFill>
                          <a:effectLst/>
                          <a:latin typeface="+mn-lt"/>
                          <a:ea typeface="Malgun Gothic"/>
                          <a:cs typeface="Bookman Old Style"/>
                        </a:rPr>
                        <a:t>dimanfaatkan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untuk</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pengembangan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tanaman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bawah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tegakan</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789890401"/>
                  </a:ext>
                </a:extLst>
              </a:tr>
              <a:tr h="305243">
                <a:tc>
                  <a:txBody>
                    <a:bodyPr/>
                    <a:lstStyle/>
                    <a:p>
                      <a:pPr algn="ctr"/>
                      <a:r>
                        <a:rPr lang="en-US" sz="1500" dirty="0"/>
                        <a:t>15</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effectLst/>
                          <a:latin typeface="+mn-lt"/>
                          <a:ea typeface="Times New Roman"/>
                        </a:rPr>
                        <a:t>Persentase</a:t>
                      </a:r>
                      <a:r>
                        <a:rPr lang="en-US" sz="1500" dirty="0">
                          <a:effectLst/>
                          <a:latin typeface="+mn-lt"/>
                          <a:ea typeface="Times New Roman"/>
                        </a:rPr>
                        <a:t> unit </a:t>
                      </a:r>
                      <a:r>
                        <a:rPr lang="en-US" sz="1500" dirty="0" err="1">
                          <a:effectLst/>
                          <a:latin typeface="+mn-lt"/>
                          <a:ea typeface="Times New Roman"/>
                        </a:rPr>
                        <a:t>pengelolaan</a:t>
                      </a:r>
                      <a:r>
                        <a:rPr lang="en-US" sz="1500" dirty="0">
                          <a:effectLst/>
                          <a:latin typeface="+mn-lt"/>
                          <a:ea typeface="Times New Roman"/>
                        </a:rPr>
                        <a:t> </a:t>
                      </a:r>
                      <a:r>
                        <a:rPr lang="en-US" sz="1500" dirty="0" err="1">
                          <a:effectLst/>
                          <a:latin typeface="+mn-lt"/>
                          <a:ea typeface="Times New Roman"/>
                        </a:rPr>
                        <a:t>hutan</a:t>
                      </a:r>
                      <a:r>
                        <a:rPr lang="en-US" sz="1500" dirty="0">
                          <a:effectLst/>
                          <a:latin typeface="+mn-lt"/>
                          <a:ea typeface="Times New Roman"/>
                        </a:rPr>
                        <a:t> </a:t>
                      </a:r>
                      <a:r>
                        <a:rPr lang="en-US" sz="1500" dirty="0" err="1">
                          <a:effectLst/>
                          <a:latin typeface="+mn-lt"/>
                          <a:ea typeface="Times New Roman"/>
                        </a:rPr>
                        <a:t>dan</a:t>
                      </a:r>
                      <a:r>
                        <a:rPr lang="en-US" sz="1500" dirty="0">
                          <a:effectLst/>
                          <a:latin typeface="+mn-lt"/>
                          <a:ea typeface="Times New Roman"/>
                        </a:rPr>
                        <a:t> </a:t>
                      </a:r>
                      <a:r>
                        <a:rPr lang="en-US" sz="1500" dirty="0" err="1">
                          <a:effectLst/>
                          <a:latin typeface="+mn-lt"/>
                          <a:ea typeface="Times New Roman"/>
                        </a:rPr>
                        <a:t>pengolahan</a:t>
                      </a:r>
                      <a:r>
                        <a:rPr lang="en-US" sz="1500" dirty="0">
                          <a:effectLst/>
                          <a:latin typeface="+mn-lt"/>
                          <a:ea typeface="Times New Roman"/>
                        </a:rPr>
                        <a:t> </a:t>
                      </a:r>
                      <a:r>
                        <a:rPr lang="en-US" sz="1500" dirty="0" err="1">
                          <a:effectLst/>
                          <a:latin typeface="+mn-lt"/>
                          <a:ea typeface="Times New Roman"/>
                        </a:rPr>
                        <a:t>hasil</a:t>
                      </a:r>
                      <a:r>
                        <a:rPr lang="en-US" sz="1500" dirty="0">
                          <a:effectLst/>
                          <a:latin typeface="+mn-lt"/>
                          <a:ea typeface="Times New Roman"/>
                        </a:rPr>
                        <a:t> </a:t>
                      </a:r>
                      <a:r>
                        <a:rPr lang="en-US" sz="1500" dirty="0" err="1">
                          <a:effectLst/>
                          <a:latin typeface="+mn-lt"/>
                          <a:ea typeface="Times New Roman"/>
                        </a:rPr>
                        <a:t>hutan</a:t>
                      </a:r>
                      <a:r>
                        <a:rPr lang="en-US" sz="1500" dirty="0">
                          <a:effectLst/>
                          <a:latin typeface="+mn-lt"/>
                          <a:ea typeface="Times New Roman"/>
                        </a:rPr>
                        <a:t> yang </a:t>
                      </a:r>
                      <a:r>
                        <a:rPr lang="en-US" sz="1500" dirty="0" err="1">
                          <a:effectLst/>
                          <a:latin typeface="+mn-lt"/>
                          <a:ea typeface="Times New Roman"/>
                        </a:rPr>
                        <a:t>memiliki</a:t>
                      </a:r>
                      <a:r>
                        <a:rPr lang="en-US" sz="1500" dirty="0">
                          <a:effectLst/>
                          <a:latin typeface="+mn-lt"/>
                          <a:ea typeface="Times New Roman"/>
                        </a:rPr>
                        <a:t> </a:t>
                      </a:r>
                      <a:r>
                        <a:rPr lang="en-US" sz="1500" dirty="0" err="1">
                          <a:effectLst/>
                          <a:latin typeface="+mn-lt"/>
                          <a:ea typeface="Times New Roman"/>
                        </a:rPr>
                        <a:t>sertifikat</a:t>
                      </a:r>
                      <a:r>
                        <a:rPr lang="en-US" sz="1500" dirty="0">
                          <a:effectLst/>
                          <a:latin typeface="+mn-lt"/>
                          <a:ea typeface="Times New Roman"/>
                        </a:rPr>
                        <a:t>/SVLK</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746616145"/>
                  </a:ext>
                </a:extLst>
              </a:tr>
              <a:tr h="305243">
                <a:tc>
                  <a:txBody>
                    <a:bodyPr/>
                    <a:lstStyle/>
                    <a:p>
                      <a:pPr algn="ctr"/>
                      <a:r>
                        <a:rPr lang="en-US" sz="1500" dirty="0"/>
                        <a:t>16</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Kontribusi</a:t>
                      </a:r>
                      <a:r>
                        <a:rPr lang="en-US" sz="1500" dirty="0">
                          <a:solidFill>
                            <a:srgbClr val="000000"/>
                          </a:solidFill>
                          <a:effectLst/>
                          <a:latin typeface="+mn-lt"/>
                          <a:ea typeface="Malgun Gothic"/>
                          <a:cs typeface="Bookman Old Style"/>
                        </a:rPr>
                        <a:t> sector </a:t>
                      </a:r>
                      <a:r>
                        <a:rPr lang="en-US" sz="1500" dirty="0" err="1">
                          <a:solidFill>
                            <a:srgbClr val="000000"/>
                          </a:solidFill>
                          <a:effectLst/>
                          <a:latin typeface="+mn-lt"/>
                          <a:ea typeface="Malgun Gothic"/>
                          <a:cs typeface="Bookman Old Style"/>
                        </a:rPr>
                        <a:t>kehutanan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terhadap</a:t>
                      </a:r>
                      <a:r>
                        <a:rPr lang="en-US" sz="1500" dirty="0">
                          <a:solidFill>
                            <a:srgbClr val="000000"/>
                          </a:solidFill>
                          <a:effectLst/>
                          <a:latin typeface="+mn-lt"/>
                          <a:ea typeface="Malgun Gothic"/>
                          <a:cs typeface="Bookman Old Style"/>
                        </a:rPr>
                        <a:t> PDRB  </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062148784"/>
                  </a:ext>
                </a:extLst>
              </a:tr>
              <a:tr h="305243">
                <a:tc>
                  <a:txBody>
                    <a:bodyPr/>
                    <a:lstStyle/>
                    <a:p>
                      <a:pPr algn="ctr"/>
                      <a:r>
                        <a:rPr lang="en-US" sz="1500" dirty="0"/>
                        <a:t>17</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Persentase</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kawasan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konservasi</a:t>
                      </a:r>
                      <a:r>
                        <a:rPr lang="en-US" sz="1500" dirty="0">
                          <a:solidFill>
                            <a:srgbClr val="000000"/>
                          </a:solidFill>
                          <a:effectLst/>
                          <a:latin typeface="+mn-lt"/>
                          <a:ea typeface="Malgun Gothic"/>
                          <a:cs typeface="Bookman Old Style"/>
                        </a:rPr>
                        <a:t> yang </a:t>
                      </a:r>
                      <a:r>
                        <a:rPr lang="en-US" sz="1500" dirty="0" err="1">
                          <a:solidFill>
                            <a:srgbClr val="000000"/>
                          </a:solidFill>
                          <a:effectLst/>
                          <a:latin typeface="+mn-lt"/>
                          <a:ea typeface="Malgun Gothic"/>
                          <a:cs typeface="Bookman Old Style"/>
                        </a:rPr>
                        <a:t>meningkat</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kualitas</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pengelolaanya</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0014"/>
                  </a:ext>
                </a:extLst>
              </a:tr>
              <a:tr h="305243">
                <a:tc>
                  <a:txBody>
                    <a:bodyPr/>
                    <a:lstStyle/>
                    <a:p>
                      <a:pPr algn="ctr"/>
                      <a:r>
                        <a:rPr lang="en-US" sz="1500" dirty="0"/>
                        <a:t>18</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Menurunnya</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potensi</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gangguan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keamanan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hutan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lokasi</a:t>
                      </a:r>
                      <a:r>
                        <a:rPr lang="en-US" sz="1500" dirty="0">
                          <a:solidFill>
                            <a:srgbClr val="000000"/>
                          </a:solidFill>
                          <a:effectLst/>
                          <a:latin typeface="+mn-lt"/>
                          <a:ea typeface="Malgun Gothic"/>
                          <a:cs typeface="Bookman Old Style"/>
                        </a:rPr>
                        <a:t>)</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612752225"/>
                  </a:ext>
                </a:extLst>
              </a:tr>
              <a:tr h="305243">
                <a:tc>
                  <a:txBody>
                    <a:bodyPr/>
                    <a:lstStyle/>
                    <a:p>
                      <a:pPr algn="ctr"/>
                      <a:r>
                        <a:rPr lang="en-US" sz="1500" dirty="0"/>
                        <a:t>19</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Persentase</a:t>
                      </a:r>
                      <a:r>
                        <a:rPr lang="en-AU" sz="1500" b="0" i="0" u="none" strike="noStrike" dirty="0">
                          <a:solidFill>
                            <a:srgbClr val="000000"/>
                          </a:solidFill>
                          <a:effectLst/>
                          <a:latin typeface="+mn-lt"/>
                        </a:rPr>
                        <a:t> unit </a:t>
                      </a:r>
                      <a:r>
                        <a:rPr lang="en-AU" sz="1500" b="0" i="0" u="none" strike="noStrike" dirty="0" err="1">
                          <a:solidFill>
                            <a:srgbClr val="000000"/>
                          </a:solidFill>
                          <a:effectLst/>
                          <a:latin typeface="+mn-lt"/>
                        </a:rPr>
                        <a:t>usaha</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masyarakat</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sekitar</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hutan</a:t>
                      </a:r>
                      <a:r>
                        <a:rPr lang="en-AU" sz="1500" b="0" i="0" u="none" strike="noStrike" dirty="0">
                          <a:solidFill>
                            <a:srgbClr val="000000"/>
                          </a:solidFill>
                          <a:effectLst/>
                          <a:latin typeface="+mn-lt"/>
                        </a:rPr>
                        <a:t> yang </a:t>
                      </a:r>
                      <a:r>
                        <a:rPr lang="en-AU" sz="1500" b="0" i="0" u="none" strike="noStrike" dirty="0" err="1">
                          <a:solidFill>
                            <a:srgbClr val="000000"/>
                          </a:solidFill>
                          <a:effectLst/>
                          <a:latin typeface="+mn-lt"/>
                        </a:rPr>
                        <a:t>berkembang</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801966775"/>
                  </a:ext>
                </a:extLst>
              </a:tr>
            </a:tbl>
          </a:graphicData>
        </a:graphic>
      </p:graphicFrame>
    </p:spTree>
    <p:extLst>
      <p:ext uri="{BB962C8B-B14F-4D97-AF65-F5344CB8AC3E}">
        <p14:creationId xmlns:p14="http://schemas.microsoft.com/office/powerpoint/2010/main" val="4163444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484784"/>
            <a:ext cx="7684603" cy="4320480"/>
          </a:xfrm>
          <a:prstGeom prst="rect">
            <a:avLst/>
          </a:prstGeom>
        </p:spPr>
      </p:pic>
      <p:sp>
        <p:nvSpPr>
          <p:cNvPr id="4" name="TextBox 3">
            <a:extLst>
              <a:ext uri="{FF2B5EF4-FFF2-40B4-BE49-F238E27FC236}">
                <a16:creationId xmlns="" xmlns:a16="http://schemas.microsoft.com/office/drawing/2014/main" id="{CF6A9C37-615D-49F1-8E31-B02C70F958BB}"/>
              </a:ext>
            </a:extLst>
          </p:cNvPr>
          <p:cNvSpPr txBox="1"/>
          <p:nvPr/>
        </p:nvSpPr>
        <p:spPr>
          <a:xfrm>
            <a:off x="2267744" y="620688"/>
            <a:ext cx="5171672" cy="461665"/>
          </a:xfrm>
          <a:prstGeom prst="rect">
            <a:avLst/>
          </a:prstGeom>
          <a:noFill/>
        </p:spPr>
        <p:txBody>
          <a:bodyPr wrap="none" rtlCol="0">
            <a:spAutoFit/>
          </a:bodyPr>
          <a:lstStyle/>
          <a:p>
            <a:r>
              <a:rPr lang="en-AU" sz="2400" b="1" dirty="0">
                <a:effectLst>
                  <a:outerShdw blurRad="38100" dist="38100" dir="2700000" algn="tl">
                    <a:srgbClr val="000000">
                      <a:alpha val="43137"/>
                    </a:srgbClr>
                  </a:outerShdw>
                </a:effectLst>
              </a:rPr>
              <a:t>LOGIN KE APLIKASI OPEN DATA (CKAN) </a:t>
            </a:r>
          </a:p>
        </p:txBody>
      </p:sp>
      <p:sp>
        <p:nvSpPr>
          <p:cNvPr id="10" name="Callout: Line 9">
            <a:extLst>
              <a:ext uri="{FF2B5EF4-FFF2-40B4-BE49-F238E27FC236}">
                <a16:creationId xmlns="" xmlns:a16="http://schemas.microsoft.com/office/drawing/2014/main" id="{6C03777C-8598-4E49-A28B-CF1CE46CA15D}"/>
              </a:ext>
            </a:extLst>
          </p:cNvPr>
          <p:cNvSpPr/>
          <p:nvPr/>
        </p:nvSpPr>
        <p:spPr>
          <a:xfrm>
            <a:off x="5591803" y="2268458"/>
            <a:ext cx="3456384" cy="864096"/>
          </a:xfrm>
          <a:prstGeom prst="borderCallout1">
            <a:avLst>
              <a:gd name="adj1" fmla="val 41630"/>
              <a:gd name="adj2" fmla="val -1183"/>
              <a:gd name="adj3" fmla="val 112500"/>
              <a:gd name="adj4" fmla="val -38333"/>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i="1" dirty="0">
                <a:solidFill>
                  <a:schemeClr val="bg2">
                    <a:lumMod val="50000"/>
                  </a:schemeClr>
                </a:solidFill>
              </a:rPr>
              <a:t>Username</a:t>
            </a:r>
            <a:r>
              <a:rPr lang="en-US" dirty="0">
                <a:solidFill>
                  <a:schemeClr val="bg2">
                    <a:lumMod val="50000"/>
                  </a:schemeClr>
                </a:solidFill>
              </a:rPr>
              <a:t> - </a:t>
            </a:r>
            <a:r>
              <a:rPr lang="en-US" dirty="0" err="1">
                <a:solidFill>
                  <a:schemeClr val="bg2">
                    <a:lumMod val="50000"/>
                  </a:schemeClr>
                </a:solidFill>
              </a:rPr>
              <a:t>pilih</a:t>
            </a:r>
            <a:r>
              <a:rPr lang="en-US" dirty="0">
                <a:solidFill>
                  <a:schemeClr val="bg2">
                    <a:lumMod val="50000"/>
                  </a:schemeClr>
                </a:solidFill>
              </a:rPr>
              <a:t> </a:t>
            </a:r>
            <a:r>
              <a:rPr lang="en-US" dirty="0" err="1">
                <a:solidFill>
                  <a:schemeClr val="bg2">
                    <a:lumMod val="50000"/>
                  </a:schemeClr>
                </a:solidFill>
              </a:rPr>
              <a:t>nama</a:t>
            </a:r>
            <a:r>
              <a:rPr lang="en-US" dirty="0">
                <a:solidFill>
                  <a:schemeClr val="bg2">
                    <a:lumMod val="50000"/>
                  </a:schemeClr>
                </a:solidFill>
              </a:rPr>
              <a:t> </a:t>
            </a:r>
            <a:r>
              <a:rPr lang="en-US" dirty="0" err="1">
                <a:solidFill>
                  <a:schemeClr val="bg2">
                    <a:lumMod val="50000"/>
                  </a:schemeClr>
                </a:solidFill>
              </a:rPr>
              <a:t>pengguna</a:t>
            </a:r>
            <a:r>
              <a:rPr lang="en-US" dirty="0">
                <a:solidFill>
                  <a:schemeClr val="bg2">
                    <a:lumMod val="50000"/>
                  </a:schemeClr>
                </a:solidFill>
              </a:rPr>
              <a:t> </a:t>
            </a:r>
            <a:r>
              <a:rPr lang="en-US" dirty="0" err="1">
                <a:solidFill>
                  <a:schemeClr val="bg2">
                    <a:lumMod val="50000"/>
                  </a:schemeClr>
                </a:solidFill>
              </a:rPr>
              <a:t>hanya</a:t>
            </a:r>
            <a:r>
              <a:rPr lang="en-US" dirty="0">
                <a:solidFill>
                  <a:schemeClr val="bg2">
                    <a:lumMod val="50000"/>
                  </a:schemeClr>
                </a:solidFill>
              </a:rPr>
              <a:t> </a:t>
            </a:r>
            <a:r>
              <a:rPr lang="en-US" dirty="0" err="1">
                <a:solidFill>
                  <a:schemeClr val="bg2">
                    <a:lumMod val="50000"/>
                  </a:schemeClr>
                </a:solidFill>
              </a:rPr>
              <a:t>dengan</a:t>
            </a:r>
            <a:r>
              <a:rPr lang="en-US" dirty="0">
                <a:solidFill>
                  <a:schemeClr val="bg2">
                    <a:lumMod val="50000"/>
                  </a:schemeClr>
                </a:solidFill>
              </a:rPr>
              <a:t> </a:t>
            </a:r>
            <a:r>
              <a:rPr lang="en-US" dirty="0" err="1">
                <a:solidFill>
                  <a:schemeClr val="bg2">
                    <a:lumMod val="50000"/>
                  </a:schemeClr>
                </a:solidFill>
              </a:rPr>
              <a:t>menggunakan</a:t>
            </a:r>
            <a:r>
              <a:rPr lang="en-US" dirty="0">
                <a:solidFill>
                  <a:schemeClr val="bg2">
                    <a:lumMod val="50000"/>
                  </a:schemeClr>
                </a:solidFill>
              </a:rPr>
              <a:t> </a:t>
            </a:r>
            <a:r>
              <a:rPr lang="en-US" dirty="0" err="1">
                <a:solidFill>
                  <a:schemeClr val="bg2">
                    <a:lumMod val="50000"/>
                  </a:schemeClr>
                </a:solidFill>
              </a:rPr>
              <a:t>huruf</a:t>
            </a:r>
            <a:r>
              <a:rPr lang="en-US" dirty="0">
                <a:solidFill>
                  <a:schemeClr val="bg2">
                    <a:lumMod val="50000"/>
                  </a:schemeClr>
                </a:solidFill>
              </a:rPr>
              <a:t>, </a:t>
            </a:r>
            <a:r>
              <a:rPr lang="en-US" dirty="0" err="1">
                <a:solidFill>
                  <a:schemeClr val="bg2">
                    <a:lumMod val="50000"/>
                  </a:schemeClr>
                </a:solidFill>
              </a:rPr>
              <a:t>angka</a:t>
            </a:r>
            <a:r>
              <a:rPr lang="en-US" dirty="0">
                <a:solidFill>
                  <a:schemeClr val="bg2">
                    <a:lumMod val="50000"/>
                  </a:schemeClr>
                </a:solidFill>
              </a:rPr>
              <a:t>, </a:t>
            </a:r>
            <a:r>
              <a:rPr lang="en-US" dirty="0" err="1">
                <a:solidFill>
                  <a:schemeClr val="bg2">
                    <a:lumMod val="50000"/>
                  </a:schemeClr>
                </a:solidFill>
              </a:rPr>
              <a:t>dan</a:t>
            </a:r>
            <a:r>
              <a:rPr lang="en-US" dirty="0">
                <a:solidFill>
                  <a:schemeClr val="bg2">
                    <a:lumMod val="50000"/>
                  </a:schemeClr>
                </a:solidFill>
              </a:rPr>
              <a:t> </a:t>
            </a:r>
            <a:r>
              <a:rPr lang="en-US" dirty="0" err="1">
                <a:solidFill>
                  <a:schemeClr val="bg2">
                    <a:lumMod val="50000"/>
                  </a:schemeClr>
                </a:solidFill>
              </a:rPr>
              <a:t>karakter</a:t>
            </a:r>
            <a:r>
              <a:rPr lang="en-US" dirty="0">
                <a:solidFill>
                  <a:schemeClr val="bg2">
                    <a:lumMod val="50000"/>
                  </a:schemeClr>
                </a:solidFill>
              </a:rPr>
              <a:t>. </a:t>
            </a:r>
            <a:endParaRPr lang="en-AU" dirty="0">
              <a:solidFill>
                <a:schemeClr val="bg2">
                  <a:lumMod val="50000"/>
                </a:schemeClr>
              </a:solidFill>
            </a:endParaRPr>
          </a:p>
        </p:txBody>
      </p:sp>
      <p:sp>
        <p:nvSpPr>
          <p:cNvPr id="12" name="Callout: Bent Line 11">
            <a:extLst>
              <a:ext uri="{FF2B5EF4-FFF2-40B4-BE49-F238E27FC236}">
                <a16:creationId xmlns="" xmlns:a16="http://schemas.microsoft.com/office/drawing/2014/main" id="{24298EF2-6C41-498C-8EB0-80B89D5A8DE2}"/>
              </a:ext>
            </a:extLst>
          </p:cNvPr>
          <p:cNvSpPr/>
          <p:nvPr/>
        </p:nvSpPr>
        <p:spPr>
          <a:xfrm>
            <a:off x="5616116" y="3212976"/>
            <a:ext cx="2520280" cy="936104"/>
          </a:xfrm>
          <a:prstGeom prst="borderCallout2">
            <a:avLst>
              <a:gd name="adj1" fmla="val 17430"/>
              <a:gd name="adj2" fmla="val 2"/>
              <a:gd name="adj3" fmla="val 18750"/>
              <a:gd name="adj4" fmla="val -16667"/>
              <a:gd name="adj5" fmla="val 43091"/>
              <a:gd name="adj6" fmla="val -61683"/>
            </a:avLst>
          </a:prstGeom>
          <a:solidFill>
            <a:srgbClr val="FF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t>Password</a:t>
            </a:r>
            <a:r>
              <a:rPr lang="en-US" dirty="0"/>
              <a:t> - </a:t>
            </a:r>
            <a:r>
              <a:rPr lang="en-US" dirty="0" err="1"/>
              <a:t>masukkan</a:t>
            </a:r>
            <a:r>
              <a:rPr lang="en-US" dirty="0"/>
              <a:t> kata </a:t>
            </a:r>
            <a:r>
              <a:rPr lang="en-US" dirty="0" err="1"/>
              <a:t>sandi</a:t>
            </a:r>
            <a:r>
              <a:rPr lang="en-US" dirty="0"/>
              <a:t> yang </a:t>
            </a:r>
            <a:r>
              <a:rPr lang="en-US" dirty="0" err="1"/>
              <a:t>telah</a:t>
            </a:r>
            <a:r>
              <a:rPr lang="en-US" dirty="0"/>
              <a:t> kami </a:t>
            </a:r>
            <a:r>
              <a:rPr lang="en-US" dirty="0" err="1"/>
              <a:t>berikan</a:t>
            </a:r>
            <a:r>
              <a:rPr lang="en-US" dirty="0"/>
              <a:t> </a:t>
            </a:r>
            <a:endParaRPr lang="en-AU" dirty="0"/>
          </a:p>
        </p:txBody>
      </p:sp>
      <p:sp>
        <p:nvSpPr>
          <p:cNvPr id="13" name="Callout: Bent Line 11">
            <a:extLst>
              <a:ext uri="{FF2B5EF4-FFF2-40B4-BE49-F238E27FC236}">
                <a16:creationId xmlns="" xmlns:a16="http://schemas.microsoft.com/office/drawing/2014/main" id="{24298EF2-6C41-498C-8EB0-80B89D5A8DE2}"/>
              </a:ext>
            </a:extLst>
          </p:cNvPr>
          <p:cNvSpPr/>
          <p:nvPr/>
        </p:nvSpPr>
        <p:spPr>
          <a:xfrm flipH="1">
            <a:off x="2570061" y="1698796"/>
            <a:ext cx="2259868" cy="550852"/>
          </a:xfrm>
          <a:prstGeom prst="borderCallout2">
            <a:avLst>
              <a:gd name="adj1" fmla="val 17430"/>
              <a:gd name="adj2" fmla="val 2"/>
              <a:gd name="adj3" fmla="val 18750"/>
              <a:gd name="adj4" fmla="val -16667"/>
              <a:gd name="adj5" fmla="val 43091"/>
              <a:gd name="adj6" fmla="val -61683"/>
            </a:avLst>
          </a:prstGeom>
          <a:solidFill>
            <a:srgbClr val="FF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i="1" dirty="0" smtClean="0"/>
              <a:t>Klik Log in (pojok kanan atas)</a:t>
            </a:r>
            <a:endParaRPr lang="en-AU" dirty="0"/>
          </a:p>
        </p:txBody>
      </p:sp>
    </p:spTree>
    <p:extLst>
      <p:ext uri="{BB962C8B-B14F-4D97-AF65-F5344CB8AC3E}">
        <p14:creationId xmlns:p14="http://schemas.microsoft.com/office/powerpoint/2010/main" val="30480267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100609" y="132702"/>
            <a:ext cx="8215807" cy="70401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GB" sz="2400" dirty="0" smtClean="0"/>
              <a:t>DINAS  SOSIAL DAN </a:t>
            </a:r>
            <a:r>
              <a:rPr lang="id-ID" sz="2400" dirty="0" smtClean="0"/>
              <a:t> </a:t>
            </a:r>
            <a:r>
              <a:rPr lang="id-ID" sz="2400" dirty="0"/>
              <a:t>PEMBERDAYAAN MASYARAKAT, </a:t>
            </a:r>
            <a:r>
              <a:rPr lang="id-ID" sz="2400" dirty="0" smtClean="0"/>
              <a:t>DESA</a:t>
            </a:r>
            <a:endParaRPr lang="en-US" sz="2400"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1400811749"/>
              </p:ext>
            </p:extLst>
          </p:nvPr>
        </p:nvGraphicFramePr>
        <p:xfrm>
          <a:off x="100609" y="908720"/>
          <a:ext cx="8928993" cy="7040880"/>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500" dirty="0"/>
                        <a:t>1</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Jumlah</a:t>
                      </a:r>
                      <a:r>
                        <a:rPr lang="en-US" sz="1500" dirty="0">
                          <a:solidFill>
                            <a:srgbClr val="000000"/>
                          </a:solidFill>
                          <a:effectLst/>
                          <a:latin typeface="+mn-lt"/>
                          <a:ea typeface="Malgun Gothic"/>
                          <a:cs typeface="Bookman Old Style"/>
                        </a:rPr>
                        <a:t> LPMD/K yang </a:t>
                      </a:r>
                      <a:r>
                        <a:rPr lang="en-US" sz="1500" dirty="0" err="1">
                          <a:solidFill>
                            <a:srgbClr val="000000"/>
                          </a:solidFill>
                          <a:effectLst/>
                          <a:latin typeface="+mn-lt"/>
                          <a:ea typeface="Malgun Gothic"/>
                          <a:cs typeface="Bookman Old Style"/>
                        </a:rPr>
                        <a:t>dilatih</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041545082"/>
                  </a:ext>
                </a:extLst>
              </a:tr>
              <a:tr h="305243">
                <a:tc>
                  <a:txBody>
                    <a:bodyPr/>
                    <a:lstStyle/>
                    <a:p>
                      <a:pPr algn="ctr"/>
                      <a:r>
                        <a:rPr lang="en-US" sz="1500" dirty="0"/>
                        <a:t>2</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Jumlah</a:t>
                      </a:r>
                      <a:r>
                        <a:rPr lang="en-US" sz="1500" dirty="0">
                          <a:solidFill>
                            <a:srgbClr val="000000"/>
                          </a:solidFill>
                          <a:effectLst/>
                          <a:latin typeface="+mn-lt"/>
                          <a:ea typeface="Malgun Gothic"/>
                          <a:cs typeface="Bookman Old Style"/>
                        </a:rPr>
                        <a:t> KPM yang </a:t>
                      </a:r>
                      <a:r>
                        <a:rPr lang="en-US" sz="1500" dirty="0" err="1">
                          <a:solidFill>
                            <a:srgbClr val="000000"/>
                          </a:solidFill>
                          <a:effectLst/>
                          <a:latin typeface="+mn-lt"/>
                          <a:ea typeface="Malgun Gothic"/>
                          <a:cs typeface="Bookman Old Style"/>
                        </a:rPr>
                        <a:t>dilatih</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789890401"/>
                  </a:ext>
                </a:extLst>
              </a:tr>
              <a:tr h="305243">
                <a:tc>
                  <a:txBody>
                    <a:bodyPr/>
                    <a:lstStyle/>
                    <a:p>
                      <a:pPr algn="ctr"/>
                      <a:r>
                        <a:rPr lang="en-US" sz="1500" dirty="0"/>
                        <a:t>3</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effectLst/>
                          <a:latin typeface="+mn-lt"/>
                          <a:ea typeface="Times New Roman"/>
                        </a:rPr>
                        <a:t>Jumlah</a:t>
                      </a:r>
                      <a:r>
                        <a:rPr lang="en-US" sz="1500" dirty="0">
                          <a:effectLst/>
                          <a:latin typeface="+mn-lt"/>
                          <a:ea typeface="Times New Roman"/>
                        </a:rPr>
                        <a:t> </a:t>
                      </a:r>
                      <a:r>
                        <a:rPr lang="en-US" sz="1500" dirty="0" err="1">
                          <a:effectLst/>
                          <a:latin typeface="+mn-lt"/>
                          <a:ea typeface="Times New Roman"/>
                        </a:rPr>
                        <a:t>aparat</a:t>
                      </a:r>
                      <a:r>
                        <a:rPr lang="en-US" sz="1500" dirty="0">
                          <a:effectLst/>
                          <a:latin typeface="+mn-lt"/>
                          <a:ea typeface="Times New Roman"/>
                        </a:rPr>
                        <a:t> </a:t>
                      </a:r>
                      <a:r>
                        <a:rPr lang="en-US" sz="1500" dirty="0" err="1">
                          <a:effectLst/>
                          <a:latin typeface="+mn-lt"/>
                          <a:ea typeface="Times New Roman"/>
                        </a:rPr>
                        <a:t>desa</a:t>
                      </a:r>
                      <a:r>
                        <a:rPr lang="en-US" sz="1500" dirty="0">
                          <a:effectLst/>
                          <a:latin typeface="+mn-lt"/>
                          <a:ea typeface="Times New Roman"/>
                        </a:rPr>
                        <a:t>/</a:t>
                      </a:r>
                      <a:r>
                        <a:rPr lang="en-US" sz="1500" dirty="0" err="1">
                          <a:effectLst/>
                          <a:latin typeface="+mn-lt"/>
                          <a:ea typeface="Times New Roman"/>
                        </a:rPr>
                        <a:t>kelurahan</a:t>
                      </a:r>
                      <a:r>
                        <a:rPr lang="en-US" sz="1500" dirty="0">
                          <a:effectLst/>
                          <a:latin typeface="+mn-lt"/>
                          <a:ea typeface="Times New Roman"/>
                        </a:rPr>
                        <a:t> yang </a:t>
                      </a:r>
                      <a:r>
                        <a:rPr lang="en-US" sz="1500" dirty="0" err="1">
                          <a:effectLst/>
                          <a:latin typeface="+mn-lt"/>
                          <a:ea typeface="Times New Roman"/>
                        </a:rPr>
                        <a:t>dilatih</a:t>
                      </a:r>
                      <a:endParaRPr lang="en-US" sz="1500" dirty="0">
                        <a:effectLst/>
                        <a:latin typeface="+mn-lt"/>
                        <a:ea typeface="Times New Roman"/>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746616145"/>
                  </a:ext>
                </a:extLst>
              </a:tr>
              <a:tr h="305243">
                <a:tc>
                  <a:txBody>
                    <a:bodyPr/>
                    <a:lstStyle/>
                    <a:p>
                      <a:pPr algn="ctr"/>
                      <a:r>
                        <a:rPr lang="en-US" sz="1500" dirty="0"/>
                        <a:t>4</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Jumlah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Desa</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mandiri</a:t>
                      </a:r>
                      <a:r>
                        <a:rPr lang="en-US" sz="1500" dirty="0">
                          <a:solidFill>
                            <a:srgbClr val="000000"/>
                          </a:solidFill>
                          <a:effectLst/>
                          <a:latin typeface="+mn-lt"/>
                          <a:ea typeface="Malgun Gothic"/>
                          <a:cs typeface="Bookman Old Style"/>
                        </a:rPr>
                        <a:t>/</a:t>
                      </a:r>
                      <a:r>
                        <a:rPr lang="en-US" sz="1500" dirty="0" err="1">
                          <a:solidFill>
                            <a:srgbClr val="000000"/>
                          </a:solidFill>
                          <a:effectLst/>
                          <a:latin typeface="+mn-lt"/>
                          <a:ea typeface="Malgun Gothic"/>
                          <a:cs typeface="Bookman Old Style"/>
                        </a:rPr>
                        <a:t>Berdikari</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062148784"/>
                  </a:ext>
                </a:extLst>
              </a:tr>
              <a:tr h="305243">
                <a:tc>
                  <a:txBody>
                    <a:bodyPr/>
                    <a:lstStyle/>
                    <a:p>
                      <a:pPr algn="ctr"/>
                      <a:r>
                        <a:rPr lang="en-US" sz="1500" dirty="0"/>
                        <a:t>5</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Jumlah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kelompok</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pelestarian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adat</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budaya</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lokal</a:t>
                      </a:r>
                      <a:r>
                        <a:rPr lang="en-US" sz="1500" dirty="0">
                          <a:solidFill>
                            <a:srgbClr val="000000"/>
                          </a:solidFill>
                          <a:effectLst/>
                          <a:latin typeface="+mn-lt"/>
                          <a:ea typeface="Malgun Gothic"/>
                          <a:cs typeface="Bookman Old Style"/>
                        </a:rPr>
                        <a:t> yang  </a:t>
                      </a:r>
                      <a:r>
                        <a:rPr lang="en-US" sz="1500" dirty="0" err="1">
                          <a:solidFill>
                            <a:srgbClr val="000000"/>
                          </a:solidFill>
                          <a:effectLst/>
                          <a:latin typeface="+mn-lt"/>
                          <a:ea typeface="Malgun Gothic"/>
                          <a:cs typeface="Bookman Old Style"/>
                        </a:rPr>
                        <a:t>dibentuk</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0014"/>
                  </a:ext>
                </a:extLst>
              </a:tr>
              <a:tr h="305243">
                <a:tc>
                  <a:txBody>
                    <a:bodyPr/>
                    <a:lstStyle/>
                    <a:p>
                      <a:pPr algn="ctr"/>
                      <a:r>
                        <a:rPr lang="en-US" sz="1500" dirty="0"/>
                        <a:t>6</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Persentase</a:t>
                      </a:r>
                      <a:r>
                        <a:rPr lang="en-US" sz="1500" dirty="0">
                          <a:solidFill>
                            <a:srgbClr val="000000"/>
                          </a:solidFill>
                          <a:effectLst/>
                          <a:latin typeface="+mn-lt"/>
                          <a:ea typeface="Malgun Gothic"/>
                          <a:cs typeface="Bookman Old Style"/>
                        </a:rPr>
                        <a:t> PKK </a:t>
                      </a:r>
                      <a:r>
                        <a:rPr lang="en-US" sz="1500" dirty="0" err="1">
                          <a:solidFill>
                            <a:srgbClr val="000000"/>
                          </a:solidFill>
                          <a:effectLst/>
                          <a:latin typeface="+mn-lt"/>
                          <a:ea typeface="Malgun Gothic"/>
                          <a:cs typeface="Bookman Old Style"/>
                        </a:rPr>
                        <a:t>aktif</a:t>
                      </a:r>
                      <a:r>
                        <a:rPr lang="en-US" sz="1500" dirty="0">
                          <a:solidFill>
                            <a:srgbClr val="000000"/>
                          </a:solidFill>
                          <a:effectLst/>
                          <a:latin typeface="+mn-lt"/>
                          <a:ea typeface="Malgun Gothic"/>
                          <a:cs typeface="Bookman Old Style"/>
                        </a:rPr>
                        <a:t> di </a:t>
                      </a:r>
                      <a:r>
                        <a:rPr lang="en-US" sz="1500" dirty="0" err="1">
                          <a:solidFill>
                            <a:srgbClr val="000000"/>
                          </a:solidFill>
                          <a:effectLst/>
                          <a:latin typeface="+mn-lt"/>
                          <a:ea typeface="Malgun Gothic"/>
                          <a:cs typeface="Bookman Old Style"/>
                        </a:rPr>
                        <a:t>Kab</a:t>
                      </a:r>
                      <a:r>
                        <a:rPr lang="en-US" sz="1500" dirty="0">
                          <a:solidFill>
                            <a:srgbClr val="000000"/>
                          </a:solidFill>
                          <a:effectLst/>
                          <a:latin typeface="+mn-lt"/>
                          <a:ea typeface="Malgun Gothic"/>
                          <a:cs typeface="Bookman Old Style"/>
                        </a:rPr>
                        <a:t>/</a:t>
                      </a:r>
                      <a:r>
                        <a:rPr lang="en-US" sz="1500" dirty="0" err="1">
                          <a:solidFill>
                            <a:srgbClr val="000000"/>
                          </a:solidFill>
                          <a:effectLst/>
                          <a:latin typeface="+mn-lt"/>
                          <a:ea typeface="Malgun Gothic"/>
                          <a:cs typeface="Bookman Old Style"/>
                        </a:rPr>
                        <a:t>kota</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612752225"/>
                  </a:ext>
                </a:extLst>
              </a:tr>
              <a:tr h="305243">
                <a:tc>
                  <a:txBody>
                    <a:bodyPr/>
                    <a:lstStyle/>
                    <a:p>
                      <a:pPr algn="ctr"/>
                      <a:r>
                        <a:rPr lang="en-US" sz="1500" dirty="0"/>
                        <a:t>7</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Jumlah</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Posyandu</a:t>
                      </a:r>
                      <a:r>
                        <a:rPr lang="en-AU" sz="1500" b="0" i="0" u="none" strike="noStrike" dirty="0">
                          <a:solidFill>
                            <a:srgbClr val="000000"/>
                          </a:solidFill>
                          <a:effectLst/>
                          <a:latin typeface="+mn-lt"/>
                        </a:rPr>
                        <a:t> Model/</a:t>
                      </a:r>
                      <a:r>
                        <a:rPr lang="en-AU" sz="1500" b="0" i="0" u="none" strike="noStrike" dirty="0" err="1">
                          <a:solidFill>
                            <a:srgbClr val="000000"/>
                          </a:solidFill>
                          <a:effectLst/>
                          <a:latin typeface="+mn-lt"/>
                        </a:rPr>
                        <a:t>integrasi</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801966775"/>
                  </a:ext>
                </a:extLst>
              </a:tr>
              <a:tr h="305243">
                <a:tc>
                  <a:txBody>
                    <a:bodyPr/>
                    <a:lstStyle/>
                    <a:p>
                      <a:pPr algn="ctr"/>
                      <a:r>
                        <a:rPr lang="en-US" sz="1500" dirty="0"/>
                        <a:t>8</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Jumlah</a:t>
                      </a:r>
                      <a:r>
                        <a:rPr lang="en-AU" sz="1500" b="0" i="0" u="none" strike="noStrike" dirty="0">
                          <a:solidFill>
                            <a:srgbClr val="000000"/>
                          </a:solidFill>
                          <a:effectLst/>
                          <a:latin typeface="+mn-lt"/>
                        </a:rPr>
                        <a:t> UP2K yang </a:t>
                      </a:r>
                      <a:r>
                        <a:rPr lang="en-AU" sz="1500" b="0" i="0" u="none" strike="noStrike" dirty="0" err="1">
                          <a:solidFill>
                            <a:srgbClr val="000000"/>
                          </a:solidFill>
                          <a:effectLst/>
                          <a:latin typeface="+mn-lt"/>
                        </a:rPr>
                        <a:t>aktif</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098504666"/>
                  </a:ext>
                </a:extLst>
              </a:tr>
              <a:tr h="305243">
                <a:tc>
                  <a:txBody>
                    <a:bodyPr/>
                    <a:lstStyle/>
                    <a:p>
                      <a:pPr algn="ctr"/>
                      <a:r>
                        <a:rPr lang="en-US" sz="1500" dirty="0"/>
                        <a:t>9</a:t>
                      </a:r>
                    </a:p>
                  </a:txBody>
                  <a:tcPr/>
                </a:tc>
                <a:tc>
                  <a:txBody>
                    <a:bodyPr/>
                    <a:lstStyle/>
                    <a:p>
                      <a:pPr marL="85725" indent="0" algn="l" fontAlgn="t"/>
                      <a:r>
                        <a:rPr lang="en-AU" sz="1500" b="0" i="0" u="none" strike="noStrike" dirty="0" err="1">
                          <a:solidFill>
                            <a:srgbClr val="000000"/>
                          </a:solidFill>
                          <a:effectLst/>
                          <a:latin typeface="+mn-lt"/>
                        </a:rPr>
                        <a:t>Jumlah</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BUMDes</a:t>
                      </a:r>
                      <a:r>
                        <a:rPr lang="en-AU" sz="1500" b="0" i="0" u="none" strike="noStrike" dirty="0">
                          <a:solidFill>
                            <a:srgbClr val="000000"/>
                          </a:solidFill>
                          <a:effectLst/>
                          <a:latin typeface="+mn-lt"/>
                        </a:rPr>
                        <a:t> yang </a:t>
                      </a:r>
                      <a:r>
                        <a:rPr lang="en-AU" sz="1500" b="0" i="0" u="none" strike="noStrike" dirty="0" err="1">
                          <a:solidFill>
                            <a:srgbClr val="000000"/>
                          </a:solidFill>
                          <a:effectLst/>
                          <a:latin typeface="+mn-lt"/>
                        </a:rPr>
                        <a:t>terbentuk</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285490714"/>
                  </a:ext>
                </a:extLst>
              </a:tr>
              <a:tr h="305243">
                <a:tc>
                  <a:txBody>
                    <a:bodyPr/>
                    <a:lstStyle/>
                    <a:p>
                      <a:pPr algn="ctr"/>
                      <a:r>
                        <a:rPr lang="en-US" sz="1500" dirty="0"/>
                        <a:t>10</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Jumlah</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Pasar</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Desa</a:t>
                      </a:r>
                      <a:r>
                        <a:rPr lang="en-AU" sz="1500" b="0" i="0" u="none" strike="noStrike" dirty="0">
                          <a:solidFill>
                            <a:srgbClr val="000000"/>
                          </a:solidFill>
                          <a:effectLst/>
                          <a:latin typeface="+mn-lt"/>
                        </a:rPr>
                        <a:t> yang </a:t>
                      </a:r>
                      <a:r>
                        <a:rPr lang="en-AU" sz="1500" b="0" i="0" u="none" strike="noStrike" dirty="0" err="1">
                          <a:solidFill>
                            <a:srgbClr val="000000"/>
                          </a:solidFill>
                          <a:effectLst/>
                          <a:latin typeface="+mn-lt"/>
                        </a:rPr>
                        <a:t>direvitalisasi</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979673630"/>
                  </a:ext>
                </a:extLst>
              </a:tr>
              <a:tr h="305243">
                <a:tc>
                  <a:txBody>
                    <a:bodyPr/>
                    <a:lstStyle/>
                    <a:p>
                      <a:pPr algn="ctr"/>
                      <a:r>
                        <a:rPr lang="en-US" sz="1500" dirty="0"/>
                        <a:t>11</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Jumlah</a:t>
                      </a:r>
                      <a:r>
                        <a:rPr lang="en-US" sz="1500" dirty="0">
                          <a:solidFill>
                            <a:srgbClr val="000000"/>
                          </a:solidFill>
                          <a:effectLst/>
                          <a:latin typeface="+mn-lt"/>
                          <a:ea typeface="Malgun Gothic"/>
                          <a:cs typeface="Bookman Old Style"/>
                        </a:rPr>
                        <a:t> PMKS </a:t>
                      </a:r>
                      <a:r>
                        <a:rPr lang="en-US" sz="1500" dirty="0" err="1">
                          <a:solidFill>
                            <a:srgbClr val="000000"/>
                          </a:solidFill>
                          <a:effectLst/>
                          <a:latin typeface="+mn-lt"/>
                          <a:ea typeface="Malgun Gothic"/>
                          <a:cs typeface="Bookman Old Style"/>
                        </a:rPr>
                        <a:t>yg</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mendapat</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Bantuan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Sosial</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648567627"/>
                  </a:ext>
                </a:extLst>
              </a:tr>
              <a:tr h="305243">
                <a:tc>
                  <a:txBody>
                    <a:bodyPr/>
                    <a:lstStyle/>
                    <a:p>
                      <a:pPr algn="ctr"/>
                      <a:r>
                        <a:rPr lang="en-US" sz="1500" dirty="0" smtClean="0"/>
                        <a:t>12</a:t>
                      </a:r>
                      <a:endParaRPr lang="en-US" sz="1500" dirty="0"/>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effectLst/>
                          <a:latin typeface="+mn-lt"/>
                          <a:ea typeface="Times New Roman"/>
                        </a:rPr>
                        <a:t>Jumlah</a:t>
                      </a:r>
                      <a:r>
                        <a:rPr lang="en-US" sz="1500" dirty="0">
                          <a:effectLst/>
                          <a:latin typeface="+mn-lt"/>
                          <a:ea typeface="Times New Roman"/>
                        </a:rPr>
                        <a:t> </a:t>
                      </a:r>
                      <a:r>
                        <a:rPr lang="en-US" sz="1500" dirty="0" err="1">
                          <a:effectLst/>
                          <a:latin typeface="+mn-lt"/>
                          <a:ea typeface="Times New Roman"/>
                        </a:rPr>
                        <a:t>panti</a:t>
                      </a:r>
                      <a:r>
                        <a:rPr lang="en-US" sz="1500" dirty="0">
                          <a:effectLst/>
                          <a:latin typeface="+mn-lt"/>
                          <a:ea typeface="Times New Roman"/>
                        </a:rPr>
                        <a:t> </a:t>
                      </a:r>
                      <a:r>
                        <a:rPr lang="en-US" sz="1500" dirty="0" err="1">
                          <a:effectLst/>
                          <a:latin typeface="+mn-lt"/>
                          <a:ea typeface="Times New Roman"/>
                        </a:rPr>
                        <a:t>Sosial</a:t>
                      </a:r>
                      <a:r>
                        <a:rPr lang="en-US" sz="1500" dirty="0">
                          <a:effectLst/>
                          <a:latin typeface="+mn-lt"/>
                          <a:ea typeface="Times New Roman"/>
                        </a:rPr>
                        <a:t> </a:t>
                      </a:r>
                      <a:r>
                        <a:rPr lang="en-US" sz="1500" dirty="0" err="1">
                          <a:effectLst/>
                          <a:latin typeface="+mn-lt"/>
                          <a:ea typeface="Times New Roman"/>
                        </a:rPr>
                        <a:t>Pemerintah</a:t>
                      </a:r>
                      <a:r>
                        <a:rPr lang="en-US" sz="1500" dirty="0">
                          <a:effectLst/>
                          <a:latin typeface="+mn-lt"/>
                          <a:ea typeface="Times New Roman"/>
                        </a:rPr>
                        <a:t> </a:t>
                      </a:r>
                      <a:r>
                        <a:rPr lang="en-US" sz="1500" dirty="0" err="1">
                          <a:effectLst/>
                          <a:latin typeface="+mn-lt"/>
                          <a:ea typeface="Times New Roman"/>
                        </a:rPr>
                        <a:t>dn</a:t>
                      </a:r>
                      <a:r>
                        <a:rPr lang="en-US" sz="1500" dirty="0">
                          <a:effectLst/>
                          <a:latin typeface="+mn-lt"/>
                          <a:ea typeface="Times New Roman"/>
                        </a:rPr>
                        <a:t> </a:t>
                      </a:r>
                      <a:r>
                        <a:rPr lang="en-US" sz="1500" dirty="0" err="1">
                          <a:effectLst/>
                          <a:latin typeface="+mn-lt"/>
                          <a:ea typeface="Times New Roman"/>
                        </a:rPr>
                        <a:t>Swasta</a:t>
                      </a:r>
                      <a:endParaRPr lang="en-US" sz="1500" dirty="0">
                        <a:effectLst/>
                        <a:latin typeface="+mn-lt"/>
                        <a:ea typeface="Times New Roman"/>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tr>
              <a:tr h="305243">
                <a:tc>
                  <a:txBody>
                    <a:bodyPr/>
                    <a:lstStyle/>
                    <a:p>
                      <a:pPr algn="ctr"/>
                      <a:r>
                        <a:rPr lang="en-US" sz="1500" dirty="0" smtClean="0"/>
                        <a:t>13</a:t>
                      </a:r>
                      <a:endParaRPr lang="en-US" sz="1500" dirty="0"/>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Jumlah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Panti</a:t>
                      </a:r>
                      <a:r>
                        <a:rPr lang="en-US" sz="1500" dirty="0">
                          <a:solidFill>
                            <a:srgbClr val="000000"/>
                          </a:solidFill>
                          <a:effectLst/>
                          <a:latin typeface="+mn-lt"/>
                          <a:ea typeface="Malgun Gothic"/>
                          <a:cs typeface="Bookman Old Style"/>
                        </a:rPr>
                        <a:t> yang </a:t>
                      </a:r>
                      <a:r>
                        <a:rPr lang="en-US" sz="1500" dirty="0" err="1">
                          <a:solidFill>
                            <a:srgbClr val="000000"/>
                          </a:solidFill>
                          <a:effectLst/>
                          <a:latin typeface="+mn-lt"/>
                          <a:ea typeface="Malgun Gothic"/>
                          <a:cs typeface="Bookman Old Style"/>
                        </a:rPr>
                        <a:t>melaksanakan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standar</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pelayanan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sesuai</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dengan</a:t>
                      </a:r>
                      <a:r>
                        <a:rPr lang="en-US" sz="1500" dirty="0">
                          <a:solidFill>
                            <a:srgbClr val="000000"/>
                          </a:solidFill>
                          <a:effectLst/>
                          <a:latin typeface="+mn-lt"/>
                          <a:ea typeface="Malgun Gothic"/>
                          <a:cs typeface="Bookman Old Style"/>
                        </a:rPr>
                        <a:t> SOP</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tr>
              <a:tr h="305243">
                <a:tc>
                  <a:txBody>
                    <a:bodyPr/>
                    <a:lstStyle/>
                    <a:p>
                      <a:pPr algn="ctr"/>
                      <a:r>
                        <a:rPr lang="en-US" sz="1500" dirty="0" smtClean="0"/>
                        <a:t>14</a:t>
                      </a:r>
                      <a:endParaRPr lang="en-US" sz="1500" dirty="0"/>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Jumlah</a:t>
                      </a:r>
                      <a:r>
                        <a:rPr lang="en-US" sz="1500" dirty="0">
                          <a:solidFill>
                            <a:srgbClr val="000000"/>
                          </a:solidFill>
                          <a:effectLst/>
                          <a:latin typeface="+mn-lt"/>
                          <a:ea typeface="Malgun Gothic"/>
                          <a:cs typeface="Bookman Old Style"/>
                        </a:rPr>
                        <a:t> PMKS se </a:t>
                      </a:r>
                      <a:r>
                        <a:rPr lang="en-US" sz="1500" dirty="0" err="1">
                          <a:solidFill>
                            <a:srgbClr val="000000"/>
                          </a:solidFill>
                          <a:effectLst/>
                          <a:latin typeface="+mn-lt"/>
                          <a:ea typeface="Malgun Gothic"/>
                          <a:cs typeface="Bookman Old Style"/>
                        </a:rPr>
                        <a:t>Jawa</a:t>
                      </a:r>
                      <a:r>
                        <a:rPr lang="en-US" sz="1500" dirty="0">
                          <a:solidFill>
                            <a:srgbClr val="000000"/>
                          </a:solidFill>
                          <a:effectLst/>
                          <a:latin typeface="+mn-lt"/>
                          <a:ea typeface="Malgun Gothic"/>
                          <a:cs typeface="Bookman Old Style"/>
                        </a:rPr>
                        <a:t> Tengah</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tr>
              <a:tr h="305243">
                <a:tc>
                  <a:txBody>
                    <a:bodyPr/>
                    <a:lstStyle/>
                    <a:p>
                      <a:pPr algn="ctr"/>
                      <a:r>
                        <a:rPr lang="en-US" sz="1500" dirty="0" smtClean="0"/>
                        <a:t>15</a:t>
                      </a:r>
                      <a:endParaRPr lang="en-US" sz="1500" dirty="0"/>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Jumlah</a:t>
                      </a:r>
                      <a:r>
                        <a:rPr lang="en-US" sz="1500" dirty="0">
                          <a:solidFill>
                            <a:srgbClr val="000000"/>
                          </a:solidFill>
                          <a:effectLst/>
                          <a:latin typeface="+mn-lt"/>
                          <a:ea typeface="Malgun Gothic"/>
                          <a:cs typeface="Bookman Old Style"/>
                        </a:rPr>
                        <a:t> PMKS yang </a:t>
                      </a:r>
                      <a:r>
                        <a:rPr lang="en-US" sz="1500" dirty="0" err="1">
                          <a:solidFill>
                            <a:srgbClr val="000000"/>
                          </a:solidFill>
                          <a:effectLst/>
                          <a:latin typeface="+mn-lt"/>
                          <a:ea typeface="Malgun Gothic"/>
                          <a:cs typeface="Bookman Old Style"/>
                        </a:rPr>
                        <a:t>ditangani</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melalui</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panti</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sosial</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milik</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Pemerintah</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726143665"/>
                  </a:ext>
                </a:extLst>
              </a:tr>
              <a:tr h="305243">
                <a:tc>
                  <a:txBody>
                    <a:bodyPr/>
                    <a:lstStyle/>
                    <a:p>
                      <a:pPr algn="ctr"/>
                      <a:r>
                        <a:rPr lang="en-US" sz="1500" dirty="0" smtClean="0"/>
                        <a:t>16</a:t>
                      </a:r>
                      <a:endParaRPr lang="en-US" sz="1500" dirty="0"/>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Jumlah</a:t>
                      </a:r>
                      <a:r>
                        <a:rPr lang="en-US" sz="1500" dirty="0">
                          <a:solidFill>
                            <a:srgbClr val="000000"/>
                          </a:solidFill>
                          <a:effectLst/>
                          <a:latin typeface="+mn-lt"/>
                          <a:ea typeface="Malgun Gothic"/>
                          <a:cs typeface="Bookman Old Style"/>
                        </a:rPr>
                        <a:t> PMKS yang </a:t>
                      </a:r>
                      <a:r>
                        <a:rPr lang="en-US" sz="1500" dirty="0" err="1">
                          <a:solidFill>
                            <a:srgbClr val="000000"/>
                          </a:solidFill>
                          <a:effectLst/>
                          <a:latin typeface="+mn-lt"/>
                          <a:ea typeface="Malgun Gothic"/>
                          <a:cs typeface="Bookman Old Style"/>
                        </a:rPr>
                        <a:t>mendapatkan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penanganan</a:t>
                      </a:r>
                      <a:r>
                        <a:rPr lang="en-US" sz="1500" dirty="0">
                          <a:solidFill>
                            <a:srgbClr val="000000"/>
                          </a:solidFill>
                          <a:effectLst/>
                          <a:latin typeface="+mn-lt"/>
                          <a:ea typeface="Malgun Gothic"/>
                          <a:cs typeface="Bookman Old Style"/>
                        </a:rPr>
                        <a:t> </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111120685"/>
                  </a:ext>
                </a:extLst>
              </a:tr>
              <a:tr h="305243">
                <a:tc>
                  <a:txBody>
                    <a:bodyPr/>
                    <a:lstStyle/>
                    <a:p>
                      <a:pPr algn="ctr"/>
                      <a:r>
                        <a:rPr lang="en-US" sz="1500" dirty="0" smtClean="0"/>
                        <a:t>17</a:t>
                      </a:r>
                      <a:endParaRPr lang="en-US" sz="1500" dirty="0"/>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Jumlah</a:t>
                      </a:r>
                      <a:r>
                        <a:rPr lang="en-US" sz="1500" dirty="0">
                          <a:solidFill>
                            <a:srgbClr val="000000"/>
                          </a:solidFill>
                          <a:effectLst/>
                          <a:latin typeface="+mn-lt"/>
                          <a:ea typeface="Malgun Gothic"/>
                          <a:cs typeface="Bookman Old Style"/>
                        </a:rPr>
                        <a:t> PSKS di </a:t>
                      </a:r>
                      <a:r>
                        <a:rPr lang="en-US" sz="1500" dirty="0" err="1">
                          <a:solidFill>
                            <a:srgbClr val="000000"/>
                          </a:solidFill>
                          <a:effectLst/>
                          <a:latin typeface="+mn-lt"/>
                          <a:ea typeface="Malgun Gothic"/>
                          <a:cs typeface="Bookman Old Style"/>
                        </a:rPr>
                        <a:t>Jawa</a:t>
                      </a:r>
                      <a:r>
                        <a:rPr lang="en-US" sz="1500" dirty="0">
                          <a:solidFill>
                            <a:srgbClr val="000000"/>
                          </a:solidFill>
                          <a:effectLst/>
                          <a:latin typeface="+mn-lt"/>
                          <a:ea typeface="Malgun Gothic"/>
                          <a:cs typeface="Bookman Old Style"/>
                        </a:rPr>
                        <a:t> Tengah</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84800266"/>
                  </a:ext>
                </a:extLst>
              </a:tr>
              <a:tr h="305243">
                <a:tc>
                  <a:txBody>
                    <a:bodyPr/>
                    <a:lstStyle/>
                    <a:p>
                      <a:pPr algn="ctr"/>
                      <a:r>
                        <a:rPr lang="en-US" sz="1500" dirty="0" smtClean="0"/>
                        <a:t>18</a:t>
                      </a:r>
                      <a:endParaRPr lang="en-US" sz="1500" dirty="0"/>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Jumlah</a:t>
                      </a:r>
                      <a:r>
                        <a:rPr lang="en-US" sz="1500" dirty="0">
                          <a:solidFill>
                            <a:srgbClr val="000000"/>
                          </a:solidFill>
                          <a:effectLst/>
                          <a:latin typeface="+mn-lt"/>
                          <a:ea typeface="Malgun Gothic"/>
                          <a:cs typeface="Bookman Old Style"/>
                        </a:rPr>
                        <a:t> PSKS yang </a:t>
                      </a:r>
                      <a:r>
                        <a:rPr lang="en-US" sz="1500" dirty="0" err="1">
                          <a:solidFill>
                            <a:srgbClr val="000000"/>
                          </a:solidFill>
                          <a:effectLst/>
                          <a:latin typeface="+mn-lt"/>
                          <a:ea typeface="Malgun Gothic"/>
                          <a:cs typeface="Bookman Old Style"/>
                        </a:rPr>
                        <a:t>memperoleh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penguatan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Kapasitas</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dalam</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penanganan</a:t>
                      </a:r>
                      <a:r>
                        <a:rPr lang="en-US" sz="1500" dirty="0">
                          <a:solidFill>
                            <a:srgbClr val="000000"/>
                          </a:solidFill>
                          <a:effectLst/>
                          <a:latin typeface="+mn-lt"/>
                          <a:ea typeface="Malgun Gothic"/>
                          <a:cs typeface="Bookman Old Style"/>
                        </a:rPr>
                        <a:t> PMKS </a:t>
                      </a:r>
                      <a:r>
                        <a:rPr lang="en-US" sz="1500" dirty="0" err="1">
                          <a:solidFill>
                            <a:srgbClr val="000000"/>
                          </a:solidFill>
                          <a:effectLst/>
                          <a:latin typeface="+mn-lt"/>
                          <a:ea typeface="Malgun Gothic"/>
                          <a:cs typeface="Bookman Old Style"/>
                        </a:rPr>
                        <a:t>dan</a:t>
                      </a:r>
                      <a:r>
                        <a:rPr lang="en-US" sz="1500" dirty="0">
                          <a:solidFill>
                            <a:srgbClr val="000000"/>
                          </a:solidFill>
                          <a:effectLst/>
                          <a:latin typeface="+mn-lt"/>
                          <a:ea typeface="Malgun Gothic"/>
                          <a:cs typeface="Bookman Old Style"/>
                        </a:rPr>
                        <a:t> UKS</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tr>
            </a:tbl>
          </a:graphicData>
        </a:graphic>
      </p:graphicFrame>
    </p:spTree>
    <p:extLst>
      <p:ext uri="{BB962C8B-B14F-4D97-AF65-F5344CB8AC3E}">
        <p14:creationId xmlns:p14="http://schemas.microsoft.com/office/powerpoint/2010/main" val="1970973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100609" y="132702"/>
            <a:ext cx="8215807" cy="70401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US" sz="2400" dirty="0" smtClean="0"/>
              <a:t>DINAS </a:t>
            </a:r>
            <a:r>
              <a:rPr lang="id-ID" sz="2400" dirty="0" smtClean="0"/>
              <a:t>KEPENDUDUKAN </a:t>
            </a:r>
            <a:r>
              <a:rPr lang="id-ID" sz="2400" dirty="0"/>
              <a:t>DAN PEN</a:t>
            </a:r>
            <a:r>
              <a:rPr lang="en-US" sz="2400" dirty="0"/>
              <a:t>CA</a:t>
            </a:r>
            <a:r>
              <a:rPr lang="id-ID" sz="2400" dirty="0"/>
              <a:t>TATAN SIPIL, </a:t>
            </a:r>
            <a:endParaRPr lang="en-US" sz="2400"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4284568036"/>
              </p:ext>
            </p:extLst>
          </p:nvPr>
        </p:nvGraphicFramePr>
        <p:xfrm>
          <a:off x="100609" y="908720"/>
          <a:ext cx="8245824" cy="2560320"/>
        </p:xfrm>
        <a:graphic>
          <a:graphicData uri="http://schemas.openxmlformats.org/drawingml/2006/table">
            <a:tbl>
              <a:tblPr firstRow="1" bandRow="1">
                <a:tableStyleId>{5C22544A-7EE6-4342-B048-85BDC9FD1C3A}</a:tableStyleId>
              </a:tblPr>
              <a:tblGrid>
                <a:gridCol w="508318">
                  <a:extLst>
                    <a:ext uri="{9D8B030D-6E8A-4147-A177-3AD203B41FA5}">
                      <a16:colId xmlns="" xmlns:a16="http://schemas.microsoft.com/office/drawing/2014/main" val="20000"/>
                    </a:ext>
                  </a:extLst>
                </a:gridCol>
                <a:gridCol w="3246570">
                  <a:extLst>
                    <a:ext uri="{9D8B030D-6E8A-4147-A177-3AD203B41FA5}">
                      <a16:colId xmlns="" xmlns:a16="http://schemas.microsoft.com/office/drawing/2014/main" val="20001"/>
                    </a:ext>
                  </a:extLst>
                </a:gridCol>
                <a:gridCol w="1385341">
                  <a:extLst>
                    <a:ext uri="{9D8B030D-6E8A-4147-A177-3AD203B41FA5}">
                      <a16:colId xmlns="" xmlns:a16="http://schemas.microsoft.com/office/drawing/2014/main" val="20002"/>
                    </a:ext>
                  </a:extLst>
                </a:gridCol>
                <a:gridCol w="985387">
                  <a:extLst>
                    <a:ext uri="{9D8B030D-6E8A-4147-A177-3AD203B41FA5}">
                      <a16:colId xmlns="" xmlns:a16="http://schemas.microsoft.com/office/drawing/2014/main" val="20003"/>
                    </a:ext>
                  </a:extLst>
                </a:gridCol>
                <a:gridCol w="1192617">
                  <a:extLst>
                    <a:ext uri="{9D8B030D-6E8A-4147-A177-3AD203B41FA5}">
                      <a16:colId xmlns="" xmlns:a16="http://schemas.microsoft.com/office/drawing/2014/main" val="20004"/>
                    </a:ext>
                  </a:extLst>
                </a:gridCol>
                <a:gridCol w="927591">
                  <a:extLst>
                    <a:ext uri="{9D8B030D-6E8A-4147-A177-3AD203B41FA5}">
                      <a16:colId xmlns="" xmlns:a16="http://schemas.microsoft.com/office/drawing/2014/main" val="20005"/>
                    </a:ext>
                  </a:extLst>
                </a:gridCol>
              </a:tblGrid>
              <a:tr h="226311">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198022">
                <a:tc>
                  <a:txBody>
                    <a:bodyPr/>
                    <a:lstStyle/>
                    <a:p>
                      <a:pPr algn="ctr"/>
                      <a:r>
                        <a:rPr lang="en-US" sz="1500" dirty="0"/>
                        <a:t>1</a:t>
                      </a:r>
                    </a:p>
                  </a:txBody>
                  <a:tcPr/>
                </a:tc>
                <a:tc>
                  <a:txBody>
                    <a:bodyPr/>
                    <a:lstStyle/>
                    <a:p>
                      <a:pPr marL="0" indent="0">
                        <a:spcBef>
                          <a:spcPts val="480"/>
                        </a:spcBef>
                        <a:spcAft>
                          <a:spcPts val="480"/>
                        </a:spcAft>
                        <a:buFont typeface="Arial" pitchFamily="34" charset="0"/>
                        <a:buNone/>
                      </a:pPr>
                      <a:r>
                        <a:rPr lang="en-US" sz="1500" dirty="0" smtClean="0">
                          <a:solidFill>
                            <a:srgbClr val="000000"/>
                          </a:solidFill>
                          <a:effectLst/>
                          <a:latin typeface="+mn-lt"/>
                          <a:ea typeface="Malgun Gothic"/>
                          <a:cs typeface="Bookman Old Style"/>
                        </a:rPr>
                        <a:t>JUMLAH</a:t>
                      </a:r>
                      <a:r>
                        <a:rPr lang="en-US" sz="1500" baseline="0" dirty="0" smtClean="0">
                          <a:solidFill>
                            <a:srgbClr val="000000"/>
                          </a:solidFill>
                          <a:effectLst/>
                          <a:latin typeface="+mn-lt"/>
                          <a:ea typeface="Malgun Gothic"/>
                          <a:cs typeface="Bookman Old Style"/>
                        </a:rPr>
                        <a:t> PENDUDUK L/P</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041545082"/>
                  </a:ext>
                </a:extLst>
              </a:tr>
              <a:tr h="198022">
                <a:tc>
                  <a:txBody>
                    <a:bodyPr/>
                    <a:lstStyle/>
                    <a:p>
                      <a:pPr algn="ctr"/>
                      <a:r>
                        <a:rPr lang="en-US" sz="1500" dirty="0"/>
                        <a:t>2</a:t>
                      </a:r>
                    </a:p>
                  </a:txBody>
                  <a:tcPr/>
                </a:tc>
                <a:tc>
                  <a:txBody>
                    <a:bodyPr/>
                    <a:lstStyle/>
                    <a:p>
                      <a:pPr marL="0" indent="0">
                        <a:spcBef>
                          <a:spcPts val="480"/>
                        </a:spcBef>
                        <a:spcAft>
                          <a:spcPts val="480"/>
                        </a:spcAft>
                        <a:buFont typeface="Arial" pitchFamily="34" charset="0"/>
                        <a:buNone/>
                      </a:pPr>
                      <a:r>
                        <a:rPr lang="en-US" sz="1500" dirty="0" smtClean="0">
                          <a:solidFill>
                            <a:srgbClr val="000000"/>
                          </a:solidFill>
                          <a:effectLst/>
                          <a:latin typeface="+mn-lt"/>
                          <a:ea typeface="Malgun Gothic"/>
                          <a:cs typeface="Bookman Old Style"/>
                        </a:rPr>
                        <a:t>JUMLAH</a:t>
                      </a:r>
                      <a:r>
                        <a:rPr lang="en-US" sz="1500" baseline="0" dirty="0" smtClean="0">
                          <a:solidFill>
                            <a:srgbClr val="000000"/>
                          </a:solidFill>
                          <a:effectLst/>
                          <a:latin typeface="+mn-lt"/>
                          <a:ea typeface="Malgun Gothic"/>
                          <a:cs typeface="Bookman Old Style"/>
                        </a:rPr>
                        <a:t>  AKTE PERKAWINAN</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789890401"/>
                  </a:ext>
                </a:extLst>
              </a:tr>
              <a:tr h="198022">
                <a:tc>
                  <a:txBody>
                    <a:bodyPr/>
                    <a:lstStyle/>
                    <a:p>
                      <a:pPr algn="ctr"/>
                      <a:r>
                        <a:rPr lang="en-US" sz="1500" dirty="0"/>
                        <a:t>3</a:t>
                      </a:r>
                    </a:p>
                  </a:txBody>
                  <a:tcPr/>
                </a:tc>
                <a:tc>
                  <a:txBody>
                    <a:bodyPr/>
                    <a:lstStyle/>
                    <a:p>
                      <a:pPr marL="0" indent="0">
                        <a:spcBef>
                          <a:spcPts val="480"/>
                        </a:spcBef>
                        <a:spcAft>
                          <a:spcPts val="480"/>
                        </a:spcAft>
                        <a:buFont typeface="Arial" pitchFamily="34" charset="0"/>
                        <a:buNone/>
                      </a:pPr>
                      <a:r>
                        <a:rPr lang="en-US" sz="1500" dirty="0" smtClean="0">
                          <a:solidFill>
                            <a:srgbClr val="000000"/>
                          </a:solidFill>
                          <a:effectLst/>
                          <a:latin typeface="+mn-lt"/>
                          <a:ea typeface="Malgun Gothic"/>
                          <a:cs typeface="Bookman Old Style"/>
                        </a:rPr>
                        <a:t>JUMLAH</a:t>
                      </a:r>
                      <a:r>
                        <a:rPr lang="en-US" sz="1500" baseline="0" dirty="0" smtClean="0">
                          <a:solidFill>
                            <a:srgbClr val="000000"/>
                          </a:solidFill>
                          <a:effectLst/>
                          <a:latin typeface="+mn-lt"/>
                          <a:ea typeface="Malgun Gothic"/>
                          <a:cs typeface="Bookman Old Style"/>
                        </a:rPr>
                        <a:t> AKTE KEMATIAN</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746616145"/>
                  </a:ext>
                </a:extLst>
              </a:tr>
              <a:tr h="198022">
                <a:tc>
                  <a:txBody>
                    <a:bodyPr/>
                    <a:lstStyle/>
                    <a:p>
                      <a:pPr algn="ctr"/>
                      <a:r>
                        <a:rPr lang="en-US" sz="1500" dirty="0"/>
                        <a:t>4</a:t>
                      </a:r>
                    </a:p>
                  </a:txBody>
                  <a:tcPr/>
                </a:tc>
                <a:tc>
                  <a:txBody>
                    <a:bodyPr/>
                    <a:lstStyle/>
                    <a:p>
                      <a:pPr marL="85725" indent="0" algn="l" fontAlgn="t"/>
                      <a:r>
                        <a:rPr lang="it-IT" sz="1500" b="0" i="0" u="none" strike="noStrike" dirty="0">
                          <a:solidFill>
                            <a:srgbClr val="000000"/>
                          </a:solidFill>
                          <a:effectLst/>
                          <a:latin typeface="+mn-lt"/>
                        </a:rPr>
                        <a:t>Rasio penduduk memiliki e- KTP</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062148784"/>
                  </a:ext>
                </a:extLst>
              </a:tr>
              <a:tr h="282889">
                <a:tc>
                  <a:txBody>
                    <a:bodyPr/>
                    <a:lstStyle/>
                    <a:p>
                      <a:pPr algn="ctr"/>
                      <a:r>
                        <a:rPr lang="en-US" sz="1500" dirty="0"/>
                        <a:t>5</a:t>
                      </a:r>
                    </a:p>
                  </a:txBody>
                  <a:tcPr/>
                </a:tc>
                <a:tc>
                  <a:txBody>
                    <a:bodyPr/>
                    <a:lstStyle/>
                    <a:p>
                      <a:pPr marL="85725" indent="0" algn="l" fontAlgn="t"/>
                      <a:r>
                        <a:rPr lang="en-AU" sz="1500" b="0" i="0" u="none" strike="noStrike" dirty="0" err="1">
                          <a:solidFill>
                            <a:srgbClr val="000000"/>
                          </a:solidFill>
                          <a:effectLst/>
                          <a:latin typeface="+mn-lt"/>
                        </a:rPr>
                        <a:t>Persentase</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Penduduk</a:t>
                      </a:r>
                      <a:r>
                        <a:rPr lang="en-AU" sz="1500" b="0" i="0" u="none" strike="noStrike" dirty="0">
                          <a:solidFill>
                            <a:srgbClr val="000000"/>
                          </a:solidFill>
                          <a:effectLst/>
                          <a:latin typeface="+mn-lt"/>
                        </a:rPr>
                        <a:t> 0 – 18 </a:t>
                      </a:r>
                      <a:r>
                        <a:rPr lang="en-AU" sz="1500" b="0" i="0" u="none" strike="noStrike" dirty="0" err="1">
                          <a:solidFill>
                            <a:srgbClr val="000000"/>
                          </a:solidFill>
                          <a:effectLst/>
                          <a:latin typeface="+mn-lt"/>
                        </a:rPr>
                        <a:t>Tahun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memiliki</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Akta</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Kelahiran</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0014"/>
                  </a:ext>
                </a:extLst>
              </a:tr>
              <a:tr h="282889">
                <a:tc>
                  <a:txBody>
                    <a:bodyPr/>
                    <a:lstStyle/>
                    <a:p>
                      <a:pPr algn="ctr"/>
                      <a:r>
                        <a:rPr lang="en-US" sz="1500" dirty="0"/>
                        <a:t>6</a:t>
                      </a:r>
                    </a:p>
                  </a:txBody>
                  <a:tcPr/>
                </a:tc>
                <a:tc>
                  <a:txBody>
                    <a:bodyPr/>
                    <a:lstStyle/>
                    <a:p>
                      <a:pPr marL="85725" indent="0" algn="l" fontAlgn="t"/>
                      <a:r>
                        <a:rPr lang="en-AU" sz="1500" b="0" i="0" u="none" strike="noStrike" dirty="0" err="1">
                          <a:solidFill>
                            <a:srgbClr val="000000"/>
                          </a:solidFill>
                          <a:effectLst/>
                          <a:latin typeface="+mn-lt"/>
                        </a:rPr>
                        <a:t>Jumlah</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kabupaten</a:t>
                      </a:r>
                      <a:r>
                        <a:rPr lang="en-AU" sz="1500" b="0" i="0" u="none" strike="noStrike" dirty="0">
                          <a:solidFill>
                            <a:srgbClr val="000000"/>
                          </a:solidFill>
                          <a:effectLst/>
                          <a:latin typeface="+mn-lt"/>
                        </a:rPr>
                        <a:t>/</a:t>
                      </a:r>
                      <a:r>
                        <a:rPr lang="en-AU" sz="1500" b="0" i="0" u="none" strike="noStrike" dirty="0" err="1">
                          <a:solidFill>
                            <a:srgbClr val="000000"/>
                          </a:solidFill>
                          <a:effectLst/>
                          <a:latin typeface="+mn-lt"/>
                        </a:rPr>
                        <a:t>kota</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mengoperasikan</a:t>
                      </a:r>
                      <a:r>
                        <a:rPr lang="en-AU" sz="1500" b="0" i="0" u="none" strike="noStrike" dirty="0">
                          <a:solidFill>
                            <a:srgbClr val="000000"/>
                          </a:solidFill>
                          <a:effectLst/>
                          <a:latin typeface="+mn-lt"/>
                        </a:rPr>
                        <a:t> SIAK</a:t>
                      </a: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612752225"/>
                  </a:ext>
                </a:extLst>
              </a:tr>
            </a:tbl>
          </a:graphicData>
        </a:graphic>
      </p:graphicFrame>
    </p:spTree>
    <p:extLst>
      <p:ext uri="{BB962C8B-B14F-4D97-AF65-F5344CB8AC3E}">
        <p14:creationId xmlns:p14="http://schemas.microsoft.com/office/powerpoint/2010/main" val="2997189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100609" y="132702"/>
            <a:ext cx="8791871" cy="41597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GB" sz="2400" dirty="0"/>
              <a:t>DINAS </a:t>
            </a:r>
            <a:r>
              <a:rPr lang="en-GB" sz="2400" dirty="0" smtClean="0"/>
              <a:t>PERUMAHAN ,KAWASAN PERMUKIMAN DAN </a:t>
            </a:r>
            <a:r>
              <a:rPr lang="en-AU" sz="2400" dirty="0" smtClean="0"/>
              <a:t>PERHUBUNGAN</a:t>
            </a:r>
            <a:endParaRPr lang="en-US" sz="2400"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3129295681"/>
              </p:ext>
            </p:extLst>
          </p:nvPr>
        </p:nvGraphicFramePr>
        <p:xfrm>
          <a:off x="32047" y="4617720"/>
          <a:ext cx="8928993" cy="2240280"/>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216024">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500" dirty="0"/>
                        <a:t>1</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Persentase</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perijinan</a:t>
                      </a:r>
                      <a:r>
                        <a:rPr lang="en-US" sz="1500" dirty="0">
                          <a:solidFill>
                            <a:srgbClr val="000000"/>
                          </a:solidFill>
                          <a:effectLst/>
                          <a:latin typeface="+mn-lt"/>
                          <a:ea typeface="Malgun Gothic"/>
                          <a:cs typeface="Bookman Old Style"/>
                        </a:rPr>
                        <a:t> AKDP</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041545082"/>
                  </a:ext>
                </a:extLst>
              </a:tr>
              <a:tr h="305243">
                <a:tc>
                  <a:txBody>
                    <a:bodyPr/>
                    <a:lstStyle/>
                    <a:p>
                      <a:pPr algn="ctr"/>
                      <a:r>
                        <a:rPr lang="en-US" sz="1500" dirty="0"/>
                        <a:t>2</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400" dirty="0" err="1">
                          <a:effectLst/>
                        </a:rPr>
                        <a:t>Pemasangan</a:t>
                      </a:r>
                      <a:r>
                        <a:rPr lang="en-US" sz="1400" dirty="0">
                          <a:effectLst/>
                        </a:rPr>
                        <a:t> </a:t>
                      </a:r>
                      <a:r>
                        <a:rPr lang="en-US" sz="1400" dirty="0" err="1">
                          <a:effectLst/>
                        </a:rPr>
                        <a:t>Rambu-rambu</a:t>
                      </a:r>
                      <a:endParaRPr lang="en-US" sz="1400" dirty="0">
                        <a:effectLst/>
                        <a:latin typeface="Times New Roman"/>
                        <a:ea typeface="Times New Roman"/>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789890401"/>
                  </a:ext>
                </a:extLst>
              </a:tr>
              <a:tr h="305243">
                <a:tc>
                  <a:txBody>
                    <a:bodyPr/>
                    <a:lstStyle/>
                    <a:p>
                      <a:pPr algn="ctr"/>
                      <a:r>
                        <a:rPr lang="en-US" sz="1500" dirty="0"/>
                        <a:t>3</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effectLst/>
                          <a:latin typeface="+mn-lt"/>
                          <a:ea typeface="Times New Roman"/>
                        </a:rPr>
                        <a:t>Meningkatnya</a:t>
                      </a:r>
                      <a:r>
                        <a:rPr lang="en-US" sz="1500" dirty="0">
                          <a:effectLst/>
                          <a:latin typeface="+mn-lt"/>
                          <a:ea typeface="Times New Roman"/>
                        </a:rPr>
                        <a:t> </a:t>
                      </a:r>
                      <a:r>
                        <a:rPr lang="en-US" sz="1500" dirty="0" err="1">
                          <a:effectLst/>
                          <a:latin typeface="+mn-lt"/>
                          <a:ea typeface="Times New Roman"/>
                        </a:rPr>
                        <a:t>Ketersediaan</a:t>
                      </a:r>
                      <a:r>
                        <a:rPr lang="en-US" sz="1500" dirty="0">
                          <a:effectLst/>
                          <a:latin typeface="+mn-lt"/>
                          <a:ea typeface="Times New Roman"/>
                        </a:rPr>
                        <a:t> </a:t>
                      </a:r>
                      <a:r>
                        <a:rPr lang="en-US" sz="1500" dirty="0" err="1">
                          <a:effectLst/>
                          <a:latin typeface="+mn-lt"/>
                          <a:ea typeface="Times New Roman"/>
                        </a:rPr>
                        <a:t>Prasarana</a:t>
                      </a:r>
                      <a:r>
                        <a:rPr lang="en-US" sz="1500" dirty="0">
                          <a:effectLst/>
                          <a:latin typeface="+mn-lt"/>
                          <a:ea typeface="Times New Roman"/>
                        </a:rPr>
                        <a:t> </a:t>
                      </a:r>
                      <a:r>
                        <a:rPr lang="en-US" sz="1500" dirty="0" err="1">
                          <a:effectLst/>
                          <a:latin typeface="+mn-lt"/>
                          <a:ea typeface="Times New Roman"/>
                        </a:rPr>
                        <a:t>Keselamatan</a:t>
                      </a:r>
                      <a:r>
                        <a:rPr lang="en-US" sz="1500" dirty="0">
                          <a:effectLst/>
                          <a:latin typeface="+mn-lt"/>
                          <a:ea typeface="Times New Roman"/>
                        </a:rPr>
                        <a:t> </a:t>
                      </a:r>
                      <a:r>
                        <a:rPr lang="en-US" sz="1500" dirty="0" err="1">
                          <a:effectLst/>
                          <a:latin typeface="+mn-lt"/>
                          <a:ea typeface="Times New Roman"/>
                        </a:rPr>
                        <a:t>jalan</a:t>
                      </a:r>
                      <a:r>
                        <a:rPr lang="en-US" sz="1500" dirty="0">
                          <a:effectLst/>
                          <a:latin typeface="+mn-lt"/>
                          <a:ea typeface="Times New Roman"/>
                        </a:rPr>
                        <a:t> </a:t>
                      </a:r>
                      <a:r>
                        <a:rPr lang="en-US" sz="1500" dirty="0" err="1">
                          <a:effectLst/>
                          <a:latin typeface="+mn-lt"/>
                          <a:ea typeface="Times New Roman"/>
                        </a:rPr>
                        <a:t>Provinsi</a:t>
                      </a:r>
                      <a:endParaRPr lang="en-US" sz="1500" dirty="0">
                        <a:effectLst/>
                        <a:latin typeface="+mn-lt"/>
                        <a:ea typeface="Times New Roman"/>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746616145"/>
                  </a:ext>
                </a:extLst>
              </a:tr>
              <a:tr h="305243">
                <a:tc>
                  <a:txBody>
                    <a:bodyPr/>
                    <a:lstStyle/>
                    <a:p>
                      <a:pPr algn="ctr"/>
                      <a:r>
                        <a:rPr lang="en-US" sz="1500" dirty="0"/>
                        <a:t>4</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Jumlah</a:t>
                      </a:r>
                      <a:r>
                        <a:rPr lang="en-US" sz="1500" dirty="0">
                          <a:solidFill>
                            <a:srgbClr val="000000"/>
                          </a:solidFill>
                          <a:effectLst/>
                          <a:latin typeface="+mn-lt"/>
                          <a:ea typeface="Malgun Gothic"/>
                          <a:cs typeface="Bookman Old Style"/>
                        </a:rPr>
                        <a:t> terminal type B yang </a:t>
                      </a:r>
                      <a:r>
                        <a:rPr lang="en-US" sz="1500" dirty="0" err="1">
                          <a:solidFill>
                            <a:srgbClr val="000000"/>
                          </a:solidFill>
                          <a:effectLst/>
                          <a:latin typeface="+mn-lt"/>
                          <a:ea typeface="Malgun Gothic"/>
                          <a:cs typeface="Bookman Old Style"/>
                        </a:rPr>
                        <a:t>dioperasionalkan</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062148784"/>
                  </a:ext>
                </a:extLst>
              </a:tr>
              <a:tr h="305243">
                <a:tc>
                  <a:txBody>
                    <a:bodyPr/>
                    <a:lstStyle/>
                    <a:p>
                      <a:pPr algn="ctr"/>
                      <a:r>
                        <a:rPr lang="en-US" sz="1500" dirty="0"/>
                        <a:t>5</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US" sz="1500" dirty="0" smtClean="0">
                          <a:effectLst/>
                        </a:rPr>
                        <a:t>j</a:t>
                      </a:r>
                      <a:r>
                        <a:rPr lang="id-ID" sz="1500" dirty="0" smtClean="0">
                          <a:effectLst/>
                        </a:rPr>
                        <a:t>umlah arus penump angkutan umum</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0014"/>
                  </a:ext>
                </a:extLst>
              </a:tr>
            </a:tbl>
          </a:graphicData>
        </a:graphic>
      </p:graphicFrame>
      <p:graphicFrame>
        <p:nvGraphicFramePr>
          <p:cNvPr id="6" name="Table 5">
            <a:extLst>
              <a:ext uri="{FF2B5EF4-FFF2-40B4-BE49-F238E27FC236}">
                <a16:creationId xmlns="" xmlns:a16="http://schemas.microsoft.com/office/drawing/2014/main" id="{8705946B-BDD3-4D5C-AC1B-6D11C372A1FA}"/>
              </a:ext>
            </a:extLst>
          </p:cNvPr>
          <p:cNvGraphicFramePr>
            <a:graphicFrameLocks noGrp="1"/>
          </p:cNvGraphicFramePr>
          <p:nvPr>
            <p:extLst>
              <p:ext uri="{D42A27DB-BD31-4B8C-83A1-F6EECF244321}">
                <p14:modId xmlns:p14="http://schemas.microsoft.com/office/powerpoint/2010/main" val="4086134376"/>
              </p:ext>
            </p:extLst>
          </p:nvPr>
        </p:nvGraphicFramePr>
        <p:xfrm>
          <a:off x="107504" y="692696"/>
          <a:ext cx="8691174" cy="4023360"/>
        </p:xfrm>
        <a:graphic>
          <a:graphicData uri="http://schemas.openxmlformats.org/drawingml/2006/table">
            <a:tbl>
              <a:tblPr firstRow="1" bandRow="1">
                <a:tableStyleId>{5C22544A-7EE6-4342-B048-85BDC9FD1C3A}</a:tableStyleId>
              </a:tblPr>
              <a:tblGrid>
                <a:gridCol w="587822">
                  <a:extLst>
                    <a:ext uri="{9D8B030D-6E8A-4147-A177-3AD203B41FA5}">
                      <a16:colId xmlns="" xmlns:a16="http://schemas.microsoft.com/office/drawing/2014/main" val="20000"/>
                    </a:ext>
                  </a:extLst>
                </a:gridCol>
                <a:gridCol w="3511559">
                  <a:extLst>
                    <a:ext uri="{9D8B030D-6E8A-4147-A177-3AD203B41FA5}">
                      <a16:colId xmlns="" xmlns:a16="http://schemas.microsoft.com/office/drawing/2014/main" val="20001"/>
                    </a:ext>
                  </a:extLst>
                </a:gridCol>
                <a:gridCol w="1584176">
                  <a:extLst>
                    <a:ext uri="{9D8B030D-6E8A-4147-A177-3AD203B41FA5}">
                      <a16:colId xmlns="" xmlns:a16="http://schemas.microsoft.com/office/drawing/2014/main" val="20002"/>
                    </a:ext>
                  </a:extLst>
                </a:gridCol>
                <a:gridCol w="1008112">
                  <a:extLst>
                    <a:ext uri="{9D8B030D-6E8A-4147-A177-3AD203B41FA5}">
                      <a16:colId xmlns="" xmlns:a16="http://schemas.microsoft.com/office/drawing/2014/main" val="20003"/>
                    </a:ext>
                  </a:extLst>
                </a:gridCol>
                <a:gridCol w="1224136">
                  <a:extLst>
                    <a:ext uri="{9D8B030D-6E8A-4147-A177-3AD203B41FA5}">
                      <a16:colId xmlns="" xmlns:a16="http://schemas.microsoft.com/office/drawing/2014/main" val="20004"/>
                    </a:ext>
                  </a:extLst>
                </a:gridCol>
                <a:gridCol w="775369">
                  <a:extLst>
                    <a:ext uri="{9D8B030D-6E8A-4147-A177-3AD203B41FA5}">
                      <a16:colId xmlns="" xmlns:a16="http://schemas.microsoft.com/office/drawing/2014/main" val="20005"/>
                    </a:ext>
                  </a:extLst>
                </a:gridCol>
              </a:tblGrid>
              <a:tr h="261021">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26276">
                <a:tc>
                  <a:txBody>
                    <a:bodyPr/>
                    <a:lstStyle/>
                    <a:p>
                      <a:pPr algn="ctr"/>
                      <a:r>
                        <a:rPr lang="en-US" sz="1500" dirty="0"/>
                        <a:t>1</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Jumlah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Prasarana</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Sarana</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Dasar</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Perumahan</a:t>
                      </a:r>
                      <a:r>
                        <a:rPr lang="en-US" sz="1500" dirty="0">
                          <a:solidFill>
                            <a:srgbClr val="000000"/>
                          </a:solidFill>
                          <a:effectLst/>
                          <a:latin typeface="+mn-lt"/>
                          <a:ea typeface="Malgun Gothic"/>
                          <a:cs typeface="Bookman Old Style"/>
                        </a:rPr>
                        <a:t> yang </a:t>
                      </a:r>
                      <a:r>
                        <a:rPr lang="en-US" sz="1500" dirty="0" err="1">
                          <a:solidFill>
                            <a:srgbClr val="000000"/>
                          </a:solidFill>
                          <a:effectLst/>
                          <a:latin typeface="+mn-lt"/>
                          <a:ea typeface="Malgun Gothic"/>
                          <a:cs typeface="Bookman Old Style"/>
                        </a:rPr>
                        <a:t>tertangani</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789890401"/>
                  </a:ext>
                </a:extLst>
              </a:tr>
              <a:tr h="228393">
                <a:tc>
                  <a:txBody>
                    <a:bodyPr/>
                    <a:lstStyle/>
                    <a:p>
                      <a:pPr algn="ctr"/>
                      <a:r>
                        <a:rPr lang="en-US" sz="1500" dirty="0"/>
                        <a:t>2</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Rasio</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Rumah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Layak</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Huni</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746616145"/>
                  </a:ext>
                </a:extLst>
              </a:tr>
              <a:tr h="326276">
                <a:tc>
                  <a:txBody>
                    <a:bodyPr/>
                    <a:lstStyle/>
                    <a:p>
                      <a:pPr algn="ctr"/>
                      <a:r>
                        <a:rPr lang="en-US" sz="1500" dirty="0"/>
                        <a:t>3</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Persentase</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kawasan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pemukiman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kumuh</a:t>
                      </a:r>
                      <a:r>
                        <a:rPr lang="en-US" sz="1500" dirty="0">
                          <a:solidFill>
                            <a:srgbClr val="000000"/>
                          </a:solidFill>
                          <a:effectLst/>
                          <a:latin typeface="+mn-lt"/>
                          <a:ea typeface="Malgun Gothic"/>
                          <a:cs typeface="Bookman Old Style"/>
                        </a:rPr>
                        <a:t> yang </a:t>
                      </a:r>
                      <a:r>
                        <a:rPr lang="en-US" sz="1500" dirty="0" err="1">
                          <a:solidFill>
                            <a:srgbClr val="000000"/>
                          </a:solidFill>
                          <a:effectLst/>
                          <a:latin typeface="+mn-lt"/>
                          <a:ea typeface="Malgun Gothic"/>
                          <a:cs typeface="Bookman Old Style"/>
                        </a:rPr>
                        <a:t>tertangani</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062148784"/>
                  </a:ext>
                </a:extLst>
              </a:tr>
              <a:tr h="228393">
                <a:tc>
                  <a:txBody>
                    <a:bodyPr/>
                    <a:lstStyle/>
                    <a:p>
                      <a:pPr algn="ctr"/>
                      <a:r>
                        <a:rPr lang="en-US" sz="1500" dirty="0"/>
                        <a:t>4</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Persentase</a:t>
                      </a:r>
                      <a:r>
                        <a:rPr lang="en-US" sz="1500" dirty="0">
                          <a:solidFill>
                            <a:srgbClr val="000000"/>
                          </a:solidFill>
                          <a:effectLst/>
                          <a:latin typeface="+mn-lt"/>
                          <a:ea typeface="Malgun Gothic"/>
                          <a:cs typeface="Bookman Old Style"/>
                        </a:rPr>
                        <a:t> KTP2D yang </a:t>
                      </a:r>
                      <a:r>
                        <a:rPr lang="en-US" sz="1500" dirty="0" err="1">
                          <a:solidFill>
                            <a:srgbClr val="000000"/>
                          </a:solidFill>
                          <a:effectLst/>
                          <a:latin typeface="+mn-lt"/>
                          <a:ea typeface="Malgun Gothic"/>
                          <a:cs typeface="Bookman Old Style"/>
                        </a:rPr>
                        <a:t>tertangani</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0014"/>
                  </a:ext>
                </a:extLst>
              </a:tr>
              <a:tr h="228393">
                <a:tc>
                  <a:txBody>
                    <a:bodyPr/>
                    <a:lstStyle/>
                    <a:p>
                      <a:pPr algn="ctr"/>
                      <a:r>
                        <a:rPr lang="en-US" sz="1500" dirty="0"/>
                        <a:t>5</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effectLst/>
                          <a:latin typeface="+mn-lt"/>
                          <a:ea typeface="Times New Roman"/>
                        </a:rPr>
                        <a:t>Terselesaikannya</a:t>
                      </a:r>
                      <a:r>
                        <a:rPr lang="en-US" sz="1500" dirty="0">
                          <a:effectLst/>
                          <a:latin typeface="+mn-lt"/>
                          <a:ea typeface="Times New Roman"/>
                        </a:rPr>
                        <a:t> </a:t>
                      </a:r>
                      <a:r>
                        <a:rPr lang="en-US" sz="1500" dirty="0" err="1">
                          <a:effectLst/>
                          <a:latin typeface="+mn-lt"/>
                          <a:ea typeface="Times New Roman"/>
                        </a:rPr>
                        <a:t>konflik-konflik</a:t>
                      </a:r>
                      <a:r>
                        <a:rPr lang="en-US" sz="1500" dirty="0">
                          <a:effectLst/>
                          <a:latin typeface="+mn-lt"/>
                          <a:ea typeface="Times New Roman"/>
                        </a:rPr>
                        <a:t> </a:t>
                      </a:r>
                      <a:r>
                        <a:rPr lang="en-US" sz="1500" dirty="0" err="1">
                          <a:effectLst/>
                          <a:latin typeface="+mn-lt"/>
                          <a:ea typeface="Times New Roman"/>
                        </a:rPr>
                        <a:t>pertanahan</a:t>
                      </a:r>
                      <a:endParaRPr lang="en-US" sz="1500" dirty="0">
                        <a:effectLst/>
                        <a:latin typeface="+mn-lt"/>
                        <a:ea typeface="Times New Roman"/>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695674287"/>
                  </a:ext>
                </a:extLst>
              </a:tr>
              <a:tr h="228393">
                <a:tc>
                  <a:txBody>
                    <a:bodyPr/>
                    <a:lstStyle/>
                    <a:p>
                      <a:pPr algn="ctr"/>
                      <a:r>
                        <a:rPr lang="en-US" sz="1500" dirty="0"/>
                        <a:t>6</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id-ID" sz="1400" dirty="0">
                          <a:effectLst/>
                        </a:rPr>
                        <a:t>Persentase luas lahan bersertifikat </a:t>
                      </a:r>
                      <a:endParaRPr lang="en-US" sz="1400" dirty="0">
                        <a:solidFill>
                          <a:srgbClr val="000000"/>
                        </a:solidFill>
                        <a:effectLst/>
                        <a:latin typeface="Bookman Old Style"/>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454664868"/>
                  </a:ext>
                </a:extLst>
              </a:tr>
              <a:tr h="489415">
                <a:tc>
                  <a:txBody>
                    <a:bodyPr/>
                    <a:lstStyle/>
                    <a:p>
                      <a:pPr algn="ctr"/>
                      <a:r>
                        <a:rPr lang="en-US" sz="1500" dirty="0"/>
                        <a:t>7</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effectLst/>
                          <a:latin typeface="+mn-lt"/>
                          <a:ea typeface="Times New Roman"/>
                        </a:rPr>
                        <a:t>Tergantikannya</a:t>
                      </a:r>
                      <a:r>
                        <a:rPr lang="en-US" sz="1500" dirty="0">
                          <a:effectLst/>
                          <a:latin typeface="+mn-lt"/>
                          <a:ea typeface="Times New Roman"/>
                        </a:rPr>
                        <a:t> </a:t>
                      </a:r>
                      <a:r>
                        <a:rPr lang="en-US" sz="1500" dirty="0" err="1">
                          <a:effectLst/>
                          <a:latin typeface="+mn-lt"/>
                          <a:ea typeface="Times New Roman"/>
                        </a:rPr>
                        <a:t>tanah</a:t>
                      </a:r>
                      <a:r>
                        <a:rPr lang="en-US" sz="1500" dirty="0">
                          <a:effectLst/>
                          <a:latin typeface="+mn-lt"/>
                          <a:ea typeface="Times New Roman"/>
                        </a:rPr>
                        <a:t> </a:t>
                      </a:r>
                      <a:r>
                        <a:rPr lang="en-US" sz="1500" dirty="0" err="1">
                          <a:effectLst/>
                          <a:latin typeface="+mn-lt"/>
                          <a:ea typeface="Times New Roman"/>
                        </a:rPr>
                        <a:t>kas</a:t>
                      </a:r>
                      <a:r>
                        <a:rPr lang="en-US" sz="1500" dirty="0">
                          <a:effectLst/>
                          <a:latin typeface="+mn-lt"/>
                          <a:ea typeface="Times New Roman"/>
                        </a:rPr>
                        <a:t> </a:t>
                      </a:r>
                      <a:r>
                        <a:rPr lang="en-US" sz="1500" dirty="0" err="1">
                          <a:effectLst/>
                          <a:latin typeface="+mn-lt"/>
                          <a:ea typeface="Times New Roman"/>
                        </a:rPr>
                        <a:t>desa</a:t>
                      </a:r>
                      <a:r>
                        <a:rPr lang="en-US" sz="1500" dirty="0">
                          <a:effectLst/>
                          <a:latin typeface="+mn-lt"/>
                          <a:ea typeface="Times New Roman"/>
                        </a:rPr>
                        <a:t> </a:t>
                      </a:r>
                      <a:r>
                        <a:rPr lang="en-US" sz="1500" dirty="0" err="1">
                          <a:effectLst/>
                          <a:latin typeface="+mn-lt"/>
                          <a:ea typeface="Times New Roman"/>
                        </a:rPr>
                        <a:t>untuk</a:t>
                      </a:r>
                      <a:r>
                        <a:rPr lang="en-US" sz="1500" dirty="0">
                          <a:effectLst/>
                          <a:latin typeface="+mn-lt"/>
                          <a:ea typeface="Times New Roman"/>
                        </a:rPr>
                        <a:t> </a:t>
                      </a:r>
                      <a:r>
                        <a:rPr lang="en-US" sz="1500" dirty="0" err="1">
                          <a:effectLst/>
                          <a:latin typeface="+mn-lt"/>
                          <a:ea typeface="Times New Roman"/>
                        </a:rPr>
                        <a:t>pembangunan</a:t>
                      </a:r>
                      <a:r>
                        <a:rPr lang="en-US" sz="1500" dirty="0">
                          <a:effectLst/>
                          <a:latin typeface="+mn-lt"/>
                          <a:ea typeface="Times New Roman"/>
                        </a:rPr>
                        <a:t> </a:t>
                      </a:r>
                      <a:r>
                        <a:rPr lang="en-US" sz="1500" dirty="0" err="1">
                          <a:effectLst/>
                          <a:latin typeface="+mn-lt"/>
                          <a:ea typeface="Times New Roman"/>
                        </a:rPr>
                        <a:t>kepentingan</a:t>
                      </a:r>
                      <a:r>
                        <a:rPr lang="en-US" sz="1500" dirty="0">
                          <a:effectLst/>
                          <a:latin typeface="+mn-lt"/>
                          <a:ea typeface="Times New Roman"/>
                        </a:rPr>
                        <a:t> </a:t>
                      </a:r>
                      <a:r>
                        <a:rPr lang="en-US" sz="1500" dirty="0" err="1">
                          <a:effectLst/>
                          <a:latin typeface="+mn-lt"/>
                          <a:ea typeface="Times New Roman"/>
                        </a:rPr>
                        <a:t>umum</a:t>
                      </a:r>
                      <a:r>
                        <a:rPr lang="en-US" sz="1500" dirty="0">
                          <a:effectLst/>
                          <a:latin typeface="+mn-lt"/>
                          <a:ea typeface="Times New Roman"/>
                        </a:rPr>
                        <a:t>  dg </a:t>
                      </a:r>
                      <a:r>
                        <a:rPr lang="en-US" sz="1500" dirty="0" err="1">
                          <a:effectLst/>
                          <a:latin typeface="+mn-lt"/>
                          <a:ea typeface="Times New Roman"/>
                        </a:rPr>
                        <a:t>tanah</a:t>
                      </a:r>
                      <a:r>
                        <a:rPr lang="en-US" sz="1500" dirty="0">
                          <a:effectLst/>
                          <a:latin typeface="+mn-lt"/>
                          <a:ea typeface="Times New Roman"/>
                        </a:rPr>
                        <a:t> </a:t>
                      </a:r>
                      <a:r>
                        <a:rPr lang="en-US" sz="1500" dirty="0" err="1">
                          <a:effectLst/>
                          <a:latin typeface="+mn-lt"/>
                          <a:ea typeface="Times New Roman"/>
                        </a:rPr>
                        <a:t>yg</a:t>
                      </a:r>
                      <a:r>
                        <a:rPr lang="en-US" sz="1500" dirty="0">
                          <a:effectLst/>
                          <a:latin typeface="+mn-lt"/>
                          <a:ea typeface="Times New Roman"/>
                        </a:rPr>
                        <a:t> </a:t>
                      </a:r>
                      <a:r>
                        <a:rPr lang="en-US" sz="1500" dirty="0" err="1">
                          <a:effectLst/>
                          <a:latin typeface="+mn-lt"/>
                          <a:ea typeface="Times New Roman"/>
                        </a:rPr>
                        <a:t>lebih</a:t>
                      </a:r>
                      <a:r>
                        <a:rPr lang="en-US" sz="1500" dirty="0">
                          <a:effectLst/>
                          <a:latin typeface="+mn-lt"/>
                          <a:ea typeface="Times New Roman"/>
                        </a:rPr>
                        <a:t> </a:t>
                      </a:r>
                      <a:r>
                        <a:rPr lang="en-US" sz="1500" dirty="0" err="1">
                          <a:effectLst/>
                          <a:latin typeface="+mn-lt"/>
                          <a:ea typeface="Times New Roman"/>
                        </a:rPr>
                        <a:t>baik</a:t>
                      </a:r>
                      <a:endParaRPr lang="en-US" sz="1500" dirty="0">
                        <a:effectLst/>
                        <a:latin typeface="+mn-lt"/>
                        <a:ea typeface="Times New Roman"/>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22444712"/>
                  </a:ext>
                </a:extLst>
              </a:tr>
              <a:tr h="326276">
                <a:tc>
                  <a:txBody>
                    <a:bodyPr/>
                    <a:lstStyle/>
                    <a:p>
                      <a:pPr algn="ctr"/>
                      <a:r>
                        <a:rPr lang="en-US" sz="1500" dirty="0"/>
                        <a:t>8</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effectLst/>
                          <a:latin typeface="+mn-lt"/>
                          <a:ea typeface="Times New Roman"/>
                        </a:rPr>
                        <a:t>Jumlah</a:t>
                      </a:r>
                      <a:r>
                        <a:rPr lang="en-US" sz="1500" dirty="0">
                          <a:effectLst/>
                          <a:latin typeface="+mn-lt"/>
                          <a:ea typeface="Times New Roman"/>
                        </a:rPr>
                        <a:t> </a:t>
                      </a:r>
                      <a:r>
                        <a:rPr lang="en-US" sz="1500" dirty="0" err="1">
                          <a:effectLst/>
                          <a:latin typeface="+mn-lt"/>
                          <a:ea typeface="Times New Roman"/>
                        </a:rPr>
                        <a:t>sertifikasi</a:t>
                      </a:r>
                      <a:r>
                        <a:rPr lang="en-US" sz="1500" dirty="0">
                          <a:effectLst/>
                          <a:latin typeface="+mn-lt"/>
                          <a:ea typeface="Times New Roman"/>
                        </a:rPr>
                        <a:t> </a:t>
                      </a:r>
                      <a:r>
                        <a:rPr lang="en-US" sz="1500" dirty="0" err="1">
                          <a:effectLst/>
                          <a:latin typeface="+mn-lt"/>
                          <a:ea typeface="Times New Roman"/>
                        </a:rPr>
                        <a:t>tanah</a:t>
                      </a:r>
                      <a:r>
                        <a:rPr lang="en-US" sz="1500" dirty="0">
                          <a:effectLst/>
                          <a:latin typeface="+mn-lt"/>
                          <a:ea typeface="Times New Roman"/>
                        </a:rPr>
                        <a:t> </a:t>
                      </a:r>
                      <a:r>
                        <a:rPr lang="en-US" sz="1500" dirty="0" err="1">
                          <a:effectLst/>
                          <a:latin typeface="+mn-lt"/>
                          <a:ea typeface="Times New Roman"/>
                        </a:rPr>
                        <a:t>masyarakat</a:t>
                      </a:r>
                      <a:r>
                        <a:rPr lang="en-US" sz="1500" dirty="0">
                          <a:effectLst/>
                          <a:latin typeface="+mn-lt"/>
                          <a:ea typeface="Times New Roman"/>
                        </a:rPr>
                        <a:t> </a:t>
                      </a:r>
                      <a:r>
                        <a:rPr lang="en-US" sz="1500" dirty="0" err="1">
                          <a:effectLst/>
                          <a:latin typeface="+mn-lt"/>
                          <a:ea typeface="Times New Roman"/>
                        </a:rPr>
                        <a:t>dalam</a:t>
                      </a:r>
                      <a:r>
                        <a:rPr lang="en-US" sz="1500" dirty="0">
                          <a:effectLst/>
                          <a:latin typeface="+mn-lt"/>
                          <a:ea typeface="Times New Roman"/>
                        </a:rPr>
                        <a:t> </a:t>
                      </a:r>
                      <a:r>
                        <a:rPr lang="en-US" sz="1500" dirty="0" err="1">
                          <a:effectLst/>
                          <a:latin typeface="+mn-lt"/>
                          <a:ea typeface="Times New Roman"/>
                        </a:rPr>
                        <a:t>kawasan</a:t>
                      </a:r>
                      <a:r>
                        <a:rPr lang="en-US" sz="1500" dirty="0">
                          <a:effectLst/>
                          <a:latin typeface="+mn-lt"/>
                          <a:ea typeface="Times New Roman"/>
                        </a:rPr>
                        <a:t> </a:t>
                      </a:r>
                      <a:r>
                        <a:rPr lang="en-US" sz="1500" dirty="0" err="1">
                          <a:effectLst/>
                          <a:latin typeface="+mn-lt"/>
                          <a:ea typeface="Times New Roman"/>
                        </a:rPr>
                        <a:t>lindung</a:t>
                      </a:r>
                      <a:r>
                        <a:rPr lang="en-US" sz="1500" dirty="0">
                          <a:effectLst/>
                          <a:latin typeface="+mn-lt"/>
                          <a:ea typeface="Times New Roman"/>
                        </a:rPr>
                        <a:t> </a:t>
                      </a:r>
                      <a:r>
                        <a:rPr lang="en-US" sz="1500" dirty="0" err="1">
                          <a:effectLst/>
                          <a:latin typeface="+mn-lt"/>
                          <a:ea typeface="Times New Roman"/>
                        </a:rPr>
                        <a:t>dan</a:t>
                      </a:r>
                      <a:r>
                        <a:rPr lang="en-US" sz="1500" dirty="0">
                          <a:effectLst/>
                          <a:latin typeface="+mn-lt"/>
                          <a:ea typeface="Times New Roman"/>
                        </a:rPr>
                        <a:t> LP2B</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090768478"/>
                  </a:ext>
                </a:extLst>
              </a:tr>
              <a:tr h="228393">
                <a:tc>
                  <a:txBody>
                    <a:bodyPr/>
                    <a:lstStyle/>
                    <a:p>
                      <a:pPr algn="ctr"/>
                      <a:endParaRPr lang="en-US" sz="1500" dirty="0"/>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endParaRPr lang="en-US" sz="1500" dirty="0">
                        <a:effectLst/>
                        <a:latin typeface="+mn-lt"/>
                        <a:ea typeface="Times New Roman"/>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632970200"/>
                  </a:ext>
                </a:extLst>
              </a:tr>
            </a:tbl>
          </a:graphicData>
        </a:graphic>
      </p:graphicFrame>
    </p:spTree>
    <p:extLst>
      <p:ext uri="{BB962C8B-B14F-4D97-AF65-F5344CB8AC3E}">
        <p14:creationId xmlns:p14="http://schemas.microsoft.com/office/powerpoint/2010/main" val="39646182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100609" y="132702"/>
            <a:ext cx="5191471" cy="41597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GB" sz="2400" dirty="0"/>
              <a:t>DINAS </a:t>
            </a:r>
            <a:r>
              <a:rPr lang="en-AU" sz="2400" dirty="0"/>
              <a:t>KOMUNIKASI DAN INFORMATIKA</a:t>
            </a:r>
            <a:endParaRPr lang="en-US" sz="2400"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281267795"/>
              </p:ext>
            </p:extLst>
          </p:nvPr>
        </p:nvGraphicFramePr>
        <p:xfrm>
          <a:off x="100609" y="620688"/>
          <a:ext cx="8928993" cy="4617720"/>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500" dirty="0"/>
                        <a:t>1</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Persentase</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kegiatan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lembaga</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penyiaran</a:t>
                      </a:r>
                      <a:r>
                        <a:rPr lang="en-US" sz="1500" dirty="0">
                          <a:solidFill>
                            <a:srgbClr val="000000"/>
                          </a:solidFill>
                          <a:effectLst/>
                          <a:latin typeface="+mn-lt"/>
                          <a:ea typeface="Malgun Gothic"/>
                          <a:cs typeface="Bookman Old Style"/>
                        </a:rPr>
                        <a:t> yang </a:t>
                      </a:r>
                      <a:r>
                        <a:rPr lang="en-US" sz="1500" dirty="0" err="1">
                          <a:solidFill>
                            <a:srgbClr val="000000"/>
                          </a:solidFill>
                          <a:effectLst/>
                          <a:latin typeface="+mn-lt"/>
                          <a:ea typeface="Malgun Gothic"/>
                          <a:cs typeface="Bookman Old Style"/>
                        </a:rPr>
                        <a:t>sesuai</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dengan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ketentuan</a:t>
                      </a:r>
                      <a:r>
                        <a:rPr lang="en-US" sz="1500" dirty="0">
                          <a:solidFill>
                            <a:srgbClr val="000000"/>
                          </a:solidFill>
                          <a:effectLst/>
                          <a:latin typeface="+mn-lt"/>
                          <a:ea typeface="Malgun Gothic"/>
                          <a:cs typeface="Bookman Old Style"/>
                        </a:rPr>
                        <a:t> UU</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041545082"/>
                  </a:ext>
                </a:extLst>
              </a:tr>
              <a:tr h="305243">
                <a:tc>
                  <a:txBody>
                    <a:bodyPr/>
                    <a:lstStyle/>
                    <a:p>
                      <a:pPr algn="ctr"/>
                      <a:r>
                        <a:rPr lang="en-US" sz="1500" dirty="0"/>
                        <a:t>2</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Persentase</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pelayanan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pengaturan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bidang</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penyiaran</a:t>
                      </a:r>
                      <a:r>
                        <a:rPr lang="en-US" sz="1500" dirty="0">
                          <a:solidFill>
                            <a:srgbClr val="000000"/>
                          </a:solidFill>
                          <a:effectLst/>
                          <a:latin typeface="+mn-lt"/>
                          <a:ea typeface="Malgun Gothic"/>
                          <a:cs typeface="Bookman Old Style"/>
                        </a:rPr>
                        <a:t>.</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789890401"/>
                  </a:ext>
                </a:extLst>
              </a:tr>
              <a:tr h="305243">
                <a:tc>
                  <a:txBody>
                    <a:bodyPr/>
                    <a:lstStyle/>
                    <a:p>
                      <a:pPr algn="ctr"/>
                      <a:r>
                        <a:rPr lang="en-US" sz="1500" dirty="0"/>
                        <a:t>3</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id-ID" sz="1400" dirty="0">
                          <a:effectLst/>
                        </a:rPr>
                        <a:t>Jumlah penyiaran radio/TV lokal </a:t>
                      </a:r>
                      <a:endParaRPr lang="en-US" sz="1400" dirty="0">
                        <a:solidFill>
                          <a:srgbClr val="000000"/>
                        </a:solidFill>
                        <a:effectLst/>
                        <a:latin typeface="Bookman Old Style"/>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746616145"/>
                  </a:ext>
                </a:extLst>
              </a:tr>
              <a:tr h="305243">
                <a:tc>
                  <a:txBody>
                    <a:bodyPr/>
                    <a:lstStyle/>
                    <a:p>
                      <a:pPr algn="ctr"/>
                      <a:r>
                        <a:rPr lang="en-US" sz="1500" dirty="0"/>
                        <a:t>4</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id-ID" sz="1400" dirty="0">
                          <a:effectLst/>
                        </a:rPr>
                        <a:t>Jumlah surat kabar nasional/lokal </a:t>
                      </a:r>
                      <a:endParaRPr lang="en-US" sz="1400" dirty="0">
                        <a:solidFill>
                          <a:srgbClr val="000000"/>
                        </a:solidFill>
                        <a:effectLst/>
                        <a:latin typeface="Bookman Old Style"/>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062148784"/>
                  </a:ext>
                </a:extLst>
              </a:tr>
              <a:tr h="305243">
                <a:tc>
                  <a:txBody>
                    <a:bodyPr/>
                    <a:lstStyle/>
                    <a:p>
                      <a:pPr algn="ctr"/>
                      <a:r>
                        <a:rPr lang="en-US" sz="1500" dirty="0"/>
                        <a:t>5</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Persentase</a:t>
                      </a:r>
                      <a:r>
                        <a:rPr lang="en-US" sz="1500" dirty="0">
                          <a:solidFill>
                            <a:srgbClr val="000000"/>
                          </a:solidFill>
                          <a:effectLst/>
                          <a:latin typeface="+mn-lt"/>
                          <a:ea typeface="Malgun Gothic"/>
                          <a:cs typeface="Bookman Old Style"/>
                        </a:rPr>
                        <a:t> SKPD yang </a:t>
                      </a:r>
                      <a:r>
                        <a:rPr lang="en-US" sz="1500" dirty="0" err="1">
                          <a:solidFill>
                            <a:srgbClr val="000000"/>
                          </a:solidFill>
                          <a:effectLst/>
                          <a:latin typeface="+mn-lt"/>
                          <a:ea typeface="Malgun Gothic"/>
                          <a:cs typeface="Bookman Old Style"/>
                        </a:rPr>
                        <a:t>mengembangkan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teknologi</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informasi</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0014"/>
                  </a:ext>
                </a:extLst>
              </a:tr>
              <a:tr h="305243">
                <a:tc>
                  <a:txBody>
                    <a:bodyPr/>
                    <a:lstStyle/>
                    <a:p>
                      <a:pPr algn="ctr"/>
                      <a:r>
                        <a:rPr lang="en-US" sz="1500" dirty="0"/>
                        <a:t>6</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Persentase</a:t>
                      </a:r>
                      <a:r>
                        <a:rPr lang="en-US" sz="1500" dirty="0">
                          <a:solidFill>
                            <a:srgbClr val="000000"/>
                          </a:solidFill>
                          <a:effectLst/>
                          <a:latin typeface="+mn-lt"/>
                          <a:ea typeface="Malgun Gothic"/>
                          <a:cs typeface="Bookman Old Style"/>
                        </a:rPr>
                        <a:t> SKPD yang </a:t>
                      </a:r>
                      <a:r>
                        <a:rPr lang="en-US" sz="1500" dirty="0" err="1">
                          <a:solidFill>
                            <a:srgbClr val="000000"/>
                          </a:solidFill>
                          <a:effectLst/>
                          <a:latin typeface="+mn-lt"/>
                          <a:ea typeface="Malgun Gothic"/>
                          <a:cs typeface="Bookman Old Style"/>
                        </a:rPr>
                        <a:t>telah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mengupdate</a:t>
                      </a:r>
                      <a:r>
                        <a:rPr lang="en-US" sz="1500" dirty="0">
                          <a:solidFill>
                            <a:srgbClr val="000000"/>
                          </a:solidFill>
                          <a:effectLst/>
                          <a:latin typeface="+mn-lt"/>
                          <a:ea typeface="Malgun Gothic"/>
                          <a:cs typeface="Bookman Old Style"/>
                        </a:rPr>
                        <a:t> data di website</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612752225"/>
                  </a:ext>
                </a:extLst>
              </a:tr>
              <a:tr h="305243">
                <a:tc>
                  <a:txBody>
                    <a:bodyPr/>
                    <a:lstStyle/>
                    <a:p>
                      <a:pPr algn="ctr"/>
                      <a:r>
                        <a:rPr lang="en-US" sz="1500" dirty="0"/>
                        <a:t>7</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Tersedianya</a:t>
                      </a:r>
                      <a:r>
                        <a:rPr lang="en-AU" sz="1500" b="0" i="0" u="none" strike="noStrike" dirty="0">
                          <a:solidFill>
                            <a:srgbClr val="000000"/>
                          </a:solidFill>
                          <a:effectLst/>
                          <a:latin typeface="+mn-lt"/>
                        </a:rPr>
                        <a:t> data statistic DDA</a:t>
                      </a: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801966775"/>
                  </a:ext>
                </a:extLst>
              </a:tr>
              <a:tr h="305243">
                <a:tc>
                  <a:txBody>
                    <a:bodyPr/>
                    <a:lstStyle/>
                    <a:p>
                      <a:pPr algn="ctr"/>
                      <a:r>
                        <a:rPr lang="en-US" sz="1500" dirty="0"/>
                        <a:t>8</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Tersedianya</a:t>
                      </a:r>
                      <a:r>
                        <a:rPr lang="en-AU" sz="1500" b="0" i="0" u="none" strike="noStrike" dirty="0">
                          <a:solidFill>
                            <a:srgbClr val="000000"/>
                          </a:solidFill>
                          <a:effectLst/>
                          <a:latin typeface="+mn-lt"/>
                        </a:rPr>
                        <a:t> data statistic PDRB </a:t>
                      </a:r>
                      <a:r>
                        <a:rPr lang="en-AU" sz="1500" b="0" i="0" u="none" strike="noStrike" dirty="0" err="1">
                          <a:solidFill>
                            <a:srgbClr val="000000"/>
                          </a:solidFill>
                          <a:effectLst/>
                          <a:latin typeface="+mn-lt"/>
                        </a:rPr>
                        <a:t>Provinsi</a:t>
                      </a:r>
                      <a:r>
                        <a:rPr lang="en-AU" sz="1500" b="0" i="0" u="none" strike="noStrike" dirty="0">
                          <a:solidFill>
                            <a:srgbClr val="000000"/>
                          </a:solidFill>
                          <a:effectLst/>
                          <a:latin typeface="+mn-lt"/>
                        </a:rPr>
                        <a:t> </a:t>
                      </a: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098504666"/>
                  </a:ext>
                </a:extLst>
              </a:tr>
              <a:tr h="305243">
                <a:tc>
                  <a:txBody>
                    <a:bodyPr/>
                    <a:lstStyle/>
                    <a:p>
                      <a:pPr algn="ctr"/>
                      <a:r>
                        <a:rPr lang="en-US" sz="1500" dirty="0"/>
                        <a:t>9</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Tersedianya</a:t>
                      </a:r>
                      <a:r>
                        <a:rPr lang="en-AU" sz="1500" b="0" i="0" u="none" strike="noStrike" dirty="0">
                          <a:solidFill>
                            <a:srgbClr val="000000"/>
                          </a:solidFill>
                          <a:effectLst/>
                          <a:latin typeface="+mn-lt"/>
                        </a:rPr>
                        <a:t> data statistic </a:t>
                      </a:r>
                      <a:r>
                        <a:rPr lang="en-AU" sz="1500" b="0" i="0" u="none" strike="noStrike" dirty="0" err="1">
                          <a:solidFill>
                            <a:srgbClr val="000000"/>
                          </a:solidFill>
                          <a:effectLst/>
                          <a:latin typeface="+mn-lt"/>
                        </a:rPr>
                        <a:t>Tinjauan</a:t>
                      </a:r>
                      <a:r>
                        <a:rPr lang="en-AU" sz="1500" b="0" i="0" u="none" strike="noStrike" dirty="0">
                          <a:solidFill>
                            <a:srgbClr val="000000"/>
                          </a:solidFill>
                          <a:effectLst/>
                          <a:latin typeface="+mn-lt"/>
                        </a:rPr>
                        <a:t> PDRB </a:t>
                      </a:r>
                      <a:r>
                        <a:rPr lang="en-AU" sz="1500" b="0" i="0" u="none" strike="noStrike" dirty="0" err="1">
                          <a:solidFill>
                            <a:srgbClr val="000000"/>
                          </a:solidFill>
                          <a:effectLst/>
                          <a:latin typeface="+mn-lt"/>
                        </a:rPr>
                        <a:t>Kabupaten</a:t>
                      </a:r>
                      <a:r>
                        <a:rPr lang="en-AU" sz="1500" b="0" i="0" u="none" strike="noStrike" dirty="0">
                          <a:solidFill>
                            <a:srgbClr val="000000"/>
                          </a:solidFill>
                          <a:effectLst/>
                          <a:latin typeface="+mn-lt"/>
                        </a:rPr>
                        <a:t>/Kota</a:t>
                      </a: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285490714"/>
                  </a:ext>
                </a:extLst>
              </a:tr>
              <a:tr h="305243">
                <a:tc>
                  <a:txBody>
                    <a:bodyPr/>
                    <a:lstStyle/>
                    <a:p>
                      <a:pPr algn="ctr"/>
                      <a:r>
                        <a:rPr lang="en-US" sz="1500" dirty="0"/>
                        <a:t>10</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Persentase</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Perangkat</a:t>
                      </a:r>
                      <a:r>
                        <a:rPr lang="en-AU" sz="1500" b="0" i="0" u="none" strike="noStrike" dirty="0">
                          <a:solidFill>
                            <a:srgbClr val="000000"/>
                          </a:solidFill>
                          <a:effectLst/>
                          <a:latin typeface="+mn-lt"/>
                        </a:rPr>
                        <a:t> Daerah yang </a:t>
                      </a:r>
                      <a:r>
                        <a:rPr lang="en-AU" sz="1500" b="0" i="0" u="none" strike="noStrike" dirty="0" err="1">
                          <a:solidFill>
                            <a:srgbClr val="000000"/>
                          </a:solidFill>
                          <a:effectLst/>
                          <a:latin typeface="+mn-lt"/>
                        </a:rPr>
                        <a:t>mengimplementasikan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pengamanan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informasi</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dan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persandian</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979673630"/>
                  </a:ext>
                </a:extLst>
              </a:tr>
            </a:tbl>
          </a:graphicData>
        </a:graphic>
      </p:graphicFrame>
    </p:spTree>
    <p:extLst>
      <p:ext uri="{BB962C8B-B14F-4D97-AF65-F5344CB8AC3E}">
        <p14:creationId xmlns:p14="http://schemas.microsoft.com/office/powerpoint/2010/main" val="3134263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106130" y="157532"/>
            <a:ext cx="9037870" cy="41597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GB" sz="2400" dirty="0"/>
              <a:t>DINAS </a:t>
            </a:r>
            <a:r>
              <a:rPr lang="en-GB" sz="2400" dirty="0" smtClean="0"/>
              <a:t>PERDAGANGAN ,KOPERASI</a:t>
            </a:r>
            <a:r>
              <a:rPr lang="id-ID" sz="2400" dirty="0"/>
              <a:t>,</a:t>
            </a:r>
            <a:r>
              <a:rPr lang="en-GB" sz="2400" dirty="0"/>
              <a:t> USAHA KECIL </a:t>
            </a:r>
            <a:r>
              <a:rPr lang="id-ID" sz="2400" dirty="0"/>
              <a:t>DAN </a:t>
            </a:r>
            <a:r>
              <a:rPr lang="en-GB" sz="2400" dirty="0"/>
              <a:t>MENENGAH</a:t>
            </a:r>
            <a:endParaRPr lang="en-US" sz="2400"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1851422169"/>
              </p:ext>
            </p:extLst>
          </p:nvPr>
        </p:nvGraphicFramePr>
        <p:xfrm>
          <a:off x="100609" y="620688"/>
          <a:ext cx="8928993" cy="2743200"/>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500" dirty="0"/>
                        <a:t>1</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Persentase</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Koperasi</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Aktif</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041545082"/>
                  </a:ext>
                </a:extLst>
              </a:tr>
              <a:tr h="305243">
                <a:tc>
                  <a:txBody>
                    <a:bodyPr/>
                    <a:lstStyle/>
                    <a:p>
                      <a:pPr algn="ctr"/>
                      <a:r>
                        <a:rPr lang="en-US" sz="1500" dirty="0"/>
                        <a:t>2</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Persentase</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Koperasi</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Sehat</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789890401"/>
                  </a:ext>
                </a:extLst>
              </a:tr>
              <a:tr h="305243">
                <a:tc>
                  <a:txBody>
                    <a:bodyPr/>
                    <a:lstStyle/>
                    <a:p>
                      <a:pPr algn="ctr"/>
                      <a:r>
                        <a:rPr lang="en-US" sz="1500" dirty="0"/>
                        <a:t>3</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id-ID" sz="1400" dirty="0">
                          <a:effectLst/>
                        </a:rPr>
                        <a:t>Persentase Koperasi Provinsi</a:t>
                      </a:r>
                      <a:r>
                        <a:rPr lang="en-AU" sz="1400" dirty="0">
                          <a:effectLst/>
                        </a:rPr>
                        <a:t> </a:t>
                      </a:r>
                      <a:r>
                        <a:rPr lang="en-AU" sz="1400" dirty="0" err="1">
                          <a:effectLst/>
                        </a:rPr>
                        <a:t>berkualitas</a:t>
                      </a:r>
                      <a:endParaRPr lang="en-US" sz="1400" dirty="0">
                        <a:solidFill>
                          <a:srgbClr val="000000"/>
                        </a:solidFill>
                        <a:effectLst/>
                        <a:latin typeface="Bookman Old Style"/>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746616145"/>
                  </a:ext>
                </a:extLst>
              </a:tr>
              <a:tr h="305243">
                <a:tc>
                  <a:txBody>
                    <a:bodyPr/>
                    <a:lstStyle/>
                    <a:p>
                      <a:pPr algn="ctr"/>
                      <a:r>
                        <a:rPr lang="en-US" sz="1500" dirty="0"/>
                        <a:t>4</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Jumlah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Produk</a:t>
                      </a:r>
                      <a:r>
                        <a:rPr lang="en-US" sz="1500" dirty="0">
                          <a:solidFill>
                            <a:srgbClr val="000000"/>
                          </a:solidFill>
                          <a:effectLst/>
                          <a:latin typeface="+mn-lt"/>
                          <a:ea typeface="Malgun Gothic"/>
                          <a:cs typeface="Bookman Old Style"/>
                        </a:rPr>
                        <a:t>/</a:t>
                      </a:r>
                      <a:r>
                        <a:rPr lang="en-US" sz="1500" dirty="0" err="1">
                          <a:solidFill>
                            <a:srgbClr val="000000"/>
                          </a:solidFill>
                          <a:effectLst/>
                          <a:latin typeface="+mn-lt"/>
                          <a:ea typeface="Malgun Gothic"/>
                          <a:cs typeface="Bookman Old Style"/>
                        </a:rPr>
                        <a:t>komoditas</a:t>
                      </a:r>
                      <a:r>
                        <a:rPr lang="en-US" sz="1500" dirty="0">
                          <a:solidFill>
                            <a:srgbClr val="000000"/>
                          </a:solidFill>
                          <a:effectLst/>
                          <a:latin typeface="+mn-lt"/>
                          <a:ea typeface="Malgun Gothic"/>
                          <a:cs typeface="Bookman Old Style"/>
                        </a:rPr>
                        <a:t> OVOP</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062148784"/>
                  </a:ext>
                </a:extLst>
              </a:tr>
              <a:tr h="305243">
                <a:tc>
                  <a:txBody>
                    <a:bodyPr/>
                    <a:lstStyle/>
                    <a:p>
                      <a:pPr algn="ctr"/>
                      <a:r>
                        <a:rPr lang="en-US" sz="1500" dirty="0"/>
                        <a:t>5</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Persentase</a:t>
                      </a:r>
                      <a:r>
                        <a:rPr lang="en-US" sz="1500" dirty="0">
                          <a:solidFill>
                            <a:srgbClr val="000000"/>
                          </a:solidFill>
                          <a:effectLst/>
                          <a:latin typeface="+mn-lt"/>
                          <a:ea typeface="Malgun Gothic"/>
                          <a:cs typeface="Bookman Old Style"/>
                        </a:rPr>
                        <a:t> UMKM yang </a:t>
                      </a:r>
                      <a:r>
                        <a:rPr lang="en-US" sz="1500" dirty="0" err="1">
                          <a:solidFill>
                            <a:srgbClr val="000000"/>
                          </a:solidFill>
                          <a:effectLst/>
                          <a:latin typeface="+mn-lt"/>
                          <a:ea typeface="Malgun Gothic"/>
                          <a:cs typeface="Bookman Old Style"/>
                        </a:rPr>
                        <a:t>telah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mengakses</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kredit</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usaha</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0014"/>
                  </a:ext>
                </a:extLst>
              </a:tr>
              <a:tr h="305243">
                <a:tc>
                  <a:txBody>
                    <a:bodyPr/>
                    <a:lstStyle/>
                    <a:p>
                      <a:pPr algn="ctr"/>
                      <a:r>
                        <a:rPr lang="en-US" sz="1500" dirty="0"/>
                        <a:t>6</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Jangkauan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Pemasaran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Produk</a:t>
                      </a:r>
                      <a:r>
                        <a:rPr lang="en-US" sz="1500" dirty="0">
                          <a:solidFill>
                            <a:srgbClr val="000000"/>
                          </a:solidFill>
                          <a:effectLst/>
                          <a:latin typeface="+mn-lt"/>
                          <a:ea typeface="Malgun Gothic"/>
                          <a:cs typeface="Bookman Old Style"/>
                        </a:rPr>
                        <a:t> KUMKM</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612752225"/>
                  </a:ext>
                </a:extLst>
              </a:tr>
              <a:tr h="305243">
                <a:tc>
                  <a:txBody>
                    <a:bodyPr/>
                    <a:lstStyle/>
                    <a:p>
                      <a:pPr algn="ctr"/>
                      <a:r>
                        <a:rPr lang="en-US" sz="1500" dirty="0"/>
                        <a:t>7</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Jumlah</a:t>
                      </a:r>
                      <a:r>
                        <a:rPr lang="en-AU" sz="1500" b="0" i="0" u="none" strike="noStrike" dirty="0">
                          <a:solidFill>
                            <a:srgbClr val="000000"/>
                          </a:solidFill>
                          <a:effectLst/>
                          <a:latin typeface="+mn-lt"/>
                        </a:rPr>
                        <a:t> SDM KUMKM yang </a:t>
                      </a:r>
                      <a:r>
                        <a:rPr lang="en-AU" sz="1500" b="0" i="0" u="none" strike="noStrike" dirty="0" err="1">
                          <a:solidFill>
                            <a:srgbClr val="000000"/>
                          </a:solidFill>
                          <a:effectLst/>
                          <a:latin typeface="+mn-lt"/>
                        </a:rPr>
                        <a:t>terlatih</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801966775"/>
                  </a:ext>
                </a:extLst>
              </a:tr>
            </a:tbl>
          </a:graphicData>
        </a:graphic>
      </p:graphicFrame>
    </p:spTree>
    <p:extLst>
      <p:ext uri="{BB962C8B-B14F-4D97-AF65-F5344CB8AC3E}">
        <p14:creationId xmlns:p14="http://schemas.microsoft.com/office/powerpoint/2010/main" val="6754916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106130" y="157532"/>
            <a:ext cx="8858358" cy="67918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id-ID" sz="2400" dirty="0"/>
              <a:t>DINAS</a:t>
            </a:r>
            <a:r>
              <a:rPr lang="en-AU" sz="2400" dirty="0"/>
              <a:t> PENANAMAN MODAL </a:t>
            </a:r>
            <a:r>
              <a:rPr lang="id-ID" sz="2400" dirty="0"/>
              <a:t>DAN PELAYANAN TERPADU SATU PINTU</a:t>
            </a:r>
            <a:endParaRPr lang="en-US" sz="2400"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4272680386"/>
              </p:ext>
            </p:extLst>
          </p:nvPr>
        </p:nvGraphicFramePr>
        <p:xfrm>
          <a:off x="106130" y="908720"/>
          <a:ext cx="8928993" cy="3810000"/>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500" dirty="0"/>
                        <a:t>1</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Jumlah</a:t>
                      </a:r>
                      <a:r>
                        <a:rPr lang="en-US" sz="1500" dirty="0">
                          <a:solidFill>
                            <a:srgbClr val="000000"/>
                          </a:solidFill>
                          <a:effectLst/>
                          <a:latin typeface="+mn-lt"/>
                          <a:ea typeface="Malgun Gothic"/>
                          <a:cs typeface="Bookman Old Style"/>
                        </a:rPr>
                        <a:t> investor (PMA/PMDN) </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041545082"/>
                  </a:ext>
                </a:extLst>
              </a:tr>
              <a:tr h="305243">
                <a:tc>
                  <a:txBody>
                    <a:bodyPr/>
                    <a:lstStyle/>
                    <a:p>
                      <a:pPr algn="ctr"/>
                      <a:r>
                        <a:rPr lang="en-US" sz="1500" dirty="0"/>
                        <a:t>2</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Pertumbuhan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Proyek</a:t>
                      </a:r>
                      <a:r>
                        <a:rPr lang="en-US" sz="1500" dirty="0">
                          <a:solidFill>
                            <a:srgbClr val="000000"/>
                          </a:solidFill>
                          <a:effectLst/>
                          <a:latin typeface="+mn-lt"/>
                          <a:ea typeface="Malgun Gothic"/>
                          <a:cs typeface="Bookman Old Style"/>
                        </a:rPr>
                        <a:t> PMA </a:t>
                      </a:r>
                      <a:r>
                        <a:rPr lang="en-US" sz="1500" dirty="0" err="1">
                          <a:solidFill>
                            <a:srgbClr val="000000"/>
                          </a:solidFill>
                          <a:effectLst/>
                          <a:latin typeface="+mn-lt"/>
                          <a:ea typeface="Malgun Gothic"/>
                          <a:cs typeface="Bookman Old Style"/>
                        </a:rPr>
                        <a:t>dan</a:t>
                      </a:r>
                      <a:r>
                        <a:rPr lang="en-US" sz="1500" dirty="0">
                          <a:solidFill>
                            <a:srgbClr val="000000"/>
                          </a:solidFill>
                          <a:effectLst/>
                          <a:latin typeface="+mn-lt"/>
                          <a:ea typeface="Malgun Gothic"/>
                          <a:cs typeface="Bookman Old Style"/>
                        </a:rPr>
                        <a:t> PMDN</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789890401"/>
                  </a:ext>
                </a:extLst>
              </a:tr>
              <a:tr h="305243">
                <a:tc>
                  <a:txBody>
                    <a:bodyPr/>
                    <a:lstStyle/>
                    <a:p>
                      <a:pPr algn="ctr"/>
                      <a:r>
                        <a:rPr lang="en-US" sz="1500" dirty="0"/>
                        <a:t>3</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400" dirty="0" err="1">
                          <a:solidFill>
                            <a:srgbClr val="000000"/>
                          </a:solidFill>
                          <a:effectLst/>
                          <a:latin typeface="Bookman Old Style"/>
                          <a:ea typeface="Malgun Gothic"/>
                          <a:cs typeface="Bookman Old Style"/>
                        </a:rPr>
                        <a:t>Jumlah</a:t>
                      </a:r>
                      <a:r>
                        <a:rPr lang="en-US" sz="1400" dirty="0">
                          <a:solidFill>
                            <a:srgbClr val="000000"/>
                          </a:solidFill>
                          <a:effectLst/>
                          <a:latin typeface="Bookman Old Style"/>
                          <a:ea typeface="Malgun Gothic"/>
                          <a:cs typeface="Bookman Old Style"/>
                        </a:rPr>
                        <a:t> </a:t>
                      </a:r>
                      <a:r>
                        <a:rPr lang="en-US" sz="1400" dirty="0" err="1">
                          <a:solidFill>
                            <a:srgbClr val="000000"/>
                          </a:solidFill>
                          <a:effectLst/>
                          <a:latin typeface="Bookman Old Style"/>
                          <a:ea typeface="Malgun Gothic"/>
                          <a:cs typeface="Bookman Old Style"/>
                        </a:rPr>
                        <a:t>nilai</a:t>
                      </a:r>
                      <a:r>
                        <a:rPr lang="en-US" sz="1400" dirty="0">
                          <a:solidFill>
                            <a:srgbClr val="000000"/>
                          </a:solidFill>
                          <a:effectLst/>
                          <a:latin typeface="Bookman Old Style"/>
                          <a:ea typeface="Malgun Gothic"/>
                          <a:cs typeface="Bookman Old Style"/>
                        </a:rPr>
                        <a:t> </a:t>
                      </a:r>
                      <a:r>
                        <a:rPr lang="en-US" sz="1400" dirty="0" err="1">
                          <a:solidFill>
                            <a:srgbClr val="000000"/>
                          </a:solidFill>
                          <a:effectLst/>
                          <a:latin typeface="Bookman Old Style"/>
                          <a:ea typeface="Malgun Gothic"/>
                          <a:cs typeface="Bookman Old Style"/>
                        </a:rPr>
                        <a:t>investasi</a:t>
                      </a:r>
                      <a:r>
                        <a:rPr lang="en-US" sz="1400" dirty="0">
                          <a:solidFill>
                            <a:srgbClr val="000000"/>
                          </a:solidFill>
                          <a:effectLst/>
                          <a:latin typeface="Bookman Old Style"/>
                          <a:ea typeface="Malgun Gothic"/>
                          <a:cs typeface="Bookman Old Style"/>
                        </a:rPr>
                        <a:t> PMA/PMDN (</a:t>
                      </a:r>
                      <a:r>
                        <a:rPr lang="en-US" sz="1400" dirty="0" err="1">
                          <a:solidFill>
                            <a:srgbClr val="000000"/>
                          </a:solidFill>
                          <a:effectLst/>
                          <a:latin typeface="Bookman Old Style"/>
                          <a:ea typeface="Malgun Gothic"/>
                          <a:cs typeface="Bookman Old Style"/>
                        </a:rPr>
                        <a:t>Triliyun</a:t>
                      </a:r>
                      <a:r>
                        <a:rPr lang="en-US" sz="1400" dirty="0">
                          <a:solidFill>
                            <a:srgbClr val="000000"/>
                          </a:solidFill>
                          <a:effectLst/>
                          <a:latin typeface="Bookman Old Style"/>
                          <a:ea typeface="Malgun Gothic"/>
                          <a:cs typeface="Bookman Old Style"/>
                        </a:rPr>
                        <a:t>)</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746616145"/>
                  </a:ext>
                </a:extLst>
              </a:tr>
              <a:tr h="305243">
                <a:tc>
                  <a:txBody>
                    <a:bodyPr/>
                    <a:lstStyle/>
                    <a:p>
                      <a:pPr algn="ctr"/>
                      <a:r>
                        <a:rPr lang="en-US" sz="1500" dirty="0"/>
                        <a:t>4</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Daya</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serap</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tenaga</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kerja</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062148784"/>
                  </a:ext>
                </a:extLst>
              </a:tr>
              <a:tr h="305243">
                <a:tc>
                  <a:txBody>
                    <a:bodyPr/>
                    <a:lstStyle/>
                    <a:p>
                      <a:pPr algn="ctr"/>
                      <a:r>
                        <a:rPr lang="en-US" sz="1500" dirty="0"/>
                        <a:t>5</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Persentase</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pelayanan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perijinan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dan</a:t>
                      </a:r>
                      <a:r>
                        <a:rPr lang="en-US" sz="1500" dirty="0">
                          <a:solidFill>
                            <a:srgbClr val="000000"/>
                          </a:solidFill>
                          <a:effectLst/>
                          <a:latin typeface="+mn-lt"/>
                          <a:ea typeface="Malgun Gothic"/>
                          <a:cs typeface="Bookman Old Style"/>
                        </a:rPr>
                        <a:t> non </a:t>
                      </a:r>
                      <a:r>
                        <a:rPr lang="en-US" sz="1500" dirty="0" err="1">
                          <a:solidFill>
                            <a:srgbClr val="000000"/>
                          </a:solidFill>
                          <a:effectLst/>
                          <a:latin typeface="+mn-lt"/>
                          <a:ea typeface="Malgun Gothic"/>
                          <a:cs typeface="Bookman Old Style"/>
                        </a:rPr>
                        <a:t>perijinan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bidang</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penanaman</a:t>
                      </a:r>
                      <a:r>
                        <a:rPr lang="en-US" sz="1500" dirty="0">
                          <a:solidFill>
                            <a:srgbClr val="000000"/>
                          </a:solidFill>
                          <a:effectLst/>
                          <a:latin typeface="+mn-lt"/>
                          <a:ea typeface="Malgun Gothic"/>
                          <a:cs typeface="Bookman Old Style"/>
                        </a:rPr>
                        <a:t> modal </a:t>
                      </a:r>
                      <a:r>
                        <a:rPr lang="en-US" sz="1500" dirty="0" err="1">
                          <a:solidFill>
                            <a:srgbClr val="000000"/>
                          </a:solidFill>
                          <a:effectLst/>
                          <a:latin typeface="+mn-lt"/>
                          <a:ea typeface="Malgun Gothic"/>
                          <a:cs typeface="Bookman Old Style"/>
                        </a:rPr>
                        <a:t>melalui</a:t>
                      </a:r>
                      <a:r>
                        <a:rPr lang="en-US" sz="1500" dirty="0">
                          <a:solidFill>
                            <a:srgbClr val="000000"/>
                          </a:solidFill>
                          <a:effectLst/>
                          <a:latin typeface="+mn-lt"/>
                          <a:ea typeface="Malgun Gothic"/>
                          <a:cs typeface="Bookman Old Style"/>
                        </a:rPr>
                        <a:t> PTSP</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0014"/>
                  </a:ext>
                </a:extLst>
              </a:tr>
              <a:tr h="305243">
                <a:tc>
                  <a:txBody>
                    <a:bodyPr/>
                    <a:lstStyle/>
                    <a:p>
                      <a:pPr algn="ctr"/>
                      <a:r>
                        <a:rPr lang="en-US" sz="1500" dirty="0"/>
                        <a:t>6</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Persentase</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implementasi</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Sistem</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Pelayanan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Informasi</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Perijinan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Investasi</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Secara</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Elektronik</a:t>
                      </a:r>
                      <a:r>
                        <a:rPr lang="en-US" sz="1500" dirty="0">
                          <a:solidFill>
                            <a:srgbClr val="000000"/>
                          </a:solidFill>
                          <a:effectLst/>
                          <a:latin typeface="+mn-lt"/>
                          <a:ea typeface="Malgun Gothic"/>
                          <a:cs typeface="Bookman Old Style"/>
                        </a:rPr>
                        <a:t> (SPIPISE) (%)</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612752225"/>
                  </a:ext>
                </a:extLst>
              </a:tr>
              <a:tr h="305243">
                <a:tc>
                  <a:txBody>
                    <a:bodyPr/>
                    <a:lstStyle/>
                    <a:p>
                      <a:pPr algn="ctr"/>
                      <a:r>
                        <a:rPr lang="en-US" sz="1500" dirty="0"/>
                        <a:t>7</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Rasio</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perusahaan</a:t>
                      </a:r>
                      <a:r>
                        <a:rPr lang="en-AU" sz="1500" b="0" i="0" u="none" strike="noStrike" dirty="0">
                          <a:solidFill>
                            <a:srgbClr val="000000"/>
                          </a:solidFill>
                          <a:effectLst/>
                          <a:latin typeface="+mn-lt"/>
                        </a:rPr>
                        <a:t> yang </a:t>
                      </a:r>
                      <a:r>
                        <a:rPr lang="en-AU" sz="1500" b="0" i="0" u="none" strike="noStrike" dirty="0" err="1">
                          <a:solidFill>
                            <a:srgbClr val="000000"/>
                          </a:solidFill>
                          <a:effectLst/>
                          <a:latin typeface="+mn-lt"/>
                        </a:rPr>
                        <a:t>memperluas</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penanaman</a:t>
                      </a:r>
                      <a:r>
                        <a:rPr lang="en-AU" sz="1500" b="0" i="0" u="none" strike="noStrike" dirty="0">
                          <a:solidFill>
                            <a:srgbClr val="000000"/>
                          </a:solidFill>
                          <a:effectLst/>
                          <a:latin typeface="+mn-lt"/>
                        </a:rPr>
                        <a:t> modal </a:t>
                      </a:r>
                      <a:r>
                        <a:rPr lang="en-AU" sz="1500" b="0" i="0" u="none" strike="noStrike" dirty="0" err="1">
                          <a:solidFill>
                            <a:srgbClr val="000000"/>
                          </a:solidFill>
                          <a:effectLst/>
                          <a:latin typeface="+mn-lt"/>
                        </a:rPr>
                        <a:t>terhadap</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perusahaan</a:t>
                      </a:r>
                      <a:r>
                        <a:rPr lang="en-AU" sz="1500" b="0" i="0" u="none" strike="noStrike" dirty="0">
                          <a:solidFill>
                            <a:srgbClr val="000000"/>
                          </a:solidFill>
                          <a:effectLst/>
                          <a:latin typeface="+mn-lt"/>
                        </a:rPr>
                        <a:t> yang </a:t>
                      </a:r>
                      <a:r>
                        <a:rPr lang="en-AU" sz="1500" b="0" i="0" u="none" strike="noStrike" dirty="0" err="1">
                          <a:solidFill>
                            <a:srgbClr val="000000"/>
                          </a:solidFill>
                          <a:effectLst/>
                          <a:latin typeface="+mn-lt"/>
                        </a:rPr>
                        <a:t>dilakukan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pembinaan</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801966775"/>
                  </a:ext>
                </a:extLst>
              </a:tr>
            </a:tbl>
          </a:graphicData>
        </a:graphic>
      </p:graphicFrame>
    </p:spTree>
    <p:extLst>
      <p:ext uri="{BB962C8B-B14F-4D97-AF65-F5344CB8AC3E}">
        <p14:creationId xmlns:p14="http://schemas.microsoft.com/office/powerpoint/2010/main" val="55140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106130" y="157532"/>
            <a:ext cx="6626110" cy="46315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GB" sz="2400" dirty="0"/>
              <a:t>DINAS</a:t>
            </a:r>
            <a:r>
              <a:rPr lang="id-ID" sz="2400" dirty="0"/>
              <a:t> </a:t>
            </a:r>
            <a:r>
              <a:rPr lang="id-ID" sz="2400" dirty="0" smtClean="0"/>
              <a:t> </a:t>
            </a:r>
            <a:r>
              <a:rPr lang="en-GB" sz="2400" dirty="0" smtClean="0"/>
              <a:t>PARIWISATA DAN KEBUDAYAAN</a:t>
            </a:r>
            <a:endParaRPr lang="en-US" sz="2400"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1300275706"/>
              </p:ext>
            </p:extLst>
          </p:nvPr>
        </p:nvGraphicFramePr>
        <p:xfrm>
          <a:off x="106130" y="692696"/>
          <a:ext cx="8928993" cy="3063240"/>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500" dirty="0"/>
                        <a:t>1</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Jumlah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Sarjana</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Penggerak</a:t>
                      </a:r>
                      <a:r>
                        <a:rPr lang="en-US" sz="1500" dirty="0">
                          <a:solidFill>
                            <a:srgbClr val="000000"/>
                          </a:solidFill>
                          <a:effectLst/>
                          <a:latin typeface="+mn-lt"/>
                          <a:ea typeface="Malgun Gothic"/>
                          <a:cs typeface="Bookman Old Style"/>
                        </a:rPr>
                        <a:t> Pembangunan </a:t>
                      </a:r>
                      <a:r>
                        <a:rPr lang="en-US" sz="1500" dirty="0" err="1">
                          <a:solidFill>
                            <a:srgbClr val="000000"/>
                          </a:solidFill>
                          <a:effectLst/>
                          <a:latin typeface="+mn-lt"/>
                          <a:ea typeface="Malgun Gothic"/>
                          <a:cs typeface="Bookman Old Style"/>
                        </a:rPr>
                        <a:t>Perdesaan</a:t>
                      </a:r>
                      <a:r>
                        <a:rPr lang="en-US" sz="1500" dirty="0">
                          <a:solidFill>
                            <a:srgbClr val="000000"/>
                          </a:solidFill>
                          <a:effectLst/>
                          <a:latin typeface="+mn-lt"/>
                          <a:ea typeface="Malgun Gothic"/>
                          <a:cs typeface="Bookman Old Style"/>
                        </a:rPr>
                        <a:t> (SP3)</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041545082"/>
                  </a:ext>
                </a:extLst>
              </a:tr>
              <a:tr h="305243">
                <a:tc>
                  <a:txBody>
                    <a:bodyPr/>
                    <a:lstStyle/>
                    <a:p>
                      <a:pPr algn="ctr"/>
                      <a:r>
                        <a:rPr lang="en-US" sz="1500" dirty="0"/>
                        <a:t>2</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Jumlah</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Kunjungan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Wisatawan</a:t>
                      </a:r>
                      <a:r>
                        <a:rPr lang="en-AU" sz="1500" b="0" i="0" u="none" strike="noStrike" dirty="0">
                          <a:solidFill>
                            <a:srgbClr val="000000"/>
                          </a:solidFill>
                          <a:effectLst/>
                          <a:latin typeface="+mn-lt"/>
                        </a:rPr>
                        <a:t> Nusantara</a:t>
                      </a: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789890401"/>
                  </a:ext>
                </a:extLst>
              </a:tr>
              <a:tr h="305243">
                <a:tc>
                  <a:txBody>
                    <a:bodyPr/>
                    <a:lstStyle/>
                    <a:p>
                      <a:pPr algn="ctr"/>
                      <a:r>
                        <a:rPr lang="en-US" sz="1500" dirty="0"/>
                        <a:t>3</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Jumlah</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Kunjungan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Wisatawan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Mancanegara</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746616145"/>
                  </a:ext>
                </a:extLst>
              </a:tr>
              <a:tr h="305243">
                <a:tc>
                  <a:txBody>
                    <a:bodyPr/>
                    <a:lstStyle/>
                    <a:p>
                      <a:pPr algn="ctr"/>
                      <a:r>
                        <a:rPr lang="en-US" sz="1500" dirty="0"/>
                        <a:t>4</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a:solidFill>
                            <a:srgbClr val="000000"/>
                          </a:solidFill>
                          <a:effectLst/>
                          <a:latin typeface="+mn-lt"/>
                        </a:rPr>
                        <a:t>Rata </a:t>
                      </a:r>
                      <a:r>
                        <a:rPr lang="en-AU" sz="1500" b="0" i="0" u="none" strike="noStrike" dirty="0" err="1">
                          <a:solidFill>
                            <a:srgbClr val="000000"/>
                          </a:solidFill>
                          <a:effectLst/>
                          <a:latin typeface="+mn-lt"/>
                        </a:rPr>
                        <a:t>Rata</a:t>
                      </a:r>
                      <a:r>
                        <a:rPr lang="en-AU" sz="1500" b="0" i="0" u="none" strike="noStrike" dirty="0">
                          <a:solidFill>
                            <a:srgbClr val="000000"/>
                          </a:solidFill>
                          <a:effectLst/>
                          <a:latin typeface="+mn-lt"/>
                        </a:rPr>
                        <a:t> Lama </a:t>
                      </a:r>
                      <a:r>
                        <a:rPr lang="en-AU" sz="1500" b="0" i="0" u="none" strike="noStrike" dirty="0" err="1">
                          <a:solidFill>
                            <a:srgbClr val="000000"/>
                          </a:solidFill>
                          <a:effectLst/>
                          <a:latin typeface="+mn-lt"/>
                        </a:rPr>
                        <a:t>Tinggal</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Wisnus</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062148784"/>
                  </a:ext>
                </a:extLst>
              </a:tr>
              <a:tr h="305243">
                <a:tc>
                  <a:txBody>
                    <a:bodyPr/>
                    <a:lstStyle/>
                    <a:p>
                      <a:pPr algn="ctr"/>
                      <a:r>
                        <a:rPr lang="en-US" sz="1500" dirty="0"/>
                        <a:t>5</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a:solidFill>
                            <a:srgbClr val="000000"/>
                          </a:solidFill>
                          <a:effectLst/>
                          <a:latin typeface="+mn-lt"/>
                        </a:rPr>
                        <a:t>Rata </a:t>
                      </a:r>
                      <a:r>
                        <a:rPr lang="en-AU" sz="1500" b="0" i="0" u="none" strike="noStrike" dirty="0" err="1">
                          <a:solidFill>
                            <a:srgbClr val="000000"/>
                          </a:solidFill>
                          <a:effectLst/>
                          <a:latin typeface="+mn-lt"/>
                        </a:rPr>
                        <a:t>Rata</a:t>
                      </a:r>
                      <a:r>
                        <a:rPr lang="en-AU" sz="1500" b="0" i="0" u="none" strike="noStrike" dirty="0">
                          <a:solidFill>
                            <a:srgbClr val="000000"/>
                          </a:solidFill>
                          <a:effectLst/>
                          <a:latin typeface="+mn-lt"/>
                        </a:rPr>
                        <a:t> Lama </a:t>
                      </a:r>
                      <a:r>
                        <a:rPr lang="en-AU" sz="1500" b="0" i="0" u="none" strike="noStrike" dirty="0" err="1">
                          <a:solidFill>
                            <a:srgbClr val="000000"/>
                          </a:solidFill>
                          <a:effectLst/>
                          <a:latin typeface="+mn-lt"/>
                        </a:rPr>
                        <a:t>Tinggal</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Wisman</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0014"/>
                  </a:ext>
                </a:extLst>
              </a:tr>
              <a:tr h="305243">
                <a:tc>
                  <a:txBody>
                    <a:bodyPr/>
                    <a:lstStyle/>
                    <a:p>
                      <a:pPr algn="ctr"/>
                      <a:r>
                        <a:rPr lang="en-US" sz="1500" dirty="0"/>
                        <a:t>6</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a:solidFill>
                            <a:srgbClr val="000000"/>
                          </a:solidFill>
                          <a:effectLst/>
                          <a:latin typeface="+mn-lt"/>
                        </a:rPr>
                        <a:t>Rata </a:t>
                      </a:r>
                      <a:r>
                        <a:rPr lang="en-AU" sz="1500" b="0" i="0" u="none" strike="noStrike" dirty="0" err="1">
                          <a:solidFill>
                            <a:srgbClr val="000000"/>
                          </a:solidFill>
                          <a:effectLst/>
                          <a:latin typeface="+mn-lt"/>
                        </a:rPr>
                        <a:t>Rata</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Pengeluaran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wisman</a:t>
                      </a:r>
                      <a:r>
                        <a:rPr lang="en-AU" sz="1500" b="0" i="0" u="none" strike="noStrike" dirty="0">
                          <a:solidFill>
                            <a:srgbClr val="000000"/>
                          </a:solidFill>
                          <a:effectLst/>
                          <a:latin typeface="+mn-lt"/>
                        </a:rPr>
                        <a:t> </a:t>
                      </a: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612752225"/>
                  </a:ext>
                </a:extLst>
              </a:tr>
              <a:tr h="305243">
                <a:tc>
                  <a:txBody>
                    <a:bodyPr/>
                    <a:lstStyle/>
                    <a:p>
                      <a:pPr algn="ctr"/>
                      <a:r>
                        <a:rPr lang="en-US" sz="1500" dirty="0"/>
                        <a:t>7</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a:solidFill>
                            <a:srgbClr val="000000"/>
                          </a:solidFill>
                          <a:effectLst/>
                          <a:latin typeface="+mn-lt"/>
                        </a:rPr>
                        <a:t>Rata </a:t>
                      </a:r>
                      <a:r>
                        <a:rPr lang="en-AU" sz="1500" b="0" i="0" u="none" strike="noStrike" dirty="0" err="1">
                          <a:solidFill>
                            <a:srgbClr val="000000"/>
                          </a:solidFill>
                          <a:effectLst/>
                          <a:latin typeface="+mn-lt"/>
                        </a:rPr>
                        <a:t>Rata</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Pengeluaran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Wisnus</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801966775"/>
                  </a:ext>
                </a:extLst>
              </a:tr>
              <a:tr h="305243">
                <a:tc>
                  <a:txBody>
                    <a:bodyPr/>
                    <a:lstStyle/>
                    <a:p>
                      <a:pPr algn="ctr"/>
                      <a:r>
                        <a:rPr lang="en-US" sz="1500" dirty="0"/>
                        <a:t>8</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Jumlah</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Kelompok</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Sadar</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Wisata</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4173475303"/>
                  </a:ext>
                </a:extLst>
              </a:tr>
            </a:tbl>
          </a:graphicData>
        </a:graphic>
      </p:graphicFrame>
    </p:spTree>
    <p:extLst>
      <p:ext uri="{BB962C8B-B14F-4D97-AF65-F5344CB8AC3E}">
        <p14:creationId xmlns:p14="http://schemas.microsoft.com/office/powerpoint/2010/main" val="5714745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44245" y="231578"/>
            <a:ext cx="6626110" cy="46315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GB" sz="2400" dirty="0"/>
              <a:t>DINAS</a:t>
            </a:r>
            <a:r>
              <a:rPr lang="id-ID" sz="2400" dirty="0"/>
              <a:t> </a:t>
            </a:r>
            <a:r>
              <a:rPr lang="id-ID" sz="2400" dirty="0" smtClean="0"/>
              <a:t> </a:t>
            </a:r>
            <a:r>
              <a:rPr lang="en-GB" sz="2400" dirty="0" smtClean="0"/>
              <a:t>PARIWISATA DAN KEBUDAYAAN</a:t>
            </a:r>
            <a:endParaRPr lang="en-US" sz="2400"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1339241691"/>
              </p:ext>
            </p:extLst>
          </p:nvPr>
        </p:nvGraphicFramePr>
        <p:xfrm>
          <a:off x="106130" y="692696"/>
          <a:ext cx="8928993" cy="2816344"/>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576064">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500" dirty="0"/>
                        <a:t>1</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Jumlah</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Kunjungan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Wisatawan</a:t>
                      </a:r>
                      <a:r>
                        <a:rPr lang="en-AU" sz="1500" b="0" i="0" u="none" strike="noStrike" dirty="0">
                          <a:solidFill>
                            <a:srgbClr val="000000"/>
                          </a:solidFill>
                          <a:effectLst/>
                          <a:latin typeface="+mn-lt"/>
                        </a:rPr>
                        <a:t> Nusantara</a:t>
                      </a: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041545082"/>
                  </a:ext>
                </a:extLst>
              </a:tr>
              <a:tr h="305243">
                <a:tc>
                  <a:txBody>
                    <a:bodyPr/>
                    <a:lstStyle/>
                    <a:p>
                      <a:pPr algn="ctr"/>
                      <a:r>
                        <a:rPr lang="en-US" sz="1500" dirty="0"/>
                        <a:t>2</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Jumlah</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Kunjungan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Wisatawan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Mancanegara</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789890401"/>
                  </a:ext>
                </a:extLst>
              </a:tr>
              <a:tr h="305243">
                <a:tc>
                  <a:txBody>
                    <a:bodyPr/>
                    <a:lstStyle/>
                    <a:p>
                      <a:pPr algn="ctr"/>
                      <a:r>
                        <a:rPr lang="en-US" sz="1500" dirty="0"/>
                        <a:t>3</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a:solidFill>
                            <a:srgbClr val="000000"/>
                          </a:solidFill>
                          <a:effectLst/>
                          <a:latin typeface="+mn-lt"/>
                        </a:rPr>
                        <a:t>Rata </a:t>
                      </a:r>
                      <a:r>
                        <a:rPr lang="en-AU" sz="1500" b="0" i="0" u="none" strike="noStrike" dirty="0" err="1">
                          <a:solidFill>
                            <a:srgbClr val="000000"/>
                          </a:solidFill>
                          <a:effectLst/>
                          <a:latin typeface="+mn-lt"/>
                        </a:rPr>
                        <a:t>Rata</a:t>
                      </a:r>
                      <a:r>
                        <a:rPr lang="en-AU" sz="1500" b="0" i="0" u="none" strike="noStrike" dirty="0">
                          <a:solidFill>
                            <a:srgbClr val="000000"/>
                          </a:solidFill>
                          <a:effectLst/>
                          <a:latin typeface="+mn-lt"/>
                        </a:rPr>
                        <a:t> Lama </a:t>
                      </a:r>
                      <a:r>
                        <a:rPr lang="en-AU" sz="1500" b="0" i="0" u="none" strike="noStrike" dirty="0" err="1">
                          <a:solidFill>
                            <a:srgbClr val="000000"/>
                          </a:solidFill>
                          <a:effectLst/>
                          <a:latin typeface="+mn-lt"/>
                        </a:rPr>
                        <a:t>Tinggal</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Wisnus</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746616145"/>
                  </a:ext>
                </a:extLst>
              </a:tr>
              <a:tr h="305243">
                <a:tc>
                  <a:txBody>
                    <a:bodyPr/>
                    <a:lstStyle/>
                    <a:p>
                      <a:pPr algn="ctr"/>
                      <a:r>
                        <a:rPr lang="en-US" sz="1500" dirty="0"/>
                        <a:t>4</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a:solidFill>
                            <a:srgbClr val="000000"/>
                          </a:solidFill>
                          <a:effectLst/>
                          <a:latin typeface="+mn-lt"/>
                        </a:rPr>
                        <a:t>Rata </a:t>
                      </a:r>
                      <a:r>
                        <a:rPr lang="en-AU" sz="1500" b="0" i="0" u="none" strike="noStrike" dirty="0" err="1">
                          <a:solidFill>
                            <a:srgbClr val="000000"/>
                          </a:solidFill>
                          <a:effectLst/>
                          <a:latin typeface="+mn-lt"/>
                        </a:rPr>
                        <a:t>Rata</a:t>
                      </a:r>
                      <a:r>
                        <a:rPr lang="en-AU" sz="1500" b="0" i="0" u="none" strike="noStrike" dirty="0">
                          <a:solidFill>
                            <a:srgbClr val="000000"/>
                          </a:solidFill>
                          <a:effectLst/>
                          <a:latin typeface="+mn-lt"/>
                        </a:rPr>
                        <a:t> Lama </a:t>
                      </a:r>
                      <a:r>
                        <a:rPr lang="en-AU" sz="1500" b="0" i="0" u="none" strike="noStrike" dirty="0" err="1">
                          <a:solidFill>
                            <a:srgbClr val="000000"/>
                          </a:solidFill>
                          <a:effectLst/>
                          <a:latin typeface="+mn-lt"/>
                        </a:rPr>
                        <a:t>Tinggal</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Wisman</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062148784"/>
                  </a:ext>
                </a:extLst>
              </a:tr>
              <a:tr h="305243">
                <a:tc>
                  <a:txBody>
                    <a:bodyPr/>
                    <a:lstStyle/>
                    <a:p>
                      <a:pPr algn="ctr"/>
                      <a:r>
                        <a:rPr lang="en-US" sz="1500" dirty="0"/>
                        <a:t>5</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a:solidFill>
                            <a:srgbClr val="000000"/>
                          </a:solidFill>
                          <a:effectLst/>
                          <a:latin typeface="+mn-lt"/>
                        </a:rPr>
                        <a:t>Rata </a:t>
                      </a:r>
                      <a:r>
                        <a:rPr lang="en-AU" sz="1500" b="0" i="0" u="none" strike="noStrike" dirty="0" err="1">
                          <a:solidFill>
                            <a:srgbClr val="000000"/>
                          </a:solidFill>
                          <a:effectLst/>
                          <a:latin typeface="+mn-lt"/>
                        </a:rPr>
                        <a:t>Rata</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Pengeluaran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wisman</a:t>
                      </a:r>
                      <a:r>
                        <a:rPr lang="en-AU" sz="1500" b="0" i="0" u="none" strike="noStrike" dirty="0">
                          <a:solidFill>
                            <a:srgbClr val="000000"/>
                          </a:solidFill>
                          <a:effectLst/>
                          <a:latin typeface="+mn-lt"/>
                        </a:rPr>
                        <a:t> </a:t>
                      </a: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0014"/>
                  </a:ext>
                </a:extLst>
              </a:tr>
              <a:tr h="305243">
                <a:tc>
                  <a:txBody>
                    <a:bodyPr/>
                    <a:lstStyle/>
                    <a:p>
                      <a:pPr algn="ctr"/>
                      <a:r>
                        <a:rPr lang="en-US" sz="1500" dirty="0"/>
                        <a:t>6</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a:solidFill>
                            <a:srgbClr val="000000"/>
                          </a:solidFill>
                          <a:effectLst/>
                          <a:latin typeface="+mn-lt"/>
                        </a:rPr>
                        <a:t>Rata </a:t>
                      </a:r>
                      <a:r>
                        <a:rPr lang="en-AU" sz="1500" b="0" i="0" u="none" strike="noStrike" dirty="0" err="1">
                          <a:solidFill>
                            <a:srgbClr val="000000"/>
                          </a:solidFill>
                          <a:effectLst/>
                          <a:latin typeface="+mn-lt"/>
                        </a:rPr>
                        <a:t>Rata</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Pengeluaran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Wisnus</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612752225"/>
                  </a:ext>
                </a:extLst>
              </a:tr>
              <a:tr h="312008">
                <a:tc>
                  <a:txBody>
                    <a:bodyPr/>
                    <a:lstStyle/>
                    <a:p>
                      <a:pPr algn="ctr"/>
                      <a:r>
                        <a:rPr lang="en-US" sz="1500" dirty="0"/>
                        <a:t>7</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Jumlah</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Kelompok</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Sadar</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Wisata</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801966775"/>
                  </a:ext>
                </a:extLst>
              </a:tr>
            </a:tbl>
          </a:graphicData>
        </a:graphic>
      </p:graphicFrame>
    </p:spTree>
    <p:extLst>
      <p:ext uri="{BB962C8B-B14F-4D97-AF65-F5344CB8AC3E}">
        <p14:creationId xmlns:p14="http://schemas.microsoft.com/office/powerpoint/2010/main" val="21737130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106130" y="157532"/>
            <a:ext cx="5185950" cy="46315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id-ID" sz="2400" dirty="0"/>
              <a:t>DINAS KE</a:t>
            </a:r>
            <a:r>
              <a:rPr lang="en-GB" sz="2400" dirty="0"/>
              <a:t>ARSIP</a:t>
            </a:r>
            <a:r>
              <a:rPr lang="id-ID" sz="2400" dirty="0"/>
              <a:t>AN</a:t>
            </a:r>
            <a:r>
              <a:rPr lang="en-GB" sz="2400" dirty="0"/>
              <a:t> DAN PERPUSTAKAAN</a:t>
            </a:r>
            <a:endParaRPr lang="en-US" sz="2400"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1678840946"/>
              </p:ext>
            </p:extLst>
          </p:nvPr>
        </p:nvGraphicFramePr>
        <p:xfrm>
          <a:off x="106130" y="692696"/>
          <a:ext cx="8928993" cy="4983480"/>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500" dirty="0"/>
                        <a:t>1</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Jumlah</a:t>
                      </a:r>
                      <a:r>
                        <a:rPr lang="en-US" sz="1500" dirty="0">
                          <a:solidFill>
                            <a:srgbClr val="000000"/>
                          </a:solidFill>
                          <a:effectLst/>
                          <a:latin typeface="+mn-lt"/>
                          <a:ea typeface="Malgun Gothic"/>
                          <a:cs typeface="Bookman Old Style"/>
                        </a:rPr>
                        <a:t> SKPD/UPTD yang </a:t>
                      </a:r>
                      <a:r>
                        <a:rPr lang="en-US" sz="1500" dirty="0" err="1">
                          <a:solidFill>
                            <a:srgbClr val="000000"/>
                          </a:solidFill>
                          <a:effectLst/>
                          <a:latin typeface="+mn-lt"/>
                          <a:ea typeface="Malgun Gothic"/>
                          <a:cs typeface="Bookman Old Style"/>
                        </a:rPr>
                        <a:t>melakukan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pengelolaan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arsip</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secara</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baku</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041545082"/>
                  </a:ext>
                </a:extLst>
              </a:tr>
              <a:tr h="305243">
                <a:tc>
                  <a:txBody>
                    <a:bodyPr/>
                    <a:lstStyle/>
                    <a:p>
                      <a:pPr algn="ctr"/>
                      <a:r>
                        <a:rPr lang="en-US" sz="1500" dirty="0"/>
                        <a:t>2</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Peningkatan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kualitas</a:t>
                      </a:r>
                      <a:r>
                        <a:rPr lang="en-US" sz="1500" dirty="0">
                          <a:solidFill>
                            <a:srgbClr val="000000"/>
                          </a:solidFill>
                          <a:effectLst/>
                          <a:latin typeface="+mn-lt"/>
                          <a:ea typeface="Malgun Gothic"/>
                          <a:cs typeface="Bookman Old Style"/>
                        </a:rPr>
                        <a:t> SDM </a:t>
                      </a:r>
                      <a:r>
                        <a:rPr lang="en-US" sz="1500" dirty="0" err="1">
                          <a:solidFill>
                            <a:srgbClr val="000000"/>
                          </a:solidFill>
                          <a:effectLst/>
                          <a:latin typeface="+mn-lt"/>
                          <a:ea typeface="Malgun Gothic"/>
                          <a:cs typeface="Bookman Old Style"/>
                        </a:rPr>
                        <a:t>Pengelola</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Kearsipan</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789890401"/>
                  </a:ext>
                </a:extLst>
              </a:tr>
              <a:tr h="305243">
                <a:tc>
                  <a:txBody>
                    <a:bodyPr/>
                    <a:lstStyle/>
                    <a:p>
                      <a:pPr algn="ctr"/>
                      <a:r>
                        <a:rPr lang="en-US" sz="1500" dirty="0"/>
                        <a:t>3</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400" dirty="0" err="1">
                          <a:solidFill>
                            <a:srgbClr val="000000"/>
                          </a:solidFill>
                          <a:effectLst/>
                          <a:latin typeface="+mn-lt"/>
                          <a:ea typeface="Malgun Gothic"/>
                          <a:cs typeface="Bookman Old Style"/>
                        </a:rPr>
                        <a:t>Jumlah</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arsip</a:t>
                      </a:r>
                      <a:r>
                        <a:rPr lang="en-US" sz="1400" dirty="0">
                          <a:solidFill>
                            <a:srgbClr val="000000"/>
                          </a:solidFill>
                          <a:effectLst/>
                          <a:latin typeface="+mn-lt"/>
                          <a:ea typeface="Malgun Gothic"/>
                          <a:cs typeface="Bookman Old Style"/>
                        </a:rPr>
                        <a:t> yang </a:t>
                      </a:r>
                      <a:r>
                        <a:rPr lang="en-US" sz="1400" dirty="0" err="1">
                          <a:solidFill>
                            <a:srgbClr val="000000"/>
                          </a:solidFill>
                          <a:effectLst/>
                          <a:latin typeface="+mn-lt"/>
                          <a:ea typeface="Malgun Gothic"/>
                          <a:cs typeface="Bookman Old Style"/>
                        </a:rPr>
                        <a:t>dilestarikan</a:t>
                      </a:r>
                      <a:endParaRPr lang="en-US" sz="14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746616145"/>
                  </a:ext>
                </a:extLst>
              </a:tr>
              <a:tr h="305243">
                <a:tc>
                  <a:txBody>
                    <a:bodyPr/>
                    <a:lstStyle/>
                    <a:p>
                      <a:pPr algn="ctr"/>
                      <a:r>
                        <a:rPr lang="en-US" sz="1500" dirty="0"/>
                        <a:t>4</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Jumlah</a:t>
                      </a:r>
                      <a:r>
                        <a:rPr lang="en-US" sz="1500" dirty="0">
                          <a:solidFill>
                            <a:srgbClr val="000000"/>
                          </a:solidFill>
                          <a:effectLst/>
                          <a:latin typeface="+mn-lt"/>
                          <a:ea typeface="Malgun Gothic"/>
                          <a:cs typeface="Bookman Old Style"/>
                        </a:rPr>
                        <a:t> Media </a:t>
                      </a:r>
                      <a:r>
                        <a:rPr lang="en-US" sz="1500" dirty="0" err="1">
                          <a:solidFill>
                            <a:srgbClr val="000000"/>
                          </a:solidFill>
                          <a:effectLst/>
                          <a:latin typeface="+mn-lt"/>
                          <a:ea typeface="Malgun Gothic"/>
                          <a:cs typeface="Bookman Old Style"/>
                        </a:rPr>
                        <a:t>pemasyarakatan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Kearsipan</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062148784"/>
                  </a:ext>
                </a:extLst>
              </a:tr>
              <a:tr h="305243">
                <a:tc>
                  <a:txBody>
                    <a:bodyPr/>
                    <a:lstStyle/>
                    <a:p>
                      <a:pPr algn="ctr"/>
                      <a:r>
                        <a:rPr lang="en-US" sz="1500" dirty="0"/>
                        <a:t>5</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Jumlah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pengunjung</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pengguna</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arsip</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0014"/>
                  </a:ext>
                </a:extLst>
              </a:tr>
              <a:tr h="305243">
                <a:tc>
                  <a:txBody>
                    <a:bodyPr/>
                    <a:lstStyle/>
                    <a:p>
                      <a:pPr algn="ctr"/>
                      <a:r>
                        <a:rPr lang="en-US" sz="1500" dirty="0"/>
                        <a:t>6</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Jumlah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pengunjung</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perpustakaan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provinsi</a:t>
                      </a:r>
                      <a:r>
                        <a:rPr lang="en-US" sz="1500" dirty="0">
                          <a:solidFill>
                            <a:srgbClr val="000000"/>
                          </a:solidFill>
                          <a:effectLst/>
                          <a:latin typeface="+mn-lt"/>
                          <a:ea typeface="Malgun Gothic"/>
                          <a:cs typeface="Bookman Old Style"/>
                        </a:rPr>
                        <a:t> per </a:t>
                      </a:r>
                      <a:r>
                        <a:rPr lang="en-US" sz="1500" dirty="0" err="1">
                          <a:solidFill>
                            <a:srgbClr val="000000"/>
                          </a:solidFill>
                          <a:effectLst/>
                          <a:latin typeface="+mn-lt"/>
                          <a:ea typeface="Malgun Gothic"/>
                          <a:cs typeface="Bookman Old Style"/>
                        </a:rPr>
                        <a:t>tahun</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612752225"/>
                  </a:ext>
                </a:extLst>
              </a:tr>
              <a:tr h="305243">
                <a:tc>
                  <a:txBody>
                    <a:bodyPr/>
                    <a:lstStyle/>
                    <a:p>
                      <a:pPr algn="ctr"/>
                      <a:r>
                        <a:rPr lang="en-US" sz="1500" dirty="0"/>
                        <a:t>7</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Jumlah</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Koleksi</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Buku</a:t>
                      </a:r>
                      <a:r>
                        <a:rPr lang="en-AU" sz="1500" b="0" i="0" u="none" strike="noStrike" dirty="0">
                          <a:solidFill>
                            <a:srgbClr val="000000"/>
                          </a:solidFill>
                          <a:effectLst/>
                          <a:latin typeface="+mn-lt"/>
                        </a:rPr>
                        <a:t> yang </a:t>
                      </a:r>
                      <a:r>
                        <a:rPr lang="en-AU" sz="1500" b="0" i="0" u="none" strike="noStrike" dirty="0" err="1">
                          <a:solidFill>
                            <a:srgbClr val="000000"/>
                          </a:solidFill>
                          <a:effectLst/>
                          <a:latin typeface="+mn-lt"/>
                        </a:rPr>
                        <a:t>Tersedia</a:t>
                      </a:r>
                      <a:r>
                        <a:rPr lang="en-AU" sz="1500" b="0" i="0" u="none" strike="noStrike" dirty="0">
                          <a:solidFill>
                            <a:srgbClr val="000000"/>
                          </a:solidFill>
                          <a:effectLst/>
                          <a:latin typeface="+mn-lt"/>
                        </a:rPr>
                        <a:t> di </a:t>
                      </a:r>
                      <a:r>
                        <a:rPr lang="en-AU" sz="1500" b="0" i="0" u="none" strike="noStrike" dirty="0" err="1">
                          <a:solidFill>
                            <a:srgbClr val="000000"/>
                          </a:solidFill>
                          <a:effectLst/>
                          <a:latin typeface="+mn-lt"/>
                        </a:rPr>
                        <a:t>Perpustakaan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Provinsi</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801966775"/>
                  </a:ext>
                </a:extLst>
              </a:tr>
              <a:tr h="305243">
                <a:tc>
                  <a:txBody>
                    <a:bodyPr/>
                    <a:lstStyle/>
                    <a:p>
                      <a:pPr algn="ctr"/>
                      <a:r>
                        <a:rPr lang="en-US" sz="1500" dirty="0"/>
                        <a:t>8</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Jumlah</a:t>
                      </a:r>
                      <a:r>
                        <a:rPr lang="en-AU" sz="1500" b="0" i="0" u="none" strike="noStrike" dirty="0">
                          <a:solidFill>
                            <a:srgbClr val="000000"/>
                          </a:solidFill>
                          <a:effectLst/>
                          <a:latin typeface="+mn-lt"/>
                        </a:rPr>
                        <a:t> SDM </a:t>
                      </a:r>
                      <a:r>
                        <a:rPr lang="en-AU" sz="1500" b="0" i="0" u="none" strike="noStrike" dirty="0" err="1">
                          <a:solidFill>
                            <a:srgbClr val="000000"/>
                          </a:solidFill>
                          <a:effectLst/>
                          <a:latin typeface="+mn-lt"/>
                        </a:rPr>
                        <a:t>perpustakaan</a:t>
                      </a:r>
                      <a:r>
                        <a:rPr lang="en-AU" sz="1500" b="0" i="0" u="none" strike="noStrike" dirty="0">
                          <a:solidFill>
                            <a:srgbClr val="000000"/>
                          </a:solidFill>
                          <a:effectLst/>
                          <a:latin typeface="+mn-lt"/>
                        </a:rPr>
                        <a:t>  yang </a:t>
                      </a:r>
                      <a:r>
                        <a:rPr lang="en-AU" sz="1500" b="0" i="0" u="none" strike="noStrike" dirty="0" err="1">
                          <a:solidFill>
                            <a:srgbClr val="000000"/>
                          </a:solidFill>
                          <a:effectLst/>
                          <a:latin typeface="+mn-lt"/>
                        </a:rPr>
                        <a:t>telah</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mengikuti</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bintek</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4173475303"/>
                  </a:ext>
                </a:extLst>
              </a:tr>
              <a:tr h="305243">
                <a:tc>
                  <a:txBody>
                    <a:bodyPr/>
                    <a:lstStyle/>
                    <a:p>
                      <a:pPr algn="ctr"/>
                      <a:r>
                        <a:rPr lang="en-US" sz="1500" dirty="0"/>
                        <a:t>9</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Jumlah</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perpustakaan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desa</a:t>
                      </a:r>
                      <a:r>
                        <a:rPr lang="en-AU" sz="1500" b="0" i="0" u="none" strike="noStrike" dirty="0">
                          <a:solidFill>
                            <a:srgbClr val="000000"/>
                          </a:solidFill>
                          <a:effectLst/>
                          <a:latin typeface="+mn-lt"/>
                        </a:rPr>
                        <a:t> yang  </a:t>
                      </a:r>
                      <a:r>
                        <a:rPr lang="en-AU" sz="1500" b="0" i="0" u="none" strike="noStrike" dirty="0" err="1">
                          <a:solidFill>
                            <a:srgbClr val="000000"/>
                          </a:solidFill>
                          <a:effectLst/>
                          <a:latin typeface="+mn-lt"/>
                        </a:rPr>
                        <a:t>memenuhi</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standar</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166508732"/>
                  </a:ext>
                </a:extLst>
              </a:tr>
              <a:tr h="305243">
                <a:tc>
                  <a:txBody>
                    <a:bodyPr/>
                    <a:lstStyle/>
                    <a:p>
                      <a:pPr algn="ctr"/>
                      <a:r>
                        <a:rPr lang="en-US" sz="1500" dirty="0"/>
                        <a:t>10</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Jumlah</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pengembangan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perpustakaan</a:t>
                      </a:r>
                      <a:r>
                        <a:rPr lang="en-AU" sz="1500" b="0" i="0" u="none" strike="noStrike" dirty="0">
                          <a:solidFill>
                            <a:srgbClr val="000000"/>
                          </a:solidFill>
                          <a:effectLst/>
                          <a:latin typeface="+mn-lt"/>
                        </a:rPr>
                        <a:t> se </a:t>
                      </a:r>
                      <a:r>
                        <a:rPr lang="en-AU" sz="1500" b="0" i="0" u="none" strike="noStrike" dirty="0" err="1">
                          <a:solidFill>
                            <a:srgbClr val="000000"/>
                          </a:solidFill>
                          <a:effectLst/>
                          <a:latin typeface="+mn-lt"/>
                        </a:rPr>
                        <a:t>Jateng</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800169536"/>
                  </a:ext>
                </a:extLst>
              </a:tr>
              <a:tr h="305243">
                <a:tc>
                  <a:txBody>
                    <a:bodyPr/>
                    <a:lstStyle/>
                    <a:p>
                      <a:pPr algn="ctr"/>
                      <a:r>
                        <a:rPr lang="en-US" sz="1500" dirty="0"/>
                        <a:t>11</a:t>
                      </a: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500" b="0" i="0" u="none" strike="noStrike" dirty="0" err="1">
                          <a:solidFill>
                            <a:srgbClr val="000000"/>
                          </a:solidFill>
                          <a:effectLst/>
                          <a:latin typeface="+mn-lt"/>
                        </a:rPr>
                        <a:t>Jumlah</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pendataan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dan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pemberian</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Nomor</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Pokok</a:t>
                      </a:r>
                      <a:r>
                        <a:rPr lang="en-AU" sz="1500" b="0" i="0" u="none" strike="noStrike" dirty="0">
                          <a:solidFill>
                            <a:srgbClr val="000000"/>
                          </a:solidFill>
                          <a:effectLst/>
                          <a:latin typeface="+mn-lt"/>
                        </a:rPr>
                        <a:t> </a:t>
                      </a:r>
                      <a:r>
                        <a:rPr lang="en-AU" sz="1500" b="0" i="0" u="none" strike="noStrike" dirty="0" err="1">
                          <a:solidFill>
                            <a:srgbClr val="000000"/>
                          </a:solidFill>
                          <a:effectLst/>
                          <a:latin typeface="+mn-lt"/>
                        </a:rPr>
                        <a:t>Perpustakaan</a:t>
                      </a:r>
                      <a:endParaRPr lang="en-AU" sz="1500" b="0" i="0" u="none" strike="noStrike" dirty="0">
                        <a:solidFill>
                          <a:srgbClr val="000000"/>
                        </a:solidFill>
                        <a:effectLst/>
                        <a:latin typeface="+mn-lt"/>
                      </a:endParaRP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234145871"/>
                  </a:ext>
                </a:extLst>
              </a:tr>
            </a:tbl>
          </a:graphicData>
        </a:graphic>
      </p:graphicFrame>
    </p:spTree>
    <p:extLst>
      <p:ext uri="{BB962C8B-B14F-4D97-AF65-F5344CB8AC3E}">
        <p14:creationId xmlns:p14="http://schemas.microsoft.com/office/powerpoint/2010/main" val="37921439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106130" y="40944"/>
            <a:ext cx="7202174" cy="62068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GB" sz="2400" dirty="0"/>
              <a:t>BADAN PERENCANAAN </a:t>
            </a:r>
            <a:r>
              <a:rPr lang="en-GB" sz="2400" dirty="0" smtClean="0"/>
              <a:t>PEMBANGUNAN</a:t>
            </a:r>
            <a:r>
              <a:rPr lang="en-US" sz="2400" dirty="0"/>
              <a:t> </a:t>
            </a:r>
            <a:r>
              <a:rPr lang="en-GB" sz="2400" dirty="0" smtClean="0"/>
              <a:t>DAERAH</a:t>
            </a:r>
            <a:endParaRPr lang="en-US" sz="2400" b="1"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2025153329"/>
              </p:ext>
            </p:extLst>
          </p:nvPr>
        </p:nvGraphicFramePr>
        <p:xfrm>
          <a:off x="106130" y="692696"/>
          <a:ext cx="8928993" cy="5699760"/>
        </p:xfrm>
        <a:graphic>
          <a:graphicData uri="http://schemas.openxmlformats.org/drawingml/2006/table">
            <a:tbl>
              <a:tblPr firstRow="1" bandRow="1">
                <a:tableStyleId>{5C22544A-7EE6-4342-B048-85BDC9FD1C3A}</a:tableStyleId>
              </a:tblPr>
              <a:tblGrid>
                <a:gridCol w="505430">
                  <a:extLst>
                    <a:ext uri="{9D8B030D-6E8A-4147-A177-3AD203B41FA5}">
                      <a16:colId xmlns="" xmlns:a16="http://schemas.microsoft.com/office/drawing/2014/main" val="20000"/>
                    </a:ext>
                  </a:extLst>
                </a:gridCol>
                <a:gridCol w="3542785">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500" dirty="0"/>
                        <a:t>1</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Dokumen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perencanaan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pembangunan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daerah</a:t>
                      </a:r>
                      <a:r>
                        <a:rPr lang="en-US" sz="1500" dirty="0">
                          <a:solidFill>
                            <a:srgbClr val="000000"/>
                          </a:solidFill>
                          <a:effectLst/>
                          <a:latin typeface="+mn-lt"/>
                          <a:ea typeface="Malgun Gothic"/>
                          <a:cs typeface="Bookman Old Style"/>
                        </a:rPr>
                        <a:t> yang  </a:t>
                      </a:r>
                      <a:r>
                        <a:rPr lang="en-US" sz="1500" dirty="0" err="1">
                          <a:solidFill>
                            <a:srgbClr val="000000"/>
                          </a:solidFill>
                          <a:effectLst/>
                          <a:latin typeface="+mn-lt"/>
                          <a:ea typeface="Malgun Gothic"/>
                          <a:cs typeface="Bookman Old Style"/>
                        </a:rPr>
                        <a:t>ditetapkan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tepat</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waktu</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041545082"/>
                  </a:ext>
                </a:extLst>
              </a:tr>
              <a:tr h="305243">
                <a:tc>
                  <a:txBody>
                    <a:bodyPr/>
                    <a:lstStyle/>
                    <a:p>
                      <a:pPr algn="ctr"/>
                      <a:r>
                        <a:rPr lang="en-US" sz="1500" dirty="0"/>
                        <a:t>2</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Persentase</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kesesuaian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dokumen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perencanaan</a:t>
                      </a:r>
                      <a:r>
                        <a:rPr lang="en-US" sz="1500" dirty="0">
                          <a:solidFill>
                            <a:srgbClr val="000000"/>
                          </a:solidFill>
                          <a:effectLst/>
                          <a:latin typeface="+mn-lt"/>
                          <a:ea typeface="Malgun Gothic"/>
                          <a:cs typeface="Bookman Old Style"/>
                        </a:rPr>
                        <a:t> dg  </a:t>
                      </a:r>
                      <a:r>
                        <a:rPr lang="en-US" sz="1500" dirty="0" err="1">
                          <a:solidFill>
                            <a:srgbClr val="000000"/>
                          </a:solidFill>
                          <a:effectLst/>
                          <a:latin typeface="+mn-lt"/>
                          <a:ea typeface="Malgun Gothic"/>
                          <a:cs typeface="Bookman Old Style"/>
                        </a:rPr>
                        <a:t>dokumen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penganggaran</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143296813"/>
                  </a:ext>
                </a:extLst>
              </a:tr>
              <a:tr h="305243">
                <a:tc>
                  <a:txBody>
                    <a:bodyPr/>
                    <a:lstStyle/>
                    <a:p>
                      <a:pPr algn="ctr"/>
                      <a:r>
                        <a:rPr lang="en-US" sz="1500" dirty="0"/>
                        <a:t>3</a:t>
                      </a:r>
                    </a:p>
                  </a:txBody>
                  <a:tcPr/>
                </a:tc>
                <a:tc>
                  <a:txBody>
                    <a:bodyPr/>
                    <a:lstStyle/>
                    <a:p>
                      <a:pPr marL="85725" indent="0" algn="l" fontAlgn="t"/>
                      <a:r>
                        <a:rPr lang="nn-NO" sz="1500" b="0" i="0" u="none" strike="noStrike" dirty="0">
                          <a:solidFill>
                            <a:srgbClr val="000000"/>
                          </a:solidFill>
                          <a:effectLst/>
                          <a:latin typeface="+mn-lt"/>
                        </a:rPr>
                        <a:t>Persentase capaian antara target perencanaan program/kegiatan dg realisasi</a:t>
                      </a:r>
                    </a:p>
                  </a:txBody>
                  <a:tcPr marL="0" marR="0" marT="0" marB="0"/>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789890401"/>
                  </a:ext>
                </a:extLst>
              </a:tr>
              <a:tr h="305243">
                <a:tc>
                  <a:txBody>
                    <a:bodyPr/>
                    <a:lstStyle/>
                    <a:p>
                      <a:pPr algn="ctr"/>
                      <a:r>
                        <a:rPr lang="en-US" sz="1500" dirty="0"/>
                        <a:t>4</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Evaluasi</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Dokumen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Perencanaan</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615013968"/>
                  </a:ext>
                </a:extLst>
              </a:tr>
              <a:tr h="305243">
                <a:tc>
                  <a:txBody>
                    <a:bodyPr/>
                    <a:lstStyle/>
                    <a:p>
                      <a:pPr algn="ctr"/>
                      <a:r>
                        <a:rPr lang="en-US" sz="1500" dirty="0"/>
                        <a:t>5</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Jumlah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dokumen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perencanaan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pembangunan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Bidang</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Ekonomi</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746616145"/>
                  </a:ext>
                </a:extLst>
              </a:tr>
              <a:tr h="305243">
                <a:tc>
                  <a:txBody>
                    <a:bodyPr/>
                    <a:lstStyle/>
                    <a:p>
                      <a:pPr algn="ctr"/>
                      <a:r>
                        <a:rPr lang="en-US" sz="1500" dirty="0"/>
                        <a:t>6</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solidFill>
                            <a:srgbClr val="000000"/>
                          </a:solidFill>
                          <a:effectLst/>
                          <a:latin typeface="+mn-lt"/>
                          <a:ea typeface="Malgun Gothic"/>
                          <a:cs typeface="Bookman Old Style"/>
                        </a:rPr>
                        <a:t>Jumlah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dokumen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perencanaan</a:t>
                      </a:r>
                      <a:r>
                        <a:rPr lang="en-US" sz="1500" dirty="0">
                          <a:solidFill>
                            <a:srgbClr val="000000"/>
                          </a:solidFill>
                          <a:effectLst/>
                          <a:latin typeface="+mn-lt"/>
                          <a:ea typeface="Malgun Gothic"/>
                          <a:cs typeface="Bookman Old Style"/>
                        </a:rPr>
                        <a:t> Pembangunan </a:t>
                      </a:r>
                      <a:r>
                        <a:rPr lang="en-US" sz="1500" dirty="0" err="1">
                          <a:solidFill>
                            <a:srgbClr val="000000"/>
                          </a:solidFill>
                          <a:effectLst/>
                          <a:latin typeface="+mn-lt"/>
                          <a:ea typeface="Malgun Gothic"/>
                          <a:cs typeface="Bookman Old Style"/>
                        </a:rPr>
                        <a:t>Bidang</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Kesra</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062148784"/>
                  </a:ext>
                </a:extLst>
              </a:tr>
              <a:tr h="305243">
                <a:tc>
                  <a:txBody>
                    <a:bodyPr/>
                    <a:lstStyle/>
                    <a:p>
                      <a:pPr algn="ctr"/>
                      <a:r>
                        <a:rPr lang="en-US" sz="1500" dirty="0"/>
                        <a:t>7</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400" dirty="0" err="1">
                          <a:solidFill>
                            <a:srgbClr val="000000"/>
                          </a:solidFill>
                          <a:effectLst/>
                          <a:latin typeface="+mn-lt"/>
                          <a:ea typeface="Malgun Gothic"/>
                          <a:cs typeface="Bookman Old Style"/>
                        </a:rPr>
                        <a:t>Jumlah</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dokumen</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perencanaan</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Bidang</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pemerintahan</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dan</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Kependudukan</a:t>
                      </a:r>
                      <a:endParaRPr lang="en-US" sz="14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0014"/>
                  </a:ext>
                </a:extLst>
              </a:tr>
              <a:tr h="305243">
                <a:tc>
                  <a:txBody>
                    <a:bodyPr/>
                    <a:lstStyle/>
                    <a:p>
                      <a:pPr algn="ctr"/>
                      <a:r>
                        <a:rPr lang="en-US" sz="1500" dirty="0"/>
                        <a:t>8</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effectLst/>
                          <a:latin typeface="+mn-lt"/>
                          <a:ea typeface="Times New Roman"/>
                        </a:rPr>
                        <a:t>Jumlah</a:t>
                      </a:r>
                      <a:r>
                        <a:rPr lang="en-US" sz="1500" dirty="0">
                          <a:effectLst/>
                          <a:latin typeface="+mn-lt"/>
                          <a:ea typeface="Times New Roman"/>
                        </a:rPr>
                        <a:t> </a:t>
                      </a:r>
                      <a:r>
                        <a:rPr lang="en-US" sz="1500" dirty="0" err="1">
                          <a:effectLst/>
                          <a:latin typeface="+mn-lt"/>
                          <a:ea typeface="Times New Roman"/>
                        </a:rPr>
                        <a:t>dokumen</a:t>
                      </a:r>
                      <a:r>
                        <a:rPr lang="en-US" sz="1500" dirty="0">
                          <a:effectLst/>
                          <a:latin typeface="+mn-lt"/>
                          <a:ea typeface="Times New Roman"/>
                        </a:rPr>
                        <a:t> </a:t>
                      </a:r>
                      <a:r>
                        <a:rPr lang="en-US" sz="1500" dirty="0" err="1">
                          <a:effectLst/>
                          <a:latin typeface="+mn-lt"/>
                          <a:ea typeface="Times New Roman"/>
                        </a:rPr>
                        <a:t>perencanaan</a:t>
                      </a:r>
                      <a:r>
                        <a:rPr lang="en-US" sz="1500" dirty="0">
                          <a:effectLst/>
                          <a:latin typeface="+mn-lt"/>
                          <a:ea typeface="Times New Roman"/>
                        </a:rPr>
                        <a:t> </a:t>
                      </a:r>
                      <a:r>
                        <a:rPr lang="en-US" sz="1500" dirty="0" err="1">
                          <a:effectLst/>
                          <a:latin typeface="+mn-lt"/>
                          <a:ea typeface="Times New Roman"/>
                        </a:rPr>
                        <a:t>Bidang</a:t>
                      </a:r>
                      <a:r>
                        <a:rPr lang="en-US" sz="1500" dirty="0">
                          <a:effectLst/>
                          <a:latin typeface="+mn-lt"/>
                          <a:ea typeface="Times New Roman"/>
                        </a:rPr>
                        <a:t> </a:t>
                      </a:r>
                      <a:r>
                        <a:rPr lang="en-US" sz="1500" dirty="0" err="1">
                          <a:effectLst/>
                          <a:latin typeface="+mn-lt"/>
                          <a:ea typeface="Times New Roman"/>
                        </a:rPr>
                        <a:t>Prasarana</a:t>
                      </a:r>
                      <a:r>
                        <a:rPr lang="en-US" sz="1500" dirty="0">
                          <a:effectLst/>
                          <a:latin typeface="+mn-lt"/>
                          <a:ea typeface="Times New Roman"/>
                        </a:rPr>
                        <a:t> Wilayah</a:t>
                      </a:r>
                      <a:r>
                        <a:rPr lang="en-US" sz="1500" baseline="0" dirty="0">
                          <a:effectLst/>
                          <a:latin typeface="+mn-lt"/>
                          <a:ea typeface="Times New Roman"/>
                        </a:rPr>
                        <a:t> </a:t>
                      </a:r>
                      <a:r>
                        <a:rPr lang="en-US" sz="1500" baseline="0" dirty="0" err="1">
                          <a:effectLst/>
                          <a:latin typeface="+mn-lt"/>
                          <a:ea typeface="Times New Roman"/>
                        </a:rPr>
                        <a:t>dan</a:t>
                      </a:r>
                      <a:r>
                        <a:rPr lang="en-US" sz="1500" baseline="0" dirty="0">
                          <a:effectLst/>
                          <a:latin typeface="+mn-lt"/>
                          <a:ea typeface="Times New Roman"/>
                        </a:rPr>
                        <a:t> SDA</a:t>
                      </a:r>
                      <a:endParaRPr lang="en-US" sz="1500" dirty="0">
                        <a:effectLst/>
                        <a:latin typeface="+mn-lt"/>
                        <a:ea typeface="Times New Roman"/>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623979919"/>
                  </a:ext>
                </a:extLst>
              </a:tr>
              <a:tr h="305243">
                <a:tc>
                  <a:txBody>
                    <a:bodyPr/>
                    <a:lstStyle/>
                    <a:p>
                      <a:pPr algn="ctr"/>
                      <a:r>
                        <a:rPr lang="en-US" sz="1500" dirty="0"/>
                        <a:t>9</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effectLst/>
                          <a:latin typeface="+mn-lt"/>
                          <a:ea typeface="Times New Roman"/>
                        </a:rPr>
                        <a:t>Prosentase</a:t>
                      </a:r>
                      <a:r>
                        <a:rPr lang="en-US" sz="1500" dirty="0">
                          <a:effectLst/>
                          <a:latin typeface="+mn-lt"/>
                          <a:ea typeface="Times New Roman"/>
                        </a:rPr>
                        <a:t> </a:t>
                      </a:r>
                      <a:r>
                        <a:rPr lang="en-US" sz="1500" dirty="0" err="1">
                          <a:effectLst/>
                          <a:latin typeface="+mn-lt"/>
                          <a:ea typeface="Times New Roman"/>
                        </a:rPr>
                        <a:t>Kualitas</a:t>
                      </a:r>
                      <a:r>
                        <a:rPr lang="en-US" sz="1500" dirty="0">
                          <a:effectLst/>
                          <a:latin typeface="+mn-lt"/>
                          <a:ea typeface="Times New Roman"/>
                        </a:rPr>
                        <a:t> </a:t>
                      </a:r>
                      <a:r>
                        <a:rPr lang="en-US" sz="1500" dirty="0" err="1">
                          <a:effectLst/>
                          <a:latin typeface="+mn-lt"/>
                          <a:ea typeface="Times New Roman"/>
                        </a:rPr>
                        <a:t>dan</a:t>
                      </a:r>
                      <a:r>
                        <a:rPr lang="en-US" sz="1500" dirty="0">
                          <a:effectLst/>
                          <a:latin typeface="+mn-lt"/>
                          <a:ea typeface="Times New Roman"/>
                        </a:rPr>
                        <a:t> </a:t>
                      </a:r>
                      <a:r>
                        <a:rPr lang="en-US" sz="1500" dirty="0" err="1">
                          <a:effectLst/>
                          <a:latin typeface="+mn-lt"/>
                          <a:ea typeface="Times New Roman"/>
                        </a:rPr>
                        <a:t>Penerapan</a:t>
                      </a:r>
                      <a:r>
                        <a:rPr lang="en-US" sz="1500" dirty="0">
                          <a:effectLst/>
                          <a:latin typeface="+mn-lt"/>
                          <a:ea typeface="Times New Roman"/>
                        </a:rPr>
                        <a:t> </a:t>
                      </a:r>
                      <a:r>
                        <a:rPr lang="en-US" sz="1500" dirty="0" err="1">
                          <a:effectLst/>
                          <a:latin typeface="+mn-lt"/>
                          <a:ea typeface="Times New Roman"/>
                        </a:rPr>
                        <a:t>Litbang</a:t>
                      </a:r>
                      <a:endParaRPr lang="en-US" sz="1500" dirty="0">
                        <a:effectLst/>
                        <a:latin typeface="+mn-lt"/>
                        <a:ea typeface="Times New Roman"/>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780406941"/>
                  </a:ext>
                </a:extLst>
              </a:tr>
              <a:tr h="305243">
                <a:tc>
                  <a:txBody>
                    <a:bodyPr/>
                    <a:lstStyle/>
                    <a:p>
                      <a:pPr algn="ctr"/>
                      <a:r>
                        <a:rPr lang="en-US" sz="1500" dirty="0"/>
                        <a:t>10</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effectLst/>
                          <a:latin typeface="+mn-lt"/>
                          <a:ea typeface="Times New Roman"/>
                        </a:rPr>
                        <a:t>Prosentase</a:t>
                      </a:r>
                      <a:r>
                        <a:rPr lang="en-US" sz="1500" dirty="0">
                          <a:effectLst/>
                          <a:latin typeface="+mn-lt"/>
                          <a:ea typeface="Times New Roman"/>
                        </a:rPr>
                        <a:t> </a:t>
                      </a:r>
                      <a:r>
                        <a:rPr lang="en-US" sz="1500" dirty="0" err="1">
                          <a:effectLst/>
                          <a:latin typeface="+mn-lt"/>
                          <a:ea typeface="Times New Roman"/>
                        </a:rPr>
                        <a:t>Peningkatan</a:t>
                      </a:r>
                      <a:r>
                        <a:rPr lang="en-US" sz="1500" dirty="0">
                          <a:effectLst/>
                          <a:latin typeface="+mn-lt"/>
                          <a:ea typeface="Times New Roman"/>
                        </a:rPr>
                        <a:t> </a:t>
                      </a:r>
                      <a:r>
                        <a:rPr lang="en-US" sz="1500" dirty="0" err="1">
                          <a:effectLst/>
                          <a:latin typeface="+mn-lt"/>
                          <a:ea typeface="Times New Roman"/>
                        </a:rPr>
                        <a:t>Kapasitas</a:t>
                      </a:r>
                      <a:r>
                        <a:rPr lang="en-US" sz="1500" dirty="0">
                          <a:effectLst/>
                          <a:latin typeface="+mn-lt"/>
                          <a:ea typeface="Times New Roman"/>
                        </a:rPr>
                        <a:t> </a:t>
                      </a:r>
                      <a:r>
                        <a:rPr lang="en-US" sz="1500" dirty="0" err="1">
                          <a:effectLst/>
                          <a:latin typeface="+mn-lt"/>
                          <a:ea typeface="Times New Roman"/>
                        </a:rPr>
                        <a:t>kelembagaan</a:t>
                      </a:r>
                      <a:r>
                        <a:rPr lang="en-US" sz="1500" dirty="0">
                          <a:effectLst/>
                          <a:latin typeface="+mn-lt"/>
                          <a:ea typeface="Times New Roman"/>
                        </a:rPr>
                        <a:t>  SIDA </a:t>
                      </a:r>
                      <a:r>
                        <a:rPr lang="en-US" sz="1500" dirty="0" err="1">
                          <a:effectLst/>
                          <a:latin typeface="+mn-lt"/>
                          <a:ea typeface="Times New Roman"/>
                        </a:rPr>
                        <a:t>Kab</a:t>
                      </a:r>
                      <a:r>
                        <a:rPr lang="en-US" sz="1500" dirty="0">
                          <a:effectLst/>
                          <a:latin typeface="+mn-lt"/>
                          <a:ea typeface="Times New Roman"/>
                        </a:rPr>
                        <a:t>/Kota</a:t>
                      </a: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645860834"/>
                  </a:ext>
                </a:extLst>
              </a:tr>
              <a:tr h="305243">
                <a:tc>
                  <a:txBody>
                    <a:bodyPr/>
                    <a:lstStyle/>
                    <a:p>
                      <a:pPr algn="ctr"/>
                      <a:r>
                        <a:rPr lang="en-AU" sz="1500" dirty="0"/>
                        <a:t>11</a:t>
                      </a:r>
                      <a:endParaRPr lang="en-US" sz="1500" dirty="0"/>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500" dirty="0" err="1">
                          <a:effectLst/>
                          <a:latin typeface="+mn-lt"/>
                          <a:ea typeface="Times New Roman"/>
                        </a:rPr>
                        <a:t>Prosentase</a:t>
                      </a:r>
                      <a:r>
                        <a:rPr lang="en-US" sz="1500" dirty="0">
                          <a:effectLst/>
                          <a:latin typeface="+mn-lt"/>
                          <a:ea typeface="Times New Roman"/>
                        </a:rPr>
                        <a:t> </a:t>
                      </a:r>
                      <a:r>
                        <a:rPr lang="en-US" sz="1500" dirty="0" err="1">
                          <a:effectLst/>
                          <a:latin typeface="+mn-lt"/>
                          <a:ea typeface="Times New Roman"/>
                        </a:rPr>
                        <a:t>Klaster</a:t>
                      </a:r>
                      <a:r>
                        <a:rPr lang="en-US" sz="1500" dirty="0">
                          <a:effectLst/>
                          <a:latin typeface="+mn-lt"/>
                          <a:ea typeface="Times New Roman"/>
                        </a:rPr>
                        <a:t> </a:t>
                      </a:r>
                      <a:r>
                        <a:rPr lang="en-US" sz="1500" dirty="0" err="1">
                          <a:effectLst/>
                          <a:latin typeface="+mn-lt"/>
                          <a:ea typeface="Times New Roman"/>
                        </a:rPr>
                        <a:t>Inovatif</a:t>
                      </a:r>
                      <a:endParaRPr lang="en-US" sz="1500" dirty="0">
                        <a:effectLst/>
                        <a:latin typeface="+mn-lt"/>
                        <a:ea typeface="Times New Roman"/>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955044525"/>
                  </a:ext>
                </a:extLst>
              </a:tr>
              <a:tr h="305243">
                <a:tc>
                  <a:txBody>
                    <a:bodyPr/>
                    <a:lstStyle/>
                    <a:p>
                      <a:pPr algn="ctr"/>
                      <a:r>
                        <a:rPr lang="en-US" sz="1500" dirty="0"/>
                        <a:t>12</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400" dirty="0">
                          <a:effectLst/>
                          <a:latin typeface="+mn-lt"/>
                          <a:ea typeface="Times New Roman"/>
                        </a:rPr>
                        <a:t> </a:t>
                      </a:r>
                      <a:r>
                        <a:rPr lang="en-US" sz="1400" dirty="0" err="1">
                          <a:effectLst/>
                          <a:latin typeface="+mn-lt"/>
                          <a:ea typeface="Times New Roman"/>
                        </a:rPr>
                        <a:t>Prosentase</a:t>
                      </a:r>
                      <a:r>
                        <a:rPr lang="en-US" sz="1400" dirty="0">
                          <a:effectLst/>
                          <a:latin typeface="+mn-lt"/>
                          <a:ea typeface="Times New Roman"/>
                        </a:rPr>
                        <a:t> </a:t>
                      </a:r>
                      <a:r>
                        <a:rPr lang="en-US" sz="1400" dirty="0" err="1">
                          <a:effectLst/>
                          <a:latin typeface="+mn-lt"/>
                          <a:ea typeface="Times New Roman"/>
                        </a:rPr>
                        <a:t>Pengembangan</a:t>
                      </a:r>
                      <a:r>
                        <a:rPr lang="en-US" sz="1400" dirty="0">
                          <a:effectLst/>
                          <a:latin typeface="+mn-lt"/>
                          <a:ea typeface="Times New Roman"/>
                        </a:rPr>
                        <a:t> </a:t>
                      </a:r>
                      <a:r>
                        <a:rPr lang="en-US" sz="1400" dirty="0" err="1">
                          <a:effectLst/>
                          <a:latin typeface="+mn-lt"/>
                          <a:ea typeface="Times New Roman"/>
                        </a:rPr>
                        <a:t>desa</a:t>
                      </a:r>
                      <a:r>
                        <a:rPr lang="en-US" sz="1400" dirty="0">
                          <a:effectLst/>
                          <a:latin typeface="+mn-lt"/>
                          <a:ea typeface="Times New Roman"/>
                        </a:rPr>
                        <a:t> </a:t>
                      </a:r>
                      <a:r>
                        <a:rPr lang="en-US" sz="1400" dirty="0" err="1">
                          <a:effectLst/>
                          <a:latin typeface="+mn-lt"/>
                          <a:ea typeface="Times New Roman"/>
                        </a:rPr>
                        <a:t>inovatif</a:t>
                      </a:r>
                      <a:endParaRPr lang="en-US" sz="1400" dirty="0">
                        <a:effectLst/>
                        <a:latin typeface="+mn-lt"/>
                        <a:ea typeface="Times New Roman"/>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046785110"/>
                  </a:ext>
                </a:extLst>
              </a:tr>
              <a:tr h="305243">
                <a:tc>
                  <a:txBody>
                    <a:bodyPr/>
                    <a:lstStyle/>
                    <a:p>
                      <a:pPr algn="ctr"/>
                      <a:r>
                        <a:rPr lang="en-US" sz="1500" dirty="0"/>
                        <a:t>13</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400" dirty="0" err="1">
                          <a:effectLst/>
                          <a:latin typeface="+mn-lt"/>
                          <a:ea typeface="Times New Roman"/>
                        </a:rPr>
                        <a:t>Prosentase</a:t>
                      </a:r>
                      <a:r>
                        <a:rPr lang="en-US" sz="1400" dirty="0">
                          <a:effectLst/>
                          <a:latin typeface="+mn-lt"/>
                          <a:ea typeface="Times New Roman"/>
                        </a:rPr>
                        <a:t> </a:t>
                      </a:r>
                      <a:r>
                        <a:rPr lang="en-US" sz="1400" dirty="0" err="1">
                          <a:effectLst/>
                          <a:latin typeface="+mn-lt"/>
                          <a:ea typeface="Times New Roman"/>
                        </a:rPr>
                        <a:t>Pengembangan</a:t>
                      </a:r>
                      <a:r>
                        <a:rPr lang="en-US" sz="1400" dirty="0">
                          <a:effectLst/>
                          <a:latin typeface="+mn-lt"/>
                          <a:ea typeface="Times New Roman"/>
                        </a:rPr>
                        <a:t> </a:t>
                      </a:r>
                      <a:r>
                        <a:rPr lang="en-US" sz="1400" dirty="0" err="1">
                          <a:effectLst/>
                          <a:latin typeface="+mn-lt"/>
                          <a:ea typeface="Times New Roman"/>
                        </a:rPr>
                        <a:t>Kabupaten</a:t>
                      </a:r>
                      <a:r>
                        <a:rPr lang="en-US" sz="1400" dirty="0">
                          <a:effectLst/>
                          <a:latin typeface="+mn-lt"/>
                          <a:ea typeface="Times New Roman"/>
                        </a:rPr>
                        <a:t>/</a:t>
                      </a:r>
                      <a:r>
                        <a:rPr lang="en-US" sz="1400" dirty="0" err="1">
                          <a:effectLst/>
                          <a:latin typeface="+mn-lt"/>
                          <a:ea typeface="Times New Roman"/>
                        </a:rPr>
                        <a:t>kot</a:t>
                      </a:r>
                      <a:r>
                        <a:rPr lang="en-US" sz="1400" baseline="0" dirty="0">
                          <a:effectLst/>
                          <a:latin typeface="+mn-lt"/>
                          <a:ea typeface="Times New Roman"/>
                        </a:rPr>
                        <a:t> a </a:t>
                      </a:r>
                      <a:r>
                        <a:rPr lang="en-US" sz="1400" baseline="0" dirty="0" err="1">
                          <a:effectLst/>
                          <a:latin typeface="+mn-lt"/>
                          <a:ea typeface="Times New Roman"/>
                        </a:rPr>
                        <a:t>Inovatif</a:t>
                      </a:r>
                      <a:endParaRPr lang="en-US" sz="1400" dirty="0">
                        <a:effectLst/>
                        <a:latin typeface="+mn-lt"/>
                        <a:ea typeface="Times New Roman"/>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241127010"/>
                  </a:ext>
                </a:extLst>
              </a:tr>
            </a:tbl>
          </a:graphicData>
        </a:graphic>
      </p:graphicFrame>
    </p:spTree>
    <p:extLst>
      <p:ext uri="{BB962C8B-B14F-4D97-AF65-F5344CB8AC3E}">
        <p14:creationId xmlns:p14="http://schemas.microsoft.com/office/powerpoint/2010/main" val="26028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1396" y="1772816"/>
            <a:ext cx="8581141" cy="4824536"/>
          </a:xfrm>
          <a:prstGeom prst="rect">
            <a:avLst/>
          </a:prstGeom>
        </p:spPr>
      </p:pic>
      <p:sp>
        <p:nvSpPr>
          <p:cNvPr id="4" name="TextBox 3">
            <a:extLst>
              <a:ext uri="{FF2B5EF4-FFF2-40B4-BE49-F238E27FC236}">
                <a16:creationId xmlns="" xmlns:a16="http://schemas.microsoft.com/office/drawing/2014/main" id="{D29A7996-EA64-4D15-BCC6-39832E33EB73}"/>
              </a:ext>
            </a:extLst>
          </p:cNvPr>
          <p:cNvSpPr txBox="1"/>
          <p:nvPr/>
        </p:nvSpPr>
        <p:spPr>
          <a:xfrm>
            <a:off x="2627784" y="188640"/>
            <a:ext cx="3984809" cy="461665"/>
          </a:xfrm>
          <a:prstGeom prst="rect">
            <a:avLst/>
          </a:prstGeom>
          <a:noFill/>
        </p:spPr>
        <p:txBody>
          <a:bodyPr wrap="none" rtlCol="0">
            <a:spAutoFit/>
          </a:bodyPr>
          <a:lstStyle/>
          <a:p>
            <a:r>
              <a:rPr lang="en-AU" sz="2400" b="1" dirty="0"/>
              <a:t>MENAMBAH DATASHET BARU</a:t>
            </a:r>
          </a:p>
        </p:txBody>
      </p:sp>
      <p:sp>
        <p:nvSpPr>
          <p:cNvPr id="5" name="Callout: Line 4">
            <a:extLst>
              <a:ext uri="{FF2B5EF4-FFF2-40B4-BE49-F238E27FC236}">
                <a16:creationId xmlns="" xmlns:a16="http://schemas.microsoft.com/office/drawing/2014/main" id="{00184110-A945-4396-9064-6B3E6B1A4DD4}"/>
              </a:ext>
            </a:extLst>
          </p:cNvPr>
          <p:cNvSpPr/>
          <p:nvPr/>
        </p:nvSpPr>
        <p:spPr>
          <a:xfrm>
            <a:off x="5664070" y="2060329"/>
            <a:ext cx="2771800" cy="1152128"/>
          </a:xfrm>
          <a:prstGeom prst="borderCallout1">
            <a:avLst>
              <a:gd name="adj1" fmla="val 25185"/>
              <a:gd name="adj2" fmla="val -1200"/>
              <a:gd name="adj3" fmla="val 140625"/>
              <a:gd name="adj4" fmla="val -53158"/>
            </a:avLst>
          </a:prstGeom>
          <a:solidFill>
            <a:schemeClr val="accent6">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err="1"/>
              <a:t>Judul</a:t>
            </a:r>
            <a:r>
              <a:rPr lang="en-US" sz="1400" dirty="0"/>
              <a:t> - </a:t>
            </a:r>
            <a:r>
              <a:rPr lang="en-US" sz="1400" dirty="0" err="1"/>
              <a:t>judul</a:t>
            </a:r>
            <a:r>
              <a:rPr lang="en-US" sz="1400" dirty="0"/>
              <a:t> </a:t>
            </a:r>
            <a:r>
              <a:rPr lang="en-US" sz="1400" dirty="0" err="1"/>
              <a:t>ini</a:t>
            </a:r>
            <a:r>
              <a:rPr lang="en-US" sz="1400" dirty="0"/>
              <a:t> </a:t>
            </a:r>
            <a:r>
              <a:rPr lang="en-US" sz="1400" dirty="0" err="1"/>
              <a:t>akan</a:t>
            </a:r>
            <a:r>
              <a:rPr lang="en-US" sz="1400" dirty="0"/>
              <a:t> </a:t>
            </a:r>
            <a:r>
              <a:rPr lang="en-US" sz="1400" dirty="0" err="1"/>
              <a:t>unik</a:t>
            </a:r>
            <a:r>
              <a:rPr lang="en-US" sz="1400" dirty="0"/>
              <a:t> di CKAN, </a:t>
            </a:r>
            <a:r>
              <a:rPr lang="en-US" sz="1400" dirty="0" err="1"/>
              <a:t>jadi</a:t>
            </a:r>
            <a:r>
              <a:rPr lang="en-US" sz="1400" dirty="0"/>
              <a:t> </a:t>
            </a:r>
            <a:r>
              <a:rPr lang="en-US" sz="1400" dirty="0" err="1"/>
              <a:t>buatlah</a:t>
            </a:r>
            <a:r>
              <a:rPr lang="en-US" sz="1400" dirty="0"/>
              <a:t> </a:t>
            </a:r>
            <a:r>
              <a:rPr lang="en-US" sz="1400" dirty="0" err="1"/>
              <a:t>singkat</a:t>
            </a:r>
            <a:r>
              <a:rPr lang="en-US" sz="1400" dirty="0"/>
              <a:t> </a:t>
            </a:r>
            <a:r>
              <a:rPr lang="en-US" sz="1400" dirty="0" err="1"/>
              <a:t>tapi</a:t>
            </a:r>
            <a:r>
              <a:rPr lang="en-US" sz="1400" dirty="0"/>
              <a:t> </a:t>
            </a:r>
            <a:r>
              <a:rPr lang="en-US" sz="1400" dirty="0" err="1"/>
              <a:t>spesifik</a:t>
            </a:r>
            <a:r>
              <a:rPr lang="en-US" sz="1400" dirty="0"/>
              <a:t>. </a:t>
            </a:r>
            <a:r>
              <a:rPr lang="en-US" sz="1400" dirty="0" err="1"/>
              <a:t>Misalnya</a:t>
            </a:r>
            <a:r>
              <a:rPr lang="en-US" sz="1400" dirty="0"/>
              <a:t> "</a:t>
            </a:r>
            <a:r>
              <a:rPr lang="en-US" sz="1400" dirty="0" err="1"/>
              <a:t>kepadatan</a:t>
            </a:r>
            <a:r>
              <a:rPr lang="en-US" sz="1400" dirty="0"/>
              <a:t> </a:t>
            </a:r>
            <a:r>
              <a:rPr lang="en-US" sz="1400" dirty="0" err="1"/>
              <a:t>penduduk</a:t>
            </a:r>
            <a:r>
              <a:rPr lang="en-US" sz="1400" dirty="0"/>
              <a:t> Indonesia </a:t>
            </a:r>
            <a:r>
              <a:rPr lang="en-US" sz="1400" dirty="0" err="1"/>
              <a:t>menurut</a:t>
            </a:r>
            <a:r>
              <a:rPr lang="en-US" sz="1400" dirty="0"/>
              <a:t> </a:t>
            </a:r>
            <a:r>
              <a:rPr lang="en-US" sz="1400" dirty="0" err="1"/>
              <a:t>wilayah</a:t>
            </a:r>
            <a:r>
              <a:rPr lang="en-US" sz="1400" dirty="0"/>
              <a:t>" </a:t>
            </a:r>
            <a:r>
              <a:rPr lang="en-US" sz="1400" dirty="0" err="1"/>
              <a:t>lebih</a:t>
            </a:r>
            <a:r>
              <a:rPr lang="en-US" sz="1400" dirty="0"/>
              <a:t> </a:t>
            </a:r>
            <a:r>
              <a:rPr lang="en-US" sz="1400" dirty="0" err="1"/>
              <a:t>baik</a:t>
            </a:r>
            <a:r>
              <a:rPr lang="en-US" sz="1400" dirty="0"/>
              <a:t> </a:t>
            </a:r>
            <a:r>
              <a:rPr lang="en-US" sz="1400" dirty="0" err="1"/>
              <a:t>daripada</a:t>
            </a:r>
            <a:r>
              <a:rPr lang="en-US" sz="1400" dirty="0"/>
              <a:t> "</a:t>
            </a:r>
            <a:r>
              <a:rPr lang="en-US" sz="1400" dirty="0" err="1"/>
              <a:t>angka</a:t>
            </a:r>
            <a:r>
              <a:rPr lang="en-US" sz="1400" dirty="0"/>
              <a:t> </a:t>
            </a:r>
            <a:r>
              <a:rPr lang="en-US" sz="1400" dirty="0" err="1"/>
              <a:t>populasi</a:t>
            </a:r>
            <a:r>
              <a:rPr lang="en-US" sz="1400" dirty="0"/>
              <a:t>". </a:t>
            </a:r>
            <a:endParaRPr lang="en-AU" sz="1400" dirty="0"/>
          </a:p>
        </p:txBody>
      </p:sp>
      <p:sp>
        <p:nvSpPr>
          <p:cNvPr id="6" name="Callout: Line 5">
            <a:extLst>
              <a:ext uri="{FF2B5EF4-FFF2-40B4-BE49-F238E27FC236}">
                <a16:creationId xmlns="" xmlns:a16="http://schemas.microsoft.com/office/drawing/2014/main" id="{FB0DD8C8-95CB-4DEB-A2CB-339D947E0DED}"/>
              </a:ext>
            </a:extLst>
          </p:cNvPr>
          <p:cNvSpPr/>
          <p:nvPr/>
        </p:nvSpPr>
        <p:spPr>
          <a:xfrm>
            <a:off x="5004048" y="3428481"/>
            <a:ext cx="3816424" cy="2448272"/>
          </a:xfrm>
          <a:prstGeom prst="borderCallout1">
            <a:avLst>
              <a:gd name="adj1" fmla="val 33765"/>
              <a:gd name="adj2" fmla="val -962"/>
              <a:gd name="adj3" fmla="val 42279"/>
              <a:gd name="adj4" fmla="val -211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i="1" dirty="0" err="1"/>
              <a:t>Deskripsi</a:t>
            </a:r>
            <a:r>
              <a:rPr lang="en-US" sz="1400" dirty="0"/>
              <a:t> - </a:t>
            </a:r>
            <a:r>
              <a:rPr lang="en-US" sz="1400" dirty="0" err="1"/>
              <a:t>Anda</a:t>
            </a:r>
            <a:r>
              <a:rPr lang="en-US" sz="1400" dirty="0"/>
              <a:t> </a:t>
            </a:r>
            <a:r>
              <a:rPr lang="en-US" sz="1400" dirty="0" err="1"/>
              <a:t>dapat</a:t>
            </a:r>
            <a:r>
              <a:rPr lang="en-US" sz="1400" dirty="0"/>
              <a:t> </a:t>
            </a:r>
            <a:r>
              <a:rPr lang="en-US" sz="1400" dirty="0" err="1"/>
              <a:t>menambahkan</a:t>
            </a:r>
            <a:r>
              <a:rPr lang="en-US" sz="1400" dirty="0"/>
              <a:t> </a:t>
            </a:r>
            <a:r>
              <a:rPr lang="en-US" sz="1400" dirty="0" err="1"/>
              <a:t>deskripsi</a:t>
            </a:r>
            <a:r>
              <a:rPr lang="en-US" sz="1400" dirty="0"/>
              <a:t> dataset yang </a:t>
            </a:r>
            <a:r>
              <a:rPr lang="en-US" sz="1400" dirty="0" err="1"/>
              <a:t>lebih</a:t>
            </a:r>
            <a:r>
              <a:rPr lang="en-US" sz="1400" dirty="0"/>
              <a:t> </a:t>
            </a:r>
            <a:r>
              <a:rPr lang="en-US" sz="1400" dirty="0" err="1"/>
              <a:t>panjang</a:t>
            </a:r>
            <a:r>
              <a:rPr lang="en-US" sz="1400" dirty="0"/>
              <a:t> di </a:t>
            </a:r>
            <a:r>
              <a:rPr lang="en-US" sz="1400" dirty="0" err="1"/>
              <a:t>sini</a:t>
            </a:r>
            <a:r>
              <a:rPr lang="en-US" sz="1400" dirty="0"/>
              <a:t> :  </a:t>
            </a:r>
            <a:r>
              <a:rPr lang="en-US" sz="1400" u="sng" dirty="0"/>
              <a:t>CONTOH</a:t>
            </a:r>
          </a:p>
          <a:p>
            <a:r>
              <a:rPr lang="en-US" sz="1400" dirty="0"/>
              <a:t> </a:t>
            </a:r>
            <a:r>
              <a:rPr lang="en-AU" sz="1400" dirty="0"/>
              <a:t>Dataset </a:t>
            </a:r>
            <a:r>
              <a:rPr lang="en-AU" sz="1400" dirty="0" err="1"/>
              <a:t>ini</a:t>
            </a:r>
            <a:r>
              <a:rPr lang="en-AU" sz="1400" dirty="0"/>
              <a:t> </a:t>
            </a:r>
            <a:r>
              <a:rPr lang="en-AU" sz="1400" dirty="0" err="1"/>
              <a:t>berisi</a:t>
            </a:r>
            <a:r>
              <a:rPr lang="en-AU" sz="1400" dirty="0"/>
              <a:t> Data </a:t>
            </a:r>
            <a:r>
              <a:rPr lang="en-AU" sz="1400" dirty="0" err="1"/>
              <a:t>Jumlah</a:t>
            </a:r>
            <a:r>
              <a:rPr lang="en-AU" sz="1400" dirty="0"/>
              <a:t> </a:t>
            </a:r>
            <a:r>
              <a:rPr lang="en-AU" sz="1400" dirty="0" err="1"/>
              <a:t>Wajib</a:t>
            </a:r>
            <a:r>
              <a:rPr lang="en-AU" sz="1400" dirty="0"/>
              <a:t> </a:t>
            </a:r>
            <a:r>
              <a:rPr lang="en-AU" sz="1400" dirty="0" err="1"/>
              <a:t>Pajak</a:t>
            </a:r>
            <a:r>
              <a:rPr lang="en-AU" sz="1400" dirty="0"/>
              <a:t> yang </a:t>
            </a:r>
            <a:r>
              <a:rPr lang="en-AU" sz="1400" dirty="0" err="1"/>
              <a:t>membayar</a:t>
            </a:r>
            <a:r>
              <a:rPr lang="en-AU" sz="1400" dirty="0"/>
              <a:t> </a:t>
            </a:r>
            <a:r>
              <a:rPr lang="en-AU" sz="1400" dirty="0" err="1"/>
              <a:t>Pajak</a:t>
            </a:r>
            <a:r>
              <a:rPr lang="en-AU" sz="1400" dirty="0"/>
              <a:t> Air Tanah Di </a:t>
            </a:r>
            <a:r>
              <a:rPr lang="en-AU" sz="1400" dirty="0" err="1"/>
              <a:t>Provinsi</a:t>
            </a:r>
            <a:r>
              <a:rPr lang="en-AU" sz="1400" dirty="0"/>
              <a:t> </a:t>
            </a:r>
            <a:r>
              <a:rPr lang="en-AU" sz="1400" dirty="0" err="1"/>
              <a:t>Jawa</a:t>
            </a:r>
            <a:r>
              <a:rPr lang="en-AU" sz="1400" dirty="0"/>
              <a:t> Tengah. </a:t>
            </a:r>
            <a:r>
              <a:rPr lang="en-AU" sz="1400" dirty="0" err="1"/>
              <a:t>Penjelasan</a:t>
            </a:r>
            <a:r>
              <a:rPr lang="en-AU" sz="1400" dirty="0"/>
              <a:t> </a:t>
            </a:r>
            <a:r>
              <a:rPr lang="en-AU" sz="1400" dirty="0" err="1"/>
              <a:t>mengenai</a:t>
            </a:r>
            <a:r>
              <a:rPr lang="en-AU" sz="1400" dirty="0"/>
              <a:t> </a:t>
            </a:r>
            <a:r>
              <a:rPr lang="en-AU" sz="1400" dirty="0" err="1"/>
              <a:t>variabel</a:t>
            </a:r>
            <a:r>
              <a:rPr lang="en-AU" sz="1400" dirty="0"/>
              <a:t> </a:t>
            </a:r>
            <a:r>
              <a:rPr lang="en-AU" sz="1400" dirty="0" err="1"/>
              <a:t>pada</a:t>
            </a:r>
            <a:r>
              <a:rPr lang="en-AU" sz="1400" dirty="0"/>
              <a:t> Dataset </a:t>
            </a:r>
            <a:r>
              <a:rPr lang="en-AU" sz="1400" dirty="0" err="1"/>
              <a:t>ini</a:t>
            </a:r>
            <a:r>
              <a:rPr lang="en-AU" sz="1400" dirty="0"/>
              <a:t>: </a:t>
            </a:r>
          </a:p>
          <a:p>
            <a:r>
              <a:rPr lang="en-AU" sz="1400" dirty="0" err="1"/>
              <a:t>tahun</a:t>
            </a:r>
            <a:r>
              <a:rPr lang="en-AU" sz="1400" dirty="0"/>
              <a:t> : </a:t>
            </a:r>
            <a:r>
              <a:rPr lang="en-AU" sz="1400" dirty="0" err="1"/>
              <a:t>Tahun</a:t>
            </a:r>
            <a:r>
              <a:rPr lang="en-AU" sz="1400" dirty="0"/>
              <a:t> </a:t>
            </a:r>
          </a:p>
          <a:p>
            <a:r>
              <a:rPr lang="en-AU" sz="1400" dirty="0" err="1"/>
              <a:t>jenis_pajak</a:t>
            </a:r>
            <a:r>
              <a:rPr lang="en-AU" sz="1400" dirty="0"/>
              <a:t> : </a:t>
            </a:r>
            <a:r>
              <a:rPr lang="en-AU" sz="1400" dirty="0" err="1"/>
              <a:t>nama</a:t>
            </a:r>
            <a:r>
              <a:rPr lang="en-AU" sz="1400" dirty="0"/>
              <a:t> </a:t>
            </a:r>
            <a:r>
              <a:rPr lang="en-AU" sz="1400" dirty="0" err="1"/>
              <a:t>jenis-jenis</a:t>
            </a:r>
            <a:r>
              <a:rPr lang="en-AU" sz="1400" dirty="0"/>
              <a:t> </a:t>
            </a:r>
            <a:r>
              <a:rPr lang="en-AU" sz="1400" dirty="0" err="1"/>
              <a:t>pajak</a:t>
            </a:r>
            <a:r>
              <a:rPr lang="en-AU" sz="1400" dirty="0"/>
              <a:t> </a:t>
            </a:r>
          </a:p>
          <a:p>
            <a:r>
              <a:rPr lang="en-AU" sz="1400" dirty="0" err="1"/>
              <a:t>jumlah_unit</a:t>
            </a:r>
            <a:r>
              <a:rPr lang="en-AU" sz="1400" dirty="0"/>
              <a:t> : </a:t>
            </a:r>
            <a:r>
              <a:rPr lang="en-AU" sz="1400" dirty="0" err="1"/>
              <a:t>jumlah</a:t>
            </a:r>
            <a:r>
              <a:rPr lang="en-AU" sz="1400" dirty="0"/>
              <a:t> unit </a:t>
            </a:r>
          </a:p>
          <a:p>
            <a:r>
              <a:rPr lang="en-AU" sz="1400" dirty="0" err="1"/>
              <a:t>jumlah_penerimaan_rupiah</a:t>
            </a:r>
            <a:r>
              <a:rPr lang="en-AU" sz="1400" dirty="0"/>
              <a:t> : </a:t>
            </a:r>
            <a:r>
              <a:rPr lang="en-AU" sz="1400" dirty="0" err="1"/>
              <a:t>jumlah</a:t>
            </a:r>
            <a:r>
              <a:rPr lang="en-AU" sz="1400" dirty="0"/>
              <a:t> </a:t>
            </a:r>
            <a:r>
              <a:rPr lang="en-AU" sz="1400" dirty="0" err="1"/>
              <a:t>penerimaan</a:t>
            </a:r>
            <a:r>
              <a:rPr lang="en-AU" sz="1400" dirty="0"/>
              <a:t> </a:t>
            </a:r>
            <a:r>
              <a:rPr lang="en-AU" sz="1400" dirty="0" err="1"/>
              <a:t>pajak</a:t>
            </a:r>
            <a:r>
              <a:rPr lang="en-AU" sz="1400" dirty="0"/>
              <a:t> (</a:t>
            </a:r>
            <a:r>
              <a:rPr lang="en-AU" sz="1400" dirty="0" err="1"/>
              <a:t>dalam</a:t>
            </a:r>
            <a:r>
              <a:rPr lang="en-AU" sz="1400" dirty="0"/>
              <a:t> </a:t>
            </a:r>
            <a:r>
              <a:rPr lang="en-AU" sz="1400" dirty="0" err="1"/>
              <a:t>Rp</a:t>
            </a:r>
            <a:r>
              <a:rPr lang="en-AU" sz="1400" dirty="0"/>
              <a:t>) </a:t>
            </a:r>
          </a:p>
        </p:txBody>
      </p:sp>
      <p:sp>
        <p:nvSpPr>
          <p:cNvPr id="7" name="TextBox 6">
            <a:extLst>
              <a:ext uri="{FF2B5EF4-FFF2-40B4-BE49-F238E27FC236}">
                <a16:creationId xmlns="" xmlns:a16="http://schemas.microsoft.com/office/drawing/2014/main" id="{D29A7996-EA64-4D15-BCC6-39832E33EB73}"/>
              </a:ext>
            </a:extLst>
          </p:cNvPr>
          <p:cNvSpPr txBox="1"/>
          <p:nvPr/>
        </p:nvSpPr>
        <p:spPr>
          <a:xfrm>
            <a:off x="528855" y="1196752"/>
            <a:ext cx="7428957" cy="461665"/>
          </a:xfrm>
          <a:prstGeom prst="rect">
            <a:avLst/>
          </a:prstGeom>
          <a:noFill/>
        </p:spPr>
        <p:txBody>
          <a:bodyPr wrap="none" rtlCol="0">
            <a:spAutoFit/>
          </a:bodyPr>
          <a:lstStyle/>
          <a:p>
            <a:r>
              <a:rPr lang="id-ID" sz="2400" b="1" dirty="0" smtClean="0"/>
              <a:t>Klik menu Data </a:t>
            </a:r>
            <a:r>
              <a:rPr lang="id-ID" sz="2400" b="1" dirty="0" smtClean="0">
                <a:sym typeface="Wingdings" panose="05000000000000000000" pitchFamily="2" charset="2"/>
              </a:rPr>
              <a:t> Klik tombol “Tambah Kumpulan Data”</a:t>
            </a:r>
            <a:endParaRPr lang="en-AU" sz="2400" b="1" dirty="0"/>
          </a:p>
        </p:txBody>
      </p:sp>
    </p:spTree>
    <p:extLst>
      <p:ext uri="{BB962C8B-B14F-4D97-AF65-F5344CB8AC3E}">
        <p14:creationId xmlns:p14="http://schemas.microsoft.com/office/powerpoint/2010/main" val="13717384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2">
            <a:extLst>
              <a:ext uri="{FF2B5EF4-FFF2-40B4-BE49-F238E27FC236}">
                <a16:creationId xmlns="" xmlns:a16="http://schemas.microsoft.com/office/drawing/2014/main" id="{8C741CCD-235E-4C35-86B2-E5D13B2B77BF}"/>
              </a:ext>
            </a:extLst>
          </p:cNvPr>
          <p:cNvSpPr/>
          <p:nvPr/>
        </p:nvSpPr>
        <p:spPr>
          <a:xfrm>
            <a:off x="106130" y="1516516"/>
            <a:ext cx="8930366" cy="46315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r>
              <a:rPr lang="id-ID" sz="2400" b="1" dirty="0"/>
              <a:t>BADAN</a:t>
            </a:r>
            <a:r>
              <a:rPr lang="en-GB" sz="2400" b="1" dirty="0"/>
              <a:t> </a:t>
            </a:r>
            <a:r>
              <a:rPr lang="en-GB" sz="2400" b="1" dirty="0" smtClean="0"/>
              <a:t>PENGELOLA  PENDAPATAN </a:t>
            </a:r>
            <a:r>
              <a:rPr lang="id-ID" sz="2400" b="1" dirty="0" smtClean="0"/>
              <a:t> </a:t>
            </a:r>
            <a:r>
              <a:rPr lang="id-ID" sz="2400" b="1" dirty="0"/>
              <a:t>KEUANGAN</a:t>
            </a:r>
            <a:r>
              <a:rPr lang="en-GB" sz="2400" b="1" dirty="0"/>
              <a:t> DAN ASET DAERAH</a:t>
            </a:r>
            <a:endParaRPr lang="en-US" sz="2400" b="1" dirty="0"/>
          </a:p>
        </p:txBody>
      </p:sp>
      <p:graphicFrame>
        <p:nvGraphicFramePr>
          <p:cNvPr id="7" name="Table 6">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3674540533"/>
              </p:ext>
            </p:extLst>
          </p:nvPr>
        </p:nvGraphicFramePr>
        <p:xfrm>
          <a:off x="106130" y="2051680"/>
          <a:ext cx="8928993" cy="2057400"/>
        </p:xfrm>
        <a:graphic>
          <a:graphicData uri="http://schemas.openxmlformats.org/drawingml/2006/table">
            <a:tbl>
              <a:tblPr firstRow="1" bandRow="1">
                <a:tableStyleId>{5C22544A-7EE6-4342-B048-85BDC9FD1C3A}</a:tableStyleId>
              </a:tblPr>
              <a:tblGrid>
                <a:gridCol w="505430">
                  <a:extLst>
                    <a:ext uri="{9D8B030D-6E8A-4147-A177-3AD203B41FA5}">
                      <a16:colId xmlns="" xmlns:a16="http://schemas.microsoft.com/office/drawing/2014/main" val="20000"/>
                    </a:ext>
                  </a:extLst>
                </a:gridCol>
                <a:gridCol w="3542785">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500" dirty="0"/>
                        <a:t>1</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Persentase</a:t>
                      </a:r>
                      <a:r>
                        <a:rPr lang="en-US" sz="1500" dirty="0">
                          <a:solidFill>
                            <a:srgbClr val="000000"/>
                          </a:solidFill>
                          <a:effectLst/>
                          <a:latin typeface="+mn-lt"/>
                          <a:ea typeface="Malgun Gothic"/>
                          <a:cs typeface="Bookman Old Style"/>
                        </a:rPr>
                        <a:t> Asset yang </a:t>
                      </a:r>
                      <a:r>
                        <a:rPr lang="en-US" sz="1500" dirty="0" err="1">
                          <a:solidFill>
                            <a:srgbClr val="000000"/>
                          </a:solidFill>
                          <a:effectLst/>
                          <a:latin typeface="+mn-lt"/>
                          <a:ea typeface="Malgun Gothic"/>
                          <a:cs typeface="Bookman Old Style"/>
                        </a:rPr>
                        <a:t>dikelola</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dengan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baik</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melalui</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sertifikat</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tanah</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041545082"/>
                  </a:ext>
                </a:extLst>
              </a:tr>
              <a:tr h="305243">
                <a:tc>
                  <a:txBody>
                    <a:bodyPr/>
                    <a:lstStyle/>
                    <a:p>
                      <a:pPr algn="ctr"/>
                      <a:r>
                        <a:rPr lang="en-AU" sz="1500" dirty="0"/>
                        <a:t>2</a:t>
                      </a:r>
                      <a:endParaRPr lang="en-US" sz="1500" dirty="0"/>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Persentase</a:t>
                      </a:r>
                      <a:r>
                        <a:rPr lang="en-US" sz="1500" dirty="0">
                          <a:solidFill>
                            <a:srgbClr val="000000"/>
                          </a:solidFill>
                          <a:effectLst/>
                          <a:latin typeface="+mn-lt"/>
                          <a:ea typeface="Malgun Gothic"/>
                          <a:cs typeface="Bookman Old Style"/>
                        </a:rPr>
                        <a:t> Asset yang </a:t>
                      </a:r>
                      <a:r>
                        <a:rPr lang="en-US" sz="1500" dirty="0" err="1">
                          <a:solidFill>
                            <a:srgbClr val="000000"/>
                          </a:solidFill>
                          <a:effectLst/>
                          <a:latin typeface="+mn-lt"/>
                          <a:ea typeface="Malgun Gothic"/>
                          <a:cs typeface="Bookman Old Style"/>
                        </a:rPr>
                        <a:t>dikelola</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dengan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baik</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melalui</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Pemugaran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Bidang</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tanah</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0002"/>
                  </a:ext>
                </a:extLst>
              </a:tr>
              <a:tr h="305243">
                <a:tc>
                  <a:txBody>
                    <a:bodyPr/>
                    <a:lstStyle/>
                    <a:p>
                      <a:pPr algn="ctr"/>
                      <a:r>
                        <a:rPr lang="en-AU" sz="1500" dirty="0"/>
                        <a:t>3</a:t>
                      </a:r>
                      <a:endParaRPr lang="en-US" sz="1500" dirty="0"/>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Persentase</a:t>
                      </a:r>
                      <a:r>
                        <a:rPr lang="en-US" sz="1500" dirty="0">
                          <a:solidFill>
                            <a:srgbClr val="000000"/>
                          </a:solidFill>
                          <a:effectLst/>
                          <a:latin typeface="+mn-lt"/>
                          <a:ea typeface="Malgun Gothic"/>
                          <a:cs typeface="Bookman Old Style"/>
                        </a:rPr>
                        <a:t> Asset yang </a:t>
                      </a:r>
                      <a:r>
                        <a:rPr lang="en-US" sz="1500" dirty="0" err="1">
                          <a:solidFill>
                            <a:srgbClr val="000000"/>
                          </a:solidFill>
                          <a:effectLst/>
                          <a:latin typeface="+mn-lt"/>
                          <a:ea typeface="Malgun Gothic"/>
                          <a:cs typeface="Bookman Old Style"/>
                        </a:rPr>
                        <a:t>dikelola</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dengan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baik</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melalui</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sewa</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tanah</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dan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bangunan</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10003"/>
                  </a:ext>
                </a:extLst>
              </a:tr>
              <a:tr h="305243">
                <a:tc>
                  <a:txBody>
                    <a:bodyPr/>
                    <a:lstStyle/>
                    <a:p>
                      <a:pPr algn="ctr"/>
                      <a:r>
                        <a:rPr lang="en-US" sz="1500" dirty="0" smtClean="0"/>
                        <a:t>4</a:t>
                      </a:r>
                      <a:endParaRPr lang="en-US" sz="1500" dirty="0"/>
                    </a:p>
                  </a:txBody>
                  <a:tcPr/>
                </a:tc>
                <a:tc>
                  <a:txBody>
                    <a:bodyPr/>
                    <a:lstStyle/>
                    <a:p>
                      <a:pPr marL="0" indent="0">
                        <a:spcBef>
                          <a:spcPts val="480"/>
                        </a:spcBef>
                        <a:spcAft>
                          <a:spcPts val="480"/>
                        </a:spcAft>
                        <a:buFont typeface="Arial" pitchFamily="34" charset="0"/>
                        <a:buNone/>
                      </a:pPr>
                      <a:r>
                        <a:rPr lang="en-US" sz="1500" dirty="0" err="1" smtClean="0">
                          <a:solidFill>
                            <a:srgbClr val="000000"/>
                          </a:solidFill>
                          <a:effectLst/>
                          <a:latin typeface="+mn-lt"/>
                          <a:ea typeface="Malgun Gothic"/>
                          <a:cs typeface="Bookman Old Style"/>
                        </a:rPr>
                        <a:t>Peningkatan</a:t>
                      </a:r>
                      <a:r>
                        <a:rPr lang="en-US" sz="1500" baseline="0" dirty="0" smtClean="0">
                          <a:solidFill>
                            <a:srgbClr val="000000"/>
                          </a:solidFill>
                          <a:effectLst/>
                          <a:latin typeface="+mn-lt"/>
                          <a:ea typeface="Malgun Gothic"/>
                          <a:cs typeface="Bookman Old Style"/>
                        </a:rPr>
                        <a:t> PAD</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tr>
            </a:tbl>
          </a:graphicData>
        </a:graphic>
      </p:graphicFrame>
      <p:sp>
        <p:nvSpPr>
          <p:cNvPr id="10" name="Rounded Rectangle 2">
            <a:extLst>
              <a:ext uri="{FF2B5EF4-FFF2-40B4-BE49-F238E27FC236}">
                <a16:creationId xmlns="" xmlns:a16="http://schemas.microsoft.com/office/drawing/2014/main" id="{8C741CCD-235E-4C35-86B2-E5D13B2B77BF}"/>
              </a:ext>
            </a:extLst>
          </p:cNvPr>
          <p:cNvSpPr/>
          <p:nvPr/>
        </p:nvSpPr>
        <p:spPr>
          <a:xfrm>
            <a:off x="179512" y="4468220"/>
            <a:ext cx="4320480" cy="46315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GB" sz="2400" dirty="0"/>
              <a:t>BADAN KEPEGAWAIAN DAERAH</a:t>
            </a:r>
            <a:endParaRPr lang="en-US" sz="2400" b="1" dirty="0"/>
          </a:p>
        </p:txBody>
      </p:sp>
      <p:graphicFrame>
        <p:nvGraphicFramePr>
          <p:cNvPr id="11" name="Table 10">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3853359262"/>
              </p:ext>
            </p:extLst>
          </p:nvPr>
        </p:nvGraphicFramePr>
        <p:xfrm>
          <a:off x="179512" y="5085185"/>
          <a:ext cx="8928993" cy="1832207"/>
        </p:xfrm>
        <a:graphic>
          <a:graphicData uri="http://schemas.openxmlformats.org/drawingml/2006/table">
            <a:tbl>
              <a:tblPr firstRow="1" bandRow="1">
                <a:tableStyleId>{5C22544A-7EE6-4342-B048-85BDC9FD1C3A}</a:tableStyleId>
              </a:tblPr>
              <a:tblGrid>
                <a:gridCol w="505430">
                  <a:extLst>
                    <a:ext uri="{9D8B030D-6E8A-4147-A177-3AD203B41FA5}">
                      <a16:colId xmlns="" xmlns:a16="http://schemas.microsoft.com/office/drawing/2014/main" val="20000"/>
                    </a:ext>
                  </a:extLst>
                </a:gridCol>
                <a:gridCol w="3542785">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666257">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582975">
                <a:tc>
                  <a:txBody>
                    <a:bodyPr/>
                    <a:lstStyle/>
                    <a:p>
                      <a:pPr algn="ctr"/>
                      <a:r>
                        <a:rPr lang="en-US" sz="1500" dirty="0"/>
                        <a:t>1</a:t>
                      </a:r>
                    </a:p>
                  </a:txBody>
                  <a:tcPr/>
                </a:tc>
                <a:tc>
                  <a:txBody>
                    <a:bodyPr/>
                    <a:lstStyle/>
                    <a:p>
                      <a:pPr marL="0" indent="0">
                        <a:spcBef>
                          <a:spcPts val="480"/>
                        </a:spcBef>
                        <a:spcAft>
                          <a:spcPts val="480"/>
                        </a:spcAft>
                        <a:buFont typeface="Arial" pitchFamily="34" charset="0"/>
                        <a:buNone/>
                      </a:pPr>
                      <a:r>
                        <a:rPr lang="en-US" sz="1500" dirty="0" err="1">
                          <a:solidFill>
                            <a:srgbClr val="000000"/>
                          </a:solidFill>
                          <a:effectLst/>
                          <a:latin typeface="+mn-lt"/>
                          <a:ea typeface="Malgun Gothic"/>
                          <a:cs typeface="Bookman Old Style"/>
                        </a:rPr>
                        <a:t>Promosi</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jabatan</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struktural</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secara</a:t>
                      </a:r>
                      <a:r>
                        <a:rPr lang="en-US" sz="1500" dirty="0">
                          <a:solidFill>
                            <a:srgbClr val="000000"/>
                          </a:solidFill>
                          <a:effectLst/>
                          <a:latin typeface="+mn-lt"/>
                          <a:ea typeface="Malgun Gothic"/>
                          <a:cs typeface="Bookman Old Style"/>
                        </a:rPr>
                        <a:t> </a:t>
                      </a:r>
                      <a:r>
                        <a:rPr lang="en-US" sz="1500" dirty="0" err="1">
                          <a:solidFill>
                            <a:srgbClr val="000000"/>
                          </a:solidFill>
                          <a:effectLst/>
                          <a:latin typeface="+mn-lt"/>
                          <a:ea typeface="Malgun Gothic"/>
                          <a:cs typeface="Bookman Old Style"/>
                        </a:rPr>
                        <a:t>terbuka</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extLst>
                  <a:ext uri="{0D108BD9-81ED-4DB2-BD59-A6C34878D82A}">
                    <a16:rowId xmlns="" xmlns:a16="http://schemas.microsoft.com/office/drawing/2014/main" val="3041545082"/>
                  </a:ext>
                </a:extLst>
              </a:tr>
              <a:tr h="582975">
                <a:tc>
                  <a:txBody>
                    <a:bodyPr/>
                    <a:lstStyle/>
                    <a:p>
                      <a:pPr algn="ctr"/>
                      <a:r>
                        <a:rPr lang="en-US" sz="1500" dirty="0" smtClean="0"/>
                        <a:t>2</a:t>
                      </a:r>
                      <a:endParaRPr lang="en-US" sz="1500" dirty="0"/>
                    </a:p>
                  </a:txBody>
                  <a:tcPr/>
                </a:tc>
                <a:tc>
                  <a:txBody>
                    <a:bodyPr/>
                    <a:lstStyle/>
                    <a:p>
                      <a:pPr marL="0" indent="0">
                        <a:spcBef>
                          <a:spcPts val="480"/>
                        </a:spcBef>
                        <a:spcAft>
                          <a:spcPts val="480"/>
                        </a:spcAft>
                        <a:buFont typeface="Arial" pitchFamily="34" charset="0"/>
                        <a:buNone/>
                      </a:pPr>
                      <a:r>
                        <a:rPr lang="en-US" sz="1500" dirty="0" smtClean="0">
                          <a:solidFill>
                            <a:srgbClr val="000000"/>
                          </a:solidFill>
                          <a:effectLst/>
                          <a:latin typeface="+mn-lt"/>
                          <a:ea typeface="Malgun Gothic"/>
                          <a:cs typeface="Bookman Old Style"/>
                        </a:rPr>
                        <a:t>JUMLAH PNS yang </a:t>
                      </a:r>
                      <a:r>
                        <a:rPr lang="en-US" sz="1500" dirty="0" err="1" smtClean="0">
                          <a:solidFill>
                            <a:srgbClr val="000000"/>
                          </a:solidFill>
                          <a:effectLst/>
                          <a:latin typeface="+mn-lt"/>
                          <a:ea typeface="Malgun Gothic"/>
                          <a:cs typeface="Bookman Old Style"/>
                        </a:rPr>
                        <a:t>mengikuti</a:t>
                      </a:r>
                      <a:r>
                        <a:rPr lang="en-US" sz="1500" dirty="0" smtClean="0">
                          <a:solidFill>
                            <a:srgbClr val="000000"/>
                          </a:solidFill>
                          <a:effectLst/>
                          <a:latin typeface="+mn-lt"/>
                          <a:ea typeface="Malgun Gothic"/>
                          <a:cs typeface="Bookman Old Style"/>
                        </a:rPr>
                        <a:t> </a:t>
                      </a:r>
                      <a:r>
                        <a:rPr lang="en-US" sz="1500" dirty="0" err="1" smtClean="0">
                          <a:solidFill>
                            <a:srgbClr val="000000"/>
                          </a:solidFill>
                          <a:effectLst/>
                          <a:latin typeface="+mn-lt"/>
                          <a:ea typeface="Malgun Gothic"/>
                          <a:cs typeface="Bookman Old Style"/>
                        </a:rPr>
                        <a:t>diklat</a:t>
                      </a:r>
                      <a:endParaRPr lang="en-US" sz="1500" dirty="0">
                        <a:solidFill>
                          <a:srgbClr val="000000"/>
                        </a:solidFill>
                        <a:effectLst/>
                        <a:latin typeface="+mn-lt"/>
                        <a:ea typeface="Malgun Gothic"/>
                        <a:cs typeface="Bookman Old Style"/>
                      </a:endParaRPr>
                    </a:p>
                  </a:txBody>
                  <a:tcPr marL="63896" marR="63896" marT="0" marB="0" anchor="ctr"/>
                </a:tc>
                <a:tc>
                  <a:txBody>
                    <a:bodyPr/>
                    <a:lstStyle/>
                    <a:p>
                      <a:endParaRPr lang="en-US" sz="1500" dirty="0"/>
                    </a:p>
                  </a:txBody>
                  <a:tcPr/>
                </a:tc>
                <a:tc>
                  <a:txBody>
                    <a:bodyPr/>
                    <a:lstStyle/>
                    <a:p>
                      <a:endParaRPr lang="en-US" sz="1500" dirty="0"/>
                    </a:p>
                  </a:txBody>
                  <a:tcPr/>
                </a:tc>
                <a:tc>
                  <a:txBody>
                    <a:bodyPr/>
                    <a:lstStyle/>
                    <a:p>
                      <a:endParaRPr lang="en-US" sz="1500" dirty="0"/>
                    </a:p>
                  </a:txBody>
                  <a:tcPr/>
                </a:tc>
                <a:tc>
                  <a:txBody>
                    <a:bodyPr/>
                    <a:lstStyle/>
                    <a:p>
                      <a:endParaRPr lang="en-US" sz="1500" dirty="0"/>
                    </a:p>
                  </a:txBody>
                  <a:tcPr/>
                </a:tc>
              </a:tr>
            </a:tbl>
          </a:graphicData>
        </a:graphic>
      </p:graphicFrame>
    </p:spTree>
    <p:extLst>
      <p:ext uri="{BB962C8B-B14F-4D97-AF65-F5344CB8AC3E}">
        <p14:creationId xmlns:p14="http://schemas.microsoft.com/office/powerpoint/2010/main" val="3091741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564904"/>
            <a:ext cx="9144000" cy="129614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6600" b="1" dirty="0">
                <a:solidFill>
                  <a:schemeClr val="bg1"/>
                </a:solidFill>
              </a:rPr>
              <a:t>TERIMA KASIH</a:t>
            </a:r>
          </a:p>
        </p:txBody>
      </p:sp>
    </p:spTree>
    <p:extLst>
      <p:ext uri="{BB962C8B-B14F-4D97-AF65-F5344CB8AC3E}">
        <p14:creationId xmlns:p14="http://schemas.microsoft.com/office/powerpoint/2010/main" val="1006531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27837" y="1019964"/>
            <a:ext cx="8581141" cy="4824536"/>
          </a:xfrm>
          <a:prstGeom prst="rect">
            <a:avLst/>
          </a:prstGeom>
        </p:spPr>
      </p:pic>
      <p:sp>
        <p:nvSpPr>
          <p:cNvPr id="4" name="TextBox 3">
            <a:extLst>
              <a:ext uri="{FF2B5EF4-FFF2-40B4-BE49-F238E27FC236}">
                <a16:creationId xmlns="" xmlns:a16="http://schemas.microsoft.com/office/drawing/2014/main" id="{D29A7996-EA64-4D15-BCC6-39832E33EB73}"/>
              </a:ext>
            </a:extLst>
          </p:cNvPr>
          <p:cNvSpPr txBox="1"/>
          <p:nvPr/>
        </p:nvSpPr>
        <p:spPr>
          <a:xfrm>
            <a:off x="2555776" y="339043"/>
            <a:ext cx="3984809" cy="461665"/>
          </a:xfrm>
          <a:prstGeom prst="rect">
            <a:avLst/>
          </a:prstGeom>
          <a:noFill/>
        </p:spPr>
        <p:txBody>
          <a:bodyPr wrap="none" rtlCol="0">
            <a:spAutoFit/>
          </a:bodyPr>
          <a:lstStyle/>
          <a:p>
            <a:r>
              <a:rPr lang="en-AU" sz="2400" b="1" dirty="0"/>
              <a:t>MENAMBAH DATASHET BARU</a:t>
            </a:r>
          </a:p>
        </p:txBody>
      </p:sp>
      <p:sp>
        <p:nvSpPr>
          <p:cNvPr id="5" name="Callout: Line 4">
            <a:extLst>
              <a:ext uri="{FF2B5EF4-FFF2-40B4-BE49-F238E27FC236}">
                <a16:creationId xmlns="" xmlns:a16="http://schemas.microsoft.com/office/drawing/2014/main" id="{00184110-A945-4396-9064-6B3E6B1A4DD4}"/>
              </a:ext>
            </a:extLst>
          </p:cNvPr>
          <p:cNvSpPr/>
          <p:nvPr/>
        </p:nvSpPr>
        <p:spPr>
          <a:xfrm>
            <a:off x="4899175" y="1592796"/>
            <a:ext cx="3809803" cy="2016224"/>
          </a:xfrm>
          <a:prstGeom prst="borderCallout1">
            <a:avLst>
              <a:gd name="adj1" fmla="val 25185"/>
              <a:gd name="adj2" fmla="val -1200"/>
              <a:gd name="adj3" fmla="val 156472"/>
              <a:gd name="adj4" fmla="val -23896"/>
            </a:avLst>
          </a:prstGeom>
          <a:solidFill>
            <a:schemeClr val="accent3">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i="1" dirty="0"/>
              <a:t>Tag</a:t>
            </a:r>
            <a:r>
              <a:rPr lang="en-US" sz="1400" dirty="0"/>
              <a:t> - </a:t>
            </a:r>
            <a:r>
              <a:rPr lang="en-US" sz="1400" dirty="0" err="1"/>
              <a:t>disini</a:t>
            </a:r>
            <a:r>
              <a:rPr lang="en-US" sz="1400" dirty="0"/>
              <a:t> </a:t>
            </a:r>
            <a:r>
              <a:rPr lang="en-US" sz="1400" dirty="0" err="1"/>
              <a:t>Anda</a:t>
            </a:r>
            <a:r>
              <a:rPr lang="en-US" sz="1400" dirty="0"/>
              <a:t> </a:t>
            </a:r>
            <a:r>
              <a:rPr lang="en-US" sz="1400" dirty="0" err="1"/>
              <a:t>bisa</a:t>
            </a:r>
            <a:r>
              <a:rPr lang="en-US" sz="1400" dirty="0"/>
              <a:t> </a:t>
            </a:r>
            <a:r>
              <a:rPr lang="en-US" sz="1400" dirty="0" err="1"/>
              <a:t>menambahkan</a:t>
            </a:r>
            <a:r>
              <a:rPr lang="en-US" sz="1400" dirty="0"/>
              <a:t> tag yang </a:t>
            </a:r>
            <a:r>
              <a:rPr lang="en-US" sz="1400" dirty="0" err="1"/>
              <a:t>akan</a:t>
            </a:r>
            <a:r>
              <a:rPr lang="en-US" sz="1400" dirty="0"/>
              <a:t> </a:t>
            </a:r>
            <a:r>
              <a:rPr lang="en-US" sz="1400" dirty="0" err="1"/>
              <a:t>membantu</a:t>
            </a:r>
            <a:r>
              <a:rPr lang="en-US" sz="1400" dirty="0"/>
              <a:t> orang </a:t>
            </a:r>
            <a:r>
              <a:rPr lang="en-US" sz="1400" dirty="0" err="1"/>
              <a:t>menemukan</a:t>
            </a:r>
            <a:r>
              <a:rPr lang="en-US" sz="1400" dirty="0"/>
              <a:t> data </a:t>
            </a:r>
            <a:r>
              <a:rPr lang="en-US" sz="1400" dirty="0" err="1"/>
              <a:t>dan</a:t>
            </a:r>
            <a:r>
              <a:rPr lang="en-US" sz="1400" dirty="0"/>
              <a:t> </a:t>
            </a:r>
            <a:r>
              <a:rPr lang="en-US" sz="1400" dirty="0" err="1"/>
              <a:t>menghubungkannya</a:t>
            </a:r>
            <a:r>
              <a:rPr lang="en-US" sz="1400" dirty="0"/>
              <a:t> </a:t>
            </a:r>
            <a:r>
              <a:rPr lang="en-US" sz="1400" dirty="0" err="1"/>
              <a:t>dengan</a:t>
            </a:r>
            <a:r>
              <a:rPr lang="en-US" sz="1400" dirty="0"/>
              <a:t> data </a:t>
            </a:r>
            <a:r>
              <a:rPr lang="en-US" sz="1400" dirty="0" err="1"/>
              <a:t>terkait</a:t>
            </a:r>
            <a:r>
              <a:rPr lang="en-US" sz="1400" dirty="0"/>
              <a:t> </a:t>
            </a:r>
            <a:r>
              <a:rPr lang="en-US" sz="1400" dirty="0" err="1"/>
              <a:t>lainnya</a:t>
            </a:r>
            <a:r>
              <a:rPr lang="en-US" sz="1400" dirty="0"/>
              <a:t>. </a:t>
            </a:r>
            <a:r>
              <a:rPr lang="en-US" sz="1400" dirty="0" err="1"/>
              <a:t>Contohnya</a:t>
            </a:r>
            <a:r>
              <a:rPr lang="en-US" sz="1400" dirty="0"/>
              <a:t> </a:t>
            </a:r>
            <a:r>
              <a:rPr lang="en-US" sz="1400" dirty="0" err="1"/>
              <a:t>bisa</a:t>
            </a:r>
            <a:r>
              <a:rPr lang="en-US" sz="1400" dirty="0"/>
              <a:t> </a:t>
            </a:r>
            <a:r>
              <a:rPr lang="en-US" sz="1400" dirty="0" err="1"/>
              <a:t>berupa</a:t>
            </a:r>
            <a:r>
              <a:rPr lang="en-US" sz="1400" dirty="0"/>
              <a:t> "</a:t>
            </a:r>
            <a:r>
              <a:rPr lang="en-US" sz="1400" dirty="0" err="1"/>
              <a:t>populasi</a:t>
            </a:r>
            <a:r>
              <a:rPr lang="en-US" sz="1400" dirty="0"/>
              <a:t>", "</a:t>
            </a:r>
            <a:r>
              <a:rPr lang="en-US" sz="1400" dirty="0" err="1"/>
              <a:t>kejahatan</a:t>
            </a:r>
            <a:r>
              <a:rPr lang="en-US" sz="1400" dirty="0"/>
              <a:t>", "</a:t>
            </a:r>
            <a:r>
              <a:rPr lang="en-US" sz="1400" dirty="0" err="1"/>
              <a:t>jawa</a:t>
            </a:r>
            <a:r>
              <a:rPr lang="en-US" sz="1400" dirty="0"/>
              <a:t> </a:t>
            </a:r>
            <a:r>
              <a:rPr lang="en-US" sz="1400" dirty="0" err="1"/>
              <a:t>tengah</a:t>
            </a:r>
            <a:r>
              <a:rPr lang="en-US" sz="1400" dirty="0"/>
              <a:t>". </a:t>
            </a:r>
            <a:r>
              <a:rPr lang="en-US" sz="1400" dirty="0" err="1"/>
              <a:t>Tekan</a:t>
            </a:r>
            <a:r>
              <a:rPr lang="en-US" sz="1400" dirty="0"/>
              <a:t> </a:t>
            </a:r>
            <a:r>
              <a:rPr lang="en-US" sz="1400" dirty="0" err="1"/>
              <a:t>tombol</a:t>
            </a:r>
            <a:r>
              <a:rPr lang="en-US" sz="1400" dirty="0"/>
              <a:t> &lt;return&gt; di </a:t>
            </a:r>
            <a:r>
              <a:rPr lang="en-US" sz="1400" dirty="0" err="1"/>
              <a:t>antara</a:t>
            </a:r>
            <a:r>
              <a:rPr lang="en-US" sz="1400" dirty="0"/>
              <a:t> tag. </a:t>
            </a:r>
            <a:r>
              <a:rPr lang="en-US" sz="1400" dirty="0" err="1"/>
              <a:t>Jika</a:t>
            </a:r>
            <a:r>
              <a:rPr lang="en-US" sz="1400" dirty="0"/>
              <a:t> </a:t>
            </a:r>
            <a:r>
              <a:rPr lang="en-US" sz="1400" dirty="0" err="1"/>
              <a:t>Anda</a:t>
            </a:r>
            <a:r>
              <a:rPr lang="en-US" sz="1400" dirty="0"/>
              <a:t> </a:t>
            </a:r>
            <a:r>
              <a:rPr lang="en-US" sz="1400" dirty="0" err="1"/>
              <a:t>salah</a:t>
            </a:r>
            <a:r>
              <a:rPr lang="en-US" sz="1400" dirty="0"/>
              <a:t> </a:t>
            </a:r>
            <a:r>
              <a:rPr lang="en-US" sz="1400" dirty="0" err="1"/>
              <a:t>memasukkan</a:t>
            </a:r>
            <a:r>
              <a:rPr lang="en-US" sz="1400" dirty="0"/>
              <a:t> tag, </a:t>
            </a:r>
            <a:r>
              <a:rPr lang="en-US" sz="1400" dirty="0" err="1"/>
              <a:t>Anda</a:t>
            </a:r>
            <a:r>
              <a:rPr lang="en-US" sz="1400" dirty="0"/>
              <a:t> </a:t>
            </a:r>
            <a:r>
              <a:rPr lang="en-US" sz="1400" dirty="0" err="1"/>
              <a:t>dapat</a:t>
            </a:r>
            <a:r>
              <a:rPr lang="en-US" sz="1400" dirty="0"/>
              <a:t> </a:t>
            </a:r>
            <a:r>
              <a:rPr lang="en-US" sz="1400" dirty="0" err="1"/>
              <a:t>menggunakan</a:t>
            </a:r>
            <a:r>
              <a:rPr lang="en-US" sz="1400" dirty="0"/>
              <a:t> </a:t>
            </a:r>
            <a:r>
              <a:rPr lang="en-US" sz="1400" dirty="0" err="1"/>
              <a:t>tombol</a:t>
            </a:r>
            <a:r>
              <a:rPr lang="en-US" sz="1400" dirty="0"/>
              <a:t> </a:t>
            </a:r>
            <a:r>
              <a:rPr lang="en-US" sz="1400" dirty="0" err="1"/>
              <a:t>hapus</a:t>
            </a:r>
            <a:r>
              <a:rPr lang="en-US" sz="1400" dirty="0"/>
              <a:t> </a:t>
            </a:r>
            <a:r>
              <a:rPr lang="en-US" sz="1400" dirty="0" err="1"/>
              <a:t>untuk</a:t>
            </a:r>
            <a:r>
              <a:rPr lang="en-US" sz="1400" dirty="0"/>
              <a:t> </a:t>
            </a:r>
            <a:r>
              <a:rPr lang="en-US" sz="1400" dirty="0" err="1"/>
              <a:t>menghapusnya</a:t>
            </a:r>
            <a:r>
              <a:rPr lang="en-US" sz="1400" dirty="0"/>
              <a:t> </a:t>
            </a:r>
            <a:r>
              <a:rPr lang="en-US" sz="1400" dirty="0" err="1"/>
              <a:t>sebelum</a:t>
            </a:r>
            <a:r>
              <a:rPr lang="en-US" sz="1400" dirty="0"/>
              <a:t> </a:t>
            </a:r>
            <a:r>
              <a:rPr lang="en-US" sz="1400" dirty="0" err="1"/>
              <a:t>menyimpan</a:t>
            </a:r>
            <a:r>
              <a:rPr lang="en-US" sz="1400" dirty="0"/>
              <a:t> </a:t>
            </a:r>
            <a:r>
              <a:rPr lang="en-US" sz="1400" dirty="0" err="1"/>
              <a:t>kumpulan</a:t>
            </a:r>
            <a:r>
              <a:rPr lang="en-US" sz="1400" dirty="0"/>
              <a:t> data. </a:t>
            </a:r>
            <a:endParaRPr lang="en-AU" sz="1400" dirty="0"/>
          </a:p>
        </p:txBody>
      </p:sp>
      <p:sp>
        <p:nvSpPr>
          <p:cNvPr id="2" name="Callout: Line 1">
            <a:extLst>
              <a:ext uri="{FF2B5EF4-FFF2-40B4-BE49-F238E27FC236}">
                <a16:creationId xmlns="" xmlns:a16="http://schemas.microsoft.com/office/drawing/2014/main" id="{509ABCB6-C870-4B28-910A-257346BF92B8}"/>
              </a:ext>
            </a:extLst>
          </p:cNvPr>
          <p:cNvSpPr/>
          <p:nvPr/>
        </p:nvSpPr>
        <p:spPr>
          <a:xfrm>
            <a:off x="5220072" y="3717032"/>
            <a:ext cx="3816424" cy="1368152"/>
          </a:xfrm>
          <a:prstGeom prst="borderCallout1">
            <a:avLst>
              <a:gd name="adj1" fmla="val 27782"/>
              <a:gd name="adj2" fmla="val -239"/>
              <a:gd name="adj3" fmla="val 99856"/>
              <a:gd name="adj4" fmla="val -299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err="1"/>
              <a:t>Lisensi</a:t>
            </a:r>
            <a:r>
              <a:rPr lang="en-US" sz="1400" dirty="0"/>
              <a:t> - </a:t>
            </a:r>
            <a:r>
              <a:rPr lang="en-US" sz="1400" dirty="0" err="1"/>
              <a:t>penting</a:t>
            </a:r>
            <a:r>
              <a:rPr lang="en-US" sz="1400" dirty="0"/>
              <a:t> </a:t>
            </a:r>
            <a:r>
              <a:rPr lang="en-US" sz="1400" dirty="0" err="1"/>
              <a:t>untuk</a:t>
            </a:r>
            <a:r>
              <a:rPr lang="en-US" sz="1400" dirty="0"/>
              <a:t> </a:t>
            </a:r>
            <a:r>
              <a:rPr lang="en-US" sz="1400" dirty="0" err="1"/>
              <a:t>menyertakan</a:t>
            </a:r>
            <a:r>
              <a:rPr lang="en-US" sz="1400" dirty="0"/>
              <a:t> </a:t>
            </a:r>
            <a:r>
              <a:rPr lang="en-US" sz="1400" dirty="0" err="1"/>
              <a:t>informasi</a:t>
            </a:r>
            <a:r>
              <a:rPr lang="en-US" sz="1400" dirty="0"/>
              <a:t> </a:t>
            </a:r>
            <a:r>
              <a:rPr lang="en-US" sz="1400" dirty="0" err="1"/>
              <a:t>lisensi</a:t>
            </a:r>
            <a:r>
              <a:rPr lang="en-US" sz="1400" dirty="0"/>
              <a:t> </a:t>
            </a:r>
            <a:r>
              <a:rPr lang="en-US" sz="1400" dirty="0" err="1"/>
              <a:t>sehingga</a:t>
            </a:r>
            <a:r>
              <a:rPr lang="en-US" sz="1400" dirty="0"/>
              <a:t> orang </a:t>
            </a:r>
            <a:r>
              <a:rPr lang="en-US" sz="1400" dirty="0" err="1"/>
              <a:t>tahu</a:t>
            </a:r>
            <a:r>
              <a:rPr lang="en-US" sz="1400" dirty="0"/>
              <a:t> </a:t>
            </a:r>
            <a:r>
              <a:rPr lang="en-US" sz="1400" dirty="0" err="1"/>
              <a:t>bagaimana</a:t>
            </a:r>
            <a:r>
              <a:rPr lang="en-US" sz="1400" dirty="0"/>
              <a:t> </a:t>
            </a:r>
            <a:r>
              <a:rPr lang="en-US" sz="1400" dirty="0" err="1"/>
              <a:t>mereka</a:t>
            </a:r>
            <a:r>
              <a:rPr lang="en-US" sz="1400" dirty="0"/>
              <a:t> </a:t>
            </a:r>
            <a:r>
              <a:rPr lang="en-US" sz="1400" dirty="0" err="1"/>
              <a:t>dapat</a:t>
            </a:r>
            <a:r>
              <a:rPr lang="en-US" sz="1400" dirty="0"/>
              <a:t> </a:t>
            </a:r>
            <a:r>
              <a:rPr lang="en-US" sz="1400" dirty="0" err="1"/>
              <a:t>menggunakan</a:t>
            </a:r>
            <a:r>
              <a:rPr lang="en-US" sz="1400" dirty="0"/>
              <a:t> </a:t>
            </a:r>
            <a:r>
              <a:rPr lang="en-US" sz="1400" dirty="0" err="1"/>
              <a:t>datanya</a:t>
            </a:r>
            <a:r>
              <a:rPr lang="en-US" sz="1400" dirty="0"/>
              <a:t>. </a:t>
            </a:r>
            <a:r>
              <a:rPr lang="en-US" sz="1400" dirty="0" err="1"/>
              <a:t>Bidang</a:t>
            </a:r>
            <a:r>
              <a:rPr lang="en-US" sz="1400" dirty="0"/>
              <a:t> </a:t>
            </a:r>
            <a:r>
              <a:rPr lang="en-US" sz="1400" dirty="0" err="1"/>
              <a:t>ini</a:t>
            </a:r>
            <a:r>
              <a:rPr lang="en-US" sz="1400" dirty="0"/>
              <a:t> </a:t>
            </a:r>
            <a:r>
              <a:rPr lang="en-US" sz="1400" dirty="0" err="1"/>
              <a:t>harus</a:t>
            </a:r>
            <a:r>
              <a:rPr lang="en-US" sz="1400" dirty="0"/>
              <a:t> </a:t>
            </a:r>
            <a:r>
              <a:rPr lang="en-US" sz="1400" dirty="0" err="1"/>
              <a:t>berupa</a:t>
            </a:r>
            <a:r>
              <a:rPr lang="en-US" sz="1400" dirty="0"/>
              <a:t> </a:t>
            </a:r>
            <a:r>
              <a:rPr lang="en-US" sz="1400" dirty="0" err="1"/>
              <a:t>kotak</a:t>
            </a:r>
            <a:r>
              <a:rPr lang="en-US" sz="1400" dirty="0"/>
              <a:t> drop-down. </a:t>
            </a:r>
            <a:r>
              <a:rPr lang="en-US" sz="1400" dirty="0" err="1"/>
              <a:t>Jika</a:t>
            </a:r>
            <a:r>
              <a:rPr lang="en-US" sz="1400" dirty="0"/>
              <a:t> </a:t>
            </a:r>
            <a:r>
              <a:rPr lang="en-US" sz="1400" dirty="0" err="1"/>
              <a:t>Anda</a:t>
            </a:r>
            <a:r>
              <a:rPr lang="en-US" sz="1400" dirty="0"/>
              <a:t> </a:t>
            </a:r>
            <a:r>
              <a:rPr lang="en-US" sz="1400" dirty="0" err="1"/>
              <a:t>perlu</a:t>
            </a:r>
            <a:r>
              <a:rPr lang="en-US" sz="1400" dirty="0"/>
              <a:t> </a:t>
            </a:r>
            <a:r>
              <a:rPr lang="en-US" sz="1400" dirty="0" err="1"/>
              <a:t>menggunakan</a:t>
            </a:r>
            <a:r>
              <a:rPr lang="en-US" sz="1400" dirty="0"/>
              <a:t> </a:t>
            </a:r>
            <a:r>
              <a:rPr lang="en-US" sz="1400" dirty="0" err="1"/>
              <a:t>lisensi</a:t>
            </a:r>
            <a:r>
              <a:rPr lang="en-US" sz="1400" dirty="0"/>
              <a:t> yang </a:t>
            </a:r>
            <a:r>
              <a:rPr lang="en-US" sz="1400" dirty="0" err="1"/>
              <a:t>tidak</a:t>
            </a:r>
            <a:r>
              <a:rPr lang="en-US" sz="1400" dirty="0"/>
              <a:t> </a:t>
            </a:r>
            <a:r>
              <a:rPr lang="en-US" sz="1400" dirty="0" err="1"/>
              <a:t>ada</a:t>
            </a:r>
            <a:r>
              <a:rPr lang="en-US" sz="1400" dirty="0"/>
              <a:t> </a:t>
            </a:r>
            <a:r>
              <a:rPr lang="en-US" sz="1400" dirty="0" err="1"/>
              <a:t>dalam</a:t>
            </a:r>
            <a:r>
              <a:rPr lang="en-US" sz="1400" dirty="0"/>
              <a:t> </a:t>
            </a:r>
            <a:r>
              <a:rPr lang="en-US" sz="1400" dirty="0" err="1"/>
              <a:t>daftar</a:t>
            </a:r>
            <a:r>
              <a:rPr lang="en-US" sz="1400" dirty="0"/>
              <a:t>, </a:t>
            </a:r>
            <a:r>
              <a:rPr lang="en-US" sz="1400" dirty="0" err="1"/>
              <a:t>hubungi</a:t>
            </a:r>
            <a:r>
              <a:rPr lang="en-US" sz="1400" dirty="0"/>
              <a:t> administrator situs </a:t>
            </a:r>
            <a:r>
              <a:rPr lang="en-US" sz="1400" dirty="0" err="1"/>
              <a:t>Anda</a:t>
            </a:r>
            <a:r>
              <a:rPr lang="en-US" sz="1400" dirty="0"/>
              <a:t>. </a:t>
            </a:r>
            <a:endParaRPr lang="en-AU" sz="1400" dirty="0"/>
          </a:p>
        </p:txBody>
      </p:sp>
      <p:sp>
        <p:nvSpPr>
          <p:cNvPr id="20" name="Callout: Line 19">
            <a:extLst>
              <a:ext uri="{FF2B5EF4-FFF2-40B4-BE49-F238E27FC236}">
                <a16:creationId xmlns="" xmlns:a16="http://schemas.microsoft.com/office/drawing/2014/main" id="{451FE71A-6CB4-4467-A46D-62728F10E7DF}"/>
              </a:ext>
            </a:extLst>
          </p:cNvPr>
          <p:cNvSpPr/>
          <p:nvPr/>
        </p:nvSpPr>
        <p:spPr>
          <a:xfrm>
            <a:off x="4924861" y="5193196"/>
            <a:ext cx="3942356" cy="1357200"/>
          </a:xfrm>
          <a:prstGeom prst="borderCallout1">
            <a:avLst>
              <a:gd name="adj1" fmla="val 30956"/>
              <a:gd name="adj2" fmla="val -811"/>
              <a:gd name="adj3" fmla="val 15682"/>
              <a:gd name="adj4" fmla="val -21094"/>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i="1" dirty="0" err="1"/>
              <a:t>Organisasi</a:t>
            </a:r>
            <a:r>
              <a:rPr lang="en-US" sz="1400" dirty="0"/>
              <a:t> - </a:t>
            </a:r>
            <a:r>
              <a:rPr lang="en-US" sz="1400" dirty="0" err="1"/>
              <a:t>Jika</a:t>
            </a:r>
            <a:r>
              <a:rPr lang="en-US" sz="1400" dirty="0"/>
              <a:t> </a:t>
            </a:r>
            <a:r>
              <a:rPr lang="en-US" sz="1400" dirty="0" err="1"/>
              <a:t>Anda</a:t>
            </a:r>
            <a:r>
              <a:rPr lang="en-US" sz="1400" dirty="0"/>
              <a:t> </a:t>
            </a:r>
            <a:r>
              <a:rPr lang="en-US" sz="1400" dirty="0" err="1"/>
              <a:t>adalah</a:t>
            </a:r>
            <a:r>
              <a:rPr lang="en-US" sz="1400" dirty="0"/>
              <a:t> administrator, menu </a:t>
            </a:r>
            <a:r>
              <a:rPr lang="en-US" sz="1400" dirty="0" err="1"/>
              <a:t>tarik-turun</a:t>
            </a:r>
            <a:r>
              <a:rPr lang="en-US" sz="1400" dirty="0"/>
              <a:t> </a:t>
            </a:r>
            <a:r>
              <a:rPr lang="en-US" sz="1400" dirty="0" err="1"/>
              <a:t>ini</a:t>
            </a:r>
            <a:r>
              <a:rPr lang="en-US" sz="1400" dirty="0"/>
              <a:t> </a:t>
            </a:r>
            <a:r>
              <a:rPr lang="en-US" sz="1400" dirty="0" err="1"/>
              <a:t>akan</a:t>
            </a:r>
            <a:r>
              <a:rPr lang="en-US" sz="1400" dirty="0"/>
              <a:t> </a:t>
            </a:r>
            <a:r>
              <a:rPr lang="en-US" sz="1400" dirty="0" err="1"/>
              <a:t>memungkinkan</a:t>
            </a:r>
            <a:r>
              <a:rPr lang="en-US" sz="1400" dirty="0"/>
              <a:t> </a:t>
            </a:r>
            <a:r>
              <a:rPr lang="en-US" sz="1400" dirty="0" err="1"/>
              <a:t>Anda</a:t>
            </a:r>
            <a:r>
              <a:rPr lang="en-US" sz="1400" dirty="0"/>
              <a:t> </a:t>
            </a:r>
            <a:r>
              <a:rPr lang="en-US" sz="1400" dirty="0" err="1"/>
              <a:t>memilih</a:t>
            </a:r>
            <a:r>
              <a:rPr lang="en-US" sz="1400" dirty="0"/>
              <a:t> yang mana yang </a:t>
            </a:r>
            <a:r>
              <a:rPr lang="en-US" sz="1400" dirty="0" err="1"/>
              <a:t>harus</a:t>
            </a:r>
            <a:r>
              <a:rPr lang="en-US" sz="1400" dirty="0"/>
              <a:t> </a:t>
            </a:r>
            <a:r>
              <a:rPr lang="en-US" sz="1400" dirty="0" err="1"/>
              <a:t>memiliki</a:t>
            </a:r>
            <a:r>
              <a:rPr lang="en-US" sz="1400" dirty="0"/>
              <a:t> </a:t>
            </a:r>
            <a:r>
              <a:rPr lang="en-US" sz="1400" dirty="0" err="1"/>
              <a:t>kumpulan</a:t>
            </a:r>
            <a:r>
              <a:rPr lang="en-US" sz="1400" dirty="0"/>
              <a:t> data. </a:t>
            </a:r>
            <a:r>
              <a:rPr lang="en-US" sz="1400" dirty="0" err="1"/>
              <a:t>Pastikan</a:t>
            </a:r>
            <a:r>
              <a:rPr lang="en-US" sz="1400" dirty="0"/>
              <a:t> default yang </a:t>
            </a:r>
            <a:r>
              <a:rPr lang="en-US" sz="1400" dirty="0" err="1"/>
              <a:t>dipilih</a:t>
            </a:r>
            <a:r>
              <a:rPr lang="en-US" sz="1400" dirty="0"/>
              <a:t> </a:t>
            </a:r>
            <a:r>
              <a:rPr lang="en-US" sz="1400" dirty="0" err="1"/>
              <a:t>adalah</a:t>
            </a:r>
            <a:r>
              <a:rPr lang="en-US" sz="1400" dirty="0"/>
              <a:t> yang </a:t>
            </a:r>
            <a:r>
              <a:rPr lang="en-US" sz="1400" dirty="0" err="1"/>
              <a:t>benar</a:t>
            </a:r>
            <a:r>
              <a:rPr lang="en-US" sz="1400" dirty="0"/>
              <a:t> </a:t>
            </a:r>
            <a:r>
              <a:rPr lang="en-US" sz="1400" dirty="0" err="1"/>
              <a:t>sebelum</a:t>
            </a:r>
            <a:r>
              <a:rPr lang="en-US" sz="1400" dirty="0"/>
              <a:t> </a:t>
            </a:r>
            <a:r>
              <a:rPr lang="en-US" sz="1400" dirty="0" err="1"/>
              <a:t>Anda</a:t>
            </a:r>
            <a:r>
              <a:rPr lang="en-US" sz="1400" dirty="0"/>
              <a:t> </a:t>
            </a:r>
            <a:r>
              <a:rPr lang="en-US" sz="1400" dirty="0" err="1"/>
              <a:t>melanjutkan</a:t>
            </a:r>
            <a:r>
              <a:rPr lang="en-US" sz="1400" dirty="0"/>
              <a:t>. </a:t>
            </a:r>
            <a:endParaRPr lang="en-AU" sz="1400" dirty="0"/>
          </a:p>
        </p:txBody>
      </p:sp>
    </p:spTree>
    <p:extLst>
      <p:ext uri="{BB962C8B-B14F-4D97-AF65-F5344CB8AC3E}">
        <p14:creationId xmlns:p14="http://schemas.microsoft.com/office/powerpoint/2010/main" val="1455360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3638" y="1106816"/>
            <a:ext cx="8881839" cy="4993596"/>
          </a:xfrm>
          <a:prstGeom prst="rect">
            <a:avLst/>
          </a:prstGeom>
        </p:spPr>
      </p:pic>
      <p:sp>
        <p:nvSpPr>
          <p:cNvPr id="6" name="Callout: Line 5">
            <a:extLst>
              <a:ext uri="{FF2B5EF4-FFF2-40B4-BE49-F238E27FC236}">
                <a16:creationId xmlns="" xmlns:a16="http://schemas.microsoft.com/office/drawing/2014/main" id="{E32D1303-F574-477D-9417-67FFD461F472}"/>
              </a:ext>
            </a:extLst>
          </p:cNvPr>
          <p:cNvSpPr/>
          <p:nvPr/>
        </p:nvSpPr>
        <p:spPr>
          <a:xfrm>
            <a:off x="5364087" y="1052736"/>
            <a:ext cx="3671391" cy="1368152"/>
          </a:xfrm>
          <a:prstGeom prst="borderCallout1">
            <a:avLst>
              <a:gd name="adj1" fmla="val 48985"/>
              <a:gd name="adj2" fmla="val 65"/>
              <a:gd name="adj3" fmla="val 72158"/>
              <a:gd name="adj4" fmla="val -30301"/>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i="1" dirty="0" err="1"/>
              <a:t>Visibilitas</a:t>
            </a:r>
            <a:r>
              <a:rPr lang="en-US" sz="1400" dirty="0"/>
              <a:t> - Dataset </a:t>
            </a:r>
            <a:r>
              <a:rPr lang="en-US" sz="1400" b="1" dirty="0"/>
              <a:t>PUBLIK</a:t>
            </a:r>
            <a:r>
              <a:rPr lang="en-US" sz="1400" dirty="0"/>
              <a:t> </a:t>
            </a:r>
            <a:r>
              <a:rPr lang="en-US" sz="1400" dirty="0" err="1"/>
              <a:t>bersifat</a:t>
            </a:r>
            <a:r>
              <a:rPr lang="en-US" sz="1400" dirty="0"/>
              <a:t> </a:t>
            </a:r>
            <a:r>
              <a:rPr lang="en-US" sz="1400" dirty="0" err="1"/>
              <a:t>publik</a:t>
            </a:r>
            <a:r>
              <a:rPr lang="en-US" sz="1400" dirty="0"/>
              <a:t> </a:t>
            </a:r>
            <a:r>
              <a:rPr lang="en-US" sz="1400" dirty="0" err="1"/>
              <a:t>dan</a:t>
            </a:r>
            <a:r>
              <a:rPr lang="en-US" sz="1400" dirty="0"/>
              <a:t> </a:t>
            </a:r>
            <a:r>
              <a:rPr lang="en-US" sz="1400" dirty="0" err="1"/>
              <a:t>dapat</a:t>
            </a:r>
            <a:r>
              <a:rPr lang="en-US" sz="1400" dirty="0"/>
              <a:t> </a:t>
            </a:r>
            <a:r>
              <a:rPr lang="en-US" sz="1400" dirty="0" err="1"/>
              <a:t>dilihat</a:t>
            </a:r>
            <a:r>
              <a:rPr lang="en-US" sz="1400" dirty="0"/>
              <a:t> </a:t>
            </a:r>
            <a:r>
              <a:rPr lang="en-US" sz="1400" dirty="0" err="1"/>
              <a:t>oleh</a:t>
            </a:r>
            <a:r>
              <a:rPr lang="en-US" sz="1400" dirty="0"/>
              <a:t> </a:t>
            </a:r>
            <a:r>
              <a:rPr lang="en-US" sz="1400" dirty="0" err="1"/>
              <a:t>pengguna</a:t>
            </a:r>
            <a:r>
              <a:rPr lang="en-US" sz="1400" dirty="0"/>
              <a:t> situs </a:t>
            </a:r>
            <a:r>
              <a:rPr lang="en-US" sz="1400" dirty="0" err="1"/>
              <a:t>manapun</a:t>
            </a:r>
            <a:r>
              <a:rPr lang="en-US" sz="1400" dirty="0"/>
              <a:t>. Kumpulan data </a:t>
            </a:r>
            <a:r>
              <a:rPr lang="en-US" sz="1400" b="1" dirty="0"/>
              <a:t>PRIVAT</a:t>
            </a:r>
            <a:r>
              <a:rPr lang="en-US" sz="1400" dirty="0"/>
              <a:t> </a:t>
            </a:r>
            <a:r>
              <a:rPr lang="en-US" sz="1400" dirty="0" err="1"/>
              <a:t>hanya</a:t>
            </a:r>
            <a:r>
              <a:rPr lang="en-US" sz="1400" dirty="0"/>
              <a:t> </a:t>
            </a:r>
            <a:r>
              <a:rPr lang="en-US" sz="1400" dirty="0" err="1"/>
              <a:t>dapat</a:t>
            </a:r>
            <a:r>
              <a:rPr lang="en-US" sz="1400" dirty="0"/>
              <a:t> </a:t>
            </a:r>
            <a:r>
              <a:rPr lang="en-US" sz="1400" dirty="0" err="1"/>
              <a:t>dilihat</a:t>
            </a:r>
            <a:r>
              <a:rPr lang="en-US" sz="1400" dirty="0"/>
              <a:t> </a:t>
            </a:r>
            <a:r>
              <a:rPr lang="en-US" sz="1400" dirty="0" err="1"/>
              <a:t>oleh</a:t>
            </a:r>
            <a:r>
              <a:rPr lang="en-US" sz="1400" dirty="0"/>
              <a:t> </a:t>
            </a:r>
            <a:r>
              <a:rPr lang="en-US" sz="1400" dirty="0" err="1"/>
              <a:t>anggota</a:t>
            </a:r>
            <a:r>
              <a:rPr lang="en-US" sz="1400" dirty="0"/>
              <a:t> </a:t>
            </a:r>
            <a:r>
              <a:rPr lang="en-US" sz="1400" dirty="0" err="1"/>
              <a:t>organisasi</a:t>
            </a:r>
            <a:r>
              <a:rPr lang="en-US" sz="1400" dirty="0"/>
              <a:t> yang </a:t>
            </a:r>
            <a:r>
              <a:rPr lang="en-US" sz="1400" dirty="0" err="1"/>
              <a:t>memiliki</a:t>
            </a:r>
            <a:r>
              <a:rPr lang="en-US" sz="1400" dirty="0"/>
              <a:t> </a:t>
            </a:r>
            <a:r>
              <a:rPr lang="en-US" sz="1400" dirty="0" err="1"/>
              <a:t>kumpulan</a:t>
            </a:r>
            <a:r>
              <a:rPr lang="en-US" sz="1400" dirty="0"/>
              <a:t> data </a:t>
            </a:r>
            <a:r>
              <a:rPr lang="en-US" sz="1400" dirty="0" err="1"/>
              <a:t>dan</a:t>
            </a:r>
            <a:r>
              <a:rPr lang="en-US" sz="1400" dirty="0"/>
              <a:t> </a:t>
            </a:r>
            <a:r>
              <a:rPr lang="en-US" sz="1400" dirty="0" err="1"/>
              <a:t>tidak</a:t>
            </a:r>
            <a:r>
              <a:rPr lang="en-US" sz="1400" dirty="0"/>
              <a:t> </a:t>
            </a:r>
            <a:r>
              <a:rPr lang="en-US" sz="1400" dirty="0" err="1"/>
              <a:t>akan</a:t>
            </a:r>
            <a:r>
              <a:rPr lang="en-US" sz="1400" dirty="0"/>
              <a:t> </a:t>
            </a:r>
            <a:r>
              <a:rPr lang="en-US" sz="1400" dirty="0" err="1"/>
              <a:t>muncul</a:t>
            </a:r>
            <a:r>
              <a:rPr lang="en-US" sz="1400" dirty="0"/>
              <a:t> </a:t>
            </a:r>
            <a:r>
              <a:rPr lang="en-US" sz="1400" dirty="0" err="1"/>
              <a:t>dalam</a:t>
            </a:r>
            <a:r>
              <a:rPr lang="en-US" sz="1400" dirty="0"/>
              <a:t> </a:t>
            </a:r>
            <a:r>
              <a:rPr lang="en-US" sz="1400" dirty="0" err="1"/>
              <a:t>penelusuran</a:t>
            </a:r>
            <a:r>
              <a:rPr lang="en-US" sz="1400" dirty="0"/>
              <a:t> </a:t>
            </a:r>
            <a:r>
              <a:rPr lang="en-US" sz="1400" dirty="0" err="1"/>
              <a:t>oleh</a:t>
            </a:r>
            <a:r>
              <a:rPr lang="en-US" sz="1400" dirty="0"/>
              <a:t> </a:t>
            </a:r>
            <a:r>
              <a:rPr lang="en-US" sz="1400" dirty="0" err="1"/>
              <a:t>pengguna</a:t>
            </a:r>
            <a:r>
              <a:rPr lang="en-US" sz="1400" dirty="0"/>
              <a:t> lain. </a:t>
            </a:r>
            <a:endParaRPr lang="en-AU" sz="1400" dirty="0"/>
          </a:p>
        </p:txBody>
      </p:sp>
      <p:sp>
        <p:nvSpPr>
          <p:cNvPr id="7" name="Callout: Line 6">
            <a:extLst>
              <a:ext uri="{FF2B5EF4-FFF2-40B4-BE49-F238E27FC236}">
                <a16:creationId xmlns="" xmlns:a16="http://schemas.microsoft.com/office/drawing/2014/main" id="{AC25D4F8-F116-483E-A855-5DCC2CE6788C}"/>
              </a:ext>
            </a:extLst>
          </p:cNvPr>
          <p:cNvSpPr/>
          <p:nvPr/>
        </p:nvSpPr>
        <p:spPr>
          <a:xfrm>
            <a:off x="5004047" y="2519959"/>
            <a:ext cx="4031431" cy="540060"/>
          </a:xfrm>
          <a:prstGeom prst="borderCallout1">
            <a:avLst>
              <a:gd name="adj1" fmla="val 53070"/>
              <a:gd name="adj2" fmla="val 676"/>
              <a:gd name="adj3" fmla="val -20391"/>
              <a:gd name="adj4" fmla="val -1567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err="1">
                <a:solidFill>
                  <a:schemeClr val="bg1">
                    <a:lumMod val="95000"/>
                    <a:lumOff val="5000"/>
                  </a:schemeClr>
                </a:solidFill>
              </a:rPr>
              <a:t>Sumber</a:t>
            </a:r>
            <a:r>
              <a:rPr lang="en-US" sz="1400" i="1" dirty="0">
                <a:solidFill>
                  <a:schemeClr val="bg1">
                    <a:lumMod val="95000"/>
                    <a:lumOff val="5000"/>
                  </a:schemeClr>
                </a:solidFill>
              </a:rPr>
              <a:t> </a:t>
            </a:r>
            <a:r>
              <a:rPr lang="en-US" sz="1400" dirty="0">
                <a:solidFill>
                  <a:schemeClr val="bg1">
                    <a:lumMod val="95000"/>
                    <a:lumOff val="5000"/>
                  </a:schemeClr>
                </a:solidFill>
              </a:rPr>
              <a:t>- Dari </a:t>
            </a:r>
            <a:r>
              <a:rPr lang="en-US" sz="1400" dirty="0" err="1">
                <a:solidFill>
                  <a:schemeClr val="bg1">
                    <a:lumMod val="95000"/>
                    <a:lumOff val="5000"/>
                  </a:schemeClr>
                </a:solidFill>
              </a:rPr>
              <a:t>skpd</a:t>
            </a:r>
            <a:r>
              <a:rPr lang="en-US" sz="1400" dirty="0">
                <a:solidFill>
                  <a:schemeClr val="bg1">
                    <a:lumMod val="95000"/>
                    <a:lumOff val="5000"/>
                  </a:schemeClr>
                </a:solidFill>
              </a:rPr>
              <a:t> mana </a:t>
            </a:r>
            <a:r>
              <a:rPr lang="en-US" sz="1400" dirty="0" err="1">
                <a:solidFill>
                  <a:schemeClr val="bg1">
                    <a:lumMod val="95000"/>
                    <a:lumOff val="5000"/>
                  </a:schemeClr>
                </a:solidFill>
              </a:rPr>
              <a:t>sumber</a:t>
            </a:r>
            <a:r>
              <a:rPr lang="en-US" sz="1400" dirty="0">
                <a:solidFill>
                  <a:schemeClr val="bg1">
                    <a:lumMod val="95000"/>
                    <a:lumOff val="5000"/>
                  </a:schemeClr>
                </a:solidFill>
              </a:rPr>
              <a:t> data </a:t>
            </a:r>
            <a:r>
              <a:rPr lang="en-US" sz="1400" dirty="0" err="1">
                <a:solidFill>
                  <a:schemeClr val="bg1">
                    <a:lumMod val="95000"/>
                    <a:lumOff val="5000"/>
                  </a:schemeClr>
                </a:solidFill>
              </a:rPr>
              <a:t>tsb</a:t>
            </a:r>
            <a:r>
              <a:rPr lang="en-US" sz="1400" dirty="0">
                <a:solidFill>
                  <a:schemeClr val="bg1">
                    <a:lumMod val="95000"/>
                    <a:lumOff val="5000"/>
                  </a:schemeClr>
                </a:solidFill>
              </a:rPr>
              <a:t> </a:t>
            </a:r>
            <a:r>
              <a:rPr lang="en-US" sz="1400" dirty="0" err="1">
                <a:solidFill>
                  <a:schemeClr val="bg1">
                    <a:lumMod val="95000"/>
                    <a:lumOff val="5000"/>
                  </a:schemeClr>
                </a:solidFill>
              </a:rPr>
              <a:t>diperoleh</a:t>
            </a:r>
            <a:r>
              <a:rPr lang="en-US" sz="1400" dirty="0">
                <a:solidFill>
                  <a:schemeClr val="bg1">
                    <a:lumMod val="95000"/>
                    <a:lumOff val="5000"/>
                  </a:schemeClr>
                </a:solidFill>
              </a:rPr>
              <a:t> </a:t>
            </a:r>
            <a:r>
              <a:rPr lang="en-US" sz="1400" dirty="0" err="1">
                <a:solidFill>
                  <a:schemeClr val="bg1">
                    <a:lumMod val="95000"/>
                    <a:lumOff val="5000"/>
                  </a:schemeClr>
                </a:solidFill>
              </a:rPr>
              <a:t>atau</a:t>
            </a:r>
            <a:r>
              <a:rPr lang="en-US" sz="1400" dirty="0">
                <a:solidFill>
                  <a:schemeClr val="bg1">
                    <a:lumMod val="95000"/>
                    <a:lumOff val="5000"/>
                  </a:schemeClr>
                </a:solidFill>
              </a:rPr>
              <a:t> </a:t>
            </a:r>
            <a:r>
              <a:rPr lang="en-US" sz="1400" dirty="0" err="1">
                <a:solidFill>
                  <a:schemeClr val="bg1">
                    <a:lumMod val="95000"/>
                    <a:lumOff val="5000"/>
                  </a:schemeClr>
                </a:solidFill>
              </a:rPr>
              <a:t>alamat</a:t>
            </a:r>
            <a:r>
              <a:rPr lang="en-US" sz="1400" dirty="0">
                <a:solidFill>
                  <a:schemeClr val="bg1">
                    <a:lumMod val="95000"/>
                    <a:lumOff val="5000"/>
                  </a:schemeClr>
                </a:solidFill>
              </a:rPr>
              <a:t> link </a:t>
            </a:r>
            <a:r>
              <a:rPr lang="en-US" sz="1400" dirty="0" err="1">
                <a:solidFill>
                  <a:schemeClr val="bg1">
                    <a:lumMod val="95000"/>
                    <a:lumOff val="5000"/>
                  </a:schemeClr>
                </a:solidFill>
              </a:rPr>
              <a:t>sumber</a:t>
            </a:r>
            <a:r>
              <a:rPr lang="en-US" sz="1400" dirty="0">
                <a:solidFill>
                  <a:schemeClr val="bg1">
                    <a:lumMod val="95000"/>
                    <a:lumOff val="5000"/>
                  </a:schemeClr>
                </a:solidFill>
              </a:rPr>
              <a:t> </a:t>
            </a:r>
            <a:r>
              <a:rPr lang="en-US" sz="1400" dirty="0" err="1">
                <a:solidFill>
                  <a:schemeClr val="bg1">
                    <a:lumMod val="95000"/>
                    <a:lumOff val="5000"/>
                  </a:schemeClr>
                </a:solidFill>
              </a:rPr>
              <a:t>tersebut</a:t>
            </a:r>
            <a:r>
              <a:rPr lang="en-US" sz="1400" dirty="0">
                <a:solidFill>
                  <a:schemeClr val="bg1">
                    <a:lumMod val="95000"/>
                    <a:lumOff val="5000"/>
                  </a:schemeClr>
                </a:solidFill>
              </a:rPr>
              <a:t> </a:t>
            </a:r>
            <a:r>
              <a:rPr lang="en-US" sz="1400" dirty="0" err="1">
                <a:solidFill>
                  <a:schemeClr val="bg1">
                    <a:lumMod val="95000"/>
                    <a:lumOff val="5000"/>
                  </a:schemeClr>
                </a:solidFill>
              </a:rPr>
              <a:t>diambil</a:t>
            </a:r>
            <a:r>
              <a:rPr lang="en-US" sz="1400" dirty="0">
                <a:solidFill>
                  <a:schemeClr val="bg1">
                    <a:lumMod val="95000"/>
                    <a:lumOff val="5000"/>
                  </a:schemeClr>
                </a:solidFill>
              </a:rPr>
              <a:t>   </a:t>
            </a:r>
            <a:endParaRPr lang="en-AU" sz="1400" dirty="0">
              <a:solidFill>
                <a:schemeClr val="bg1">
                  <a:lumMod val="95000"/>
                  <a:lumOff val="5000"/>
                </a:schemeClr>
              </a:solidFill>
            </a:endParaRPr>
          </a:p>
        </p:txBody>
      </p:sp>
      <p:sp>
        <p:nvSpPr>
          <p:cNvPr id="8" name="Callout: Line 7">
            <a:extLst>
              <a:ext uri="{FF2B5EF4-FFF2-40B4-BE49-F238E27FC236}">
                <a16:creationId xmlns="" xmlns:a16="http://schemas.microsoft.com/office/drawing/2014/main" id="{803F83A2-FE6C-48A9-AAB6-46F70F393E4D}"/>
              </a:ext>
            </a:extLst>
          </p:cNvPr>
          <p:cNvSpPr/>
          <p:nvPr/>
        </p:nvSpPr>
        <p:spPr>
          <a:xfrm>
            <a:off x="5004046" y="3159090"/>
            <a:ext cx="4031431" cy="540060"/>
          </a:xfrm>
          <a:prstGeom prst="borderCallout1">
            <a:avLst>
              <a:gd name="adj1" fmla="val 53070"/>
              <a:gd name="adj2" fmla="val 676"/>
              <a:gd name="adj3" fmla="val -73631"/>
              <a:gd name="adj4" fmla="val -14046"/>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i="1" dirty="0" err="1">
                <a:solidFill>
                  <a:schemeClr val="tx1"/>
                </a:solidFill>
              </a:rPr>
              <a:t>Versi</a:t>
            </a:r>
            <a:r>
              <a:rPr lang="en-US" sz="1400" i="1" dirty="0">
                <a:solidFill>
                  <a:schemeClr val="tx1"/>
                </a:solidFill>
              </a:rPr>
              <a:t> </a:t>
            </a:r>
            <a:r>
              <a:rPr lang="en-US" sz="1400" dirty="0">
                <a:solidFill>
                  <a:schemeClr val="tx1"/>
                </a:solidFill>
              </a:rPr>
              <a:t>- </a:t>
            </a:r>
            <a:r>
              <a:rPr lang="en-US" sz="1400" dirty="0" err="1">
                <a:solidFill>
                  <a:schemeClr val="tx1"/>
                </a:solidFill>
              </a:rPr>
              <a:t>Diisi</a:t>
            </a:r>
            <a:r>
              <a:rPr lang="en-US" sz="1400" dirty="0">
                <a:solidFill>
                  <a:schemeClr val="tx1"/>
                </a:solidFill>
              </a:rPr>
              <a:t> </a:t>
            </a:r>
            <a:r>
              <a:rPr lang="en-US" sz="1400" dirty="0" err="1">
                <a:solidFill>
                  <a:schemeClr val="tx1"/>
                </a:solidFill>
              </a:rPr>
              <a:t>angka</a:t>
            </a:r>
            <a:r>
              <a:rPr lang="en-US" sz="1400" dirty="0">
                <a:solidFill>
                  <a:schemeClr val="tx1"/>
                </a:solidFill>
              </a:rPr>
              <a:t> 1 </a:t>
            </a:r>
            <a:r>
              <a:rPr lang="en-US" sz="1400" dirty="0" err="1">
                <a:solidFill>
                  <a:schemeClr val="tx1"/>
                </a:solidFill>
              </a:rPr>
              <a:t>apabila</a:t>
            </a:r>
            <a:r>
              <a:rPr lang="en-US" sz="1400" dirty="0">
                <a:solidFill>
                  <a:schemeClr val="tx1"/>
                </a:solidFill>
              </a:rPr>
              <a:t> data </a:t>
            </a:r>
            <a:r>
              <a:rPr lang="en-US" sz="1400" dirty="0" err="1">
                <a:solidFill>
                  <a:schemeClr val="tx1"/>
                </a:solidFill>
              </a:rPr>
              <a:t>baru</a:t>
            </a:r>
            <a:r>
              <a:rPr lang="en-US" sz="1400" dirty="0">
                <a:solidFill>
                  <a:schemeClr val="tx1"/>
                </a:solidFill>
              </a:rPr>
              <a:t> </a:t>
            </a:r>
            <a:r>
              <a:rPr lang="en-US" sz="1400" dirty="0" err="1">
                <a:solidFill>
                  <a:schemeClr val="tx1"/>
                </a:solidFill>
              </a:rPr>
              <a:t>pertama</a:t>
            </a:r>
            <a:r>
              <a:rPr lang="en-US" sz="1400" dirty="0">
                <a:solidFill>
                  <a:schemeClr val="tx1"/>
                </a:solidFill>
              </a:rPr>
              <a:t> di upload, </a:t>
            </a:r>
            <a:r>
              <a:rPr lang="en-US" sz="1400" dirty="0" err="1">
                <a:solidFill>
                  <a:schemeClr val="tx1"/>
                </a:solidFill>
              </a:rPr>
              <a:t>ditulis</a:t>
            </a:r>
            <a:r>
              <a:rPr lang="en-US" sz="1400" dirty="0">
                <a:solidFill>
                  <a:schemeClr val="tx1"/>
                </a:solidFill>
              </a:rPr>
              <a:t> 2 </a:t>
            </a:r>
            <a:r>
              <a:rPr lang="en-US" sz="1400" dirty="0" err="1">
                <a:solidFill>
                  <a:schemeClr val="tx1"/>
                </a:solidFill>
              </a:rPr>
              <a:t>dst</a:t>
            </a:r>
            <a:r>
              <a:rPr lang="en-US" sz="1400" dirty="0">
                <a:solidFill>
                  <a:schemeClr val="tx1"/>
                </a:solidFill>
              </a:rPr>
              <a:t> </a:t>
            </a:r>
            <a:r>
              <a:rPr lang="en-US" sz="1400" dirty="0" err="1">
                <a:solidFill>
                  <a:schemeClr val="tx1"/>
                </a:solidFill>
              </a:rPr>
              <a:t>apabila</a:t>
            </a:r>
            <a:r>
              <a:rPr lang="en-US" sz="1400" dirty="0">
                <a:solidFill>
                  <a:schemeClr val="tx1"/>
                </a:solidFill>
              </a:rPr>
              <a:t> </a:t>
            </a:r>
            <a:r>
              <a:rPr lang="en-US" sz="1400" dirty="0" err="1">
                <a:solidFill>
                  <a:schemeClr val="tx1"/>
                </a:solidFill>
              </a:rPr>
              <a:t>sudah</a:t>
            </a:r>
            <a:r>
              <a:rPr lang="en-US" sz="1400" dirty="0">
                <a:solidFill>
                  <a:schemeClr val="tx1"/>
                </a:solidFill>
              </a:rPr>
              <a:t> </a:t>
            </a:r>
            <a:r>
              <a:rPr lang="en-US" sz="1400" dirty="0" err="1">
                <a:solidFill>
                  <a:schemeClr val="tx1"/>
                </a:solidFill>
              </a:rPr>
              <a:t>mel</a:t>
            </a:r>
            <a:r>
              <a:rPr lang="en-US" sz="1400" dirty="0">
                <a:solidFill>
                  <a:schemeClr val="tx1"/>
                </a:solidFill>
              </a:rPr>
              <a:t> proses </a:t>
            </a:r>
            <a:r>
              <a:rPr lang="en-US" sz="1400" dirty="0" err="1">
                <a:solidFill>
                  <a:schemeClr val="tx1"/>
                </a:solidFill>
              </a:rPr>
              <a:t>revisi</a:t>
            </a:r>
            <a:endParaRPr lang="en-AU" sz="1400" dirty="0">
              <a:solidFill>
                <a:schemeClr val="tx1"/>
              </a:solidFill>
            </a:endParaRPr>
          </a:p>
        </p:txBody>
      </p:sp>
      <p:sp>
        <p:nvSpPr>
          <p:cNvPr id="9" name="Callout: Line 8">
            <a:extLst>
              <a:ext uri="{FF2B5EF4-FFF2-40B4-BE49-F238E27FC236}">
                <a16:creationId xmlns="" xmlns:a16="http://schemas.microsoft.com/office/drawing/2014/main" id="{AD4DD536-5B54-43A9-A97C-10236E5B8FE0}"/>
              </a:ext>
            </a:extLst>
          </p:cNvPr>
          <p:cNvSpPr/>
          <p:nvPr/>
        </p:nvSpPr>
        <p:spPr>
          <a:xfrm>
            <a:off x="4994579" y="3798221"/>
            <a:ext cx="3753886" cy="540060"/>
          </a:xfrm>
          <a:prstGeom prst="borderCallout1">
            <a:avLst>
              <a:gd name="adj1" fmla="val 53070"/>
              <a:gd name="adj2" fmla="val 676"/>
              <a:gd name="adj3" fmla="val -128066"/>
              <a:gd name="adj4" fmla="val -18376"/>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i="1" dirty="0" err="1"/>
              <a:t>Pembuat</a:t>
            </a:r>
            <a:r>
              <a:rPr lang="en-US" sz="1400" dirty="0"/>
              <a:t> - Nama orang </a:t>
            </a:r>
            <a:r>
              <a:rPr lang="en-US" sz="1400" dirty="0" err="1"/>
              <a:t>atau</a:t>
            </a:r>
            <a:r>
              <a:rPr lang="en-US" sz="1400" dirty="0"/>
              <a:t> </a:t>
            </a:r>
            <a:r>
              <a:rPr lang="en-US" sz="1400" dirty="0" err="1"/>
              <a:t>organisasi</a:t>
            </a:r>
            <a:r>
              <a:rPr lang="en-US" sz="1400" dirty="0"/>
              <a:t> yang </a:t>
            </a:r>
            <a:r>
              <a:rPr lang="en-US" sz="1400" dirty="0" err="1"/>
              <a:t>bertanggung</a:t>
            </a:r>
            <a:r>
              <a:rPr lang="en-US" sz="1400" dirty="0"/>
              <a:t> </a:t>
            </a:r>
            <a:r>
              <a:rPr lang="en-US" sz="1400" dirty="0" err="1"/>
              <a:t>jawab</a:t>
            </a:r>
            <a:r>
              <a:rPr lang="en-US" sz="1400" dirty="0"/>
              <a:t> </a:t>
            </a:r>
            <a:r>
              <a:rPr lang="en-US" sz="1400" dirty="0" err="1"/>
              <a:t>untuk</a:t>
            </a:r>
            <a:r>
              <a:rPr lang="en-US" sz="1400" dirty="0"/>
              <a:t> </a:t>
            </a:r>
            <a:r>
              <a:rPr lang="en-US" sz="1400" dirty="0" err="1"/>
              <a:t>memproduksi</a:t>
            </a:r>
            <a:r>
              <a:rPr lang="en-US" sz="1400" dirty="0"/>
              <a:t> data. </a:t>
            </a:r>
            <a:endParaRPr lang="en-AU" sz="1400" dirty="0"/>
          </a:p>
        </p:txBody>
      </p:sp>
      <p:sp>
        <p:nvSpPr>
          <p:cNvPr id="10" name="Callout: Line 9">
            <a:extLst>
              <a:ext uri="{FF2B5EF4-FFF2-40B4-BE49-F238E27FC236}">
                <a16:creationId xmlns="" xmlns:a16="http://schemas.microsoft.com/office/drawing/2014/main" id="{744FE6AE-2861-482A-9162-7AF3C8CEE3D2}"/>
              </a:ext>
            </a:extLst>
          </p:cNvPr>
          <p:cNvSpPr/>
          <p:nvPr/>
        </p:nvSpPr>
        <p:spPr>
          <a:xfrm>
            <a:off x="5004047" y="4417063"/>
            <a:ext cx="3744418" cy="540060"/>
          </a:xfrm>
          <a:prstGeom prst="borderCallout1">
            <a:avLst>
              <a:gd name="adj1" fmla="val 53070"/>
              <a:gd name="adj2" fmla="val 676"/>
              <a:gd name="adj3" fmla="val -187316"/>
              <a:gd name="adj4" fmla="val -2073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i="1" dirty="0"/>
              <a:t>Email </a:t>
            </a:r>
            <a:r>
              <a:rPr lang="en-US" sz="1400" i="1" dirty="0" err="1"/>
              <a:t>Penulis</a:t>
            </a:r>
            <a:r>
              <a:rPr lang="en-US" sz="1400" i="1" dirty="0"/>
              <a:t> </a:t>
            </a:r>
            <a:r>
              <a:rPr lang="en-US" sz="1400" dirty="0"/>
              <a:t>- </a:t>
            </a:r>
            <a:r>
              <a:rPr lang="en-US" sz="1400" dirty="0" err="1"/>
              <a:t>alamat</a:t>
            </a:r>
            <a:r>
              <a:rPr lang="en-US" sz="1400" dirty="0"/>
              <a:t> e-mail </a:t>
            </a:r>
            <a:r>
              <a:rPr lang="en-US" sz="1400" dirty="0" err="1"/>
              <a:t>untuk</a:t>
            </a:r>
            <a:r>
              <a:rPr lang="en-US" sz="1400" dirty="0"/>
              <a:t> </a:t>
            </a:r>
            <a:r>
              <a:rPr lang="en-US" sz="1400" dirty="0" err="1"/>
              <a:t>penulis</a:t>
            </a:r>
            <a:r>
              <a:rPr lang="en-US" sz="1400" dirty="0"/>
              <a:t>, yang </a:t>
            </a:r>
            <a:r>
              <a:rPr lang="en-US" sz="1400" dirty="0" err="1"/>
              <a:t>menanyakan</a:t>
            </a:r>
            <a:r>
              <a:rPr lang="en-US" sz="1400" dirty="0"/>
              <a:t> </a:t>
            </a:r>
            <a:r>
              <a:rPr lang="en-US" sz="1400" dirty="0" err="1"/>
              <a:t>tentang</a:t>
            </a:r>
            <a:r>
              <a:rPr lang="en-US" sz="1400" dirty="0"/>
              <a:t> data yang </a:t>
            </a:r>
            <a:r>
              <a:rPr lang="en-US" sz="1400" dirty="0" err="1"/>
              <a:t>harus</a:t>
            </a:r>
            <a:r>
              <a:rPr lang="en-US" sz="1400" dirty="0"/>
              <a:t> </a:t>
            </a:r>
            <a:r>
              <a:rPr lang="en-US" sz="1400" dirty="0" err="1"/>
              <a:t>dikirim</a:t>
            </a:r>
            <a:r>
              <a:rPr lang="en-US" sz="1400" dirty="0"/>
              <a:t>. </a:t>
            </a:r>
            <a:endParaRPr lang="en-AU" sz="1400" dirty="0"/>
          </a:p>
        </p:txBody>
      </p:sp>
      <p:sp>
        <p:nvSpPr>
          <p:cNvPr id="11" name="Callout: Line 10">
            <a:extLst>
              <a:ext uri="{FF2B5EF4-FFF2-40B4-BE49-F238E27FC236}">
                <a16:creationId xmlns="" xmlns:a16="http://schemas.microsoft.com/office/drawing/2014/main" id="{A92C3FCE-A1CE-435D-AFAB-5C26732D5B0C}"/>
              </a:ext>
            </a:extLst>
          </p:cNvPr>
          <p:cNvSpPr/>
          <p:nvPr/>
        </p:nvSpPr>
        <p:spPr>
          <a:xfrm>
            <a:off x="4994579" y="5058326"/>
            <a:ext cx="3744418" cy="674930"/>
          </a:xfrm>
          <a:prstGeom prst="borderCallout1">
            <a:avLst>
              <a:gd name="adj1" fmla="val 53070"/>
              <a:gd name="adj2" fmla="val 676"/>
              <a:gd name="adj3" fmla="val -205150"/>
              <a:gd name="adj4" fmla="val -20868"/>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i="1" dirty="0"/>
              <a:t>Maintainer/ maintainer e-mail</a:t>
            </a:r>
            <a:r>
              <a:rPr lang="en-US" sz="1400" dirty="0"/>
              <a:t> - </a:t>
            </a:r>
            <a:r>
              <a:rPr lang="en-US" sz="1400" dirty="0" err="1"/>
              <a:t>Jika</a:t>
            </a:r>
            <a:r>
              <a:rPr lang="en-US" sz="1400" dirty="0"/>
              <a:t> </a:t>
            </a:r>
            <a:r>
              <a:rPr lang="en-US" sz="1400" dirty="0" err="1"/>
              <a:t>perlu</a:t>
            </a:r>
            <a:r>
              <a:rPr lang="en-US" sz="1400" dirty="0"/>
              <a:t>, </a:t>
            </a:r>
            <a:r>
              <a:rPr lang="en-US" sz="1400" dirty="0" err="1"/>
              <a:t>perincian</a:t>
            </a:r>
            <a:r>
              <a:rPr lang="en-US" sz="1400" dirty="0"/>
              <a:t> </a:t>
            </a:r>
            <a:r>
              <a:rPr lang="en-US" sz="1400" dirty="0" err="1"/>
              <a:t>untuk</a:t>
            </a:r>
            <a:r>
              <a:rPr lang="en-US" sz="1400" dirty="0"/>
              <a:t> orang </a:t>
            </a:r>
            <a:r>
              <a:rPr lang="en-US" sz="1400" dirty="0" err="1"/>
              <a:t>kedua</a:t>
            </a:r>
            <a:r>
              <a:rPr lang="en-US" sz="1400" dirty="0"/>
              <a:t> yang </a:t>
            </a:r>
            <a:r>
              <a:rPr lang="en-US" sz="1400" dirty="0" err="1"/>
              <a:t>bertanggung</a:t>
            </a:r>
            <a:r>
              <a:rPr lang="en-US" sz="1400" dirty="0"/>
              <a:t> </a:t>
            </a:r>
            <a:r>
              <a:rPr lang="en-US" sz="1400" dirty="0" err="1"/>
              <a:t>jawab</a:t>
            </a:r>
            <a:r>
              <a:rPr lang="en-US" sz="1400" dirty="0"/>
              <a:t> </a:t>
            </a:r>
            <a:r>
              <a:rPr lang="en-US" sz="1400" dirty="0" err="1"/>
              <a:t>atas</a:t>
            </a:r>
            <a:r>
              <a:rPr lang="en-US" sz="1400" dirty="0"/>
              <a:t> data. </a:t>
            </a:r>
            <a:endParaRPr lang="en-AU" sz="1400" dirty="0"/>
          </a:p>
        </p:txBody>
      </p:sp>
      <p:sp>
        <p:nvSpPr>
          <p:cNvPr id="12" name="TextBox 11">
            <a:extLst>
              <a:ext uri="{FF2B5EF4-FFF2-40B4-BE49-F238E27FC236}">
                <a16:creationId xmlns="" xmlns:a16="http://schemas.microsoft.com/office/drawing/2014/main" id="{040F8C66-CDA3-4D2F-BDBC-52090C008002}"/>
              </a:ext>
            </a:extLst>
          </p:cNvPr>
          <p:cNvSpPr txBox="1"/>
          <p:nvPr/>
        </p:nvSpPr>
        <p:spPr>
          <a:xfrm>
            <a:off x="2555776" y="339043"/>
            <a:ext cx="3984809" cy="461665"/>
          </a:xfrm>
          <a:prstGeom prst="rect">
            <a:avLst/>
          </a:prstGeom>
          <a:noFill/>
        </p:spPr>
        <p:txBody>
          <a:bodyPr wrap="none" rtlCol="0">
            <a:spAutoFit/>
          </a:bodyPr>
          <a:lstStyle/>
          <a:p>
            <a:r>
              <a:rPr lang="en-AU" sz="2400" b="1" dirty="0"/>
              <a:t>MENAMBAH DATASHET BARU</a:t>
            </a:r>
          </a:p>
        </p:txBody>
      </p:sp>
    </p:spTree>
    <p:extLst>
      <p:ext uri="{BB962C8B-B14F-4D97-AF65-F5344CB8AC3E}">
        <p14:creationId xmlns:p14="http://schemas.microsoft.com/office/powerpoint/2010/main" val="3223900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99524" y="1324941"/>
            <a:ext cx="8881839" cy="4418099"/>
          </a:xfrm>
          <a:prstGeom prst="rect">
            <a:avLst/>
          </a:prstGeom>
        </p:spPr>
      </p:pic>
      <p:sp>
        <p:nvSpPr>
          <p:cNvPr id="6" name="Callout: Line 5">
            <a:extLst>
              <a:ext uri="{FF2B5EF4-FFF2-40B4-BE49-F238E27FC236}">
                <a16:creationId xmlns="" xmlns:a16="http://schemas.microsoft.com/office/drawing/2014/main" id="{E32D1303-F574-477D-9417-67FFD461F472}"/>
              </a:ext>
            </a:extLst>
          </p:cNvPr>
          <p:cNvSpPr/>
          <p:nvPr/>
        </p:nvSpPr>
        <p:spPr>
          <a:xfrm>
            <a:off x="5310243" y="1499243"/>
            <a:ext cx="3671391" cy="2232248"/>
          </a:xfrm>
          <a:prstGeom prst="borderCallout1">
            <a:avLst>
              <a:gd name="adj1" fmla="val 48985"/>
              <a:gd name="adj2" fmla="val 65"/>
              <a:gd name="adj3" fmla="val 136520"/>
              <a:gd name="adj4" fmla="val -1941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i="1" dirty="0"/>
              <a:t>KETERANGAN KHUSUS/META DATA(Custom Field)</a:t>
            </a:r>
            <a:r>
              <a:rPr lang="en-US" sz="1400" dirty="0"/>
              <a:t> – </a:t>
            </a:r>
            <a:r>
              <a:rPr lang="en-US" sz="1400" dirty="0" err="1"/>
              <a:t>Pada</a:t>
            </a:r>
            <a:r>
              <a:rPr lang="en-US" sz="1400" dirty="0"/>
              <a:t> </a:t>
            </a:r>
            <a:r>
              <a:rPr lang="en-US" sz="1400" dirty="0" err="1"/>
              <a:t>kolom</a:t>
            </a:r>
            <a:r>
              <a:rPr lang="en-US" sz="1400" dirty="0"/>
              <a:t> </a:t>
            </a:r>
            <a:r>
              <a:rPr lang="en-US" sz="1400" dirty="0" err="1"/>
              <a:t>ini</a:t>
            </a:r>
            <a:r>
              <a:rPr lang="en-US" sz="1400" dirty="0"/>
              <a:t> </a:t>
            </a:r>
            <a:r>
              <a:rPr lang="en-US" sz="1400" dirty="0" err="1"/>
              <a:t>dapat</a:t>
            </a:r>
            <a:r>
              <a:rPr lang="en-US" sz="1400" dirty="0"/>
              <a:t> </a:t>
            </a:r>
            <a:r>
              <a:rPr lang="en-US" sz="1400" dirty="0" err="1"/>
              <a:t>ditambahkan</a:t>
            </a:r>
            <a:r>
              <a:rPr lang="en-US" sz="1400" dirty="0"/>
              <a:t> </a:t>
            </a:r>
            <a:r>
              <a:rPr lang="en-US" sz="1400" dirty="0" err="1"/>
              <a:t>keterangan</a:t>
            </a:r>
            <a:r>
              <a:rPr lang="en-US" sz="1400" dirty="0"/>
              <a:t> </a:t>
            </a:r>
            <a:r>
              <a:rPr lang="en-US" sz="1400" dirty="0" err="1"/>
              <a:t>tambahan</a:t>
            </a:r>
            <a:r>
              <a:rPr lang="en-US" sz="1400" dirty="0"/>
              <a:t> </a:t>
            </a:r>
            <a:r>
              <a:rPr lang="en-US" sz="1400" dirty="0" err="1"/>
              <a:t>terhadap</a:t>
            </a:r>
            <a:r>
              <a:rPr lang="en-US" sz="1400" dirty="0"/>
              <a:t> </a:t>
            </a:r>
            <a:r>
              <a:rPr lang="en-US" sz="1400" dirty="0" err="1"/>
              <a:t>datseet</a:t>
            </a:r>
            <a:r>
              <a:rPr lang="en-US" sz="1400" dirty="0"/>
              <a:t> </a:t>
            </a:r>
            <a:r>
              <a:rPr lang="en-US" sz="1400" dirty="0" err="1"/>
              <a:t>tsb</a:t>
            </a:r>
            <a:r>
              <a:rPr lang="en-US" sz="1400" dirty="0"/>
              <a:t> :</a:t>
            </a:r>
          </a:p>
          <a:p>
            <a:pPr marL="185738" lvl="0" indent="-185738">
              <a:buAutoNum type="arabicPeriod"/>
            </a:pPr>
            <a:r>
              <a:rPr lang="en-US" sz="1400" dirty="0" err="1"/>
              <a:t>Sumber</a:t>
            </a:r>
            <a:r>
              <a:rPr lang="en-US" sz="1400" dirty="0"/>
              <a:t> Data = </a:t>
            </a:r>
            <a:r>
              <a:rPr lang="en-US" sz="1400" dirty="0" err="1"/>
              <a:t>Bidang</a:t>
            </a:r>
            <a:r>
              <a:rPr lang="en-US" sz="1400" dirty="0"/>
              <a:t> di SKPD</a:t>
            </a:r>
          </a:p>
          <a:p>
            <a:pPr marL="185738" lvl="0" indent="-185738">
              <a:buAutoNum type="arabicPeriod"/>
            </a:pPr>
            <a:r>
              <a:rPr lang="en-US" sz="1400" dirty="0" err="1"/>
              <a:t>Frekuensi</a:t>
            </a:r>
            <a:r>
              <a:rPr lang="en-US" sz="1400" dirty="0"/>
              <a:t> </a:t>
            </a:r>
            <a:r>
              <a:rPr lang="en-US" sz="1400" dirty="0" err="1"/>
              <a:t>Penerbitan</a:t>
            </a:r>
            <a:r>
              <a:rPr lang="en-US" sz="1400" dirty="0"/>
              <a:t> : I </a:t>
            </a:r>
            <a:r>
              <a:rPr lang="en-US" sz="1400" dirty="0" err="1"/>
              <a:t>tahun</a:t>
            </a:r>
            <a:r>
              <a:rPr lang="en-US" sz="1400" dirty="0"/>
              <a:t> </a:t>
            </a:r>
          </a:p>
          <a:p>
            <a:pPr marL="185738" lvl="0" indent="-185738">
              <a:buAutoNum type="arabicPeriod"/>
            </a:pPr>
            <a:r>
              <a:rPr lang="en-US" sz="1400" dirty="0" err="1"/>
              <a:t>Tahun</a:t>
            </a:r>
            <a:r>
              <a:rPr lang="en-US" sz="1400" dirty="0"/>
              <a:t> Data = 2013-2016</a:t>
            </a:r>
          </a:p>
          <a:p>
            <a:pPr marL="185738" lvl="0" indent="-185738">
              <a:buAutoNum type="arabicPeriod"/>
            </a:pPr>
            <a:r>
              <a:rPr lang="en-US" sz="1400" dirty="0" err="1"/>
              <a:t>Cakupan</a:t>
            </a:r>
            <a:r>
              <a:rPr lang="en-US" sz="1400" dirty="0"/>
              <a:t> Wilayah = Prov. </a:t>
            </a:r>
            <a:r>
              <a:rPr lang="en-US" sz="1400" dirty="0" err="1"/>
              <a:t>Jateng</a:t>
            </a:r>
            <a:endParaRPr lang="en-US" sz="1400" dirty="0"/>
          </a:p>
          <a:p>
            <a:pPr marL="185738" lvl="0" indent="-185738">
              <a:buAutoNum type="arabicPeriod"/>
            </a:pPr>
            <a:r>
              <a:rPr lang="en-US" sz="1400" dirty="0" err="1"/>
              <a:t>Penyajian</a:t>
            </a:r>
            <a:r>
              <a:rPr lang="en-US" sz="1400" dirty="0"/>
              <a:t> = </a:t>
            </a:r>
            <a:r>
              <a:rPr lang="en-US" sz="1400" dirty="0" err="1"/>
              <a:t>jenis</a:t>
            </a:r>
            <a:r>
              <a:rPr lang="en-US" sz="1400" dirty="0"/>
              <a:t> Data</a:t>
            </a:r>
          </a:p>
          <a:p>
            <a:pPr marL="185738" lvl="0" indent="-185738">
              <a:buAutoNum type="arabicPeriod"/>
            </a:pPr>
            <a:r>
              <a:rPr lang="en-US" sz="1400" dirty="0" err="1"/>
              <a:t>Kontak</a:t>
            </a:r>
            <a:r>
              <a:rPr lang="en-US" sz="1400" dirty="0"/>
              <a:t> = email </a:t>
            </a:r>
            <a:r>
              <a:rPr lang="en-US" sz="1400" dirty="0" err="1"/>
              <a:t>prdusen</a:t>
            </a:r>
            <a:r>
              <a:rPr lang="en-US" sz="1400" dirty="0"/>
              <a:t> data</a:t>
            </a:r>
          </a:p>
          <a:p>
            <a:pPr marL="185738" lvl="0" indent="-185738">
              <a:buAutoNum type="arabicPeriod"/>
            </a:pPr>
            <a:r>
              <a:rPr lang="en-US" sz="1400" dirty="0" err="1"/>
              <a:t>Rujukan</a:t>
            </a:r>
            <a:r>
              <a:rPr lang="en-US" sz="1400" dirty="0"/>
              <a:t> = website </a:t>
            </a:r>
            <a:r>
              <a:rPr lang="en-US" sz="1400" dirty="0" err="1"/>
              <a:t>produsen</a:t>
            </a:r>
            <a:r>
              <a:rPr lang="en-US" sz="1400" dirty="0"/>
              <a:t> data</a:t>
            </a:r>
            <a:endParaRPr lang="en-AU" sz="1400" dirty="0"/>
          </a:p>
        </p:txBody>
      </p:sp>
      <p:sp>
        <p:nvSpPr>
          <p:cNvPr id="10" name="Rectangle 9">
            <a:extLst>
              <a:ext uri="{FF2B5EF4-FFF2-40B4-BE49-F238E27FC236}">
                <a16:creationId xmlns="" xmlns:a16="http://schemas.microsoft.com/office/drawing/2014/main" id="{6704E0E7-6F8C-4841-8024-F20705764939}"/>
              </a:ext>
            </a:extLst>
          </p:cNvPr>
          <p:cNvSpPr/>
          <p:nvPr/>
        </p:nvSpPr>
        <p:spPr>
          <a:xfrm>
            <a:off x="251520" y="5743040"/>
            <a:ext cx="8730114" cy="658642"/>
          </a:xfrm>
          <a:prstGeom prst="rect">
            <a:avLst/>
          </a:prstGeom>
        </p:spPr>
        <p:txBody>
          <a:bodyPr wrap="square">
            <a:spAutoFit/>
          </a:bodyPr>
          <a:lstStyle/>
          <a:p>
            <a:pPr algn="just">
              <a:lnSpc>
                <a:spcPct val="115000"/>
              </a:lnSpc>
              <a:spcAft>
                <a:spcPts val="1000"/>
              </a:spcAft>
            </a:pPr>
            <a:r>
              <a:rPr lang="en-US" sz="1600" dirty="0" err="1">
                <a:latin typeface="Tahoma" panose="020B0604030504040204" pitchFamily="34" charset="0"/>
                <a:ea typeface="Tahoma" panose="020B0604030504040204" pitchFamily="34" charset="0"/>
                <a:cs typeface="Tahoma" panose="020B0604030504040204" pitchFamily="34" charset="0"/>
              </a:rPr>
              <a:t>Bila</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Anda</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telah</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mengisi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informasi</a:t>
            </a:r>
            <a:r>
              <a:rPr lang="en-US" sz="1600" dirty="0">
                <a:latin typeface="Tahoma" panose="020B0604030504040204" pitchFamily="34" charset="0"/>
                <a:ea typeface="Tahoma" panose="020B0604030504040204" pitchFamily="34" charset="0"/>
                <a:cs typeface="Tahoma" panose="020B0604030504040204" pitchFamily="34" charset="0"/>
              </a:rPr>
              <a:t> di </a:t>
            </a:r>
            <a:r>
              <a:rPr lang="en-US" sz="1600" dirty="0" err="1">
                <a:latin typeface="Tahoma" panose="020B0604030504040204" pitchFamily="34" charset="0"/>
                <a:ea typeface="Tahoma" panose="020B0604030504040204" pitchFamily="34" charset="0"/>
                <a:cs typeface="Tahoma" panose="020B0604030504040204" pitchFamily="34" charset="0"/>
              </a:rPr>
              <a:t>halaman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ini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pilih</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tombol</a:t>
            </a:r>
            <a:r>
              <a:rPr lang="en-US" sz="1600" dirty="0">
                <a:latin typeface="Tahoma" panose="020B0604030504040204" pitchFamily="34" charset="0"/>
                <a:ea typeface="Tahoma" panose="020B0604030504040204" pitchFamily="34" charset="0"/>
                <a:cs typeface="Tahoma" panose="020B0604030504040204" pitchFamily="34" charset="0"/>
              </a:rPr>
              <a:t> "Next: Add Data". (</a:t>
            </a:r>
            <a:r>
              <a:rPr lang="en-US" sz="1600" dirty="0" err="1">
                <a:latin typeface="Tahoma" panose="020B0604030504040204" pitchFamily="34" charset="0"/>
                <a:ea typeface="Tahoma" panose="020B0604030504040204" pitchFamily="34" charset="0"/>
                <a:cs typeface="Tahoma" panose="020B0604030504040204" pitchFamily="34" charset="0"/>
              </a:rPr>
              <a:t>Atau</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pilih</a:t>
            </a:r>
            <a:r>
              <a:rPr lang="en-US" sz="1600" dirty="0">
                <a:latin typeface="Tahoma" panose="020B0604030504040204" pitchFamily="34" charset="0"/>
                <a:ea typeface="Tahoma" panose="020B0604030504040204" pitchFamily="34" charset="0"/>
                <a:cs typeface="Tahoma" panose="020B0604030504040204" pitchFamily="34" charset="0"/>
              </a:rPr>
              <a:t> "Cancel" </a:t>
            </a:r>
            <a:r>
              <a:rPr lang="en-US" sz="1600" dirty="0" err="1">
                <a:latin typeface="Tahoma" panose="020B0604030504040204" pitchFamily="34" charset="0"/>
                <a:ea typeface="Tahoma" panose="020B0604030504040204" pitchFamily="34" charset="0"/>
                <a:cs typeface="Tahoma" panose="020B0604030504040204" pitchFamily="34" charset="0"/>
              </a:rPr>
              <a:t>untuk</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membuang</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informasi</a:t>
            </a:r>
            <a:r>
              <a:rPr lang="en-US" sz="1600" dirty="0">
                <a:latin typeface="Tahoma" panose="020B0604030504040204" pitchFamily="34" charset="0"/>
                <a:ea typeface="Tahoma" panose="020B0604030504040204" pitchFamily="34" charset="0"/>
                <a:cs typeface="Tahoma" panose="020B0604030504040204" pitchFamily="34" charset="0"/>
              </a:rPr>
              <a:t> yang </a:t>
            </a:r>
            <a:r>
              <a:rPr lang="en-US" sz="1600" dirty="0" err="1">
                <a:latin typeface="Tahoma" panose="020B0604030504040204" pitchFamily="34" charset="0"/>
                <a:ea typeface="Tahoma" panose="020B0604030504040204" pitchFamily="34" charset="0"/>
                <a:cs typeface="Tahoma" panose="020B0604030504040204" pitchFamily="34" charset="0"/>
              </a:rPr>
              <a:t>terisi</a:t>
            </a:r>
            <a:r>
              <a:rPr lang="en-US" sz="1600" dirty="0">
                <a:latin typeface="Tahoma" panose="020B0604030504040204" pitchFamily="34" charset="0"/>
                <a:ea typeface="Tahoma" panose="020B0604030504040204" pitchFamily="34" charset="0"/>
                <a:cs typeface="Tahoma" panose="020B0604030504040204" pitchFamily="34" charset="0"/>
              </a:rPr>
              <a:t>.) </a:t>
            </a:r>
            <a:endParaRPr lang="en-AU" sz="1600" dirty="0">
              <a:effectLst/>
              <a:latin typeface="Tahoma" panose="020B0604030504040204" pitchFamily="34" charset="0"/>
              <a:ea typeface="Tahoma" panose="020B0604030504040204" pitchFamily="34" charset="0"/>
              <a:cs typeface="Tahoma" panose="020B0604030504040204" pitchFamily="34" charset="0"/>
            </a:endParaRPr>
          </a:p>
        </p:txBody>
      </p:sp>
      <p:sp>
        <p:nvSpPr>
          <p:cNvPr id="11" name="TextBox 10">
            <a:extLst>
              <a:ext uri="{FF2B5EF4-FFF2-40B4-BE49-F238E27FC236}">
                <a16:creationId xmlns="" xmlns:a16="http://schemas.microsoft.com/office/drawing/2014/main" id="{32C16A7B-823F-4282-A383-07171CD72130}"/>
              </a:ext>
            </a:extLst>
          </p:cNvPr>
          <p:cNvSpPr txBox="1"/>
          <p:nvPr/>
        </p:nvSpPr>
        <p:spPr>
          <a:xfrm>
            <a:off x="2555776" y="339043"/>
            <a:ext cx="3984809" cy="461665"/>
          </a:xfrm>
          <a:prstGeom prst="rect">
            <a:avLst/>
          </a:prstGeom>
          <a:noFill/>
        </p:spPr>
        <p:txBody>
          <a:bodyPr wrap="none" rtlCol="0">
            <a:spAutoFit/>
          </a:bodyPr>
          <a:lstStyle/>
          <a:p>
            <a:r>
              <a:rPr lang="en-AU" sz="2400" b="1" dirty="0"/>
              <a:t>MENAMBAH DATASHET BARU</a:t>
            </a:r>
          </a:p>
        </p:txBody>
      </p:sp>
    </p:spTree>
    <p:extLst>
      <p:ext uri="{BB962C8B-B14F-4D97-AF65-F5344CB8AC3E}">
        <p14:creationId xmlns:p14="http://schemas.microsoft.com/office/powerpoint/2010/main" val="2470548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9512" y="1198984"/>
            <a:ext cx="8577171" cy="4822304"/>
          </a:xfrm>
          <a:prstGeom prst="rect">
            <a:avLst/>
          </a:prstGeom>
        </p:spPr>
      </p:pic>
      <p:sp>
        <p:nvSpPr>
          <p:cNvPr id="3" name="Callout: Line 7">
            <a:extLst>
              <a:ext uri="{FF2B5EF4-FFF2-40B4-BE49-F238E27FC236}">
                <a16:creationId xmlns="" xmlns:a16="http://schemas.microsoft.com/office/drawing/2014/main" id="{515DCA5E-3628-4109-A4FD-7EB17AB038BB}"/>
              </a:ext>
            </a:extLst>
          </p:cNvPr>
          <p:cNvSpPr/>
          <p:nvPr/>
        </p:nvSpPr>
        <p:spPr>
          <a:xfrm>
            <a:off x="5129808" y="2711152"/>
            <a:ext cx="3906688" cy="2020209"/>
          </a:xfrm>
          <a:prstGeom prst="borderCallout1">
            <a:avLst>
              <a:gd name="adj1" fmla="val 25185"/>
              <a:gd name="adj2" fmla="val -1200"/>
              <a:gd name="adj3" fmla="val 22254"/>
              <a:gd name="adj4" fmla="val -25240"/>
            </a:avLst>
          </a:prstGeom>
          <a:solidFill>
            <a:srgbClr val="00206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dirty="0" err="1"/>
              <a:t>Jika</a:t>
            </a:r>
            <a:r>
              <a:rPr lang="en-US" sz="1400" dirty="0"/>
              <a:t> </a:t>
            </a:r>
            <a:r>
              <a:rPr lang="en-US" sz="1400" dirty="0" err="1"/>
              <a:t>Anda</a:t>
            </a:r>
            <a:r>
              <a:rPr lang="en-US" sz="1400" dirty="0"/>
              <a:t> </a:t>
            </a:r>
            <a:r>
              <a:rPr lang="en-US" sz="1400" dirty="0" err="1"/>
              <a:t>memberi</a:t>
            </a:r>
            <a:r>
              <a:rPr lang="en-US" sz="1400" dirty="0"/>
              <a:t> CKAN link </a:t>
            </a:r>
            <a:r>
              <a:rPr lang="en-US" sz="1400" dirty="0" err="1"/>
              <a:t>ke</a:t>
            </a:r>
            <a:r>
              <a:rPr lang="en-US" sz="1400" dirty="0"/>
              <a:t> data, </a:t>
            </a:r>
            <a:r>
              <a:rPr lang="en-US" sz="1400" dirty="0" err="1"/>
              <a:t>seperti</a:t>
            </a:r>
            <a:r>
              <a:rPr lang="en-US" sz="1400" dirty="0"/>
              <a:t> http://example.com/mydata.csv , </a:t>
            </a:r>
            <a:r>
              <a:rPr lang="en-US" sz="1400" dirty="0" err="1"/>
              <a:t>pilih</a:t>
            </a:r>
            <a:r>
              <a:rPr lang="en-US" sz="1400" dirty="0"/>
              <a:t> "Link </a:t>
            </a:r>
            <a:r>
              <a:rPr lang="en-US" sz="1400" dirty="0" err="1"/>
              <a:t>ke</a:t>
            </a:r>
            <a:r>
              <a:rPr lang="en-US" sz="1400" dirty="0"/>
              <a:t> file" </a:t>
            </a:r>
            <a:r>
              <a:rPr lang="en-US" sz="1400" dirty="0" err="1"/>
              <a:t>atau</a:t>
            </a:r>
            <a:r>
              <a:rPr lang="en-US" sz="1400" dirty="0"/>
              <a:t> "Link to a API". (</a:t>
            </a:r>
            <a:r>
              <a:rPr lang="en-US" sz="1400" dirty="0" err="1"/>
              <a:t>Jika</a:t>
            </a:r>
            <a:r>
              <a:rPr lang="en-US" sz="1400" dirty="0"/>
              <a:t> </a:t>
            </a:r>
            <a:r>
              <a:rPr lang="en-US" sz="1400" dirty="0" err="1"/>
              <a:t>Anda</a:t>
            </a:r>
            <a:r>
              <a:rPr lang="en-US" sz="1400" dirty="0"/>
              <a:t> </a:t>
            </a:r>
            <a:r>
              <a:rPr lang="en-US" sz="1400" dirty="0" err="1"/>
              <a:t>tidak</a:t>
            </a:r>
            <a:r>
              <a:rPr lang="en-US" sz="1400" dirty="0"/>
              <a:t> </a:t>
            </a:r>
            <a:r>
              <a:rPr lang="en-US" sz="1400" dirty="0" err="1"/>
              <a:t>tahu</a:t>
            </a:r>
            <a:r>
              <a:rPr lang="en-US" sz="1400" dirty="0"/>
              <a:t> </a:t>
            </a:r>
            <a:r>
              <a:rPr lang="en-US" sz="1400" dirty="0" err="1"/>
              <a:t>apa</a:t>
            </a:r>
            <a:r>
              <a:rPr lang="en-US" sz="1400" dirty="0"/>
              <a:t> </a:t>
            </a:r>
            <a:r>
              <a:rPr lang="en-US" sz="1400" dirty="0" err="1"/>
              <a:t>itu</a:t>
            </a:r>
            <a:r>
              <a:rPr lang="en-US" sz="1400" dirty="0"/>
              <a:t> API, </a:t>
            </a:r>
            <a:r>
              <a:rPr lang="en-US" sz="1400" dirty="0" err="1"/>
              <a:t>Anda</a:t>
            </a:r>
            <a:r>
              <a:rPr lang="en-US" sz="1400" dirty="0"/>
              <a:t> </a:t>
            </a:r>
            <a:r>
              <a:rPr lang="en-US" sz="1400" dirty="0" err="1"/>
              <a:t>tidak</a:t>
            </a:r>
            <a:r>
              <a:rPr lang="en-US" sz="1400" dirty="0"/>
              <a:t> </a:t>
            </a:r>
            <a:r>
              <a:rPr lang="en-US" sz="1400" dirty="0" err="1"/>
              <a:t>perlu</a:t>
            </a:r>
            <a:r>
              <a:rPr lang="en-US" sz="1400" dirty="0"/>
              <a:t> </a:t>
            </a:r>
            <a:r>
              <a:rPr lang="en-US" sz="1400" dirty="0" err="1"/>
              <a:t>khawatir</a:t>
            </a:r>
            <a:r>
              <a:rPr lang="en-US" sz="1400" dirty="0"/>
              <a:t> </a:t>
            </a:r>
            <a:r>
              <a:rPr lang="en-US" sz="1400" dirty="0" err="1"/>
              <a:t>dengan</a:t>
            </a:r>
            <a:r>
              <a:rPr lang="en-US" sz="1400" dirty="0"/>
              <a:t> </a:t>
            </a:r>
            <a:r>
              <a:rPr lang="en-US" sz="1400" dirty="0" err="1"/>
              <a:t>opsi</a:t>
            </a:r>
            <a:r>
              <a:rPr lang="en-US" sz="1400" dirty="0"/>
              <a:t> </a:t>
            </a:r>
            <a:r>
              <a:rPr lang="en-US" sz="1400" dirty="0" err="1"/>
              <a:t>ini</a:t>
            </a:r>
            <a:r>
              <a:rPr lang="en-US" sz="1400" dirty="0"/>
              <a:t> - </a:t>
            </a:r>
            <a:r>
              <a:rPr lang="en-US" sz="1400" dirty="0" err="1"/>
              <a:t>pilih</a:t>
            </a:r>
            <a:r>
              <a:rPr lang="en-US" sz="1400" dirty="0"/>
              <a:t> "Link </a:t>
            </a:r>
            <a:r>
              <a:rPr lang="en-US" sz="1400" dirty="0" err="1"/>
              <a:t>ke</a:t>
            </a:r>
            <a:r>
              <a:rPr lang="en-US" sz="1400" dirty="0"/>
              <a:t> file".) </a:t>
            </a:r>
            <a:endParaRPr lang="en-AU" sz="1400" dirty="0"/>
          </a:p>
          <a:p>
            <a:pPr lvl="0"/>
            <a:r>
              <a:rPr lang="en-US" sz="1400" dirty="0" err="1"/>
              <a:t>Jika</a:t>
            </a:r>
            <a:r>
              <a:rPr lang="en-US" sz="1400" dirty="0"/>
              <a:t> data yang </a:t>
            </a:r>
            <a:r>
              <a:rPr lang="en-US" sz="1400" dirty="0" err="1"/>
              <a:t>akan</a:t>
            </a:r>
            <a:r>
              <a:rPr lang="en-US" sz="1400" dirty="0"/>
              <a:t> </a:t>
            </a:r>
            <a:r>
              <a:rPr lang="en-US" sz="1400" dirty="0" err="1"/>
              <a:t>ditambahkan</a:t>
            </a:r>
            <a:r>
              <a:rPr lang="en-US" sz="1400" dirty="0"/>
              <a:t> </a:t>
            </a:r>
            <a:r>
              <a:rPr lang="en-US" sz="1400" dirty="0" err="1"/>
              <a:t>ke</a:t>
            </a:r>
            <a:r>
              <a:rPr lang="en-US" sz="1400" dirty="0"/>
              <a:t> CKAN </a:t>
            </a:r>
            <a:r>
              <a:rPr lang="en-US" sz="1400" dirty="0" err="1"/>
              <a:t>ada</a:t>
            </a:r>
            <a:r>
              <a:rPr lang="en-US" sz="1400" dirty="0"/>
              <a:t> di file di </a:t>
            </a:r>
            <a:r>
              <a:rPr lang="en-US" sz="1400" dirty="0" err="1"/>
              <a:t>komputer</a:t>
            </a:r>
            <a:r>
              <a:rPr lang="en-US" sz="1400" dirty="0"/>
              <a:t> </a:t>
            </a:r>
            <a:r>
              <a:rPr lang="en-US" sz="1400" dirty="0" err="1"/>
              <a:t>Anda</a:t>
            </a:r>
            <a:r>
              <a:rPr lang="en-US" sz="1400" dirty="0"/>
              <a:t>, </a:t>
            </a:r>
            <a:r>
              <a:rPr lang="en-US" sz="1400" dirty="0" err="1"/>
              <a:t>pilih</a:t>
            </a:r>
            <a:r>
              <a:rPr lang="en-US" sz="1400" dirty="0"/>
              <a:t> "Upload file". CKAN </a:t>
            </a:r>
            <a:r>
              <a:rPr lang="en-US" sz="1400" dirty="0" err="1"/>
              <a:t>akan</a:t>
            </a:r>
            <a:r>
              <a:rPr lang="en-US" sz="1400" dirty="0"/>
              <a:t> </a:t>
            </a:r>
            <a:r>
              <a:rPr lang="en-US" sz="1400" dirty="0" err="1"/>
              <a:t>memberi</a:t>
            </a:r>
            <a:r>
              <a:rPr lang="en-US" sz="1400" dirty="0"/>
              <a:t> </a:t>
            </a:r>
            <a:r>
              <a:rPr lang="en-US" sz="1400" dirty="0" err="1"/>
              <a:t>Anda</a:t>
            </a:r>
            <a:r>
              <a:rPr lang="en-US" sz="1400" dirty="0"/>
              <a:t> file browser </a:t>
            </a:r>
            <a:r>
              <a:rPr lang="en-US" sz="1400" dirty="0" err="1"/>
              <a:t>untuk</a:t>
            </a:r>
            <a:r>
              <a:rPr lang="en-US" sz="1400" dirty="0"/>
              <a:t> </a:t>
            </a:r>
            <a:r>
              <a:rPr lang="en-US" sz="1400" dirty="0" err="1"/>
              <a:t>memilihnya</a:t>
            </a:r>
            <a:r>
              <a:rPr lang="en-US" sz="1400" dirty="0"/>
              <a:t>. </a:t>
            </a:r>
            <a:endParaRPr lang="en-AU" sz="1400" dirty="0"/>
          </a:p>
        </p:txBody>
      </p:sp>
      <p:sp>
        <p:nvSpPr>
          <p:cNvPr id="4" name="TextBox 3">
            <a:extLst>
              <a:ext uri="{FF2B5EF4-FFF2-40B4-BE49-F238E27FC236}">
                <a16:creationId xmlns="" xmlns:a16="http://schemas.microsoft.com/office/drawing/2014/main" id="{7F2527A0-6576-4932-8B68-D7BD72695E16}"/>
              </a:ext>
            </a:extLst>
          </p:cNvPr>
          <p:cNvSpPr txBox="1"/>
          <p:nvPr/>
        </p:nvSpPr>
        <p:spPr>
          <a:xfrm>
            <a:off x="2507587" y="267295"/>
            <a:ext cx="3984809" cy="461665"/>
          </a:xfrm>
          <a:prstGeom prst="rect">
            <a:avLst/>
          </a:prstGeom>
          <a:noFill/>
        </p:spPr>
        <p:txBody>
          <a:bodyPr wrap="none" rtlCol="0">
            <a:spAutoFit/>
          </a:bodyPr>
          <a:lstStyle/>
          <a:p>
            <a:r>
              <a:rPr lang="en-AU" sz="2400" b="1" dirty="0"/>
              <a:t>MENAMBAH DATASHET BARU</a:t>
            </a:r>
          </a:p>
        </p:txBody>
      </p:sp>
    </p:spTree>
    <p:extLst>
      <p:ext uri="{BB962C8B-B14F-4D97-AF65-F5344CB8AC3E}">
        <p14:creationId xmlns:p14="http://schemas.microsoft.com/office/powerpoint/2010/main" val="891251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79512" y="1198984"/>
            <a:ext cx="8577171" cy="4822304"/>
          </a:xfrm>
          <a:prstGeom prst="rect">
            <a:avLst/>
          </a:prstGeom>
        </p:spPr>
      </p:pic>
      <p:sp>
        <p:nvSpPr>
          <p:cNvPr id="4" name="Callout: Line 3">
            <a:extLst>
              <a:ext uri="{FF2B5EF4-FFF2-40B4-BE49-F238E27FC236}">
                <a16:creationId xmlns="" xmlns:a16="http://schemas.microsoft.com/office/drawing/2014/main" id="{08619F32-A7E6-4A74-870C-BD28239EB314}"/>
              </a:ext>
            </a:extLst>
          </p:cNvPr>
          <p:cNvSpPr/>
          <p:nvPr/>
        </p:nvSpPr>
        <p:spPr>
          <a:xfrm>
            <a:off x="5796136" y="1960977"/>
            <a:ext cx="3168352" cy="1152128"/>
          </a:xfrm>
          <a:prstGeom prst="borderCallout1">
            <a:avLst>
              <a:gd name="adj1" fmla="val 43418"/>
              <a:gd name="adj2" fmla="val -533"/>
              <a:gd name="adj3" fmla="val 131774"/>
              <a:gd name="adj4" fmla="val -49207"/>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i="1" dirty="0"/>
              <a:t>Nama</a:t>
            </a:r>
            <a:r>
              <a:rPr lang="en-US" sz="1400" dirty="0"/>
              <a:t> - </a:t>
            </a:r>
            <a:r>
              <a:rPr lang="en-US" sz="1400" dirty="0" err="1"/>
              <a:t>nama</a:t>
            </a:r>
            <a:r>
              <a:rPr lang="en-US" sz="1400" dirty="0"/>
              <a:t> </a:t>
            </a:r>
            <a:r>
              <a:rPr lang="en-US" sz="1400" dirty="0" err="1"/>
              <a:t>untuk</a:t>
            </a:r>
            <a:r>
              <a:rPr lang="en-US" sz="1400" dirty="0"/>
              <a:t> </a:t>
            </a:r>
            <a:r>
              <a:rPr lang="en-US" sz="1400" dirty="0" err="1"/>
              <a:t>sumber</a:t>
            </a:r>
            <a:r>
              <a:rPr lang="en-US" sz="1400" dirty="0"/>
              <a:t> </a:t>
            </a:r>
            <a:r>
              <a:rPr lang="en-US" sz="1400" dirty="0" err="1"/>
              <a:t>ini</a:t>
            </a:r>
            <a:r>
              <a:rPr lang="en-US" sz="1400" dirty="0"/>
              <a:t>, </a:t>
            </a:r>
            <a:r>
              <a:rPr lang="en-US" sz="1400" dirty="0" err="1"/>
              <a:t>misalnya</a:t>
            </a:r>
            <a:r>
              <a:rPr lang="en-US" sz="1400" dirty="0"/>
              <a:t> "</a:t>
            </a:r>
            <a:r>
              <a:rPr lang="en-US" sz="1400" dirty="0" err="1"/>
              <a:t>Kepadatan</a:t>
            </a:r>
            <a:r>
              <a:rPr lang="en-US" sz="1400" dirty="0"/>
              <a:t> </a:t>
            </a:r>
            <a:r>
              <a:rPr lang="en-US" sz="1400" dirty="0" err="1"/>
              <a:t>penduduk</a:t>
            </a:r>
            <a:r>
              <a:rPr lang="en-US" sz="1400" dirty="0"/>
              <a:t> 2011, CSV". </a:t>
            </a:r>
            <a:r>
              <a:rPr lang="en-US" sz="1400" dirty="0" err="1"/>
              <a:t>Sumber</a:t>
            </a:r>
            <a:r>
              <a:rPr lang="en-US" sz="1400" dirty="0"/>
              <a:t> </a:t>
            </a:r>
            <a:r>
              <a:rPr lang="en-US" sz="1400" dirty="0" err="1"/>
              <a:t>daya</a:t>
            </a:r>
            <a:r>
              <a:rPr lang="en-US" sz="1400" dirty="0"/>
              <a:t> yang </a:t>
            </a:r>
            <a:r>
              <a:rPr lang="en-US" sz="1400" dirty="0" err="1"/>
              <a:t>berbeda</a:t>
            </a:r>
            <a:r>
              <a:rPr lang="en-US" sz="1400" dirty="0"/>
              <a:t> </a:t>
            </a:r>
            <a:r>
              <a:rPr lang="en-US" sz="1400" dirty="0" err="1"/>
              <a:t>dalam</a:t>
            </a:r>
            <a:r>
              <a:rPr lang="en-US" sz="1400" dirty="0"/>
              <a:t> dataset </a:t>
            </a:r>
            <a:r>
              <a:rPr lang="en-US" sz="1400" dirty="0" err="1"/>
              <a:t>harus</a:t>
            </a:r>
            <a:r>
              <a:rPr lang="en-US" sz="1400" dirty="0"/>
              <a:t> </a:t>
            </a:r>
            <a:r>
              <a:rPr lang="en-US" sz="1400" dirty="0" err="1"/>
              <a:t>memiliki</a:t>
            </a:r>
            <a:r>
              <a:rPr lang="en-US" sz="1400" dirty="0"/>
              <a:t> </a:t>
            </a:r>
            <a:r>
              <a:rPr lang="en-US" sz="1400" dirty="0" err="1"/>
              <a:t>nama</a:t>
            </a:r>
            <a:r>
              <a:rPr lang="en-US" sz="1400" dirty="0"/>
              <a:t> yang </a:t>
            </a:r>
            <a:r>
              <a:rPr lang="en-US" sz="1400" dirty="0" err="1"/>
              <a:t>berbeda</a:t>
            </a:r>
            <a:r>
              <a:rPr lang="en-US" sz="1400" dirty="0"/>
              <a:t>. </a:t>
            </a:r>
            <a:endParaRPr lang="en-AU" sz="1400" dirty="0"/>
          </a:p>
        </p:txBody>
      </p:sp>
      <p:sp>
        <p:nvSpPr>
          <p:cNvPr id="7" name="Callout: Line 6">
            <a:extLst>
              <a:ext uri="{FF2B5EF4-FFF2-40B4-BE49-F238E27FC236}">
                <a16:creationId xmlns="" xmlns:a16="http://schemas.microsoft.com/office/drawing/2014/main" id="{922095E5-40DD-4BEB-A26C-59FAD149E0D7}"/>
              </a:ext>
            </a:extLst>
          </p:cNvPr>
          <p:cNvSpPr/>
          <p:nvPr/>
        </p:nvSpPr>
        <p:spPr>
          <a:xfrm>
            <a:off x="5825432" y="3256951"/>
            <a:ext cx="3139055" cy="492118"/>
          </a:xfrm>
          <a:prstGeom prst="borderCallout1">
            <a:avLst>
              <a:gd name="adj1" fmla="val 43418"/>
              <a:gd name="adj2" fmla="val -533"/>
              <a:gd name="adj3" fmla="val 107563"/>
              <a:gd name="adj4" fmla="val -43510"/>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i="1" dirty="0" err="1"/>
              <a:t>Deskripsi</a:t>
            </a:r>
            <a:r>
              <a:rPr lang="en-US" sz="1400" dirty="0"/>
              <a:t> - </a:t>
            </a:r>
            <a:r>
              <a:rPr lang="en-US" sz="1400" dirty="0" err="1"/>
              <a:t>deskripsi</a:t>
            </a:r>
            <a:r>
              <a:rPr lang="en-US" sz="1400" dirty="0"/>
              <a:t> </a:t>
            </a:r>
            <a:r>
              <a:rPr lang="en-US" sz="1400" dirty="0" err="1"/>
              <a:t>singkat</a:t>
            </a:r>
            <a:r>
              <a:rPr lang="en-US" sz="1400" dirty="0"/>
              <a:t> </a:t>
            </a:r>
            <a:r>
              <a:rPr lang="en-US" sz="1400" dirty="0" err="1"/>
              <a:t>tentang</a:t>
            </a:r>
            <a:r>
              <a:rPr lang="en-US" sz="1400" dirty="0"/>
              <a:t> </a:t>
            </a:r>
            <a:r>
              <a:rPr lang="en-US" sz="1400" dirty="0" err="1"/>
              <a:t>sumber</a:t>
            </a:r>
            <a:r>
              <a:rPr lang="en-US" sz="1400" dirty="0"/>
              <a:t> </a:t>
            </a:r>
            <a:r>
              <a:rPr lang="en-US" sz="1400" dirty="0" err="1"/>
              <a:t>daya</a:t>
            </a:r>
            <a:r>
              <a:rPr lang="en-US" sz="1400" dirty="0"/>
              <a:t>. </a:t>
            </a:r>
            <a:endParaRPr lang="en-AU" sz="1400" dirty="0"/>
          </a:p>
        </p:txBody>
      </p:sp>
      <p:sp>
        <p:nvSpPr>
          <p:cNvPr id="8" name="Callout: Line 7">
            <a:extLst>
              <a:ext uri="{FF2B5EF4-FFF2-40B4-BE49-F238E27FC236}">
                <a16:creationId xmlns="" xmlns:a16="http://schemas.microsoft.com/office/drawing/2014/main" id="{46E2A531-3BC1-46B9-875B-BF01DA7BEC06}"/>
              </a:ext>
            </a:extLst>
          </p:cNvPr>
          <p:cNvSpPr/>
          <p:nvPr/>
        </p:nvSpPr>
        <p:spPr>
          <a:xfrm>
            <a:off x="5825432" y="3935476"/>
            <a:ext cx="3139055" cy="763713"/>
          </a:xfrm>
          <a:prstGeom prst="borderCallout1">
            <a:avLst>
              <a:gd name="adj1" fmla="val 43418"/>
              <a:gd name="adj2" fmla="val -533"/>
              <a:gd name="adj3" fmla="val 123812"/>
              <a:gd name="adj4" fmla="val -45126"/>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i="1" dirty="0"/>
              <a:t>Format</a:t>
            </a:r>
            <a:r>
              <a:rPr lang="en-US" sz="1400" dirty="0"/>
              <a:t> - format file </a:t>
            </a:r>
            <a:r>
              <a:rPr lang="en-US" sz="1400" dirty="0" err="1"/>
              <a:t>sumber</a:t>
            </a:r>
            <a:r>
              <a:rPr lang="en-US" sz="1400" dirty="0"/>
              <a:t> </a:t>
            </a:r>
            <a:r>
              <a:rPr lang="en-US" sz="1400" dirty="0" err="1"/>
              <a:t>daya</a:t>
            </a:r>
            <a:r>
              <a:rPr lang="en-US" sz="1400" dirty="0"/>
              <a:t>, </a:t>
            </a:r>
            <a:r>
              <a:rPr lang="en-US" sz="1400" dirty="0" err="1"/>
              <a:t>misalnya</a:t>
            </a:r>
            <a:r>
              <a:rPr lang="en-US" sz="1400" dirty="0"/>
              <a:t> CSV (</a:t>
            </a:r>
            <a:r>
              <a:rPr lang="en-US" sz="1400" dirty="0" err="1"/>
              <a:t>nilai</a:t>
            </a:r>
            <a:r>
              <a:rPr lang="en-US" sz="1400" dirty="0"/>
              <a:t> yang </a:t>
            </a:r>
            <a:r>
              <a:rPr lang="en-US" sz="1400" dirty="0" err="1"/>
              <a:t>dipisahkan</a:t>
            </a:r>
            <a:r>
              <a:rPr lang="en-US" sz="1400" dirty="0"/>
              <a:t> </a:t>
            </a:r>
            <a:r>
              <a:rPr lang="en-US" sz="1400" dirty="0" err="1"/>
              <a:t>koma</a:t>
            </a:r>
            <a:r>
              <a:rPr lang="en-US" sz="1400" dirty="0"/>
              <a:t>), XLS, JSON, PDF, </a:t>
            </a:r>
            <a:r>
              <a:rPr lang="en-US" sz="1400" dirty="0" err="1"/>
              <a:t>dll</a:t>
            </a:r>
            <a:r>
              <a:rPr lang="en-US" sz="1400" dirty="0"/>
              <a:t>. </a:t>
            </a:r>
            <a:endParaRPr lang="en-AU" sz="1400" dirty="0"/>
          </a:p>
        </p:txBody>
      </p:sp>
      <p:sp>
        <p:nvSpPr>
          <p:cNvPr id="9" name="TextBox 8">
            <a:extLst>
              <a:ext uri="{FF2B5EF4-FFF2-40B4-BE49-F238E27FC236}">
                <a16:creationId xmlns="" xmlns:a16="http://schemas.microsoft.com/office/drawing/2014/main" id="{7F2527A0-6576-4932-8B68-D7BD72695E16}"/>
              </a:ext>
            </a:extLst>
          </p:cNvPr>
          <p:cNvSpPr txBox="1"/>
          <p:nvPr/>
        </p:nvSpPr>
        <p:spPr>
          <a:xfrm>
            <a:off x="2507587" y="267295"/>
            <a:ext cx="3984809" cy="461665"/>
          </a:xfrm>
          <a:prstGeom prst="rect">
            <a:avLst/>
          </a:prstGeom>
          <a:noFill/>
        </p:spPr>
        <p:txBody>
          <a:bodyPr wrap="none" rtlCol="0">
            <a:spAutoFit/>
          </a:bodyPr>
          <a:lstStyle/>
          <a:p>
            <a:r>
              <a:rPr lang="en-AU" sz="2400" b="1" dirty="0"/>
              <a:t>MENAMBAH DATASHET BARU</a:t>
            </a:r>
          </a:p>
        </p:txBody>
      </p:sp>
    </p:spTree>
    <p:extLst>
      <p:ext uri="{BB962C8B-B14F-4D97-AF65-F5344CB8AC3E}">
        <p14:creationId xmlns:p14="http://schemas.microsoft.com/office/powerpoint/2010/main" val="14816041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3244</TotalTime>
  <Words>3488</Words>
  <Application>Microsoft Office PowerPoint</Application>
  <PresentationFormat>On-screen Show (4:3)</PresentationFormat>
  <Paragraphs>945</Paragraphs>
  <Slides>41</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Malgun Gothic</vt:lpstr>
      <vt:lpstr>Arial</vt:lpstr>
      <vt:lpstr>Bookman Old Style</vt:lpstr>
      <vt:lpstr>Calibri</vt:lpstr>
      <vt:lpstr>Calibri Light</vt:lpstr>
      <vt:lpstr>Tahoma</vt:lpstr>
      <vt:lpstr>Times New Roman</vt:lpstr>
      <vt:lpstr>Wingdings</vt:lpstr>
      <vt:lpstr>Celestial</vt:lpstr>
      <vt:lpstr>TATA CARA INPUT DATA DAN PENYIAPAN Kumpulan data UNTUK APLIKASI SATU DATA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JENIS DAN ELEMEN DATA  OPD KABUPATEN WONOSOBO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Eko Darminto</dc:creator>
  <cp:lastModifiedBy>0point5</cp:lastModifiedBy>
  <cp:revision>170</cp:revision>
  <cp:lastPrinted>2017-10-05T04:35:11Z</cp:lastPrinted>
  <dcterms:created xsi:type="dcterms:W3CDTF">2017-08-20T12:37:16Z</dcterms:created>
  <dcterms:modified xsi:type="dcterms:W3CDTF">2018-05-07T08:50:45Z</dcterms:modified>
</cp:coreProperties>
</file>