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2" r:id="rId4"/>
    <p:sldId id="263" r:id="rId5"/>
    <p:sldId id="265" r:id="rId6"/>
    <p:sldId id="290" r:id="rId7"/>
    <p:sldId id="291" r:id="rId8"/>
    <p:sldId id="261" r:id="rId9"/>
    <p:sldId id="272" r:id="rId10"/>
    <p:sldId id="267" r:id="rId11"/>
    <p:sldId id="273" r:id="rId12"/>
    <p:sldId id="274" r:id="rId13"/>
    <p:sldId id="275" r:id="rId14"/>
    <p:sldId id="268" r:id="rId15"/>
    <p:sldId id="276" r:id="rId16"/>
    <p:sldId id="277" r:id="rId17"/>
    <p:sldId id="269" r:id="rId18"/>
    <p:sldId id="270" r:id="rId19"/>
    <p:sldId id="279" r:id="rId20"/>
    <p:sldId id="286" r:id="rId21"/>
    <p:sldId id="292" r:id="rId22"/>
    <p:sldId id="280" r:id="rId23"/>
    <p:sldId id="278" r:id="rId24"/>
    <p:sldId id="281" r:id="rId25"/>
    <p:sldId id="282" r:id="rId26"/>
    <p:sldId id="283" r:id="rId27"/>
    <p:sldId id="287" r:id="rId28"/>
    <p:sldId id="288" r:id="rId29"/>
    <p:sldId id="289" r:id="rId30"/>
    <p:sldId id="25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11" autoAdjust="0"/>
  </p:normalViewPr>
  <p:slideViewPr>
    <p:cSldViewPr>
      <p:cViewPr>
        <p:scale>
          <a:sx n="60" d="100"/>
          <a:sy n="60" d="100"/>
        </p:scale>
        <p:origin x="-2021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C6B91-DB3B-42D4-BB13-67F52944386F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BDE25-1AA5-49C3-B78F-2E89017E8F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9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Спектральная теория имитации сигналов и процессов и искусственный</a:t>
            </a:r>
            <a:r>
              <a:rPr lang="ru-RU" baseline="0" dirty="0" smtClean="0"/>
              <a:t> </a:t>
            </a:r>
            <a:r>
              <a:rPr lang="ru-RU" dirty="0" smtClean="0"/>
              <a:t>интеллект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E25-1AA5-49C3-B78F-2E89017E8F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97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Пример,</a:t>
            </a:r>
            <a:r>
              <a:rPr lang="ru-RU" baseline="0" dirty="0" smtClean="0"/>
              <a:t> некоторое оборудование получает из окружающего мира или от какой-то системы определенные сигналы.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ru-RU" baseline="0" dirty="0" smtClean="0"/>
              <a:t> за внимание. Готов отвечать на все ваши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05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при разработке этого</a:t>
            </a:r>
            <a:r>
              <a:rPr lang="ru-RU" baseline="0" dirty="0" smtClean="0"/>
              <a:t> оборудования слишком дорого помещать оборудование сразу же в реальную среду, где оно будет применяться. Для экономии ресурсов, в том числе финансовых, используют полунатурное моделирование, где окружающий мир «изображает» некоторая система имитации, которая посылает реалистичные сигналы.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Такой</a:t>
            </a:r>
            <a:r>
              <a:rPr lang="ru-RU" baseline="0" dirty="0" smtClean="0"/>
              <a:t> же подход может быть обобщен. Речь может идти не об оборудовании, но о некоторой системе. Может выполняться настройка системы, оборудования, программного обеспечения, тренировка персонала на реалистичных сигналах, могут проверяться какие-то правила поведения внутри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Пример, допустим</a:t>
            </a:r>
            <a:r>
              <a:rPr lang="ru-RU" baseline="0" dirty="0" smtClean="0"/>
              <a:t>, мы разрабатываем систему борьбы с лесными пожарами и хотим протестировать ее. Что хотим узнать:</a:t>
            </a:r>
          </a:p>
          <a:p>
            <a:r>
              <a:rPr lang="ru-RU" baseline="0" dirty="0" smtClean="0"/>
              <a:t>Оборудование ведет себя адекватно? Может, оно плохо откалибровано. Не замечает низкие сигналы, ломается из-за высоких. Может тормозит или наоборот, можно было бы без риска сделать его медленнее и дешевле?</a:t>
            </a:r>
          </a:p>
          <a:p>
            <a:r>
              <a:rPr lang="ru-RU" baseline="0" dirty="0" smtClean="0"/>
              <a:t>Что с программным обеспечением?</a:t>
            </a:r>
          </a:p>
          <a:p>
            <a:r>
              <a:rPr lang="ru-RU" baseline="0" dirty="0" smtClean="0"/>
              <a:t>Персонал вовремя реагирует? Может, персонал нужно тренировать больше?</a:t>
            </a:r>
          </a:p>
          <a:p>
            <a:r>
              <a:rPr lang="ru-RU" baseline="0" dirty="0" smtClean="0"/>
              <a:t>Может, персоналу мешают какие-то правила поведения, регламенты и так далее. Может, что-то можно упростить или, наоборот, нужно добавить новые правила и повысить безопасность, новые пароли и т. 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E25-1AA5-49C3-B78F-2E89017E8F7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 могут быть разные, но идея в том, что</a:t>
            </a:r>
            <a:r>
              <a:rPr lang="ru-RU" baseline="0" dirty="0" smtClean="0"/>
              <a:t> мы хотим имитировать сигналы, причем желательно реалистично. Что для этого нужно?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 могут быть разные, но идея в том, что</a:t>
            </a:r>
            <a:r>
              <a:rPr lang="ru-RU" baseline="0" dirty="0" smtClean="0"/>
              <a:t> мы хотим имитировать сигналы, причем желательно реалистично. Что для этого нужно?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Сигнал</a:t>
            </a:r>
            <a:r>
              <a:rPr lang="ru-RU" baseline="0" dirty="0" smtClean="0"/>
              <a:t> - что это? Ну, оставим философские рассуждения в стороне. Пока рассмотрим одномерный сигнал, который чаще всего является временным процессом. Что-то (эл. Ток, напряжение) меняется со временем. Причем сигнал в формуле аналоговый, сигнал в проводах как бы аналоговый, на рисунке сигнал уже дискретный, так как компьютер строит графики по шагам.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3422" y="1268760"/>
            <a:ext cx="8630578" cy="280831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Spectral theory of signal simulation </a:t>
            </a:r>
            <a:br>
              <a:rPr lang="en-US" sz="4000" b="1" dirty="0" smtClean="0"/>
            </a:br>
            <a:r>
              <a:rPr lang="en-US" sz="4000" b="1" dirty="0" smtClean="0"/>
              <a:t>and AI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3419" y="4293096"/>
            <a:ext cx="8630581" cy="194421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Ivan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Deykin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Special thanks to Vladimir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Syuzev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Elena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Smirnova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IU6 (IC6) department, BMSTU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9" y="-782"/>
            <a:ext cx="519758" cy="68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3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Fourier – from time domain to frequency domain: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ℱ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𝑗𝑓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𝑑𝑡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Inverse Fourier – from frequency to time: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ℱ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ru-RU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𝑗𝑓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𝑑𝑓</m:t>
                          </m:r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ru-RU" b="0" i="1" smtClean="0">
                          <a:latin typeface="Cambria Math"/>
                        </a:rPr>
                        <m:t>=2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ru-RU" i="1">
                          <a:latin typeface="Cambria Math"/>
                        </a:rPr>
                        <m:t>𝑓</m:t>
                      </m:r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600200"/>
                <a:ext cx="7715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600200"/>
                <a:ext cx="77152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ideyk\Desktop\X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1124744"/>
            <a:ext cx="4104456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deyk\Desktop\X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5" y="3902292"/>
            <a:ext cx="3996445" cy="26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ideyk\Desktop\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69368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shows how “strong” or “loud”</a:t>
                </a:r>
                <a:r>
                  <a:rPr lang="ru-RU" dirty="0" smtClean="0"/>
                  <a:t> </a:t>
                </a:r>
                <a:r>
                  <a:rPr lang="en-US" dirty="0" smtClean="0"/>
                  <a:t>different frequencies are within a signal.</a:t>
                </a:r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  <a:blipFill rotWithShape="1"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ideyk\Desktop\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69368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- we can filter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reproduce the new signal</a:t>
                </a:r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  <a:blipFill rotWithShape="1">
                <a:blip r:embed="rId5"/>
                <a:stretch>
                  <a:fillRect t="-9009" r="-2426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6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signal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is a signal that changes when experiment is repeated (the world is noisy).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 + 0.5*noise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 rotWithShape="1">
                <a:blip r:embed="rId3"/>
                <a:stretch>
                  <a:fillRect l="-1852" t="-1585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ideyk\Desktop\x1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3570"/>
            <a:ext cx="421246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deyk\Desktop\x2_nois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7" y="3143570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signal</a:t>
            </a:r>
            <a:endParaRPr lang="ru-RU" dirty="0"/>
          </a:p>
        </p:txBody>
      </p:sp>
      <p:pic>
        <p:nvPicPr>
          <p:cNvPr id="4098" name="Picture 2" descr="C:\Users\ideyk\Desktop\x1_nois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7"/>
          <a:stretch/>
        </p:blipFill>
        <p:spPr bwMode="auto">
          <a:xfrm>
            <a:off x="363791" y="1743740"/>
            <a:ext cx="3987923" cy="24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deyk\Desktop\x2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9" y="1556792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ideyk\Desktop\x1_nois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2" y="4218248"/>
            <a:ext cx="3875652" cy="25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ideyk\Desktop\x2_nois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9" y="4185293"/>
            <a:ext cx="3960441" cy="26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99792" y="1124745"/>
                <a:ext cx="3528392" cy="47525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8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sz="2800" dirty="0" smtClean="0"/>
                  <a:t> + 0.5*noise</a:t>
                </a:r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r>
                  <a:rPr lang="en-US" sz="2800" dirty="0" smtClean="0"/>
                  <a:t>Fourier Transforms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9792" y="1124745"/>
                <a:ext cx="3528392" cy="4752528"/>
              </a:xfrm>
              <a:blipFill rotWithShape="1">
                <a:blip r:embed="rId7"/>
                <a:stretch>
                  <a:fillRect t="-11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signal</a:t>
            </a:r>
            <a:endParaRPr lang="ru-RU" dirty="0"/>
          </a:p>
        </p:txBody>
      </p:sp>
      <p:pic>
        <p:nvPicPr>
          <p:cNvPr id="5122" name="Picture 2" descr="C:\Users\ideyk\Desktop\x1_nois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2" y="1634480"/>
            <a:ext cx="3875652" cy="25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ideyk\Desktop\x2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9" y="1601525"/>
            <a:ext cx="3960441" cy="26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184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Fourier Transforms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How often do I get a spike in that frequency?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What are the chances? How tall is it usually?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How much energy/power is in that frequency?</a:t>
            </a:r>
            <a:endParaRPr lang="ru-RU" sz="2800" dirty="0">
              <a:solidFill>
                <a:srgbClr val="C0000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2699792" y="3717032"/>
            <a:ext cx="432048" cy="9361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868144" y="3717032"/>
            <a:ext cx="936104" cy="9361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Spectral density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Energy spectral density (if we had </a:t>
                </a:r>
                <a:r>
                  <a:rPr lang="en-US" sz="2600" dirty="0"/>
                  <a:t>K</a:t>
                </a:r>
                <a:r>
                  <a:rPr lang="en-US" sz="2600" dirty="0" smtClean="0"/>
                  <a:t> experiments):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ru-RU" sz="200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000" smtClean="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ideyk\Desktop\esdf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1835696" y="3429000"/>
            <a:ext cx="5486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Spectral density (energy or power) can be used to simulate random signals. One way is by using shaping filters:</a:t>
            </a:r>
          </a:p>
          <a:p>
            <a:r>
              <a:rPr lang="en-US" dirty="0"/>
              <a:t>Generate white noise</a:t>
            </a:r>
          </a:p>
          <a:p>
            <a:r>
              <a:rPr lang="en-US" dirty="0"/>
              <a:t>Get its Fourier transform</a:t>
            </a:r>
          </a:p>
          <a:p>
            <a:r>
              <a:rPr lang="en-US" dirty="0"/>
              <a:t>Multiply this transform with the ESD (filter the spectrum of the noise through the ESD)</a:t>
            </a:r>
          </a:p>
          <a:p>
            <a:r>
              <a:rPr lang="en-US" dirty="0"/>
              <a:t>Get an inverse transform of the result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8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Shaping filters simulation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90004" y="1215397"/>
            <a:ext cx="8229600" cy="8640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Real				Simulated from ESD</a:t>
            </a:r>
            <a:endParaRPr lang="ru-RU" dirty="0"/>
          </a:p>
        </p:txBody>
      </p:sp>
      <p:pic>
        <p:nvPicPr>
          <p:cNvPr id="8" name="Picture 2" descr="C:\Users\ideyk\Desktop\x1_nois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64" y="1886278"/>
            <a:ext cx="32403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ideyk\Desktop\x2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7" y="4070090"/>
            <a:ext cx="3096990" cy="20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ideyk\Desktop\sig_n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7"/>
          <a:stretch/>
        </p:blipFill>
        <p:spPr bwMode="auto">
          <a:xfrm>
            <a:off x="3248705" y="1976536"/>
            <a:ext cx="3147950" cy="19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ideyk\Desktop\sig_n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05" y="3956260"/>
            <a:ext cx="3078492" cy="20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deyk\Desktop\sig_n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85" y="3956260"/>
            <a:ext cx="3078492" cy="20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deyk\Desktop\sig_n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41" y="1791887"/>
            <a:ext cx="3133180" cy="208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936768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Hardware</a:t>
            </a:r>
          </a:p>
          <a:p>
            <a:pPr algn="ctr"/>
            <a:endParaRPr lang="ru-RU" sz="2400" dirty="0"/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3851920" y="3536933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Outside </a:t>
            </a:r>
          </a:p>
          <a:p>
            <a:pPr algn="ctr"/>
            <a:r>
              <a:rPr lang="en-US" sz="2400" dirty="0" smtClean="0"/>
              <a:t>World</a:t>
            </a:r>
          </a:p>
          <a:p>
            <a:pPr algn="ctr"/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22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simulation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We generate Fourier coefficients: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/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/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/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/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00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𝑘</m:t>
                      </m:r>
                      <m:r>
                        <a:rPr lang="en-US" sz="2000">
                          <a:latin typeface="Cambria Math"/>
                        </a:rPr>
                        <m:t>=0,1,…,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M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0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those coefficients provide the simulated signal: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ru-RU" sz="18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>
                              <a:latin typeface="Cambria Math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8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j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𝑘𝑖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800">
                          <a:latin typeface="Cambria Math"/>
                        </a:rPr>
                        <m:t>, </m:t>
                      </m:r>
                      <m:r>
                        <a:rPr lang="en-US" sz="1800" b="0" i="1" smtClean="0">
                          <a:latin typeface="Cambria Math"/>
                        </a:rPr>
                        <m:t>𝑖</m:t>
                      </m:r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sz="1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12568"/>
              </a:xfrm>
              <a:blipFill rotWithShape="1">
                <a:blip r:embed="rId2"/>
                <a:stretch>
                  <a:fillRect l="-741" t="-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 rot="21423927">
            <a:off x="1370192" y="5366724"/>
            <a:ext cx="8229600" cy="1716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C00000"/>
                </a:solidFill>
              </a:rPr>
              <a:t>This is simulation in Fourier basis, you can use others: Hartley, etc.</a:t>
            </a:r>
            <a:endParaRPr lang="ru-RU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might have cheated a bit…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XF = </a:t>
            </a:r>
            <a:r>
              <a:rPr lang="en-US" dirty="0" err="1"/>
              <a:t>np.sqrt</a:t>
            </a:r>
            <a:r>
              <a:rPr lang="en-US" dirty="0"/>
              <a:t>(ESD)</a:t>
            </a:r>
          </a:p>
          <a:p>
            <a:pPr marL="0" indent="0">
              <a:buNone/>
            </a:pPr>
            <a:r>
              <a:rPr lang="en-US" dirty="0"/>
              <a:t>XF /= </a:t>
            </a:r>
            <a:r>
              <a:rPr lang="en-US" dirty="0" err="1"/>
              <a:t>XF.max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C00000"/>
                </a:solidFill>
              </a:rPr>
              <a:t># just normalized </a:t>
            </a:r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(ESD)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 turning noise into random signs</a:t>
            </a:r>
          </a:p>
          <a:p>
            <a:pPr marL="0" indent="0">
              <a:buNone/>
            </a:pPr>
            <a:r>
              <a:rPr lang="en-US" dirty="0"/>
              <a:t>n3 = </a:t>
            </a:r>
            <a:r>
              <a:rPr lang="en-US" dirty="0" err="1"/>
              <a:t>np.random.normal</a:t>
            </a:r>
            <a:r>
              <a:rPr lang="en-US" dirty="0"/>
              <a:t>(0,1,50)</a:t>
            </a:r>
          </a:p>
          <a:p>
            <a:pPr marL="0" indent="0">
              <a:buNone/>
            </a:pPr>
            <a:r>
              <a:rPr lang="en-US" dirty="0"/>
              <a:t>n3 /= abs(n3)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cmath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z = </a:t>
            </a:r>
            <a:r>
              <a:rPr lang="en-US" dirty="0" err="1"/>
              <a:t>np.empty</a:t>
            </a:r>
            <a:r>
              <a:rPr lang="en-US" dirty="0"/>
              <a:t>([100], </a:t>
            </a:r>
            <a:r>
              <a:rPr lang="en-US" dirty="0" err="1"/>
              <a:t>dtype</a:t>
            </a:r>
            <a:r>
              <a:rPr lang="en-US" dirty="0"/>
              <a:t>=complex)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100):</a:t>
            </a:r>
          </a:p>
          <a:p>
            <a:pPr marL="0" indent="0">
              <a:buNone/>
            </a:pPr>
            <a:r>
              <a:rPr lang="en-US" dirty="0"/>
              <a:t>    z[</a:t>
            </a:r>
            <a:r>
              <a:rPr lang="en-US" dirty="0" err="1"/>
              <a:t>i</a:t>
            </a:r>
            <a:r>
              <a:rPr lang="en-US" dirty="0"/>
              <a:t>] = 0</a:t>
            </a:r>
          </a:p>
          <a:p>
            <a:pPr marL="0" indent="0">
              <a:buNone/>
            </a:pPr>
            <a:r>
              <a:rPr lang="en-US" dirty="0"/>
              <a:t>    for k in range(0, 50):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# adding random signs to get random signals</a:t>
            </a:r>
          </a:p>
          <a:p>
            <a:pPr marL="0" indent="0">
              <a:buNone/>
            </a:pPr>
            <a:r>
              <a:rPr lang="en-US" dirty="0"/>
              <a:t>        z[</a:t>
            </a:r>
            <a:r>
              <a:rPr lang="en-US" dirty="0" err="1"/>
              <a:t>i</a:t>
            </a:r>
            <a:r>
              <a:rPr lang="en-US" dirty="0"/>
              <a:t>] += XF[k] * n3[k] * </a:t>
            </a:r>
            <a:r>
              <a:rPr lang="en-US" dirty="0" err="1"/>
              <a:t>cmath.exp</a:t>
            </a:r>
            <a:r>
              <a:rPr lang="en-US" dirty="0"/>
              <a:t>(1j * k *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math.pi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100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C:\Users\ideyk\Desktop\sig_spec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/>
          <a:stretch/>
        </p:blipFill>
        <p:spPr bwMode="auto">
          <a:xfrm>
            <a:off x="6020767" y="3014776"/>
            <a:ext cx="3123233" cy="19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Spectral simulation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9352" y="476672"/>
            <a:ext cx="8229600" cy="8640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Real				Simulated from ESD</a:t>
            </a:r>
            <a:endParaRPr lang="ru-RU" dirty="0"/>
          </a:p>
        </p:txBody>
      </p:sp>
      <p:pic>
        <p:nvPicPr>
          <p:cNvPr id="8" name="Picture 2" descr="C:\Users\ideyk\Desktop\x1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0" y="982167"/>
            <a:ext cx="32403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ideyk\Desktop\x2_nois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" y="3154395"/>
            <a:ext cx="3096990" cy="20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ideyk\Desktop\sig_spec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67" y="4785080"/>
            <a:ext cx="3109380" cy="20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ideyk\Desktop\sig_spec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83" y="4795292"/>
            <a:ext cx="3094062" cy="20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ideyk\Desktop\sig_spec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35" y="925892"/>
            <a:ext cx="3133326" cy="208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ideyk\Desktop\sig_spec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59" y="1017845"/>
            <a:ext cx="3033683" cy="20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35078" y="1006990"/>
            <a:ext cx="576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415730" y="4826057"/>
            <a:ext cx="576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423424" y="2969729"/>
            <a:ext cx="576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75</a:t>
            </a:r>
            <a:endParaRPr lang="ru-RU" dirty="0"/>
          </a:p>
        </p:txBody>
      </p:sp>
      <p:pic>
        <p:nvPicPr>
          <p:cNvPr id="3085" name="Picture 13" descr="C:\Users\ideyk\Desktop\sig_spec1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" r="8228"/>
          <a:stretch/>
        </p:blipFill>
        <p:spPr bwMode="auto">
          <a:xfrm>
            <a:off x="3180257" y="2969729"/>
            <a:ext cx="2840510" cy="19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signals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9475"/>
            <a:ext cx="4114800" cy="326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kinds of data?</a:t>
            </a:r>
          </a:p>
          <a:p>
            <a:r>
              <a:rPr lang="en-US" dirty="0" smtClean="0"/>
              <a:t>2D table data</a:t>
            </a:r>
          </a:p>
          <a:p>
            <a:r>
              <a:rPr lang="en-US" dirty="0" smtClean="0"/>
              <a:t>Spatial data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Graphs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52252" y="1571863"/>
            <a:ext cx="4392488" cy="259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What changes?</a:t>
            </a:r>
          </a:p>
          <a:p>
            <a:r>
              <a:rPr lang="en-US" sz="2800" dirty="0" smtClean="0"/>
              <a:t>1D space + time or 2D space (t1, t2 instead of t)</a:t>
            </a:r>
          </a:p>
          <a:p>
            <a:r>
              <a:rPr lang="en-US" sz="2800" dirty="0" smtClean="0"/>
              <a:t>Spatial frequencies</a:t>
            </a:r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4653136"/>
            <a:ext cx="7776864" cy="148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71600" y="4725144"/>
            <a:ext cx="6984776" cy="156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dirty="0" smtClean="0"/>
              <a:t>Computers “see” with help of image processing. Graphs may represent semantic webs. DSP gets close to AI.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changes: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Fourier transform: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/>
                        </a:rPr>
                        <m:t>ℱ</m:t>
                      </m:r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sz="2000" i="1">
                          <a:latin typeface="Cambria Math"/>
                        </a:rPr>
                        <m:t>=</m:t>
                      </m:r>
                      <m:r>
                        <a:rPr lang="ru-RU" sz="20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0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0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0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Energy spectral density:</a:t>
                </a:r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00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0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then: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We generate Fourier coefficients: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00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=0,1,…,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those coefficients provide the simulated signal: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exp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π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T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T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  <a:blipFill rotWithShape="1">
                <a:blip r:embed="rId2"/>
                <a:stretch>
                  <a:fillRect l="-741" t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8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then: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We generate Fourier coefficients: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00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=0,1,…,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those coefficients provide the simulated signal: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exp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π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b="0" i="0" smtClean="0">
                                                  <a:latin typeface="Cambria Math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b="0" i="0" smtClean="0">
                                                  <a:latin typeface="Cambria Math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  <a:blipFill rotWithShape="1">
                <a:blip r:embed="rId2"/>
                <a:stretch>
                  <a:fillRect l="-741" t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ideyk\Downloads\Рис СлусСи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1991"/>
            <a:ext cx="8394070" cy="35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ideyk\Downloads\Рис ФСПЭ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97" y="246567"/>
            <a:ext cx="3983164" cy="310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3351991"/>
            <a:ext cx="37444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Signals in Fourier basis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246567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412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34563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Real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Fourier simulated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Clouds</a:t>
            </a:r>
            <a:endParaRPr lang="ru-RU" dirty="0"/>
          </a:p>
        </p:txBody>
      </p:sp>
      <p:pic>
        <p:nvPicPr>
          <p:cNvPr id="9219" name="Picture 3" descr="C:\Users\ideyk\Downloads\Рис ИсхОблака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0"/>
          <a:stretch/>
        </p:blipFill>
        <p:spPr bwMode="auto">
          <a:xfrm>
            <a:off x="33144" y="1346200"/>
            <a:ext cx="9001000" cy="20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ideyk\Downloads\Рис СымОблака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8"/>
          <a:stretch/>
        </p:blipFill>
        <p:spPr bwMode="auto">
          <a:xfrm>
            <a:off x="586972" y="3933056"/>
            <a:ext cx="7893343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34563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Real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Fourier simulated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Streets</a:t>
            </a:r>
            <a:endParaRPr lang="ru-RU" dirty="0"/>
          </a:p>
        </p:txBody>
      </p:sp>
      <p:pic>
        <p:nvPicPr>
          <p:cNvPr id="10242" name="Picture 2" descr="C:\Users\ideyk\Downloads\Рис ИсхГорода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1"/>
          <a:stretch/>
        </p:blipFill>
        <p:spPr bwMode="auto">
          <a:xfrm>
            <a:off x="96362" y="1251001"/>
            <a:ext cx="9047638" cy="21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ideyk\Downloads\Рис СымГорода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0"/>
          <a:stretch/>
        </p:blipFill>
        <p:spPr bwMode="auto">
          <a:xfrm>
            <a:off x="923961" y="4005064"/>
            <a:ext cx="7392440" cy="26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936768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Hardware</a:t>
            </a:r>
          </a:p>
          <a:p>
            <a:pPr algn="ctr"/>
            <a:endParaRPr lang="ru-RU" sz="2400" dirty="0"/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4139952" y="3536933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037923">
            <a:off x="5201291" y="4781940"/>
            <a:ext cx="216024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Saving resources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9" y="-782"/>
            <a:ext cx="519758" cy="68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2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96518" y="327532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Hardware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139952" y="3536932"/>
            <a:ext cx="12241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518" y="381259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963" y="2721325"/>
            <a:ext cx="252240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system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6518" y="4331885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5213" y="486230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6988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forest fire prevention system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Does hardware work correctly</a:t>
            </a:r>
            <a:r>
              <a:rPr lang="ru-RU" dirty="0" smtClean="0"/>
              <a:t>?</a:t>
            </a:r>
          </a:p>
          <a:p>
            <a:r>
              <a:rPr lang="en-US" dirty="0" smtClean="0"/>
              <a:t>Is software OK</a:t>
            </a:r>
            <a:r>
              <a:rPr lang="ru-RU" dirty="0" smtClean="0"/>
              <a:t>?</a:t>
            </a:r>
          </a:p>
          <a:p>
            <a:r>
              <a:rPr lang="en-US" dirty="0" smtClean="0"/>
              <a:t>Is staff properly trained</a:t>
            </a:r>
            <a:r>
              <a:rPr lang="ru-RU" dirty="0" smtClean="0"/>
              <a:t>?</a:t>
            </a:r>
          </a:p>
          <a:p>
            <a:r>
              <a:rPr lang="en-US" dirty="0" smtClean="0"/>
              <a:t>Are the rules adequate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1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96518" y="327532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Hardware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139952" y="3536932"/>
            <a:ext cx="12241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518" y="381259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963" y="2721325"/>
            <a:ext cx="252240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system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6518" y="4331885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5213" y="486230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Rules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71800" y="4012647"/>
            <a:ext cx="0" cy="7193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96518" y="327532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Hardware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139952" y="3536932"/>
            <a:ext cx="12241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518" y="381259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963" y="2721325"/>
            <a:ext cx="252240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system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6518" y="4331885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5213" y="486230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Rules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71800" y="4012647"/>
            <a:ext cx="0" cy="7193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9894" y="3711168"/>
            <a:ext cx="12961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DSP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ML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AI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1D signal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3285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;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=100.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				+			              =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=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32859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ideyk\Desktop\sine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9" r="7053"/>
          <a:stretch/>
        </p:blipFill>
        <p:spPr bwMode="auto">
          <a:xfrm>
            <a:off x="251520" y="1762698"/>
            <a:ext cx="3714552" cy="24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deyk\Desktop\sine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6765" r="8637"/>
          <a:stretch/>
        </p:blipFill>
        <p:spPr bwMode="auto">
          <a:xfrm>
            <a:off x="4671152" y="1762698"/>
            <a:ext cx="3514381" cy="24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deyk\Desktop\si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8242" r="5185" b="4807"/>
          <a:stretch/>
        </p:blipFill>
        <p:spPr bwMode="auto">
          <a:xfrm>
            <a:off x="2721165" y="4221088"/>
            <a:ext cx="3569465" cy="22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frequency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𝑓</m:t>
                      </m:r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 – frequency – “the number of occurrences of a repeating event per unit of </a:t>
                </a:r>
                <a:r>
                  <a:rPr lang="en-US" dirty="0" smtClean="0"/>
                  <a:t>time”;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 – repeats of something within T;</a:t>
                </a:r>
              </a:p>
              <a:p>
                <a:pPr marL="0" indent="0">
                  <a:buNone/>
                </a:pPr>
                <a:r>
                  <a:rPr lang="en-US" dirty="0"/>
                  <a:t>T – </a:t>
                </a:r>
                <a:r>
                  <a:rPr lang="en-US" dirty="0" smtClean="0"/>
                  <a:t>period.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3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2127</Words>
  <Application>Microsoft Office PowerPoint</Application>
  <PresentationFormat>Экран (4:3)</PresentationFormat>
  <Paragraphs>300</Paragraphs>
  <Slides>30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Spectral theory of signal simulation  and AI</vt:lpstr>
      <vt:lpstr>Signal simulation</vt:lpstr>
      <vt:lpstr>Signal simulation</vt:lpstr>
      <vt:lpstr>Signal simulation</vt:lpstr>
      <vt:lpstr>Example: forest fire prevention system</vt:lpstr>
      <vt:lpstr>Signal simulation</vt:lpstr>
      <vt:lpstr>Signal simulation</vt:lpstr>
      <vt:lpstr>1D signal</vt:lpstr>
      <vt:lpstr>Time and frequency</vt:lpstr>
      <vt:lpstr>Fourier Transform</vt:lpstr>
      <vt:lpstr>Fourier Transform</vt:lpstr>
      <vt:lpstr>Fourier Transform</vt:lpstr>
      <vt:lpstr>Fourier Transform</vt:lpstr>
      <vt:lpstr>Random signal</vt:lpstr>
      <vt:lpstr>Random signal</vt:lpstr>
      <vt:lpstr>Random signal</vt:lpstr>
      <vt:lpstr>Spectral density</vt:lpstr>
      <vt:lpstr>Simulation</vt:lpstr>
      <vt:lpstr>Shaping filters simulation</vt:lpstr>
      <vt:lpstr>Spectral simulation</vt:lpstr>
      <vt:lpstr>I might have cheated a bit…</vt:lpstr>
      <vt:lpstr>Spectral simulation</vt:lpstr>
      <vt:lpstr>2D signals</vt:lpstr>
      <vt:lpstr>What changes:</vt:lpstr>
      <vt:lpstr>What happens then:</vt:lpstr>
      <vt:lpstr>What happens then:</vt:lpstr>
      <vt:lpstr>Презентация PowerPoint</vt:lpstr>
      <vt:lpstr>Clouds</vt:lpstr>
      <vt:lpstr>Streets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Хранилище сымитированных типовых сигналов как основа разработки быстрых алгоритмов</dc:title>
  <dc:creator>Иван Дейкин</dc:creator>
  <cp:lastModifiedBy>Иван Дейкин</cp:lastModifiedBy>
  <cp:revision>198</cp:revision>
  <dcterms:created xsi:type="dcterms:W3CDTF">2023-01-15T15:04:14Z</dcterms:created>
  <dcterms:modified xsi:type="dcterms:W3CDTF">2023-07-12T14:35:58Z</dcterms:modified>
</cp:coreProperties>
</file>