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7559675" cx="10080625"/>
  <p:notesSz cx="7559675" cy="106918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17"/>
            <a:ext cx="5345280" cy="40089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d6129098_0_0:notes"/>
          <p:cNvSpPr/>
          <p:nvPr>
            <p:ph idx="2" type="sldImg"/>
          </p:nvPr>
        </p:nvSpPr>
        <p:spPr>
          <a:xfrm>
            <a:off x="1107000" y="812517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d6129098_0_0:notes"/>
          <p:cNvSpPr txBox="1"/>
          <p:nvPr>
            <p:ph idx="1" type="body"/>
          </p:nvPr>
        </p:nvSpPr>
        <p:spPr>
          <a:xfrm>
            <a:off x="755998" y="5078522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8d6129098_0_0:notes"/>
          <p:cNvSpPr txBox="1"/>
          <p:nvPr>
            <p:ph idx="12" type="sldNum"/>
          </p:nvPr>
        </p:nvSpPr>
        <p:spPr>
          <a:xfrm>
            <a:off x="4278962" y="10157402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d6129098_0_6:notes"/>
          <p:cNvSpPr/>
          <p:nvPr>
            <p:ph idx="2" type="sldImg"/>
          </p:nvPr>
        </p:nvSpPr>
        <p:spPr>
          <a:xfrm>
            <a:off x="1107000" y="812517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d6129098_0_6:notes"/>
          <p:cNvSpPr txBox="1"/>
          <p:nvPr>
            <p:ph idx="1" type="body"/>
          </p:nvPr>
        </p:nvSpPr>
        <p:spPr>
          <a:xfrm>
            <a:off x="755998" y="5078522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8d6129098_0_6:notes"/>
          <p:cNvSpPr txBox="1"/>
          <p:nvPr>
            <p:ph idx="12" type="sldNum"/>
          </p:nvPr>
        </p:nvSpPr>
        <p:spPr>
          <a:xfrm>
            <a:off x="4278962" y="10157402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d6129098_0_11:notes"/>
          <p:cNvSpPr/>
          <p:nvPr>
            <p:ph idx="2" type="sldImg"/>
          </p:nvPr>
        </p:nvSpPr>
        <p:spPr>
          <a:xfrm>
            <a:off x="1107000" y="812517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d6129098_0_11:notes"/>
          <p:cNvSpPr txBox="1"/>
          <p:nvPr>
            <p:ph idx="1" type="body"/>
          </p:nvPr>
        </p:nvSpPr>
        <p:spPr>
          <a:xfrm>
            <a:off x="755998" y="5078522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8d6129098_0_11:notes"/>
          <p:cNvSpPr txBox="1"/>
          <p:nvPr>
            <p:ph idx="12" type="sldNum"/>
          </p:nvPr>
        </p:nvSpPr>
        <p:spPr>
          <a:xfrm>
            <a:off x="4278962" y="10157402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141378" y="671974"/>
            <a:ext cx="7267203" cy="3435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91"/>
              <a:buFont typeface="Century Gothic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141378" y="4799530"/>
            <a:ext cx="7267203" cy="1715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64" y="3490511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63590" y="3576062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412251" y="671974"/>
            <a:ext cx="6735397" cy="319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91"/>
              <a:buFont typeface="Century Gothic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663436" y="3863833"/>
            <a:ext cx="6233016" cy="41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1764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141378" y="4799530"/>
            <a:ext cx="7267203" cy="1715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64" y="3490511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63590" y="3576062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1993547" y="714301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775" spcFirstLastPara="1" rIns="10077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9006346" y="3202557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775" spcFirstLastPara="1" rIns="10077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141378" y="2687887"/>
            <a:ext cx="7267203" cy="3003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91"/>
              <a:buFont typeface="Century Gothic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141378" y="5711753"/>
            <a:ext cx="7267203" cy="80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64" y="5413092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63590" y="5492928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412251" y="671974"/>
            <a:ext cx="6735397" cy="319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91"/>
              <a:buFont typeface="Century Gothic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141378" y="4787798"/>
            <a:ext cx="7373374" cy="923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646"/>
              <a:buNone/>
              <a:defRPr sz="2646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141378" y="5711753"/>
            <a:ext cx="7373374" cy="80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64" y="5413092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63590" y="5492928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993547" y="714301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775" spcFirstLastPara="1" rIns="10077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9006346" y="3202557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775" spcFirstLastPara="1" rIns="10077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141378" y="691597"/>
            <a:ext cx="7267203" cy="31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91"/>
              <a:buFont typeface="Century Gothic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141378" y="4787798"/>
            <a:ext cx="7267203" cy="923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646"/>
              <a:buNone/>
              <a:defRPr sz="2646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141378" y="5711753"/>
            <a:ext cx="7267203" cy="80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64" y="5413092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63590" y="5492928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3633071" y="860207"/>
            <a:ext cx="4283817" cy="7267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5583783" y="2690924"/>
            <a:ext cx="5824426" cy="1825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1828886" y="1004089"/>
            <a:ext cx="5824426" cy="5199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ctrTitle"/>
          </p:nvPr>
        </p:nvSpPr>
        <p:spPr>
          <a:xfrm>
            <a:off x="2141378" y="2771884"/>
            <a:ext cx="7276539" cy="24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952"/>
              <a:buFont typeface="Century Gothic"/>
              <a:buNone/>
              <a:defRPr sz="59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141378" y="5266175"/>
            <a:ext cx="7276539" cy="1241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lvl="2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lvl="3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lvl="4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/>
          <p:nvPr/>
        </p:nvSpPr>
        <p:spPr>
          <a:xfrm>
            <a:off x="-34966" y="4763274"/>
            <a:ext cx="1538413" cy="861767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466691" y="4992980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2141378" y="2351900"/>
            <a:ext cx="7267203" cy="416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2141378" y="2286822"/>
            <a:ext cx="7267203" cy="1619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9"/>
              <a:buFont typeface="Century Gothic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141378" y="3947830"/>
            <a:ext cx="7267203" cy="948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5"/>
              <a:buNone/>
              <a:defRPr sz="2205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flipH="1" rot="10800000">
            <a:off x="64" y="3490511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563590" y="3576062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141378" y="2355320"/>
            <a:ext cx="3525057" cy="4152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5884008" y="2355320"/>
            <a:ext cx="3524573" cy="4152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2497390" y="2454441"/>
            <a:ext cx="3169045" cy="63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646"/>
              <a:buNone/>
              <a:defRPr sz="2646"/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2141378" y="3089666"/>
            <a:ext cx="3525057" cy="342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6235522" y="2450884"/>
            <a:ext cx="3167545" cy="635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646"/>
              <a:buNone/>
              <a:defRPr sz="2646"/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4" type="body"/>
          </p:nvPr>
        </p:nvSpPr>
        <p:spPr>
          <a:xfrm>
            <a:off x="5880049" y="3086109"/>
            <a:ext cx="3523018" cy="342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141378" y="491727"/>
            <a:ext cx="2898931" cy="107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5"/>
              <a:buFont typeface="Century Gothic"/>
              <a:buNone/>
              <a:defRPr sz="220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5229371" y="491727"/>
            <a:ext cx="4179210" cy="596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58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984"/>
              <a:buChar char="🠶"/>
              <a:defRPr/>
            </a:lvl1pPr>
            <a:lvl2pPr indent="-340614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Char char="🠶"/>
              <a:defRPr/>
            </a:lvl2pPr>
            <a:lvl3pPr indent="-32658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Char char="🠶"/>
              <a:defRPr/>
            </a:lvl3pPr>
            <a:lvl4pPr indent="-31261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4pPr>
            <a:lvl5pPr indent="-31261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141378" y="1762176"/>
            <a:ext cx="2898931" cy="469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43"/>
              <a:buNone/>
              <a:defRPr sz="1543"/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64" y="783960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141378" y="5291769"/>
            <a:ext cx="7267203" cy="6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6"/>
              <a:buFont typeface="Century Gothic"/>
              <a:buNone/>
              <a:defRPr sz="26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2" type="pic"/>
          </p:nvPr>
        </p:nvSpPr>
        <p:spPr>
          <a:xfrm>
            <a:off x="2141378" y="699927"/>
            <a:ext cx="7267203" cy="424939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764"/>
              <a:buFont typeface="Noto Sans Symbols"/>
              <a:buNone/>
              <a:defRPr b="0" i="0" sz="1764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764"/>
              <a:buFont typeface="Noto Sans Symbols"/>
              <a:buChar char="🠶"/>
              <a:defRPr b="0" i="0" sz="1764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543"/>
              <a:buFont typeface="Noto Sans Symbols"/>
              <a:buChar char="🠶"/>
              <a:defRPr b="0" i="0" sz="154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323"/>
              <a:buFont typeface="Noto Sans Symbols"/>
              <a:buChar char="🠶"/>
              <a:defRPr b="0" i="0" sz="132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323"/>
              <a:buFont typeface="Noto Sans Symbols"/>
              <a:buChar char="🠶"/>
              <a:defRPr b="0" i="0" sz="132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141378" y="5916497"/>
            <a:ext cx="7267203" cy="544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23"/>
              <a:buNone/>
              <a:defRPr sz="1323"/>
            </a:lvl1pPr>
            <a:lvl2pPr indent="-3429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64" y="5413092"/>
            <a:ext cx="1497494" cy="559978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63590" y="5492928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51990"/>
            <a:ext cx="2184135" cy="7317860"/>
            <a:chOff x="0" y="251990"/>
            <a:chExt cx="2184135" cy="7317860"/>
          </a:xfrm>
        </p:grpSpPr>
        <p:sp>
          <p:nvSpPr>
            <p:cNvPr id="11" name="Google Shape;11;p1"/>
            <p:cNvSpPr/>
            <p:nvPr/>
          </p:nvSpPr>
          <p:spPr>
            <a:xfrm>
              <a:off x="0" y="2838507"/>
              <a:ext cx="77083" cy="690289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8499" y="3479493"/>
              <a:ext cx="495357" cy="255980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18125" y="6004371"/>
              <a:ext cx="466810" cy="15654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35186" y="7169234"/>
              <a:ext cx="131335" cy="400616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7083" y="3528797"/>
              <a:ext cx="629546" cy="3669203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7126" y="251990"/>
              <a:ext cx="81372" cy="3227502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9957" y="3245287"/>
              <a:ext cx="59957" cy="544424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89577" y="6039301"/>
              <a:ext cx="145609" cy="1129933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93857" y="1542163"/>
              <a:ext cx="1590278" cy="4462207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06630" y="7197992"/>
              <a:ext cx="124193" cy="371849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89577" y="5907819"/>
              <a:ext cx="28547" cy="24447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50961" y="6883667"/>
              <a:ext cx="182724" cy="68617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2512" y="310"/>
            <a:ext cx="2152251" cy="7554133"/>
            <a:chOff x="22512" y="310"/>
            <a:chExt cx="2152251" cy="7554133"/>
          </a:xfrm>
        </p:grpSpPr>
        <p:sp>
          <p:nvSpPr>
            <p:cNvPr id="24" name="Google Shape;24;p1"/>
            <p:cNvSpPr/>
            <p:nvPr/>
          </p:nvSpPr>
          <p:spPr>
            <a:xfrm>
              <a:off x="22512" y="310"/>
              <a:ext cx="451448" cy="4851330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00204" y="4758116"/>
              <a:ext cx="386708" cy="17424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16658" y="6462521"/>
              <a:ext cx="393704" cy="1091921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73960" y="4810914"/>
              <a:ext cx="503944" cy="2464737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24967" y="1421105"/>
              <a:ext cx="159233" cy="3337011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012899" y="7243977"/>
              <a:ext cx="122483" cy="310466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56459" y="4527898"/>
              <a:ext cx="75245" cy="56391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86913" y="3467660"/>
              <a:ext cx="1287850" cy="2994861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977895" y="7275652"/>
              <a:ext cx="110240" cy="27879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86913" y="6500533"/>
              <a:ext cx="125986" cy="743434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86913" y="6363254"/>
              <a:ext cx="34994" cy="251331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916658" y="6969410"/>
              <a:ext cx="192481" cy="585033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201616" cy="7559673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144450" y="687967"/>
            <a:ext cx="7264130" cy="14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68"/>
              <a:buFont typeface="Century Gothic"/>
              <a:buNone/>
              <a:defRPr b="0" i="0" sz="3968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141378" y="2351900"/>
            <a:ext cx="7267203" cy="4283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584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984"/>
              <a:buFont typeface="Noto Sans Symbols"/>
              <a:buChar char="🠶"/>
              <a:defRPr b="0" i="0" sz="1984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0614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764"/>
              <a:buFont typeface="Noto Sans Symbols"/>
              <a:buChar char="🠶"/>
              <a:defRPr b="0" i="0" sz="1764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658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543"/>
              <a:buFont typeface="Noto Sans Symbols"/>
              <a:buChar char="🠶"/>
              <a:defRPr b="0" i="0" sz="154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261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323"/>
              <a:buFont typeface="Noto Sans Symbols"/>
              <a:buChar char="🠶"/>
              <a:defRPr b="0" i="0" sz="132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261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A53010"/>
              </a:buClr>
              <a:buSzPts val="1323"/>
              <a:buFont typeface="Noto Sans Symbols"/>
              <a:buChar char="🠶"/>
              <a:defRPr b="0" i="0" sz="1323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8568531" y="6762801"/>
            <a:ext cx="844878" cy="4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 b="0" i="0" sz="992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141378" y="6763597"/>
            <a:ext cx="6302026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92"/>
              <a:buFont typeface="Century Gothic"/>
              <a:buNone/>
              <a:defRPr b="0" i="0" sz="992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205"/>
              <a:buFont typeface="Century Gothic"/>
              <a:buNone/>
              <a:defRPr b="0" i="0" sz="2205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4294967295" type="title"/>
          </p:nvPr>
        </p:nvSpPr>
        <p:spPr>
          <a:xfrm>
            <a:off x="1535000" y="2944458"/>
            <a:ext cx="7655495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sz="3600"/>
              <a:t> Crack WPA/WPA2 WIFI Password  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4420381" y="4054277"/>
            <a:ext cx="4542156" cy="12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By:</a:t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Vandita Goyal       (2016ucp1004)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Pooja Yadav          (2016ucp1406)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Siddhant Gupta     (2016ucp1455)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894995" y="2224521"/>
            <a:ext cx="8490707" cy="65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3: airodump-ng –bssid A8:6B:AD:2B:E7:DD –c 5 –write WPAcrack mon0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 airodump-ng on one AP on one channel</a:t>
            </a:r>
            <a:endParaRPr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111" y="3488048"/>
            <a:ext cx="7124401" cy="2819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/>
        </p:nvSpPr>
        <p:spPr>
          <a:xfrm>
            <a:off x="661539" y="1846457"/>
            <a:ext cx="8764965" cy="93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4: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aireplay-ng –deauth 100 –a A8:6B:AD:2B:E7:DD  mon0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Sends de-authentication signals to all clients available on the particular WIFI whose password we want to crack</a:t>
            </a: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98" y="3032901"/>
            <a:ext cx="9072000" cy="3326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1313273" y="1871678"/>
            <a:ext cx="7454077" cy="93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5: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Capture the WPAhandshake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 way handshake which gets sniffed by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airodump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Through this, we acquire the encrypted password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01" y="3011759"/>
            <a:ext cx="8714881" cy="26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1988201" y="2311440"/>
            <a:ext cx="6104221" cy="65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6: aircrack-ng –w rockyou.txt WPAcrack-01.cap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 decryption of password using rockyou.txt</a:t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511" y="3558698"/>
            <a:ext cx="8048521" cy="2247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155" y="2401260"/>
            <a:ext cx="8324642" cy="425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3359314" y="1830964"/>
            <a:ext cx="3361995" cy="3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 of the WIFI is found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4294967295" type="title"/>
          </p:nvPr>
        </p:nvSpPr>
        <p:spPr>
          <a:xfrm>
            <a:off x="650929" y="2801566"/>
            <a:ext cx="9072567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00"/>
              <a:buFont typeface="Century Gothic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title"/>
          </p:nvPr>
        </p:nvSpPr>
        <p:spPr>
          <a:xfrm>
            <a:off x="2240964" y="529288"/>
            <a:ext cx="5598695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00"/>
              <a:buFont typeface="Century Gothic"/>
              <a:buNone/>
            </a:pPr>
            <a:r>
              <a:rPr lang="en-IN"/>
              <a:t>What is WPA2?  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47998" y="1572118"/>
            <a:ext cx="310006" cy="4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757979" y="1791352"/>
            <a:ext cx="50990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Wi-Fi was first developed in the late 1990s,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Wired Equivalent Privacy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created to give wireless communications confidentiality.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WEP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as it became known, proved terribly flawed and easily cracked.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757979" y="3779837"/>
            <a:ext cx="49578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replacement, most wireless access points now use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Wi-Fi Protected Access II with a pre-shared key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wireless security, known as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WPA2-PSK.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WPA2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uses a stronger encryption algorithm,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AES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that's very difficult to crack—but not impossible.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11" y="2767118"/>
            <a:ext cx="4034704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1581313" y="502825"/>
            <a:ext cx="69180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Century Gothic"/>
                <a:ea typeface="Century Gothic"/>
                <a:cs typeface="Century Gothic"/>
                <a:sym typeface="Century Gothic"/>
              </a:rPr>
              <a:t>How does Authentication take place?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265750" y="1643413"/>
            <a:ext cx="3987900" cy="5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In WPA2-PSK, authentication takes place in a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4-way Handshake process: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Both the client and Access point already have the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PSK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(pre-shared key) through which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PMK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(Pairwise Master Key) is derived.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Access point sends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Anonce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to client which uses it along with its own nonce (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Snonce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) and Mac Address of both client and Access point to create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Pairwise Transient key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675" y="1851475"/>
            <a:ext cx="4570575" cy="53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1664500" y="2288825"/>
            <a:ext cx="76812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sends back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Snonce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protected by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Integrity code (MIC)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encrypted by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PTK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the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Snonce,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Access point also generates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PTK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it then uses to validate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generate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Transient Key 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send it with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Thus both client and Access Point have confirmed that they know the </a:t>
            </a: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PSK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Finally, the client sends an Acknowledgement to Access Point and hence the data transfer can start.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855250" y="658875"/>
            <a:ext cx="69180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Authentication take place?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563590" y="868387"/>
            <a:ext cx="644898" cy="40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5"/>
              <a:buFont typeface="Calibri"/>
              <a:buNone/>
            </a:pPr>
            <a:r>
              <a:t/>
            </a:r>
            <a:endParaRPr b="0" i="0" sz="2205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2"/>
          <p:cNvSpPr txBox="1"/>
          <p:nvPr>
            <p:ph idx="4294967295" type="title"/>
          </p:nvPr>
        </p:nvSpPr>
        <p:spPr>
          <a:xfrm>
            <a:off x="601404" y="639837"/>
            <a:ext cx="9072567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00"/>
              <a:buFont typeface="Century Gothic"/>
              <a:buNone/>
            </a:pPr>
            <a:r>
              <a:rPr lang="en-IN"/>
              <a:t>Weakness of WPA2-PSK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4482373" y="2458149"/>
            <a:ext cx="484211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weakness in the WPA2-PSK system is that the encrypted password is shared in what is known as the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4-way handshake.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authenticates to the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point (AP), 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client and the AP go through a </a:t>
            </a:r>
            <a:r>
              <a:rPr b="1"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4-step process </a:t>
            </a: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authenticate the user to the AP.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we can grab the password at that time, we can then attempt to crack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104" y="2381238"/>
            <a:ext cx="3164937" cy="347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1475702" y="1544736"/>
            <a:ext cx="446351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Aircrack-ng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complete suite of tools to assess WiFi network security.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focuses on different areas of WiFi security: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Monitoring: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Packet capture and export of data to text files for further processing by third party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Attacking: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Replay attacks, deauthentication, fake access points and others via packet injection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Testing: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Checking WiFi cards and driver capabilities (capture and injection)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Cracking: WEP and WPA PSK (WPA 1 and 2)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36" y="2825392"/>
            <a:ext cx="28702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1937288" y="659627"/>
            <a:ext cx="69558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 Used – Aircrack-ng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1459813" y="780250"/>
            <a:ext cx="71610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latin typeface="Century Gothic"/>
                <a:ea typeface="Century Gothic"/>
                <a:cs typeface="Century Gothic"/>
                <a:sym typeface="Century Gothic"/>
              </a:rPr>
              <a:t>How does Aircrack crack the WIFI Password?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1768525" y="2028550"/>
            <a:ext cx="73863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The 4 way Handshake Password Cracking works by checking the MIC in the 4th frame.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Anonce, Snonce and the MAC addresses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are acquired along with the MIC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candidate passphrase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is picked and is then used to compute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PMK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PTK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is then computed using the nonces and the addresses.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Using that PTK,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MIC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is generated.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The generated MIC and the MIC that was obtained are compared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If they match, the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password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is correct. If they do not match, the </a:t>
            </a:r>
            <a:r>
              <a:rPr b="1" lang="en-IN" sz="1800">
                <a:latin typeface="Century Gothic"/>
                <a:ea typeface="Century Gothic"/>
                <a:cs typeface="Century Gothic"/>
                <a:sym typeface="Century Gothic"/>
              </a:rPr>
              <a:t>next candidate passphrase</a:t>
            </a:r>
            <a:r>
              <a:rPr lang="en-IN" sz="1800">
                <a:latin typeface="Century Gothic"/>
                <a:ea typeface="Century Gothic"/>
                <a:cs typeface="Century Gothic"/>
                <a:sym typeface="Century Gothic"/>
              </a:rPr>
              <a:t> is chosen.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4294967295" type="title"/>
          </p:nvPr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sz="3600"/>
              <a:t>Steps for cracking the Wi-Fi password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1845269" y="2300681"/>
            <a:ext cx="6849279" cy="65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airmon-ng start wlp3s0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This initialises wlp3s0 as a monitor (enables monitor mode)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845" y="3177286"/>
            <a:ext cx="8031659" cy="379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1877585" y="1871996"/>
            <a:ext cx="6606666" cy="65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 Airodump-ng mon0 </a:t>
            </a: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sniffs the packets on all of the WIFI connections available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92" y="2730512"/>
            <a:ext cx="8648055" cy="36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1394845" y="584393"/>
            <a:ext cx="8031659" cy="126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IN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 for cracking the Wi-Fi password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