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81" r:id="rId8"/>
    <p:sldId id="280" r:id="rId9"/>
    <p:sldId id="285" r:id="rId10"/>
    <p:sldId id="287" r:id="rId11"/>
    <p:sldId id="286" r:id="rId12"/>
    <p:sldId id="288" r:id="rId13"/>
    <p:sldId id="289" r:id="rId14"/>
    <p:sldId id="291" r:id="rId15"/>
    <p:sldId id="290" r:id="rId16"/>
    <p:sldId id="28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vanced_Encryption_Standard" TargetMode="External"/><Relationship Id="rId2" Type="http://schemas.openxmlformats.org/officeDocument/2006/relationships/hyperlink" Target="https://www.educative.io/edpresso/what-is-the-aes-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efmnVaDab4" TargetMode="External"/><Relationship Id="rId4" Type="http://schemas.openxmlformats.org/officeDocument/2006/relationships/hyperlink" Target="http://www.programming-algorithms.net/article/40203/Caesar-ciphe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143642" y="0"/>
            <a:ext cx="11907989" cy="66982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253740"/>
            <a:ext cx="7501651" cy="126619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Text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666480"/>
            <a:ext cx="7806450" cy="941837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					</a:t>
            </a:r>
            <a:r>
              <a:rPr lang="en-US" sz="1600" dirty="0">
                <a:solidFill>
                  <a:srgbClr val="FFFFFF"/>
                </a:solidFill>
              </a:rPr>
              <a:t>Prepared By:</a:t>
            </a:r>
          </a:p>
          <a:p>
            <a:pPr algn="just"/>
            <a:r>
              <a:rPr lang="en-US" sz="1600" dirty="0">
                <a:solidFill>
                  <a:srgbClr val="FFFFFF"/>
                </a:solidFill>
              </a:rPr>
              <a:t>					Vandit Rogheliya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24433-BE3A-480E-BD23-CF4943E8564A}"/>
              </a:ext>
            </a:extLst>
          </p:cNvPr>
          <p:cNvSpPr txBox="1">
            <a:spLocks/>
          </p:cNvSpPr>
          <p:nvPr/>
        </p:nvSpPr>
        <p:spPr>
          <a:xfrm>
            <a:off x="898398" y="219456"/>
            <a:ext cx="9720072" cy="1499616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en-US" sz="50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Output</a:t>
            </a:r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DES ALGORITHM</a:t>
            </a:r>
            <a:r>
              <a:rPr kumimoji="0" lang="en-US" sz="50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..</a:t>
            </a:r>
            <a:endParaRPr kumimoji="0" lang="en-IN" sz="5000" b="0" i="0" u="none" strike="noStrike" kern="1200" cap="all" spc="1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42" y="1110014"/>
            <a:ext cx="10068826" cy="534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81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24433-BE3A-480E-BD23-CF4943E8564A}"/>
              </a:ext>
            </a:extLst>
          </p:cNvPr>
          <p:cNvSpPr txBox="1">
            <a:spLocks/>
          </p:cNvSpPr>
          <p:nvPr/>
        </p:nvSpPr>
        <p:spPr>
          <a:xfrm>
            <a:off x="898398" y="219456"/>
            <a:ext cx="9720072" cy="1499616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en-US" sz="400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Output</a:t>
            </a:r>
            <a:r>
              <a:rPr lang="en-US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Caesar Cipher ALGORITHM</a:t>
            </a:r>
            <a:r>
              <a:rPr kumimoji="0" lang="en-US" sz="400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..</a:t>
            </a:r>
            <a:endParaRPr kumimoji="0" lang="en-IN" sz="4000" i="0" u="none" strike="noStrike" kern="1200" cap="all" spc="1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97" y="1340110"/>
            <a:ext cx="11050003" cy="385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83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24433-BE3A-480E-BD23-CF4943E8564A}"/>
              </a:ext>
            </a:extLst>
          </p:cNvPr>
          <p:cNvSpPr txBox="1">
            <a:spLocks/>
          </p:cNvSpPr>
          <p:nvPr/>
        </p:nvSpPr>
        <p:spPr>
          <a:xfrm>
            <a:off x="898398" y="219456"/>
            <a:ext cx="9720072" cy="1499616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 FOR Caesar Cipher ALGORITHM..</a:t>
            </a:r>
            <a:endParaRPr lang="en-IN" sz="4000" cap="all" spc="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1" y="969264"/>
            <a:ext cx="9979192" cy="531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5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DB3F-363A-4A3C-B21C-93D556C1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B760-E3E5-4C79-B3E7-79995DA1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https://www.educative.io/edpresso/what-is-the-aes-algorithm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https://en.wikipedia.org/wiki/Advanced_Encryption_Standard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http://www.programming-algorithms.net/article/40203/Caesar-cipher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https://www.youtube.com/watch?v=cefmnVaDab4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79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D7B3AE-A0B7-464B-B104-4B35E30DC825}"/>
              </a:ext>
            </a:extLst>
          </p:cNvPr>
          <p:cNvSpPr/>
          <p:nvPr/>
        </p:nvSpPr>
        <p:spPr>
          <a:xfrm>
            <a:off x="2997330" y="2461308"/>
            <a:ext cx="58422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1666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2BEA-12CB-4277-9F9C-146C2B4E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IN" sz="2400" dirty="0"/>
              <a:t>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Webpage to encrypt and decrypt text/message – </a:t>
            </a:r>
          </a:p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73736" lvl="1" indent="0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AES(</a:t>
            </a:r>
            <a:r>
              <a:rPr lang="en-IN" sz="2800" i="0" dirty="0">
                <a:solidFill>
                  <a:srgbClr val="202124"/>
                </a:solidFill>
                <a:effectLst/>
                <a:latin typeface="Times New Roman" pitchFamily="18" charset="0"/>
                <a:cs typeface="Times New Roman" pitchFamily="18" charset="0"/>
              </a:rPr>
              <a:t>Advanced Encryption Standard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73736" lvl="1" indent="0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DES(</a:t>
            </a:r>
            <a:r>
              <a:rPr lang="en-IN" sz="2800" i="0" dirty="0">
                <a:solidFill>
                  <a:srgbClr val="202124"/>
                </a:solidFill>
                <a:effectLst/>
                <a:latin typeface="Times New Roman" pitchFamily="18" charset="0"/>
                <a:cs typeface="Times New Roman" pitchFamily="18" charset="0"/>
              </a:rPr>
              <a:t>Data Encryption Standard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73736" lvl="1" indent="0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Caesar Cipher</a:t>
            </a:r>
          </a:p>
          <a:p>
            <a:pPr marL="173736" lvl="1" indent="0"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173736" lvl="1" indent="0"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1026" name="Picture 2" descr="Protecting Data through Encryption in a Public Blockchain | Platform 6">
            <a:extLst>
              <a:ext uri="{FF2B5EF4-FFF2-40B4-BE49-F238E27FC236}">
                <a16:creationId xmlns:a16="http://schemas.microsoft.com/office/drawing/2014/main" id="{90F1A05D-AF93-4E2E-8821-528BFCC05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4022114"/>
            <a:ext cx="5109210" cy="25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DBC4-5D68-46D2-BE4B-AF72229D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54C3-9E92-4FAE-9B06-F576430D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Provide GUI for encryption/decryption of text - entered by user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Choose algorithm (AES, DES, Caesar-cipher) to encrypt/decrypt</a:t>
            </a:r>
          </a:p>
        </p:txBody>
      </p:sp>
    </p:spTree>
    <p:extLst>
      <p:ext uri="{BB962C8B-B14F-4D97-AF65-F5344CB8AC3E}">
        <p14:creationId xmlns:p14="http://schemas.microsoft.com/office/powerpoint/2010/main" val="275350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CA2E-0602-4D19-BA66-0042C0AE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40C7-2BC9-4EA7-9A2F-C9D22C67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Go to webpage - message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3 options - algorithm – encryption/decryption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Enter text - to encrypt/decrypt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 Show the encrypted/decrypted message</a:t>
            </a:r>
          </a:p>
        </p:txBody>
      </p:sp>
    </p:spTree>
    <p:extLst>
      <p:ext uri="{BB962C8B-B14F-4D97-AF65-F5344CB8AC3E}">
        <p14:creationId xmlns:p14="http://schemas.microsoft.com/office/powerpoint/2010/main" val="422643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82A3E2-670E-4886-AA7C-D7DB99AC83A9}"/>
              </a:ext>
            </a:extLst>
          </p:cNvPr>
          <p:cNvSpPr/>
          <p:nvPr/>
        </p:nvSpPr>
        <p:spPr>
          <a:xfrm>
            <a:off x="182879" y="2188083"/>
            <a:ext cx="1744980" cy="9372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starts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42C984E-C85C-4400-A848-9948469A9D9E}"/>
              </a:ext>
            </a:extLst>
          </p:cNvPr>
          <p:cNvSpPr/>
          <p:nvPr/>
        </p:nvSpPr>
        <p:spPr>
          <a:xfrm rot="16200000">
            <a:off x="2024634" y="2326006"/>
            <a:ext cx="358140" cy="568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714C4A4F-EB7C-43D7-914F-A05E19C7187C}"/>
              </a:ext>
            </a:extLst>
          </p:cNvPr>
          <p:cNvSpPr/>
          <p:nvPr/>
        </p:nvSpPr>
        <p:spPr>
          <a:xfrm rot="10800000">
            <a:off x="10442448" y="2927984"/>
            <a:ext cx="609600" cy="963931"/>
          </a:xfrm>
          <a:prstGeom prst="bentUpArrow">
            <a:avLst/>
          </a:prstGeom>
          <a:scene3d>
            <a:camera prst="orthographicFront">
              <a:rot lat="0" lon="8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3172EA9-8DAC-4326-8EBD-8BC94D5EA06E}"/>
              </a:ext>
            </a:extLst>
          </p:cNvPr>
          <p:cNvSpPr/>
          <p:nvPr/>
        </p:nvSpPr>
        <p:spPr>
          <a:xfrm rot="5400000">
            <a:off x="9229234" y="4327845"/>
            <a:ext cx="358140" cy="573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9332A53F-6AD9-49DF-ADB8-5882FF29D3EB}"/>
              </a:ext>
            </a:extLst>
          </p:cNvPr>
          <p:cNvSpPr/>
          <p:nvPr/>
        </p:nvSpPr>
        <p:spPr>
          <a:xfrm>
            <a:off x="5093969" y="2076450"/>
            <a:ext cx="2849880" cy="13106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text to encrypt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16F6711-39B5-4CCA-8ADC-1C76C581C40F}"/>
              </a:ext>
            </a:extLst>
          </p:cNvPr>
          <p:cNvSpPr/>
          <p:nvPr/>
        </p:nvSpPr>
        <p:spPr>
          <a:xfrm rot="5400000">
            <a:off x="6757272" y="4290492"/>
            <a:ext cx="314706" cy="616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9BA20-AF3A-4D81-B346-9AE281941E07}"/>
              </a:ext>
            </a:extLst>
          </p:cNvPr>
          <p:cNvSpPr txBox="1"/>
          <p:nvPr/>
        </p:nvSpPr>
        <p:spPr>
          <a:xfrm>
            <a:off x="10008488" y="5855680"/>
            <a:ext cx="12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41E8F1-18A5-4A3C-BE6B-4A7788362B50}"/>
              </a:ext>
            </a:extLst>
          </p:cNvPr>
          <p:cNvSpPr txBox="1"/>
          <p:nvPr/>
        </p:nvSpPr>
        <p:spPr>
          <a:xfrm>
            <a:off x="9202673" y="4107069"/>
            <a:ext cx="67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FA9B6-E93E-4CAC-B88C-3CE99F7FB2A1}"/>
              </a:ext>
            </a:extLst>
          </p:cNvPr>
          <p:cNvSpPr txBox="1"/>
          <p:nvPr/>
        </p:nvSpPr>
        <p:spPr>
          <a:xfrm>
            <a:off x="752093" y="8447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Flowchart</a:t>
            </a:r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9332A53F-6AD9-49DF-ADB8-5882FF29D3EB}"/>
              </a:ext>
            </a:extLst>
          </p:cNvPr>
          <p:cNvSpPr/>
          <p:nvPr/>
        </p:nvSpPr>
        <p:spPr>
          <a:xfrm>
            <a:off x="2160269" y="2080260"/>
            <a:ext cx="2849880" cy="13106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algorithm for encryption</a:t>
            </a:r>
          </a:p>
        </p:txBody>
      </p:sp>
      <p:sp>
        <p:nvSpPr>
          <p:cNvPr id="24" name="Arrow: Down 7">
            <a:extLst>
              <a:ext uri="{FF2B5EF4-FFF2-40B4-BE49-F238E27FC236}">
                <a16:creationId xmlns:a16="http://schemas.microsoft.com/office/drawing/2014/main" id="{D42C984E-C85C-4400-A848-9948469A9D9E}"/>
              </a:ext>
            </a:extLst>
          </p:cNvPr>
          <p:cNvSpPr/>
          <p:nvPr/>
        </p:nvSpPr>
        <p:spPr>
          <a:xfrm rot="16200000">
            <a:off x="4885944" y="2444116"/>
            <a:ext cx="358140" cy="568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343900" y="2080260"/>
            <a:ext cx="2114550" cy="136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 Encrypted text</a:t>
            </a:r>
          </a:p>
        </p:txBody>
      </p:sp>
      <p:sp>
        <p:nvSpPr>
          <p:cNvPr id="26" name="Arrow: Down 7">
            <a:extLst>
              <a:ext uri="{FF2B5EF4-FFF2-40B4-BE49-F238E27FC236}">
                <a16:creationId xmlns:a16="http://schemas.microsoft.com/office/drawing/2014/main" id="{D42C984E-C85C-4400-A848-9948469A9D9E}"/>
              </a:ext>
            </a:extLst>
          </p:cNvPr>
          <p:cNvSpPr/>
          <p:nvPr/>
        </p:nvSpPr>
        <p:spPr>
          <a:xfrm rot="16200000">
            <a:off x="7804404" y="2493646"/>
            <a:ext cx="358140" cy="568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iamond 26"/>
          <p:cNvSpPr/>
          <p:nvPr/>
        </p:nvSpPr>
        <p:spPr>
          <a:xfrm>
            <a:off x="9704070" y="3977640"/>
            <a:ext cx="2251710" cy="13373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Decrypt message ?</a:t>
            </a:r>
          </a:p>
        </p:txBody>
      </p:sp>
      <p:sp>
        <p:nvSpPr>
          <p:cNvPr id="28" name="Arrow: Bent-Up 11">
            <a:extLst>
              <a:ext uri="{FF2B5EF4-FFF2-40B4-BE49-F238E27FC236}">
                <a16:creationId xmlns:a16="http://schemas.microsoft.com/office/drawing/2014/main" id="{714C4A4F-EB7C-43D7-914F-A05E19C7187C}"/>
              </a:ext>
            </a:extLst>
          </p:cNvPr>
          <p:cNvSpPr/>
          <p:nvPr/>
        </p:nvSpPr>
        <p:spPr>
          <a:xfrm rot="16200000">
            <a:off x="7479608" y="2407342"/>
            <a:ext cx="720090" cy="6398145"/>
          </a:xfrm>
          <a:prstGeom prst="bentUpArrow">
            <a:avLst>
              <a:gd name="adj1" fmla="val 39974"/>
              <a:gd name="adj2" fmla="val 50000"/>
              <a:gd name="adj3" fmla="val 50000"/>
            </a:avLst>
          </a:prstGeom>
          <a:scene3d>
            <a:camera prst="orthographicFront">
              <a:rot lat="0" lon="8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9332A53F-6AD9-49DF-ADB8-5882FF29D3EB}"/>
              </a:ext>
            </a:extLst>
          </p:cNvPr>
          <p:cNvSpPr/>
          <p:nvPr/>
        </p:nvSpPr>
        <p:spPr>
          <a:xfrm>
            <a:off x="7086599" y="4080510"/>
            <a:ext cx="2244089" cy="11277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Decrypt message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34890" y="4015740"/>
            <a:ext cx="1764030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Display decrypted </a:t>
            </a:r>
            <a:r>
              <a:rPr lang="en-IN" dirty="0" err="1">
                <a:solidFill>
                  <a:schemeClr val="tx1"/>
                </a:solidFill>
              </a:rPr>
              <a:t>msg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Bent-Up Arrow 35"/>
          <p:cNvSpPr/>
          <p:nvPr/>
        </p:nvSpPr>
        <p:spPr>
          <a:xfrm rot="10800000">
            <a:off x="3611880" y="4286250"/>
            <a:ext cx="1177290" cy="5943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iamond 29"/>
          <p:cNvSpPr/>
          <p:nvPr/>
        </p:nvSpPr>
        <p:spPr>
          <a:xfrm>
            <a:off x="2964180" y="4941570"/>
            <a:ext cx="1630680" cy="1104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Exit ?</a:t>
            </a:r>
          </a:p>
        </p:txBody>
      </p:sp>
      <p:sp>
        <p:nvSpPr>
          <p:cNvPr id="31" name="Arrow: Bent-Up 11">
            <a:extLst>
              <a:ext uri="{FF2B5EF4-FFF2-40B4-BE49-F238E27FC236}">
                <a16:creationId xmlns:a16="http://schemas.microsoft.com/office/drawing/2014/main" id="{714C4A4F-EB7C-43D7-914F-A05E19C7187C}"/>
              </a:ext>
            </a:extLst>
          </p:cNvPr>
          <p:cNvSpPr/>
          <p:nvPr/>
        </p:nvSpPr>
        <p:spPr>
          <a:xfrm>
            <a:off x="2330958" y="3474720"/>
            <a:ext cx="697992" cy="2125980"/>
          </a:xfrm>
          <a:prstGeom prst="bentUpArrow">
            <a:avLst/>
          </a:prstGeom>
          <a:scene3d>
            <a:camera prst="orthographicFront">
              <a:rot lat="0" lon="8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82A3E2-670E-4886-AA7C-D7DB99AC83A9}"/>
              </a:ext>
            </a:extLst>
          </p:cNvPr>
          <p:cNvSpPr/>
          <p:nvPr/>
        </p:nvSpPr>
        <p:spPr>
          <a:xfrm>
            <a:off x="335279" y="5920740"/>
            <a:ext cx="1744980" cy="9372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Arrow: Bent-Up 11">
            <a:extLst>
              <a:ext uri="{FF2B5EF4-FFF2-40B4-BE49-F238E27FC236}">
                <a16:creationId xmlns:a16="http://schemas.microsoft.com/office/drawing/2014/main" id="{714C4A4F-EB7C-43D7-914F-A05E19C7187C}"/>
              </a:ext>
            </a:extLst>
          </p:cNvPr>
          <p:cNvSpPr/>
          <p:nvPr/>
        </p:nvSpPr>
        <p:spPr>
          <a:xfrm rot="16200000">
            <a:off x="2688533" y="5445823"/>
            <a:ext cx="609600" cy="1734693"/>
          </a:xfrm>
          <a:prstGeom prst="bentUpArrow">
            <a:avLst/>
          </a:prstGeom>
          <a:scene3d>
            <a:camera prst="orthographicFront">
              <a:rot lat="0" lon="8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39BA20-AF3A-4D81-B346-9AE281941E07}"/>
              </a:ext>
            </a:extLst>
          </p:cNvPr>
          <p:cNvSpPr txBox="1"/>
          <p:nvPr/>
        </p:nvSpPr>
        <p:spPr>
          <a:xfrm>
            <a:off x="2502789" y="5950930"/>
            <a:ext cx="6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39BA20-AF3A-4D81-B346-9AE281941E07}"/>
              </a:ext>
            </a:extLst>
          </p:cNvPr>
          <p:cNvSpPr txBox="1"/>
          <p:nvPr/>
        </p:nvSpPr>
        <p:spPr>
          <a:xfrm>
            <a:off x="1935099" y="4846030"/>
            <a:ext cx="6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1973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24433-BE3A-480E-BD23-CF4943E8564A}"/>
              </a:ext>
            </a:extLst>
          </p:cNvPr>
          <p:cNvSpPr txBox="1">
            <a:spLocks/>
          </p:cNvSpPr>
          <p:nvPr/>
        </p:nvSpPr>
        <p:spPr>
          <a:xfrm>
            <a:off x="898398" y="219456"/>
            <a:ext cx="9720072" cy="149961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Output..</a:t>
            </a:r>
            <a:endParaRPr kumimoji="0" lang="en-IN" sz="5000" b="0" i="0" u="none" strike="noStrike" kern="1200" cap="all" spc="1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" y="1484502"/>
            <a:ext cx="11242508" cy="390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7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24433-BE3A-480E-BD23-CF4943E8564A}"/>
              </a:ext>
            </a:extLst>
          </p:cNvPr>
          <p:cNvSpPr txBox="1">
            <a:spLocks/>
          </p:cNvSpPr>
          <p:nvPr/>
        </p:nvSpPr>
        <p:spPr>
          <a:xfrm>
            <a:off x="898398" y="219456"/>
            <a:ext cx="9720072" cy="149961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Output FOR AES ALGORITHM..</a:t>
            </a:r>
            <a:endParaRPr kumimoji="0" lang="en-IN" sz="5000" b="0" i="0" u="none" strike="noStrike" kern="1200" cap="all" spc="1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97" y="969264"/>
            <a:ext cx="9966119" cy="516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9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24433-BE3A-480E-BD23-CF4943E8564A}"/>
              </a:ext>
            </a:extLst>
          </p:cNvPr>
          <p:cNvSpPr txBox="1">
            <a:spLocks/>
          </p:cNvSpPr>
          <p:nvPr/>
        </p:nvSpPr>
        <p:spPr>
          <a:xfrm>
            <a:off x="898398" y="219456"/>
            <a:ext cx="9720072" cy="1499616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en-US" sz="50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Output</a:t>
            </a:r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AES ALGORITHM</a:t>
            </a:r>
            <a:r>
              <a:rPr kumimoji="0" lang="en-US" sz="50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..</a:t>
            </a:r>
            <a:endParaRPr kumimoji="0" lang="en-IN" sz="5000" b="0" i="0" u="none" strike="noStrike" kern="1200" cap="all" spc="1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0" y="969264"/>
            <a:ext cx="10761245" cy="574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72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F24433-BE3A-480E-BD23-CF4943E8564A}"/>
              </a:ext>
            </a:extLst>
          </p:cNvPr>
          <p:cNvSpPr txBox="1">
            <a:spLocks/>
          </p:cNvSpPr>
          <p:nvPr/>
        </p:nvSpPr>
        <p:spPr>
          <a:xfrm>
            <a:off x="898398" y="219456"/>
            <a:ext cx="9720072" cy="1499616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en-US" sz="50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Output</a:t>
            </a:r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DES ALGORITHM</a:t>
            </a:r>
            <a:r>
              <a:rPr kumimoji="0" lang="en-US" sz="50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..</a:t>
            </a:r>
            <a:endParaRPr kumimoji="0" lang="en-IN" sz="5000" b="0" i="0" u="none" strike="noStrike" kern="1200" cap="all" spc="1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98" y="1254323"/>
            <a:ext cx="10134559" cy="470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29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346</TotalTime>
  <Words>225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Text Cryptography</vt:lpstr>
      <vt:lpstr>Definition</vt:lpstr>
      <vt:lpstr>Functionality/features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encryption and decryption</dc:title>
  <dc:creator>pratik patel</dc:creator>
  <cp:lastModifiedBy>18DCS100 - VANDIT ROGHELIYA</cp:lastModifiedBy>
  <cp:revision>41</cp:revision>
  <dcterms:created xsi:type="dcterms:W3CDTF">2021-02-28T21:41:46Z</dcterms:created>
  <dcterms:modified xsi:type="dcterms:W3CDTF">2021-10-08T05:36:00Z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