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63" r:id="rId5"/>
    <p:sldId id="262" r:id="rId6"/>
    <p:sldId id="261" r:id="rId7"/>
    <p:sldId id="264" r:id="rId8"/>
    <p:sldId id="269" r:id="rId9"/>
    <p:sldId id="270" r:id="rId10"/>
    <p:sldId id="267" r:id="rId11"/>
  </p:sldIdLst>
  <p:sldSz cx="12192000" cy="6858000"/>
  <p:notesSz cx="6858000" cy="9144000"/>
  <p:embeddedFontLst>
    <p:embeddedFont>
      <p:font typeface="Franklin Gothic" panose="020B0604020202020204" charset="0"/>
      <p:bold r:id="rId13"/>
    </p:embeddedFont>
    <p:embeddedFont>
      <p:font typeface="Libre Franklin" pitchFamily="2" charset="0"/>
      <p:regular r:id="rId14"/>
      <p:bold r:id="rId15"/>
      <p:italic r:id="rId16"/>
      <p:boldItalic r:id="rId17"/>
    </p:embeddedFont>
    <p:embeddedFont>
      <p:font typeface="Sitka Text Semibold" pitchFamily="2" charset="0"/>
      <p:bold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4" autoAdjust="0"/>
    <p:restoredTop sz="94660"/>
  </p:normalViewPr>
  <p:slideViewPr>
    <p:cSldViewPr snapToGrid="0">
      <p:cViewPr>
        <p:scale>
          <a:sx n="75" d="100"/>
          <a:sy n="75" d="100"/>
        </p:scale>
        <p:origin x="883" y="2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690346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407685" y="380292"/>
            <a:ext cx="6461759" cy="1151688"/>
          </a:xfrm>
          <a:prstGeom prst="rect">
            <a:avLst/>
          </a:prstGeom>
          <a:noFill/>
          <a:ln>
            <a:noFill/>
          </a:ln>
        </p:spPr>
        <p:txBody>
          <a:bodyPr spcFirstLastPara="1" wrap="square" lIns="0" tIns="0" rIns="0" bIns="0" anchor="t" anchorCtr="0">
            <a:noAutofit/>
          </a:bodyPr>
          <a:lstStyle/>
          <a:p>
            <a:pPr lvl="0" algn="ctr">
              <a:lnSpc>
                <a:spcPct val="100000"/>
              </a:lnSpc>
              <a:buSzPts val="3600"/>
            </a:pPr>
            <a:r>
              <a:rPr lang="en-US" sz="3000" dirty="0">
                <a:latin typeface="Söhne"/>
              </a:rPr>
              <a:t>Online Chabot-Based Ticketing System for Museums</a:t>
            </a:r>
          </a:p>
        </p:txBody>
      </p:sp>
      <p:sp>
        <p:nvSpPr>
          <p:cNvPr id="211" name="Google Shape;211;p1"/>
          <p:cNvSpPr txBox="1">
            <a:spLocks noGrp="1"/>
          </p:cNvSpPr>
          <p:nvPr>
            <p:ph type="body" idx="1"/>
          </p:nvPr>
        </p:nvSpPr>
        <p:spPr>
          <a:xfrm>
            <a:off x="5451518" y="2053151"/>
            <a:ext cx="6461759" cy="4424557"/>
          </a:xfrm>
          <a:prstGeom prst="rect">
            <a:avLst/>
          </a:prstGeom>
          <a:noFill/>
          <a:ln>
            <a:noFill/>
          </a:ln>
        </p:spPr>
        <p:txBody>
          <a:bodyPr spcFirstLastPara="1" wrap="square" lIns="0" tIns="0" rIns="0" bIns="0" anchor="t" anchorCtr="0">
            <a:noAutofit/>
          </a:bodyPr>
          <a:lstStyle/>
          <a:p>
            <a:pPr marL="0" lvl="0" indent="0"/>
            <a:r>
              <a:rPr lang="en-US" dirty="0">
                <a:latin typeface="Söhne"/>
                <a:ea typeface="Franklin Gothic"/>
                <a:cs typeface="Times New Roman" panose="02020603050405020304" pitchFamily="18" charset="0"/>
                <a:sym typeface="Franklin Gothic"/>
              </a:rPr>
              <a:t>Problem Statement: </a:t>
            </a:r>
            <a:r>
              <a:rPr lang="en-US" sz="1800" dirty="0">
                <a:solidFill>
                  <a:schemeClr val="tx1"/>
                </a:solidFill>
                <a:latin typeface="Söhne"/>
              </a:rPr>
              <a:t> Chabot-Based Ticketing System for Museums</a:t>
            </a:r>
            <a:endParaRPr dirty="0">
              <a:solidFill>
                <a:schemeClr val="tx1"/>
              </a:solidFill>
              <a:latin typeface="Söhne"/>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br>
              <a:rPr lang="en-US" dirty="0">
                <a:latin typeface="Söhne"/>
                <a:ea typeface="Franklin Gothic"/>
                <a:cs typeface="Times New Roman" panose="02020603050405020304" pitchFamily="18" charset="0"/>
                <a:sym typeface="Franklin Gothic"/>
              </a:rPr>
            </a:br>
            <a:r>
              <a:rPr lang="en-US" dirty="0">
                <a:latin typeface="Söhne"/>
                <a:ea typeface="Franklin Gothic"/>
                <a:cs typeface="Times New Roman" panose="02020603050405020304" pitchFamily="18" charset="0"/>
                <a:sym typeface="Franklin Gothic"/>
              </a:rPr>
              <a:t>Project Group Number: </a:t>
            </a:r>
            <a:r>
              <a:rPr lang="en-US" dirty="0">
                <a:solidFill>
                  <a:schemeClr val="tx1"/>
                </a:solidFill>
                <a:latin typeface="Söhne"/>
                <a:ea typeface="Franklin Gothic"/>
                <a:cs typeface="Times New Roman" panose="02020603050405020304" pitchFamily="18" charset="0"/>
                <a:sym typeface="Franklin Gothic"/>
              </a:rPr>
              <a:t>18</a:t>
            </a:r>
          </a:p>
          <a:p>
            <a:pPr marL="0" lvl="0" indent="0" algn="l" rtl="0">
              <a:lnSpc>
                <a:spcPct val="90000"/>
              </a:lnSpc>
              <a:spcBef>
                <a:spcPts val="1000"/>
              </a:spcBef>
              <a:spcAft>
                <a:spcPts val="0"/>
              </a:spcAft>
              <a:buClr>
                <a:schemeClr val="lt2"/>
              </a:buClr>
              <a:buSzPts val="1800"/>
              <a:buNone/>
            </a:pPr>
            <a:br>
              <a:rPr lang="en-US" dirty="0">
                <a:latin typeface="Söhne"/>
                <a:ea typeface="Franklin Gothic"/>
                <a:cs typeface="Times New Roman" panose="02020603050405020304" pitchFamily="18" charset="0"/>
                <a:sym typeface="Franklin Gothic"/>
              </a:rPr>
            </a:br>
            <a:r>
              <a:rPr lang="en-US" dirty="0">
                <a:latin typeface="Söhne"/>
                <a:ea typeface="Franklin Gothic"/>
                <a:cs typeface="Times New Roman" panose="02020603050405020304" pitchFamily="18" charset="0"/>
                <a:sym typeface="Franklin Gothic"/>
              </a:rPr>
              <a:t>Group Member Details:</a:t>
            </a:r>
          </a:p>
          <a:p>
            <a:pPr marL="0" lvl="0" indent="0" algn="l" rtl="0">
              <a:lnSpc>
                <a:spcPct val="90000"/>
              </a:lnSpc>
              <a:spcBef>
                <a:spcPts val="1000"/>
              </a:spcBef>
              <a:spcAft>
                <a:spcPts val="0"/>
              </a:spcAft>
              <a:buClr>
                <a:schemeClr val="lt2"/>
              </a:buClr>
              <a:buSzPts val="1800"/>
              <a:buNone/>
            </a:pPr>
            <a:r>
              <a:rPr lang="en-US" dirty="0">
                <a:latin typeface="Söhne"/>
                <a:cs typeface="Times New Roman" panose="02020603050405020304" pitchFamily="18" charset="0"/>
                <a:sym typeface="Franklin Gothic"/>
              </a:rPr>
              <a:t>       </a:t>
            </a:r>
            <a:r>
              <a:rPr lang="en-US" sz="1700" dirty="0">
                <a:solidFill>
                  <a:schemeClr val="tx1"/>
                </a:solidFill>
                <a:latin typeface="Söhne"/>
                <a:cs typeface="Times New Roman" panose="02020603050405020304" pitchFamily="18" charset="0"/>
                <a:sym typeface="Franklin Gothic"/>
              </a:rPr>
              <a:t>Sanjana Lodhi                           0187AS221053 </a:t>
            </a:r>
          </a:p>
          <a:p>
            <a:pPr marL="0" lvl="0" indent="0" algn="l" rtl="0">
              <a:lnSpc>
                <a:spcPct val="90000"/>
              </a:lnSpc>
              <a:spcBef>
                <a:spcPts val="1000"/>
              </a:spcBef>
              <a:spcAft>
                <a:spcPts val="0"/>
              </a:spcAft>
              <a:buClr>
                <a:schemeClr val="lt2"/>
              </a:buClr>
              <a:buSzPts val="1800"/>
              <a:buNone/>
            </a:pPr>
            <a:r>
              <a:rPr lang="en-US" sz="1700" dirty="0">
                <a:solidFill>
                  <a:schemeClr val="tx1"/>
                </a:solidFill>
                <a:latin typeface="Söhne"/>
                <a:cs typeface="Times New Roman" panose="02020603050405020304" pitchFamily="18" charset="0"/>
                <a:sym typeface="Franklin Gothic"/>
              </a:rPr>
              <a:t>       Vandana Yadav                         0187AS221064</a:t>
            </a:r>
          </a:p>
          <a:p>
            <a:pPr marL="0" lvl="0" indent="0" algn="l" rtl="0">
              <a:lnSpc>
                <a:spcPct val="90000"/>
              </a:lnSpc>
              <a:spcBef>
                <a:spcPts val="1000"/>
              </a:spcBef>
              <a:spcAft>
                <a:spcPts val="0"/>
              </a:spcAft>
              <a:buClr>
                <a:schemeClr val="lt2"/>
              </a:buClr>
              <a:buSzPts val="1800"/>
              <a:buNone/>
            </a:pPr>
            <a:r>
              <a:rPr lang="en-US" sz="1700" dirty="0">
                <a:solidFill>
                  <a:schemeClr val="tx1"/>
                </a:solidFill>
                <a:latin typeface="Söhne"/>
                <a:cs typeface="Times New Roman" panose="02020603050405020304" pitchFamily="18" charset="0"/>
                <a:sym typeface="Franklin Gothic"/>
              </a:rPr>
              <a:t>        Sonu </a:t>
            </a:r>
            <a:r>
              <a:rPr lang="en-US" sz="1700" dirty="0" err="1">
                <a:solidFill>
                  <a:schemeClr val="tx1"/>
                </a:solidFill>
                <a:latin typeface="Söhne"/>
                <a:cs typeface="Times New Roman" panose="02020603050405020304" pitchFamily="18" charset="0"/>
                <a:sym typeface="Franklin Gothic"/>
              </a:rPr>
              <a:t>Kushwah</a:t>
            </a:r>
            <a:r>
              <a:rPr lang="en-US" sz="1700" dirty="0">
                <a:solidFill>
                  <a:schemeClr val="tx1"/>
                </a:solidFill>
                <a:latin typeface="Söhne"/>
                <a:cs typeface="Times New Roman" panose="02020603050405020304" pitchFamily="18" charset="0"/>
                <a:sym typeface="Franklin Gothic"/>
              </a:rPr>
              <a:t>                         0187AS221060</a:t>
            </a:r>
            <a:endParaRPr sz="1700" dirty="0">
              <a:solidFill>
                <a:schemeClr val="tx1"/>
              </a:solidFill>
              <a:latin typeface="Söhne"/>
              <a:cs typeface="Times New Roman" panose="02020603050405020304" pitchFamily="18" charset="0"/>
            </a:endParaRPr>
          </a:p>
          <a:p>
            <a:pPr marL="0" indent="0"/>
            <a:br>
              <a:rPr lang="en-US" dirty="0">
                <a:solidFill>
                  <a:schemeClr val="tx1"/>
                </a:solidFill>
                <a:latin typeface="Söhne"/>
                <a:ea typeface="Franklin Gothic"/>
                <a:cs typeface="Times New Roman" panose="02020603050405020304" pitchFamily="18" charset="0"/>
                <a:sym typeface="Franklin Gothic"/>
              </a:rPr>
            </a:br>
            <a:r>
              <a:rPr lang="en-US" dirty="0">
                <a:latin typeface="Söhne"/>
                <a:ea typeface="Franklin Gothic"/>
                <a:cs typeface="Times New Roman" panose="02020603050405020304" pitchFamily="18" charset="0"/>
                <a:sym typeface="Franklin Gothic"/>
              </a:rPr>
              <a:t>Guide Details: </a:t>
            </a:r>
            <a:r>
              <a:rPr lang="en-US" dirty="0">
                <a:solidFill>
                  <a:schemeClr val="tx1"/>
                </a:solidFill>
                <a:latin typeface="Söhne"/>
                <a:ea typeface="Franklin Gothic"/>
                <a:cs typeface="Times New Roman" panose="02020603050405020304" pitchFamily="18" charset="0"/>
                <a:sym typeface="Franklin Gothic"/>
              </a:rPr>
              <a:t>Dr. Vasima Khan</a:t>
            </a:r>
            <a:endParaRPr lang="en-US" dirty="0">
              <a:solidFill>
                <a:schemeClr val="tx1"/>
              </a:solidFill>
              <a:latin typeface="Söhne"/>
              <a:cs typeface="Times New Roman" panose="02020603050405020304" pitchFamily="18" charset="0"/>
            </a:endParaRPr>
          </a:p>
          <a:p>
            <a:pPr marL="0" lvl="0" indent="0" algn="l" rtl="0">
              <a:lnSpc>
                <a:spcPct val="90000"/>
              </a:lnSpc>
              <a:spcBef>
                <a:spcPts val="1000"/>
              </a:spcBef>
              <a:spcAft>
                <a:spcPts val="0"/>
              </a:spcAft>
              <a:buClr>
                <a:schemeClr val="lt2"/>
              </a:buClr>
              <a:buSzPts val="1800"/>
              <a:buNone/>
            </a:pPr>
            <a:endParaRPr lang="en-US" dirty="0"/>
          </a:p>
        </p:txBody>
      </p:sp>
      <p:sp>
        <p:nvSpPr>
          <p:cNvPr id="3" name="TextBox 2"/>
          <p:cNvSpPr txBox="1"/>
          <p:nvPr/>
        </p:nvSpPr>
        <p:spPr>
          <a:xfrm>
            <a:off x="1937981" y="380292"/>
            <a:ext cx="3190200" cy="830997"/>
          </a:xfrm>
          <a:prstGeom prst="rect">
            <a:avLst/>
          </a:prstGeom>
          <a:noFill/>
        </p:spPr>
        <p:txBody>
          <a:bodyPr wrap="square" rtlCol="0">
            <a:spAutoFit/>
          </a:bodyPr>
          <a:lstStyle/>
          <a:p>
            <a:r>
              <a:rPr lang="en-US" sz="2400" b="1" dirty="0">
                <a:latin typeface="Söhne"/>
                <a:cs typeface="Times New Roman" panose="02020603050405020304" pitchFamily="18" charset="0"/>
              </a:rPr>
              <a:t>MINOR PROJECT-II</a:t>
            </a:r>
          </a:p>
          <a:p>
            <a:r>
              <a:rPr lang="en-US" sz="2400" b="1" dirty="0">
                <a:latin typeface="Söhne"/>
                <a:cs typeface="Times New Roman" panose="02020603050405020304" pitchFamily="18" charset="0"/>
              </a:rPr>
              <a:t>          AD-608</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240" y="86012"/>
            <a:ext cx="1107741" cy="1438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t>Important Pointers</a:t>
            </a:r>
            <a:endParaRPr dirty="0"/>
          </a:p>
        </p:txBody>
      </p:sp>
      <p:sp>
        <p:nvSpPr>
          <p:cNvPr id="244" name="Google Shape;244;p5"/>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a:t>Please ensure below pointers are met while  </a:t>
            </a:r>
            <a:endParaRPr/>
          </a:p>
        </p:txBody>
      </p:sp>
      <p:sp>
        <p:nvSpPr>
          <p:cNvPr id="245" name="Google Shape;245;p5"/>
          <p:cNvSpPr txBox="1">
            <a:spLocks noGrp="1"/>
          </p:cNvSpPr>
          <p:nvPr>
            <p:ph type="body" idx="1"/>
          </p:nvPr>
        </p:nvSpPr>
        <p:spPr>
          <a:xfrm>
            <a:off x="952499" y="2656903"/>
            <a:ext cx="10572561" cy="3922968"/>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dirty="0"/>
              <a:t>Kindly keep the maximum slides limit to 10 pages</a:t>
            </a:r>
            <a:endParaRPr dirty="0"/>
          </a:p>
          <a:p>
            <a:pPr marL="285750" lvl="0" indent="-285750" algn="l" rtl="0">
              <a:lnSpc>
                <a:spcPct val="90000"/>
              </a:lnSpc>
              <a:spcBef>
                <a:spcPts val="1000"/>
              </a:spcBef>
              <a:spcAft>
                <a:spcPts val="0"/>
              </a:spcAft>
              <a:buClr>
                <a:schemeClr val="dk1"/>
              </a:buClr>
              <a:buSzPts val="1600"/>
              <a:buFont typeface="Noto Sans Symbols"/>
              <a:buChar char="⮚"/>
            </a:pPr>
            <a:r>
              <a:rPr lang="en-US" dirty="0"/>
              <a:t>All the topics should be utilized for description of your idea</a:t>
            </a:r>
            <a:endParaRPr dirty="0"/>
          </a:p>
          <a:p>
            <a:pPr marL="285750" lvl="0" indent="-285750" algn="l" rtl="0">
              <a:lnSpc>
                <a:spcPct val="90000"/>
              </a:lnSpc>
              <a:spcBef>
                <a:spcPts val="1000"/>
              </a:spcBef>
              <a:spcAft>
                <a:spcPts val="0"/>
              </a:spcAft>
              <a:buClr>
                <a:schemeClr val="dk1"/>
              </a:buClr>
              <a:buSzPts val="1600"/>
              <a:buFont typeface="Noto Sans Symbols"/>
              <a:buChar char="⮚"/>
            </a:pPr>
            <a:r>
              <a:rPr lang="en-US" dirty="0"/>
              <a:t>Try to avoid paragraphs and post your idea in points</a:t>
            </a:r>
            <a:endParaRPr dirty="0"/>
          </a:p>
          <a:p>
            <a:pPr marL="285750" lvl="0" indent="-285750" algn="l" rtl="0">
              <a:lnSpc>
                <a:spcPct val="90000"/>
              </a:lnSpc>
              <a:spcBef>
                <a:spcPts val="1000"/>
              </a:spcBef>
              <a:spcAft>
                <a:spcPts val="0"/>
              </a:spcAft>
              <a:buClr>
                <a:schemeClr val="dk1"/>
              </a:buClr>
              <a:buSzPts val="1600"/>
              <a:buFont typeface="Noto Sans Symbols"/>
              <a:buChar char="⮚"/>
            </a:pPr>
            <a:r>
              <a:rPr lang="en-US" dirty="0"/>
              <a:t>Keep your explanation precisely and easy to understand</a:t>
            </a:r>
          </a:p>
          <a:p>
            <a:pPr marL="285750" lvl="0" indent="-285750">
              <a:buFont typeface="Noto Sans Symbols"/>
              <a:buChar char="⮚"/>
            </a:pPr>
            <a:r>
              <a:rPr lang="en-US" dirty="0"/>
              <a:t>Delete Important Pointers  slide After Creating a Presentation</a:t>
            </a:r>
          </a:p>
          <a:p>
            <a:pPr marL="285750" lvl="0" indent="-285750" algn="l" rtl="0">
              <a:lnSpc>
                <a:spcPct val="90000"/>
              </a:lnSpc>
              <a:spcBef>
                <a:spcPts val="1000"/>
              </a:spcBef>
              <a:spcAft>
                <a:spcPts val="0"/>
              </a:spcAft>
              <a:buClr>
                <a:schemeClr val="dk1"/>
              </a:buClr>
              <a:buSzPts val="1600"/>
              <a:buFont typeface="Noto Sans Symbols"/>
              <a:buChar char="⮚"/>
            </a:pPr>
            <a:endParaRPr dirty="0"/>
          </a:p>
        </p:txBody>
      </p:sp>
      <p:sp>
        <p:nvSpPr>
          <p:cNvPr id="246" name="Google Shape;246;p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10</a:t>
            </a:fld>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78" y="117497"/>
            <a:ext cx="697550" cy="699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5633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Sitka Text Semibold" pitchFamily="2" charset="0"/>
              </a:rPr>
              <a:t>Idea/Approach Details</a:t>
            </a:r>
            <a:endParaRPr dirty="0">
              <a:latin typeface="Sitka Text Semibold" pitchFamily="2" charset="0"/>
            </a:endParaRPr>
          </a:p>
        </p:txBody>
      </p:sp>
      <p:sp>
        <p:nvSpPr>
          <p:cNvPr id="218" name="Google Shape;218;p2"/>
          <p:cNvSpPr txBox="1">
            <a:spLocks noGrp="1"/>
          </p:cNvSpPr>
          <p:nvPr>
            <p:ph type="body" idx="1"/>
          </p:nvPr>
        </p:nvSpPr>
        <p:spPr>
          <a:xfrm>
            <a:off x="971550" y="2289363"/>
            <a:ext cx="5534431" cy="2877441"/>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dirty="0">
                <a:solidFill>
                  <a:schemeClr val="lt2"/>
                </a:solidFill>
                <a:latin typeface="Söhne"/>
                <a:ea typeface="Franklin Gothic"/>
                <a:cs typeface="Franklin Gothic"/>
                <a:sym typeface="Franklin Gothic"/>
              </a:rPr>
              <a:t>Solution and Prototype :</a:t>
            </a:r>
            <a:endParaRPr dirty="0">
              <a:latin typeface="Söhne"/>
            </a:endParaRPr>
          </a:p>
          <a:p>
            <a:pPr marL="285750" lvl="0" indent="-285750" algn="just">
              <a:buFont typeface="Noto Sans Symbols"/>
              <a:buChar char="⮚"/>
            </a:pPr>
            <a:r>
              <a:rPr lang="en-US" dirty="0"/>
              <a:t>The AI-powered chatbot automates museum ticket bookings by interacting with users, collecting details, and providing instant confirmations. Built with Flask and MySQL, it ensures secure data storage, seamless communication, and a user-friendly experience, making the booking process efficient and accessible 24/7.</a:t>
            </a:r>
            <a:endParaRPr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2</a:t>
            </a:fld>
            <a:endParaRPr/>
          </a:p>
        </p:txBody>
      </p:sp>
      <p:sp>
        <p:nvSpPr>
          <p:cNvPr id="222" name="Google Shape;222;p2"/>
          <p:cNvSpPr txBox="1"/>
          <p:nvPr/>
        </p:nvSpPr>
        <p:spPr>
          <a:xfrm>
            <a:off x="7237172" y="2866391"/>
            <a:ext cx="4572001" cy="371348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 </a:t>
            </a:r>
            <a:r>
              <a:rPr lang="en-US" sz="1800" b="0" i="0" dirty="0">
                <a:solidFill>
                  <a:schemeClr val="lt2"/>
                </a:solidFill>
                <a:latin typeface="Söhne"/>
                <a:ea typeface="Franklin Gothic"/>
                <a:cs typeface="Franklin Gothic"/>
                <a:sym typeface="Franklin Gothic"/>
              </a:rPr>
              <a:t>Technology stack here</a:t>
            </a:r>
            <a:r>
              <a:rPr lang="en-US" sz="1600" b="0" i="0" dirty="0">
                <a:solidFill>
                  <a:schemeClr val="dk1"/>
                </a:solidFill>
                <a:latin typeface="Söhne"/>
                <a:ea typeface="Libre Franklin"/>
                <a:cs typeface="Libre Franklin"/>
                <a:sym typeface="Libre Franklin"/>
              </a:rPr>
              <a:t>:</a:t>
            </a:r>
            <a:endParaRPr dirty="0">
              <a:latin typeface="Söhne"/>
            </a:endParaRPr>
          </a:p>
          <a:p>
            <a:r>
              <a:rPr lang="en-US" sz="1600" b="1" dirty="0"/>
              <a:t>Programming Language - Python</a:t>
            </a:r>
          </a:p>
          <a:p>
            <a:r>
              <a:rPr lang="en-US" sz="1600" b="1" dirty="0"/>
              <a:t>    Python</a:t>
            </a:r>
            <a:r>
              <a:rPr lang="en-US" sz="1600" dirty="0"/>
              <a:t> is widely used for web development,</a:t>
            </a:r>
          </a:p>
          <a:p>
            <a:r>
              <a:rPr lang="en-US" sz="1600" dirty="0"/>
              <a:t>    automation, and AI-driven applications. It</a:t>
            </a:r>
          </a:p>
          <a:p>
            <a:r>
              <a:rPr lang="en-US" sz="1600" dirty="0"/>
              <a:t>    provides a rich ecosystem of libraries and </a:t>
            </a:r>
          </a:p>
          <a:p>
            <a:r>
              <a:rPr lang="en-US" sz="1600" dirty="0"/>
              <a:t>    frameworks, making it ideal for building   </a:t>
            </a:r>
          </a:p>
          <a:p>
            <a:r>
              <a:rPr lang="en-US" sz="1600" dirty="0"/>
              <a:t>    interactive chatbots.</a:t>
            </a:r>
            <a:br>
              <a:rPr lang="en-US" sz="1600" dirty="0"/>
            </a:br>
            <a:r>
              <a:rPr lang="en-US" sz="1800" b="1" dirty="0">
                <a:solidFill>
                  <a:schemeClr val="tx1"/>
                </a:solidFill>
                <a:latin typeface="Söhne"/>
                <a:ea typeface="Libre Franklin"/>
                <a:cs typeface="Libre Franklin"/>
                <a:sym typeface="Libre Franklin"/>
              </a:rPr>
              <a:t>Framework</a:t>
            </a:r>
            <a:r>
              <a:rPr lang="en-US" sz="1800" b="0" i="0" dirty="0">
                <a:solidFill>
                  <a:schemeClr val="dk1"/>
                </a:solidFill>
                <a:latin typeface="Söhne"/>
                <a:ea typeface="Libre Franklin"/>
                <a:cs typeface="Libre Franklin"/>
                <a:sym typeface="Libre Franklin"/>
              </a:rPr>
              <a:t> :</a:t>
            </a:r>
          </a:p>
          <a:p>
            <a:pPr marL="285750" indent="-285750">
              <a:buFont typeface="Arial" panose="020B0604020202020204" pitchFamily="34" charset="0"/>
              <a:buChar char="•"/>
            </a:pPr>
            <a:r>
              <a:rPr lang="en-US" sz="1600" b="1" dirty="0"/>
              <a:t>Flask</a:t>
            </a:r>
            <a:r>
              <a:rPr lang="en-US" sz="1600" dirty="0"/>
              <a:t> is a lightweight and flexible web framework used for developing the chatbot’s backend. It enables seamless integration with MySQL for data storage, ensuring efficient booking management and user interaction</a:t>
            </a:r>
            <a:r>
              <a:rPr lang="en-US" sz="1600" dirty="0">
                <a:solidFill>
                  <a:schemeClr val="tx1"/>
                </a:solidFill>
                <a:latin typeface="Arial" panose="020B0604020202020204" pitchFamily="34" charset="0"/>
                <a:ea typeface="Franklin Gothic"/>
                <a:cs typeface="Arial" panose="020B0604020202020204" pitchFamily="34" charset="0"/>
                <a:sym typeface="Franklin Gothic"/>
              </a:rPr>
              <a:t>.</a:t>
            </a:r>
            <a:endParaRPr lang="en-US" sz="1600" b="0" i="0" dirty="0">
              <a:solidFill>
                <a:schemeClr val="dk1"/>
              </a:solidFill>
              <a:latin typeface="Libre Franklin"/>
              <a:ea typeface="Libre Franklin"/>
              <a:cs typeface="Libre Franklin"/>
              <a:sym typeface="Libre Franklin"/>
            </a:endParaRPr>
          </a:p>
          <a:p>
            <a:pPr marL="285750" indent="-285750">
              <a:buFont typeface="Arial" panose="020B0604020202020204" pitchFamily="34" charset="0"/>
              <a:buChar char="•"/>
            </a:pPr>
            <a:r>
              <a:rPr lang="en-US" sz="1800" dirty="0">
                <a:solidFill>
                  <a:schemeClr val="tx1"/>
                </a:solidFill>
                <a:latin typeface="Arial" panose="020B0604020202020204" pitchFamily="34" charset="0"/>
                <a:ea typeface="Franklin Gothic"/>
                <a:cs typeface="Arial" panose="020B0604020202020204" pitchFamily="34" charset="0"/>
                <a:sym typeface="Franklin Gothic"/>
              </a:rPr>
              <a:t>.</a:t>
            </a:r>
            <a:endParaRPr sz="1800" b="0" i="0" dirty="0">
              <a:solidFill>
                <a:schemeClr val="dk1"/>
              </a:solidFill>
              <a:latin typeface="Libre Franklin"/>
              <a:ea typeface="Libre Franklin"/>
              <a:cs typeface="Libre Franklin"/>
              <a:sym typeface="Libre Franklin"/>
            </a:endParaRPr>
          </a:p>
        </p:txBody>
      </p:sp>
      <p:sp>
        <p:nvSpPr>
          <p:cNvPr id="2" name="Google Shape;222;p2">
            <a:extLst>
              <a:ext uri="{FF2B5EF4-FFF2-40B4-BE49-F238E27FC236}">
                <a16:creationId xmlns:a16="http://schemas.microsoft.com/office/drawing/2014/main" id="{D17D62E3-421C-8B4F-24FC-7C53CF7AA148}"/>
              </a:ext>
            </a:extLst>
          </p:cNvPr>
          <p:cNvSpPr txBox="1"/>
          <p:nvPr/>
        </p:nvSpPr>
        <p:spPr>
          <a:xfrm>
            <a:off x="7237173" y="489877"/>
            <a:ext cx="4572001" cy="2141356"/>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 </a:t>
            </a:r>
            <a:r>
              <a:rPr lang="en-US" sz="1800" b="0" i="0" dirty="0">
                <a:solidFill>
                  <a:schemeClr val="lt2"/>
                </a:solidFill>
                <a:latin typeface="Söhne"/>
                <a:ea typeface="Franklin Gothic"/>
                <a:cs typeface="Franklin Gothic"/>
                <a:sym typeface="Franklin Gothic"/>
              </a:rPr>
              <a:t>Abstract</a:t>
            </a:r>
            <a:r>
              <a:rPr lang="en-US" sz="1600" b="0" i="0" dirty="0">
                <a:solidFill>
                  <a:schemeClr val="dk1"/>
                </a:solidFill>
                <a:latin typeface="Söhne"/>
                <a:ea typeface="Libre Franklin"/>
                <a:cs typeface="Libre Franklin"/>
                <a:sym typeface="Libre Franklin"/>
              </a:rPr>
              <a:t>:</a:t>
            </a:r>
            <a:endParaRPr dirty="0">
              <a:latin typeface="Söhne"/>
            </a:endParaRPr>
          </a:p>
          <a:p>
            <a:pPr marL="285750" lvl="0" indent="-285750">
              <a:spcBef>
                <a:spcPts val="1000"/>
              </a:spcBef>
              <a:buClr>
                <a:schemeClr val="dk1"/>
              </a:buClr>
              <a:buSzPts val="1600"/>
              <a:buFont typeface="Noto Sans Symbols"/>
              <a:buChar char="⮚"/>
            </a:pPr>
            <a:r>
              <a:rPr lang="en-US" sz="1600" dirty="0"/>
              <a:t>The AI-powered chatbot automates museum ticket booking by collecting user details, processing reservations, and providing instant confirmations. Built with Flask and MySQL, it ensures secure data handling, seamless communication, and an efficient booking experience.</a:t>
            </a:r>
            <a:endParaRPr sz="1600" b="0" i="0" dirty="0">
              <a:solidFill>
                <a:schemeClr val="dk1"/>
              </a:solidFill>
              <a:latin typeface="Libre Franklin"/>
              <a:ea typeface="Libre Franklin"/>
              <a:cs typeface="Libre Franklin"/>
              <a:sym typeface="Libre Franklin"/>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45" y="140367"/>
            <a:ext cx="538327" cy="699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43220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t>Project Requirements </a:t>
            </a:r>
            <a:endParaRPr dirty="0"/>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a:spcBef>
                <a:spcPts val="0"/>
              </a:spcBef>
            </a:pPr>
            <a:r>
              <a:rPr lang="en-US" dirty="0"/>
              <a:t>Functional requirements</a:t>
            </a:r>
            <a:endParaRPr dirty="0"/>
          </a:p>
        </p:txBody>
      </p:sp>
      <p:sp>
        <p:nvSpPr>
          <p:cNvPr id="229" name="Google Shape;229;p3"/>
          <p:cNvSpPr txBox="1">
            <a:spLocks noGrp="1"/>
          </p:cNvSpPr>
          <p:nvPr>
            <p:ph type="body" idx="1"/>
          </p:nvPr>
        </p:nvSpPr>
        <p:spPr>
          <a:xfrm>
            <a:off x="952499" y="3004456"/>
            <a:ext cx="4838701" cy="275719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514350" indent="-285750">
              <a:buFont typeface="Wingdings" panose="05000000000000000000" pitchFamily="2" charset="2"/>
              <a:buChar char="v"/>
            </a:pPr>
            <a:r>
              <a:rPr lang="en-US" sz="1400" b="1" dirty="0"/>
              <a:t>User Interaction:</a:t>
            </a:r>
            <a:r>
              <a:rPr lang="en-US" sz="1400" dirty="0"/>
              <a:t> The chatbot should interact with users to collect booking details such as name, email, phone number, and the number of visitors</a:t>
            </a:r>
            <a:r>
              <a:rPr lang="en-US" dirty="0"/>
              <a:t>.</a:t>
            </a:r>
          </a:p>
          <a:p>
            <a:pPr marL="514350" indent="-285750">
              <a:buFont typeface="Wingdings" panose="05000000000000000000" pitchFamily="2" charset="2"/>
              <a:buChar char="v"/>
            </a:pPr>
            <a:r>
              <a:rPr lang="en-US" sz="1400" b="1" dirty="0"/>
              <a:t>Ticket Booking:</a:t>
            </a:r>
            <a:r>
              <a:rPr lang="en-US" sz="1400" dirty="0"/>
              <a:t> Users should be able to request and confirm museum ticket bookings through the chatbot</a:t>
            </a:r>
            <a:r>
              <a:rPr lang="en-US" dirty="0"/>
              <a:t>.</a:t>
            </a:r>
          </a:p>
          <a:p>
            <a:pPr marL="514350" indent="-285750">
              <a:buFont typeface="Wingdings" panose="05000000000000000000" pitchFamily="2" charset="2"/>
              <a:buChar char="v"/>
            </a:pPr>
            <a:r>
              <a:rPr lang="en-US" sz="1400" b="1" dirty="0"/>
              <a:t>Real-time Responses:</a:t>
            </a:r>
            <a:r>
              <a:rPr lang="en-US" sz="1400" dirty="0"/>
              <a:t> The chatbot should provide instant responses and confirmations for user queries and bookings.</a:t>
            </a:r>
            <a:endParaRPr lang="en-US" sz="1400" b="0" i="0" dirty="0">
              <a:solidFill>
                <a:schemeClr val="tx1"/>
              </a:solidFill>
              <a:effectLst/>
              <a:latin typeface="Söhne"/>
            </a:endParaRPr>
          </a:p>
          <a:p>
            <a:pPr marL="228600" indent="0" algn="l"/>
            <a:endParaRPr lang="en-US" b="0" i="0" dirty="0">
              <a:solidFill>
                <a:schemeClr val="tx1"/>
              </a:solidFill>
              <a:effectLst/>
              <a:latin typeface="Söhne"/>
            </a:endParaRPr>
          </a:p>
          <a:p>
            <a:pPr marL="0" lvl="0" indent="0" algn="l" rtl="0">
              <a:lnSpc>
                <a:spcPct val="90000"/>
              </a:lnSpc>
              <a:spcBef>
                <a:spcPts val="0"/>
              </a:spcBef>
              <a:spcAft>
                <a:spcPts val="0"/>
              </a:spcAft>
              <a:buClr>
                <a:schemeClr val="dk1"/>
              </a:buClr>
              <a:buSzPts val="1600"/>
            </a:pPr>
            <a:endParaRPr dirty="0">
              <a:solidFill>
                <a:schemeClr val="tx1"/>
              </a:solidFill>
            </a:endParaRPr>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3</a:t>
            </a:fld>
            <a:endParaRPr/>
          </a:p>
        </p:txBody>
      </p:sp>
      <p:sp>
        <p:nvSpPr>
          <p:cNvPr id="231" name="Google Shape;231;p3"/>
          <p:cNvSpPr txBox="1"/>
          <p:nvPr/>
        </p:nvSpPr>
        <p:spPr>
          <a:xfrm>
            <a:off x="6096000" y="2286000"/>
            <a:ext cx="5143500" cy="315915"/>
          </a:xfrm>
          <a:prstGeom prst="rect">
            <a:avLst/>
          </a:prstGeom>
          <a:noFill/>
          <a:ln>
            <a:noFill/>
          </a:ln>
        </p:spPr>
        <p:txBody>
          <a:bodyPr spcFirstLastPara="1" wrap="square" lIns="91425" tIns="45700" rIns="91425" bIns="45700" anchor="t" anchorCtr="0">
            <a:noAutofit/>
          </a:bodyPr>
          <a:lstStyle/>
          <a:p>
            <a:pPr marL="228600" indent="-228600">
              <a:lnSpc>
                <a:spcPct val="90000"/>
              </a:lnSpc>
              <a:buClr>
                <a:schemeClr val="lt2"/>
              </a:buClr>
              <a:buSzPts val="1800"/>
            </a:pPr>
            <a:r>
              <a:rPr lang="en-US" sz="1800" dirty="0">
                <a:solidFill>
                  <a:schemeClr val="lt2"/>
                </a:solidFill>
                <a:latin typeface="Franklin Gothic"/>
                <a:ea typeface="Franklin Gothic"/>
                <a:cs typeface="Franklin Gothic"/>
                <a:sym typeface="Franklin Gothic"/>
              </a:rPr>
              <a:t>Non functional requirements</a:t>
            </a:r>
          </a:p>
          <a:p>
            <a:pPr marL="228600" marR="0" lvl="0" indent="-228600" algn="l" rtl="0">
              <a:lnSpc>
                <a:spcPct val="90000"/>
              </a:lnSpc>
              <a:spcBef>
                <a:spcPts val="0"/>
              </a:spcBef>
              <a:spcAft>
                <a:spcPts val="0"/>
              </a:spcAft>
              <a:buClr>
                <a:schemeClr val="lt2"/>
              </a:buClr>
              <a:buSzPts val="1800"/>
              <a:buFont typeface="Arial"/>
              <a:buNone/>
            </a:pPr>
            <a:endParaRPr dirty="0"/>
          </a:p>
        </p:txBody>
      </p:sp>
      <p:sp>
        <p:nvSpPr>
          <p:cNvPr id="232" name="Google Shape;232;p3"/>
          <p:cNvSpPr txBox="1"/>
          <p:nvPr/>
        </p:nvSpPr>
        <p:spPr>
          <a:xfrm>
            <a:off x="6248399" y="3004457"/>
            <a:ext cx="4838701" cy="2757196"/>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R="0" lvl="0" algn="l" rtl="0">
              <a:lnSpc>
                <a:spcPct val="90000"/>
              </a:lnSpc>
              <a:spcBef>
                <a:spcPts val="0"/>
              </a:spcBef>
              <a:spcAft>
                <a:spcPts val="0"/>
              </a:spcAft>
              <a:buClr>
                <a:schemeClr val="dk1"/>
              </a:buClr>
              <a:buSzPts val="1600"/>
            </a:pPr>
            <a:r>
              <a:rPr lang="en-US" b="0" i="0" dirty="0">
                <a:solidFill>
                  <a:schemeClr val="tx1"/>
                </a:solidFill>
                <a:latin typeface="Libre Franklin"/>
                <a:ea typeface="Libre Franklin"/>
                <a:cs typeface="Libre Franklin"/>
                <a:sym typeface="Libre Franklin"/>
              </a:rPr>
              <a:t> </a:t>
            </a: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v"/>
            </a:pPr>
            <a:r>
              <a:rPr lang="en-US" b="1" dirty="0"/>
              <a:t>Performance:</a:t>
            </a:r>
            <a:r>
              <a:rPr lang="en-US" dirty="0"/>
              <a:t> The chatbot should provide fast responses with minimal latency to ensure a smooth user experience.</a:t>
            </a: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v"/>
            </a:pPr>
            <a:endParaRPr lang="en-US" b="1" dirty="0"/>
          </a:p>
          <a:p>
            <a:pPr marL="285750" lvl="0" indent="-285750">
              <a:lnSpc>
                <a:spcPct val="90000"/>
              </a:lnSpc>
              <a:buClr>
                <a:schemeClr val="dk1"/>
              </a:buClr>
              <a:buSzPts val="1600"/>
              <a:buFont typeface="Wingdings" panose="05000000000000000000" pitchFamily="2" charset="2"/>
              <a:buChar char="v"/>
            </a:pPr>
            <a:r>
              <a:rPr lang="en-US" b="1" dirty="0"/>
              <a:t>Scalability:</a:t>
            </a:r>
            <a:r>
              <a:rPr lang="en-US" dirty="0"/>
              <a:t> The system should handle multiple user requests simultaneously without performance degradation.</a:t>
            </a:r>
          </a:p>
          <a:p>
            <a:pPr marL="285750" lvl="0" indent="-285750">
              <a:lnSpc>
                <a:spcPct val="90000"/>
              </a:lnSpc>
              <a:buClr>
                <a:schemeClr val="dk1"/>
              </a:buClr>
              <a:buSzPts val="1600"/>
              <a:buFont typeface="Wingdings" panose="05000000000000000000" pitchFamily="2" charset="2"/>
              <a:buChar char="v"/>
            </a:pPr>
            <a:endParaRPr lang="en-US" b="0" i="0" dirty="0">
              <a:solidFill>
                <a:schemeClr val="tx1"/>
              </a:solidFill>
              <a:effectLst/>
              <a:latin typeface="Söhne"/>
            </a:endParaRPr>
          </a:p>
          <a:p>
            <a:pPr marL="285750" indent="-285750">
              <a:lnSpc>
                <a:spcPct val="90000"/>
              </a:lnSpc>
              <a:buClr>
                <a:schemeClr val="dk1"/>
              </a:buClr>
              <a:buSzPts val="1600"/>
              <a:buFont typeface="Wingdings" panose="05000000000000000000" pitchFamily="2" charset="2"/>
              <a:buChar char="v"/>
            </a:pPr>
            <a:r>
              <a:rPr lang="en-US" b="1" dirty="0"/>
              <a:t>Usability:</a:t>
            </a:r>
            <a:r>
              <a:rPr lang="en-US" dirty="0"/>
              <a:t> The chatbot should have a user-friendly interface with simple and intuitive interactions.</a:t>
            </a:r>
            <a:r>
              <a:rPr lang="en-US" dirty="0">
                <a:latin typeface="Söhne"/>
              </a:rPr>
              <a:t>.</a:t>
            </a:r>
          </a:p>
          <a:p>
            <a:pPr lvl="0">
              <a:lnSpc>
                <a:spcPct val="90000"/>
              </a:lnSpc>
              <a:buClr>
                <a:schemeClr val="dk1"/>
              </a:buClr>
              <a:buSzPts val="1600"/>
            </a:pPr>
            <a:endParaRPr lang="en-US" sz="1600" b="0" i="0" dirty="0">
              <a:solidFill>
                <a:schemeClr val="tx1"/>
              </a:solidFill>
              <a:effectLst/>
              <a:latin typeface="Söhne"/>
            </a:endParaRPr>
          </a:p>
          <a:p>
            <a:pPr marL="285750" marR="0" lvl="0" indent="-285750" algn="l" rtl="0">
              <a:lnSpc>
                <a:spcPct val="90000"/>
              </a:lnSpc>
              <a:spcBef>
                <a:spcPts val="0"/>
              </a:spcBef>
              <a:spcAft>
                <a:spcPts val="0"/>
              </a:spcAft>
              <a:buClr>
                <a:schemeClr val="dk1"/>
              </a:buClr>
              <a:buSzPts val="1600"/>
              <a:buFont typeface="Noto Sans Symbols"/>
              <a:buChar char="⮚"/>
            </a:pPr>
            <a:endParaRPr lang="en-US" sz="1600" b="0" i="0" dirty="0">
              <a:solidFill>
                <a:schemeClr val="tx1"/>
              </a:solidFill>
              <a:effectLst/>
              <a:latin typeface="Söhne"/>
            </a:endParaRPr>
          </a:p>
          <a:p>
            <a:pPr marL="285750" marR="0" lvl="0" indent="-285750" algn="l" rtl="0">
              <a:lnSpc>
                <a:spcPct val="90000"/>
              </a:lnSpc>
              <a:spcBef>
                <a:spcPts val="0"/>
              </a:spcBef>
              <a:spcAft>
                <a:spcPts val="0"/>
              </a:spcAft>
              <a:buClr>
                <a:schemeClr val="dk1"/>
              </a:buClr>
              <a:buSzPts val="1600"/>
              <a:buFont typeface="Noto Sans Symbols"/>
              <a:buChar char="⮚"/>
            </a:pPr>
            <a:endParaRPr lang="en-US" sz="1600" b="0" i="0" dirty="0">
              <a:solidFill>
                <a:schemeClr val="tx1"/>
              </a:solidFill>
              <a:effectLst/>
              <a:latin typeface="Söhne"/>
            </a:endParaRPr>
          </a:p>
          <a:p>
            <a:pPr marL="285750" marR="0" lvl="0" indent="-285750" algn="l" rtl="0">
              <a:lnSpc>
                <a:spcPct val="90000"/>
              </a:lnSpc>
              <a:spcBef>
                <a:spcPts val="0"/>
              </a:spcBef>
              <a:spcAft>
                <a:spcPts val="0"/>
              </a:spcAft>
              <a:buClr>
                <a:schemeClr val="dk1"/>
              </a:buClr>
              <a:buSzPts val="1600"/>
              <a:buFont typeface="Noto Sans Symbols"/>
              <a:buChar char="⮚"/>
            </a:pPr>
            <a:endParaRPr sz="1600" dirty="0">
              <a:solidFill>
                <a:schemeClr val="tx1"/>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845" y="84871"/>
            <a:ext cx="538327" cy="699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User">
            <a:extLst>
              <a:ext uri="{FF2B5EF4-FFF2-40B4-BE49-F238E27FC236}">
                <a16:creationId xmlns:a16="http://schemas.microsoft.com/office/drawing/2014/main" id="{B99E0772-F238-C026-3787-16D4DE82CA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75" y="-3040063"/>
            <a:ext cx="342900" cy="342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432203"/>
          </a:xfrm>
          <a:prstGeom prst="rect">
            <a:avLst/>
          </a:prstGeom>
          <a:noFill/>
          <a:ln>
            <a:noFill/>
          </a:ln>
        </p:spPr>
        <p:txBody>
          <a:bodyPr spcFirstLastPara="1" wrap="square" lIns="0" tIns="0" rIns="0" bIns="0" anchor="b" anchorCtr="0">
            <a:normAutofit fontScale="90000"/>
          </a:bodyPr>
          <a:lstStyle/>
          <a:p>
            <a:pPr lvl="0">
              <a:buSzPct val="100000"/>
            </a:pPr>
            <a:r>
              <a:rPr lang="en-US" dirty="0"/>
              <a:t>Project Requirements </a:t>
            </a:r>
            <a:endParaRPr dirty="0"/>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a:spcBef>
                <a:spcPts val="0"/>
              </a:spcBef>
            </a:pPr>
            <a:r>
              <a:rPr lang="en-US" dirty="0"/>
              <a:t>Hardware and software requirements</a:t>
            </a:r>
            <a:endParaRPr dirty="0"/>
          </a:p>
        </p:txBody>
      </p:sp>
      <p:sp>
        <p:nvSpPr>
          <p:cNvPr id="229" name="Google Shape;229;p3"/>
          <p:cNvSpPr txBox="1">
            <a:spLocks noGrp="1"/>
          </p:cNvSpPr>
          <p:nvPr>
            <p:ph type="body" idx="1"/>
          </p:nvPr>
        </p:nvSpPr>
        <p:spPr>
          <a:xfrm>
            <a:off x="952499" y="2656902"/>
            <a:ext cx="7654173" cy="403886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514350" indent="-285750" algn="l">
              <a:buFont typeface="Wingdings" panose="05000000000000000000" pitchFamily="2" charset="2"/>
              <a:buChar char="q"/>
            </a:pPr>
            <a:r>
              <a:rPr lang="en-US" b="1" dirty="0">
                <a:solidFill>
                  <a:schemeClr val="tx1"/>
                </a:solidFill>
                <a:latin typeface="Söhne"/>
              </a:rPr>
              <a:t>Software </a:t>
            </a:r>
            <a:r>
              <a:rPr lang="en-US" b="1" i="0" dirty="0">
                <a:solidFill>
                  <a:schemeClr val="tx1"/>
                </a:solidFill>
                <a:effectLst/>
                <a:latin typeface="Söhne"/>
              </a:rPr>
              <a:t>Requirements:--</a:t>
            </a:r>
            <a:endParaRPr lang="en-US" b="1" dirty="0">
              <a:solidFill>
                <a:schemeClr val="tx1"/>
              </a:solidFill>
              <a:latin typeface="Söhne"/>
            </a:endParaRPr>
          </a:p>
          <a:p>
            <a:pPr marL="514350" indent="-285750" algn="l">
              <a:buFont typeface="Wingdings" panose="05000000000000000000" pitchFamily="2" charset="2"/>
              <a:buChar char="q"/>
            </a:pPr>
            <a:endParaRPr lang="en-US" b="1" i="0" dirty="0">
              <a:solidFill>
                <a:schemeClr val="tx1"/>
              </a:solidFill>
              <a:effectLst/>
              <a:latin typeface="Söhne"/>
            </a:endParaRPr>
          </a:p>
          <a:p>
            <a:pPr marL="514350" indent="-285750" algn="just">
              <a:lnSpc>
                <a:spcPct val="100000"/>
              </a:lnSpc>
              <a:buFont typeface="Wingdings" panose="05000000000000000000" pitchFamily="2" charset="2"/>
              <a:buChar char="v"/>
            </a:pPr>
            <a:r>
              <a:rPr lang="en-US" b="1" dirty="0"/>
              <a:t>Storage:</a:t>
            </a:r>
            <a:r>
              <a:rPr lang="en-US" dirty="0"/>
              <a:t> Adequate storage space to store user booking data and chatbot logs in MySQL.</a:t>
            </a:r>
          </a:p>
          <a:p>
            <a:pPr marL="514350" indent="-285750" algn="just">
              <a:lnSpc>
                <a:spcPct val="100000"/>
              </a:lnSpc>
              <a:buFont typeface="Wingdings" panose="05000000000000000000" pitchFamily="2" charset="2"/>
              <a:buChar char="v"/>
            </a:pPr>
            <a:r>
              <a:rPr lang="en-US" b="1" dirty="0"/>
              <a:t>Programming Environment:</a:t>
            </a:r>
            <a:r>
              <a:rPr lang="en-US" dirty="0"/>
              <a:t> Install a Python environment with necessary libraries like Flask, MySQL Connector, and requests.</a:t>
            </a:r>
            <a:endParaRPr lang="en-US" b="1" i="0" dirty="0">
              <a:solidFill>
                <a:schemeClr val="tx1"/>
              </a:solidFill>
              <a:effectLst/>
              <a:latin typeface="Söhne"/>
            </a:endParaRPr>
          </a:p>
          <a:p>
            <a:pPr marL="514350" indent="-285750" algn="just">
              <a:lnSpc>
                <a:spcPct val="100000"/>
              </a:lnSpc>
              <a:buFont typeface="Wingdings" panose="05000000000000000000" pitchFamily="2" charset="2"/>
              <a:buChar char="v"/>
            </a:pPr>
            <a:r>
              <a:rPr lang="en-US" b="1" i="0" dirty="0">
                <a:solidFill>
                  <a:schemeClr val="tx1"/>
                </a:solidFill>
                <a:effectLst/>
                <a:latin typeface="Söhne"/>
              </a:rPr>
              <a:t>Machine Learning Frameworks</a:t>
            </a:r>
            <a:r>
              <a:rPr lang="en-US" b="0" i="0" dirty="0">
                <a:solidFill>
                  <a:schemeClr val="tx1"/>
                </a:solidFill>
                <a:effectLst/>
                <a:latin typeface="Söhne"/>
              </a:rPr>
              <a:t>: Install machine learning frameworks like Flask.</a:t>
            </a:r>
          </a:p>
          <a:p>
            <a:pPr marL="514350" indent="-285750" algn="just">
              <a:lnSpc>
                <a:spcPct val="100000"/>
              </a:lnSpc>
              <a:buFont typeface="Wingdings" panose="05000000000000000000" pitchFamily="2" charset="2"/>
              <a:buChar char="v"/>
            </a:pPr>
            <a:r>
              <a:rPr lang="en-US" b="1" i="0" dirty="0">
                <a:solidFill>
                  <a:schemeClr val="tx1"/>
                </a:solidFill>
                <a:effectLst/>
                <a:latin typeface="Söhne"/>
              </a:rPr>
              <a:t> </a:t>
            </a:r>
            <a:r>
              <a:rPr lang="en-US" b="1" dirty="0"/>
              <a:t>Operating System </a:t>
            </a:r>
            <a:r>
              <a:rPr lang="en-US" b="0" i="0" dirty="0">
                <a:solidFill>
                  <a:schemeClr val="tx1"/>
                </a:solidFill>
                <a:effectLst/>
                <a:latin typeface="Söhne"/>
              </a:rPr>
              <a:t>: </a:t>
            </a:r>
            <a:r>
              <a:rPr lang="en-US" dirty="0"/>
              <a:t>Choose an operating system for the server or cloud infrastructure where the system will run. Common choices include Linux distributions (e.g., Ubuntu, CentOS) or cloud-based platforms (e.g., AWS, Azure, Google Cloud).</a:t>
            </a:r>
            <a:endParaRPr lang="en-US" b="0" i="0" dirty="0">
              <a:solidFill>
                <a:schemeClr val="tx1"/>
              </a:solidFill>
              <a:effectLst/>
              <a:latin typeface="Söhne"/>
            </a:endParaRPr>
          </a:p>
          <a:p>
            <a:pPr marL="285750" lvl="0" indent="-285750" algn="l" rtl="0">
              <a:lnSpc>
                <a:spcPct val="90000"/>
              </a:lnSpc>
              <a:spcBef>
                <a:spcPts val="0"/>
              </a:spcBef>
              <a:spcAft>
                <a:spcPts val="0"/>
              </a:spcAft>
              <a:buClr>
                <a:schemeClr val="dk1"/>
              </a:buClr>
              <a:buSzPts val="1600"/>
              <a:buFont typeface="Wingdings" panose="05000000000000000000" pitchFamily="2" charset="2"/>
              <a:buChar char="v"/>
            </a:pPr>
            <a:endParaRPr lang="en-US" b="0" i="0" dirty="0">
              <a:solidFill>
                <a:schemeClr val="tx1"/>
              </a:solidFill>
              <a:effectLst/>
              <a:latin typeface="Söhne"/>
            </a:endParaRPr>
          </a:p>
          <a:p>
            <a:pPr marL="285750" lvl="0" indent="-285750" algn="l" rtl="0">
              <a:lnSpc>
                <a:spcPct val="90000"/>
              </a:lnSpc>
              <a:spcBef>
                <a:spcPts val="0"/>
              </a:spcBef>
              <a:spcAft>
                <a:spcPts val="0"/>
              </a:spcAft>
              <a:buClr>
                <a:schemeClr val="dk1"/>
              </a:buClr>
              <a:buSzPts val="1600"/>
              <a:buFont typeface="Wingdings" panose="05000000000000000000" pitchFamily="2" charset="2"/>
              <a:buChar char="v"/>
            </a:pPr>
            <a:endParaRPr lang="en-US" b="0" i="0" dirty="0">
              <a:solidFill>
                <a:schemeClr val="tx1"/>
              </a:solidFill>
              <a:effectLst/>
              <a:latin typeface="Söhne"/>
            </a:endParaRPr>
          </a:p>
          <a:p>
            <a:pPr marL="0" lvl="0" indent="0" algn="l" rtl="0">
              <a:lnSpc>
                <a:spcPct val="90000"/>
              </a:lnSpc>
              <a:spcBef>
                <a:spcPts val="0"/>
              </a:spcBef>
              <a:spcAft>
                <a:spcPts val="0"/>
              </a:spcAft>
              <a:buClr>
                <a:schemeClr val="dk1"/>
              </a:buClr>
              <a:buSzPts val="1600"/>
            </a:pPr>
            <a:endParaRPr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4</a:t>
            </a:fld>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80" y="35612"/>
            <a:ext cx="538327" cy="699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5483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43220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t>Design </a:t>
            </a:r>
            <a:endParaRPr dirty="0"/>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a:spcBef>
                <a:spcPts val="0"/>
              </a:spcBef>
            </a:pPr>
            <a:r>
              <a:rPr lang="en-US" sz="1800" dirty="0"/>
              <a:t>D</a:t>
            </a:r>
            <a:r>
              <a:rPr lang="en-US" dirty="0"/>
              <a:t>ata Preprocessing diagram </a:t>
            </a:r>
            <a:endParaRPr dirty="0"/>
          </a:p>
        </p:txBody>
      </p:sp>
      <p:sp>
        <p:nvSpPr>
          <p:cNvPr id="229" name="Google Shape;229;p3"/>
          <p:cNvSpPr txBox="1">
            <a:spLocks noGrp="1"/>
          </p:cNvSpPr>
          <p:nvPr>
            <p:ph type="body" idx="1"/>
          </p:nvPr>
        </p:nvSpPr>
        <p:spPr>
          <a:xfrm>
            <a:off x="625520" y="2601915"/>
            <a:ext cx="10000636" cy="4201097"/>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dirty="0"/>
              <a:t>  </a:t>
            </a:r>
            <a:endParaRPr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5</a:t>
            </a:fld>
            <a:endParaRPr/>
          </a:p>
        </p:txBody>
      </p:sp>
      <p:sp>
        <p:nvSpPr>
          <p:cNvPr id="231" name="Google Shape;231;p3"/>
          <p:cNvSpPr txBox="1"/>
          <p:nvPr/>
        </p:nvSpPr>
        <p:spPr>
          <a:xfrm>
            <a:off x="6400802" y="2210241"/>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endParaRPr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93" y="122830"/>
            <a:ext cx="538327" cy="699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42201508-C5D8-6E2A-782D-95029899D0BF}"/>
              </a:ext>
            </a:extLst>
          </p:cNvPr>
          <p:cNvSpPr/>
          <p:nvPr/>
        </p:nvSpPr>
        <p:spPr>
          <a:xfrm>
            <a:off x="4011561" y="2890683"/>
            <a:ext cx="2721747" cy="3441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solidFill>
                  <a:schemeClr val="tx1"/>
                </a:solidFill>
                <a:effectLst/>
                <a:latin typeface="Söhne Mono"/>
              </a:rPr>
              <a:t>Data Collection</a:t>
            </a:r>
            <a:endParaRPr lang="en-US" dirty="0">
              <a:solidFill>
                <a:schemeClr val="tx1"/>
              </a:solidFill>
            </a:endParaRPr>
          </a:p>
        </p:txBody>
      </p:sp>
      <p:sp>
        <p:nvSpPr>
          <p:cNvPr id="4" name="Rectangle 3">
            <a:extLst>
              <a:ext uri="{FF2B5EF4-FFF2-40B4-BE49-F238E27FC236}">
                <a16:creationId xmlns:a16="http://schemas.microsoft.com/office/drawing/2014/main" id="{577524EA-9E23-F675-A39F-08FFC994FB15}"/>
              </a:ext>
            </a:extLst>
          </p:cNvPr>
          <p:cNvSpPr/>
          <p:nvPr/>
        </p:nvSpPr>
        <p:spPr>
          <a:xfrm>
            <a:off x="4011561" y="3451449"/>
            <a:ext cx="2721747" cy="3441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öhne Mono"/>
              </a:rPr>
              <a:t>Check missing values</a:t>
            </a:r>
            <a:endParaRPr lang="en-US" dirty="0">
              <a:solidFill>
                <a:schemeClr val="tx1"/>
              </a:solidFill>
            </a:endParaRPr>
          </a:p>
        </p:txBody>
      </p:sp>
      <p:sp>
        <p:nvSpPr>
          <p:cNvPr id="5" name="Rectangle 4">
            <a:extLst>
              <a:ext uri="{FF2B5EF4-FFF2-40B4-BE49-F238E27FC236}">
                <a16:creationId xmlns:a16="http://schemas.microsoft.com/office/drawing/2014/main" id="{6DC9F8BD-F0B3-0E91-6E3F-D8E4CB64F6D6}"/>
              </a:ext>
            </a:extLst>
          </p:cNvPr>
          <p:cNvSpPr/>
          <p:nvPr/>
        </p:nvSpPr>
        <p:spPr>
          <a:xfrm>
            <a:off x="4011561" y="4021200"/>
            <a:ext cx="2721747" cy="3296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Feature section</a:t>
            </a:r>
          </a:p>
        </p:txBody>
      </p:sp>
      <p:sp>
        <p:nvSpPr>
          <p:cNvPr id="6" name="Rectangle 5">
            <a:extLst>
              <a:ext uri="{FF2B5EF4-FFF2-40B4-BE49-F238E27FC236}">
                <a16:creationId xmlns:a16="http://schemas.microsoft.com/office/drawing/2014/main" id="{FCB51FA7-A3FE-669E-4D69-01C888D509A1}"/>
              </a:ext>
            </a:extLst>
          </p:cNvPr>
          <p:cNvSpPr/>
          <p:nvPr/>
        </p:nvSpPr>
        <p:spPr>
          <a:xfrm>
            <a:off x="3982064" y="4614487"/>
            <a:ext cx="2721747" cy="3441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öhne Mono"/>
              </a:rPr>
              <a:t>Encoding</a:t>
            </a:r>
            <a:endParaRPr lang="en-US" dirty="0">
              <a:solidFill>
                <a:schemeClr val="tx1"/>
              </a:solidFill>
            </a:endParaRPr>
          </a:p>
        </p:txBody>
      </p:sp>
      <p:sp>
        <p:nvSpPr>
          <p:cNvPr id="7" name="Rectangle 6">
            <a:extLst>
              <a:ext uri="{FF2B5EF4-FFF2-40B4-BE49-F238E27FC236}">
                <a16:creationId xmlns:a16="http://schemas.microsoft.com/office/drawing/2014/main" id="{BA6A09C8-6924-EA66-6BE4-966641A4B841}"/>
              </a:ext>
            </a:extLst>
          </p:cNvPr>
          <p:cNvSpPr/>
          <p:nvPr/>
        </p:nvSpPr>
        <p:spPr>
          <a:xfrm>
            <a:off x="3933798" y="5170029"/>
            <a:ext cx="2751242" cy="3296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Distribution</a:t>
            </a:r>
          </a:p>
        </p:txBody>
      </p:sp>
      <p:sp>
        <p:nvSpPr>
          <p:cNvPr id="11" name="Rectangle 10">
            <a:extLst>
              <a:ext uri="{FF2B5EF4-FFF2-40B4-BE49-F238E27FC236}">
                <a16:creationId xmlns:a16="http://schemas.microsoft.com/office/drawing/2014/main" id="{976DC9E6-10A7-4F04-9D81-C3A6B40CB65F}"/>
              </a:ext>
            </a:extLst>
          </p:cNvPr>
          <p:cNvSpPr/>
          <p:nvPr/>
        </p:nvSpPr>
        <p:spPr>
          <a:xfrm>
            <a:off x="3982063" y="5687669"/>
            <a:ext cx="2721747" cy="3296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öhne Mono"/>
              </a:rPr>
              <a:t>Split the data</a:t>
            </a:r>
            <a:endParaRPr lang="en-US" dirty="0">
              <a:solidFill>
                <a:schemeClr val="tx1"/>
              </a:solidFill>
            </a:endParaRPr>
          </a:p>
        </p:txBody>
      </p:sp>
      <p:sp>
        <p:nvSpPr>
          <p:cNvPr id="13" name="Rectangle 12">
            <a:extLst>
              <a:ext uri="{FF2B5EF4-FFF2-40B4-BE49-F238E27FC236}">
                <a16:creationId xmlns:a16="http://schemas.microsoft.com/office/drawing/2014/main" id="{8EF42AB0-68AE-00F4-9F54-AD6E7BCAC015}"/>
              </a:ext>
            </a:extLst>
          </p:cNvPr>
          <p:cNvSpPr/>
          <p:nvPr/>
        </p:nvSpPr>
        <p:spPr>
          <a:xfrm>
            <a:off x="3967315" y="6264306"/>
            <a:ext cx="2751242" cy="3296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Söhne Mono"/>
              </a:rPr>
              <a:t>Train model</a:t>
            </a:r>
            <a:endParaRPr lang="en-US" dirty="0">
              <a:solidFill>
                <a:schemeClr val="tx1"/>
              </a:solidFill>
            </a:endParaRPr>
          </a:p>
        </p:txBody>
      </p:sp>
      <p:sp>
        <p:nvSpPr>
          <p:cNvPr id="14" name="Arrow: Down 13">
            <a:extLst>
              <a:ext uri="{FF2B5EF4-FFF2-40B4-BE49-F238E27FC236}">
                <a16:creationId xmlns:a16="http://schemas.microsoft.com/office/drawing/2014/main" id="{DCF99D32-628C-F032-4BD2-FEF6D8ED7E01}"/>
              </a:ext>
            </a:extLst>
          </p:cNvPr>
          <p:cNvSpPr/>
          <p:nvPr/>
        </p:nvSpPr>
        <p:spPr>
          <a:xfrm>
            <a:off x="5220929" y="3234812"/>
            <a:ext cx="88490" cy="2222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AFE63F7A-F661-78A8-8C7F-96B851CCBCDE}"/>
              </a:ext>
            </a:extLst>
          </p:cNvPr>
          <p:cNvSpPr/>
          <p:nvPr/>
        </p:nvSpPr>
        <p:spPr>
          <a:xfrm>
            <a:off x="5180705" y="3815623"/>
            <a:ext cx="128714" cy="2325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FC080F29-AC70-8549-E273-03A553F63C91}"/>
              </a:ext>
            </a:extLst>
          </p:cNvPr>
          <p:cNvSpPr/>
          <p:nvPr/>
        </p:nvSpPr>
        <p:spPr>
          <a:xfrm>
            <a:off x="5202827" y="4400262"/>
            <a:ext cx="78658" cy="2149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980F4424-0D1D-7754-DA06-671DE40CB754}"/>
              </a:ext>
            </a:extLst>
          </p:cNvPr>
          <p:cNvSpPr/>
          <p:nvPr/>
        </p:nvSpPr>
        <p:spPr>
          <a:xfrm>
            <a:off x="5180705" y="4958616"/>
            <a:ext cx="100780" cy="2142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A4808148-B8EE-89E4-982E-0B3DEE177873}"/>
              </a:ext>
            </a:extLst>
          </p:cNvPr>
          <p:cNvSpPr/>
          <p:nvPr/>
        </p:nvSpPr>
        <p:spPr>
          <a:xfrm>
            <a:off x="5180705" y="5510519"/>
            <a:ext cx="100780" cy="17297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6290DFE1-01C6-1A3F-0F84-B58B1EE48FD0}"/>
              </a:ext>
            </a:extLst>
          </p:cNvPr>
          <p:cNvSpPr/>
          <p:nvPr/>
        </p:nvSpPr>
        <p:spPr>
          <a:xfrm>
            <a:off x="5202827" y="6017344"/>
            <a:ext cx="78658" cy="2222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010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650711"/>
            <a:ext cx="5780809" cy="610863"/>
          </a:xfrm>
          <a:prstGeom prst="rect">
            <a:avLst/>
          </a:prstGeom>
          <a:noFill/>
          <a:ln>
            <a:noFill/>
          </a:ln>
        </p:spPr>
        <p:txBody>
          <a:bodyPr spcFirstLastPara="1" wrap="square" lIns="0" tIns="0" rIns="0" bIns="0" anchor="b" anchorCtr="0">
            <a:normAutofit/>
          </a:bodyPr>
          <a:lstStyle/>
          <a:p>
            <a:pPr lvl="0">
              <a:buSzPct val="100000"/>
            </a:pPr>
            <a:r>
              <a:rPr lang="en-US" dirty="0"/>
              <a:t>Design </a:t>
            </a:r>
            <a:endParaRPr dirty="0"/>
          </a:p>
        </p:txBody>
      </p:sp>
      <p:sp>
        <p:nvSpPr>
          <p:cNvPr id="228" name="Google Shape;228;p3"/>
          <p:cNvSpPr txBox="1">
            <a:spLocks noGrp="1"/>
          </p:cNvSpPr>
          <p:nvPr>
            <p:ph type="body" idx="2"/>
          </p:nvPr>
        </p:nvSpPr>
        <p:spPr>
          <a:xfrm>
            <a:off x="818306" y="1385329"/>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Use Cases</a:t>
            </a:r>
            <a:endParaRPr dirty="0"/>
          </a:p>
        </p:txBody>
      </p:sp>
      <p:sp>
        <p:nvSpPr>
          <p:cNvPr id="229" name="Google Shape;229;p3"/>
          <p:cNvSpPr txBox="1">
            <a:spLocks noGrp="1"/>
          </p:cNvSpPr>
          <p:nvPr>
            <p:ph type="body" idx="1"/>
          </p:nvPr>
        </p:nvSpPr>
        <p:spPr>
          <a:xfrm>
            <a:off x="952499" y="2055248"/>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pPr>
            <a:r>
              <a:rPr lang="en-US" dirty="0"/>
              <a:t>  </a:t>
            </a:r>
            <a:endParaRPr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6</a:t>
            </a:fld>
            <a:endParaRPr/>
          </a:p>
        </p:txBody>
      </p:sp>
      <p:sp>
        <p:nvSpPr>
          <p:cNvPr id="231" name="Google Shape;231;p3"/>
          <p:cNvSpPr txBox="1"/>
          <p:nvPr/>
        </p:nvSpPr>
        <p:spPr>
          <a:xfrm>
            <a:off x="6169741" y="1387306"/>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Dependencies and Show stopper </a:t>
            </a:r>
            <a:endParaRPr dirty="0"/>
          </a:p>
        </p:txBody>
      </p:sp>
      <p:sp>
        <p:nvSpPr>
          <p:cNvPr id="232" name="Google Shape;232;p3"/>
          <p:cNvSpPr txBox="1"/>
          <p:nvPr/>
        </p:nvSpPr>
        <p:spPr>
          <a:xfrm>
            <a:off x="6169741" y="2025446"/>
            <a:ext cx="4838701" cy="483255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a:solidFill>
                  <a:schemeClr val="lt2"/>
                </a:solidFill>
                <a:latin typeface="Franklin Gothic"/>
                <a:ea typeface="Franklin Gothic"/>
                <a:cs typeface="Franklin Gothic"/>
                <a:sym typeface="Franklin Gothic"/>
              </a:rPr>
              <a:t>Dependencies :-</a:t>
            </a: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v"/>
            </a:pPr>
            <a:r>
              <a:rPr lang="en-US" sz="1600" b="1" i="0" dirty="0">
                <a:effectLst/>
                <a:latin typeface="Söhne"/>
              </a:rPr>
              <a:t>Web Framework :</a:t>
            </a:r>
            <a:r>
              <a:rPr lang="en-US" sz="1600" b="0" i="0" dirty="0">
                <a:solidFill>
                  <a:schemeClr val="tx1"/>
                </a:solidFill>
                <a:effectLst/>
                <a:latin typeface="Söhne"/>
              </a:rPr>
              <a:t>If the system includes a web interface, it depends on a web framework like </a:t>
            </a:r>
            <a:r>
              <a:rPr lang="en-US" sz="1600" dirty="0">
                <a:solidFill>
                  <a:schemeClr val="tx1"/>
                </a:solidFill>
                <a:latin typeface="Söhne"/>
              </a:rPr>
              <a:t>Flask</a:t>
            </a:r>
            <a:r>
              <a:rPr lang="en-US" sz="2000" b="0" i="0" dirty="0">
                <a:solidFill>
                  <a:schemeClr val="tx1"/>
                </a:solidFill>
                <a:effectLst/>
                <a:latin typeface="Söhne"/>
              </a:rPr>
              <a:t>.</a:t>
            </a: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v"/>
            </a:pPr>
            <a:r>
              <a:rPr lang="en-US" sz="1600" b="1" i="0" dirty="0">
                <a:effectLst/>
                <a:latin typeface="Söhne"/>
              </a:rPr>
              <a:t>Data Sources</a:t>
            </a:r>
            <a:r>
              <a:rPr lang="en-US" sz="1600" b="0" i="0" dirty="0">
                <a:solidFill>
                  <a:schemeClr val="tx1"/>
                </a:solidFill>
                <a:effectLst/>
                <a:latin typeface="Söhne"/>
              </a:rPr>
              <a:t>: Data collection relies on external sources, such as e-commerce websites and data providers.</a:t>
            </a: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v"/>
            </a:pPr>
            <a:r>
              <a:rPr lang="en-US" sz="1600" b="1" i="0" dirty="0">
                <a:solidFill>
                  <a:schemeClr val="tx1"/>
                </a:solidFill>
                <a:effectLst/>
                <a:latin typeface="Söhne"/>
              </a:rPr>
              <a:t>Machine Learning Libraries</a:t>
            </a:r>
            <a:r>
              <a:rPr lang="en-US" sz="1600" b="0" i="0" dirty="0">
                <a:solidFill>
                  <a:schemeClr val="tx1"/>
                </a:solidFill>
                <a:effectLst/>
                <a:latin typeface="Söhne"/>
              </a:rPr>
              <a:t>: Ensuring compatibility and managing updates for these libraries is essential to keep the models functioning correctly</a:t>
            </a:r>
            <a:r>
              <a:rPr lang="en-US" sz="2000" b="0" i="0" dirty="0">
                <a:solidFill>
                  <a:srgbClr val="D1D5DB"/>
                </a:solidFill>
                <a:effectLst/>
                <a:latin typeface="Söhne"/>
              </a:rPr>
              <a:t>.</a:t>
            </a:r>
          </a:p>
          <a:p>
            <a:pPr marL="285750" marR="0" lvl="0" indent="-285750" algn="l" rtl="0">
              <a:lnSpc>
                <a:spcPct val="90000"/>
              </a:lnSpc>
              <a:spcBef>
                <a:spcPts val="0"/>
              </a:spcBef>
              <a:spcAft>
                <a:spcPts val="0"/>
              </a:spcAft>
              <a:buClr>
                <a:schemeClr val="dk1"/>
              </a:buClr>
              <a:buSzPts val="1600"/>
              <a:buFont typeface="Noto Sans Symbols"/>
              <a:buChar char="⮚"/>
            </a:pPr>
            <a:r>
              <a:rPr lang="en-US" sz="1600" b="0" i="0" dirty="0">
                <a:solidFill>
                  <a:schemeClr val="lt2"/>
                </a:solidFill>
                <a:latin typeface="Franklin Gothic"/>
                <a:ea typeface="Franklin Gothic"/>
                <a:cs typeface="Franklin Gothic"/>
                <a:sym typeface="Franklin Gothic"/>
              </a:rPr>
              <a:t>Show stopper</a:t>
            </a:r>
            <a:r>
              <a:rPr lang="en-US" sz="2000" b="0" i="0" dirty="0">
                <a:solidFill>
                  <a:srgbClr val="D1D5DB"/>
                </a:solidFill>
                <a:latin typeface="Söhne"/>
                <a:ea typeface="Franklin Gothic"/>
                <a:cs typeface="Franklin Gothic"/>
                <a:sym typeface="Franklin Gothic"/>
              </a:rPr>
              <a:t>:--</a:t>
            </a:r>
            <a:endParaRPr lang="en-US" sz="2000" b="0" i="0" dirty="0">
              <a:solidFill>
                <a:srgbClr val="D1D5DB"/>
              </a:solidFill>
              <a:effectLst/>
              <a:latin typeface="Söhne"/>
            </a:endParaRP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v"/>
            </a:pPr>
            <a:r>
              <a:rPr lang="en-US" sz="1600" b="1" i="0" dirty="0">
                <a:solidFill>
                  <a:schemeClr val="tx1"/>
                </a:solidFill>
                <a:effectLst/>
                <a:latin typeface="Söhne"/>
              </a:rPr>
              <a:t>Model Overfitting</a:t>
            </a:r>
            <a:r>
              <a:rPr lang="en-US" sz="1600" b="0" i="0" dirty="0">
                <a:solidFill>
                  <a:schemeClr val="tx1"/>
                </a:solidFill>
                <a:effectLst/>
                <a:latin typeface="Söhne"/>
              </a:rPr>
              <a:t>:</a:t>
            </a:r>
            <a:r>
              <a:rPr lang="en-US" sz="2000" b="0" i="0" dirty="0">
                <a:solidFill>
                  <a:schemeClr val="tx1"/>
                </a:solidFill>
                <a:effectLst/>
                <a:latin typeface="Söhne"/>
              </a:rPr>
              <a:t> </a:t>
            </a:r>
            <a:r>
              <a:rPr lang="en-US" sz="1600" b="0" i="0" dirty="0">
                <a:solidFill>
                  <a:schemeClr val="tx1"/>
                </a:solidFill>
                <a:effectLst/>
                <a:latin typeface="Söhne"/>
              </a:rPr>
              <a:t>: Overfitting occurs when the model fits the training data too closely, resulting in poor generalization</a:t>
            </a:r>
            <a:r>
              <a:rPr lang="en-US" sz="1600" b="0" i="0" dirty="0">
                <a:solidFill>
                  <a:srgbClr val="D1D5DB"/>
                </a:solidFill>
                <a:effectLst/>
                <a:latin typeface="Söhne"/>
              </a:rPr>
              <a:t>.</a:t>
            </a: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v"/>
            </a:pPr>
            <a:r>
              <a:rPr lang="en-US" sz="1600" b="1" i="0" dirty="0">
                <a:solidFill>
                  <a:schemeClr val="tx1"/>
                </a:solidFill>
                <a:effectLst/>
                <a:latin typeface="Söhne"/>
              </a:rPr>
              <a:t>Data Quality Issues</a:t>
            </a:r>
            <a:r>
              <a:rPr lang="en-US" sz="1600" b="0" i="0" dirty="0">
                <a:solidFill>
                  <a:schemeClr val="tx1"/>
                </a:solidFill>
                <a:effectLst/>
                <a:latin typeface="Söhne"/>
              </a:rPr>
              <a:t>: Implement rigorous data preprocessing and validation to minimize data quality issues. Continuously monitor data sources for changes.</a:t>
            </a:r>
          </a:p>
          <a:p>
            <a:pPr marL="285750" marR="0" lvl="0" indent="-285750" algn="l" rtl="0">
              <a:lnSpc>
                <a:spcPct val="90000"/>
              </a:lnSpc>
              <a:spcBef>
                <a:spcPts val="0"/>
              </a:spcBef>
              <a:spcAft>
                <a:spcPts val="0"/>
              </a:spcAft>
              <a:buClr>
                <a:schemeClr val="dk1"/>
              </a:buClr>
              <a:buSzPts val="1600"/>
              <a:buFont typeface="Wingdings" panose="05000000000000000000" pitchFamily="2" charset="2"/>
              <a:buChar char="v"/>
            </a:pPr>
            <a:r>
              <a:rPr lang="en-US" sz="1600" b="1" i="0" dirty="0">
                <a:solidFill>
                  <a:schemeClr val="tx1"/>
                </a:solidFill>
                <a:effectLst/>
                <a:latin typeface="Söhne"/>
              </a:rPr>
              <a:t>Scalability Challenges</a:t>
            </a:r>
            <a:r>
              <a:rPr lang="en-US" sz="1600" b="0" i="0" dirty="0">
                <a:solidFill>
                  <a:schemeClr val="tx1"/>
                </a:solidFill>
                <a:effectLst/>
                <a:latin typeface="Söhne"/>
              </a:rPr>
              <a:t>: Plan for scalability from the start, using load balancing and cloud resources to handle increased demand.</a:t>
            </a:r>
            <a:endParaRPr sz="1600" dirty="0">
              <a:solidFill>
                <a:schemeClr val="tx1"/>
              </a:solidFill>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90" y="90203"/>
            <a:ext cx="700585" cy="699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892285CB-5A76-4549-8068-5B8CD02B90B0}"/>
              </a:ext>
            </a:extLst>
          </p:cNvPr>
          <p:cNvPicPr>
            <a:picLocks noChangeAspect="1"/>
          </p:cNvPicPr>
          <p:nvPr/>
        </p:nvPicPr>
        <p:blipFill>
          <a:blip r:embed="rId4"/>
          <a:stretch>
            <a:fillRect/>
          </a:stretch>
        </p:blipFill>
        <p:spPr>
          <a:xfrm>
            <a:off x="952499" y="2055248"/>
            <a:ext cx="4838701" cy="3922968"/>
          </a:xfrm>
          <a:prstGeom prst="rect">
            <a:avLst/>
          </a:prstGeom>
        </p:spPr>
      </p:pic>
    </p:spTree>
    <p:extLst>
      <p:ext uri="{BB962C8B-B14F-4D97-AF65-F5344CB8AC3E}">
        <p14:creationId xmlns:p14="http://schemas.microsoft.com/office/powerpoint/2010/main" val="1335764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Deployment Details</a:t>
            </a:r>
            <a:endParaRPr dirty="0"/>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a:spcBef>
                <a:spcPts val="0"/>
              </a:spcBef>
            </a:pPr>
            <a:r>
              <a:rPr lang="en-US" dirty="0"/>
              <a:t>Deployment Details </a:t>
            </a:r>
            <a:endParaRPr dirty="0"/>
          </a:p>
        </p:txBody>
      </p:sp>
      <p:sp>
        <p:nvSpPr>
          <p:cNvPr id="229" name="Google Shape;229;p3"/>
          <p:cNvSpPr txBox="1">
            <a:spLocks noGrp="1"/>
          </p:cNvSpPr>
          <p:nvPr>
            <p:ph type="body" idx="1"/>
          </p:nvPr>
        </p:nvSpPr>
        <p:spPr>
          <a:xfrm>
            <a:off x="952499" y="2656903"/>
            <a:ext cx="7635320"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endParaRPr lang="en-US" dirty="0">
              <a:latin typeface="+mn-lt"/>
            </a:endParaRPr>
          </a:p>
          <a:p>
            <a:pPr marL="285750" lvl="0" indent="-285750" algn="just" rtl="0">
              <a:lnSpc>
                <a:spcPct val="100000"/>
              </a:lnSpc>
              <a:spcBef>
                <a:spcPts val="0"/>
              </a:spcBef>
              <a:spcAft>
                <a:spcPts val="0"/>
              </a:spcAft>
              <a:buClr>
                <a:schemeClr val="dk1"/>
              </a:buClr>
              <a:buSzPts val="1600"/>
              <a:buFont typeface="Noto Sans Symbols"/>
              <a:buChar char="⮚"/>
            </a:pPr>
            <a:r>
              <a:rPr lang="en-US" dirty="0">
                <a:latin typeface="+mn-lt"/>
              </a:rPr>
              <a:t> </a:t>
            </a:r>
            <a:r>
              <a:rPr lang="en-US" b="1" i="0" dirty="0">
                <a:effectLst/>
                <a:latin typeface="+mn-lt"/>
              </a:rPr>
              <a:t>Continuous Monitoring</a:t>
            </a:r>
            <a:r>
              <a:rPr lang="en-US" b="1" i="0" dirty="0">
                <a:solidFill>
                  <a:schemeClr val="tx1"/>
                </a:solidFill>
                <a:effectLst/>
                <a:latin typeface="+mn-lt"/>
              </a:rPr>
              <a:t>: </a:t>
            </a:r>
            <a:r>
              <a:rPr lang="en-US" b="0" i="0" dirty="0">
                <a:solidFill>
                  <a:schemeClr val="tx1"/>
                </a:solidFill>
                <a:effectLst/>
                <a:latin typeface="+mn-lt"/>
              </a:rPr>
              <a:t>Regularly review and     analyze monitoring data to identify performance  bottlenecks and areas for improvement</a:t>
            </a:r>
            <a:r>
              <a:rPr lang="en-US" dirty="0">
                <a:solidFill>
                  <a:srgbClr val="D1D5DB"/>
                </a:solidFill>
                <a:latin typeface="+mn-lt"/>
              </a:rPr>
              <a:t>.</a:t>
            </a:r>
          </a:p>
          <a:p>
            <a:pPr marL="0" lvl="0" indent="0" algn="just" rtl="0">
              <a:lnSpc>
                <a:spcPct val="100000"/>
              </a:lnSpc>
              <a:spcBef>
                <a:spcPts val="0"/>
              </a:spcBef>
              <a:spcAft>
                <a:spcPts val="0"/>
              </a:spcAft>
              <a:buClr>
                <a:schemeClr val="dk1"/>
              </a:buClr>
              <a:buSzPts val="1600"/>
            </a:pPr>
            <a:endParaRPr lang="en-US" dirty="0">
              <a:solidFill>
                <a:srgbClr val="D1D5DB"/>
              </a:solidFill>
              <a:latin typeface="+mn-lt"/>
            </a:endParaRPr>
          </a:p>
          <a:p>
            <a:pPr marL="285750" lvl="0" indent="-285750" algn="just" rtl="0">
              <a:lnSpc>
                <a:spcPct val="100000"/>
              </a:lnSpc>
              <a:spcBef>
                <a:spcPts val="0"/>
              </a:spcBef>
              <a:spcAft>
                <a:spcPts val="0"/>
              </a:spcAft>
              <a:buClr>
                <a:schemeClr val="dk1"/>
              </a:buClr>
              <a:buSzPts val="1600"/>
              <a:buFont typeface="Noto Sans Symbols"/>
              <a:buChar char="⮚"/>
            </a:pPr>
            <a:r>
              <a:rPr lang="en-US" b="1" i="0" dirty="0">
                <a:solidFill>
                  <a:schemeClr val="tx1"/>
                </a:solidFill>
                <a:effectLst/>
                <a:latin typeface="+mn-lt"/>
              </a:rPr>
              <a:t> Documentation:</a:t>
            </a:r>
            <a:r>
              <a:rPr lang="en-US" dirty="0">
                <a:solidFill>
                  <a:schemeClr val="tx1"/>
                </a:solidFill>
                <a:latin typeface="+mn-lt"/>
              </a:rPr>
              <a:t> </a:t>
            </a:r>
            <a:r>
              <a:rPr lang="en-US" b="0" i="0" dirty="0">
                <a:solidFill>
                  <a:schemeClr val="tx1"/>
                </a:solidFill>
                <a:effectLst/>
                <a:latin typeface="+mn-lt"/>
              </a:rPr>
              <a:t>Maintain detailed documentation for deployment procedures, configurations, and troubleshooting steps to assist in system management and maintenance.</a:t>
            </a:r>
          </a:p>
          <a:p>
            <a:pPr marL="0" lvl="0" indent="0" algn="just" rtl="0">
              <a:lnSpc>
                <a:spcPct val="100000"/>
              </a:lnSpc>
              <a:spcBef>
                <a:spcPts val="0"/>
              </a:spcBef>
              <a:spcAft>
                <a:spcPts val="0"/>
              </a:spcAft>
              <a:buClr>
                <a:schemeClr val="dk1"/>
              </a:buClr>
              <a:buSzPts val="1600"/>
            </a:pPr>
            <a:endParaRPr lang="en-US" b="0" i="0" dirty="0">
              <a:solidFill>
                <a:schemeClr val="tx1"/>
              </a:solidFill>
              <a:effectLst/>
              <a:latin typeface="+mn-lt"/>
            </a:endParaRPr>
          </a:p>
          <a:p>
            <a:pPr marL="285750" lvl="0" indent="-285750" algn="just" rtl="0">
              <a:lnSpc>
                <a:spcPct val="100000"/>
              </a:lnSpc>
              <a:spcBef>
                <a:spcPts val="0"/>
              </a:spcBef>
              <a:spcAft>
                <a:spcPts val="0"/>
              </a:spcAft>
              <a:buClr>
                <a:schemeClr val="dk1"/>
              </a:buClr>
              <a:buSzPts val="1600"/>
              <a:buFont typeface="Noto Sans Symbols"/>
              <a:buChar char="⮚"/>
            </a:pPr>
            <a:r>
              <a:rPr lang="en-US" b="1" i="0" dirty="0">
                <a:solidFill>
                  <a:schemeClr val="tx1"/>
                </a:solidFill>
                <a:effectLst/>
                <a:latin typeface="+mn-lt"/>
              </a:rPr>
              <a:t>User Access and Authentication:</a:t>
            </a:r>
            <a:r>
              <a:rPr lang="en-US" dirty="0">
                <a:solidFill>
                  <a:schemeClr val="tx1"/>
                </a:solidFill>
                <a:latin typeface="+mn-lt"/>
              </a:rPr>
              <a:t> </a:t>
            </a:r>
            <a:r>
              <a:rPr lang="en-US" b="0" i="0" dirty="0">
                <a:solidFill>
                  <a:schemeClr val="tx1"/>
                </a:solidFill>
                <a:effectLst/>
                <a:latin typeface="+mn-lt"/>
              </a:rPr>
              <a:t>Implement user access control and authentication mechanisms to protect user data and the system's functionalities</a:t>
            </a:r>
            <a:r>
              <a:rPr lang="en-US" dirty="0">
                <a:solidFill>
                  <a:srgbClr val="D1D5DB"/>
                </a:solidFill>
                <a:latin typeface="+mn-lt"/>
              </a:rPr>
              <a:t>.</a:t>
            </a:r>
          </a:p>
          <a:p>
            <a:pPr marL="0" lvl="0" indent="0" algn="just" rtl="0">
              <a:lnSpc>
                <a:spcPct val="100000"/>
              </a:lnSpc>
              <a:spcBef>
                <a:spcPts val="0"/>
              </a:spcBef>
              <a:spcAft>
                <a:spcPts val="0"/>
              </a:spcAft>
              <a:buClr>
                <a:schemeClr val="dk1"/>
              </a:buClr>
              <a:buSzPts val="1600"/>
            </a:pPr>
            <a:endParaRPr lang="en-US" dirty="0">
              <a:solidFill>
                <a:srgbClr val="D1D5DB"/>
              </a:solidFill>
              <a:latin typeface="+mn-lt"/>
            </a:endParaRPr>
          </a:p>
          <a:p>
            <a:pPr marL="285750" lvl="0" indent="-285750" algn="just" rtl="0">
              <a:lnSpc>
                <a:spcPct val="100000"/>
              </a:lnSpc>
              <a:spcBef>
                <a:spcPts val="0"/>
              </a:spcBef>
              <a:spcAft>
                <a:spcPts val="0"/>
              </a:spcAft>
              <a:buClr>
                <a:schemeClr val="dk1"/>
              </a:buClr>
              <a:buSzPts val="1600"/>
              <a:buFont typeface="Noto Sans Symbols"/>
              <a:buChar char="⮚"/>
            </a:pPr>
            <a:r>
              <a:rPr lang="en-US" b="1" i="0" dirty="0">
                <a:solidFill>
                  <a:schemeClr val="tx1"/>
                </a:solidFill>
                <a:effectLst/>
                <a:latin typeface="+mn-lt"/>
              </a:rPr>
              <a:t>Testing and Staging Environments: </a:t>
            </a:r>
            <a:r>
              <a:rPr lang="en-US" b="0" i="0" dirty="0">
                <a:solidFill>
                  <a:schemeClr val="tx1"/>
                </a:solidFill>
                <a:effectLst/>
                <a:latin typeface="+mn-lt"/>
              </a:rPr>
              <a:t>Maintain separate testing and staging environments to validate changes and updates before deploying to the production environment</a:t>
            </a:r>
            <a:r>
              <a:rPr lang="en-US" b="0" i="0" dirty="0">
                <a:solidFill>
                  <a:srgbClr val="D1D5DB"/>
                </a:solidFill>
                <a:effectLst/>
                <a:latin typeface="+mn-lt"/>
              </a:rPr>
              <a:t>.</a:t>
            </a:r>
          </a:p>
          <a:p>
            <a:pPr marL="0" lvl="0" indent="0" algn="l" rtl="0">
              <a:lnSpc>
                <a:spcPct val="90000"/>
              </a:lnSpc>
              <a:spcBef>
                <a:spcPts val="0"/>
              </a:spcBef>
              <a:spcAft>
                <a:spcPts val="0"/>
              </a:spcAft>
              <a:buClr>
                <a:schemeClr val="dk1"/>
              </a:buClr>
              <a:buSzPts val="1600"/>
            </a:pPr>
            <a:endParaRPr dirty="0">
              <a:latin typeface="+mn-lt"/>
            </a:endParaRPr>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7</a:t>
            </a:fld>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80" y="122830"/>
            <a:ext cx="538327" cy="699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2767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96346"/>
            <a:ext cx="5780809" cy="610863"/>
          </a:xfrm>
          <a:prstGeom prst="rect">
            <a:avLst/>
          </a:prstGeom>
          <a:noFill/>
          <a:ln>
            <a:noFill/>
          </a:ln>
        </p:spPr>
        <p:txBody>
          <a:bodyPr spcFirstLastPara="1" wrap="square" lIns="0" tIns="0" rIns="0" bIns="0" anchor="b" anchorCtr="0">
            <a:normAutofit/>
          </a:bodyPr>
          <a:lstStyle/>
          <a:p>
            <a:pPr lvl="0">
              <a:buSzPct val="100000"/>
            </a:pPr>
            <a:r>
              <a:rPr lang="en-US" dirty="0"/>
              <a:t>Output Screen</a:t>
            </a:r>
            <a:endParaRPr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8</a:t>
            </a:fld>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80" y="122830"/>
            <a:ext cx="538327" cy="699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a:extLst>
              <a:ext uri="{FF2B5EF4-FFF2-40B4-BE49-F238E27FC236}">
                <a16:creationId xmlns:a16="http://schemas.microsoft.com/office/drawing/2014/main" id="{A60FBDA1-FD0F-48F2-8232-9D51D5CFDA50}"/>
              </a:ext>
            </a:extLst>
          </p:cNvPr>
          <p:cNvPicPr>
            <a:picLocks noChangeAspect="1"/>
          </p:cNvPicPr>
          <p:nvPr/>
        </p:nvPicPr>
        <p:blipFill>
          <a:blip r:embed="rId4"/>
          <a:stretch>
            <a:fillRect/>
          </a:stretch>
        </p:blipFill>
        <p:spPr>
          <a:xfrm>
            <a:off x="952499" y="2301866"/>
            <a:ext cx="4732383" cy="3881614"/>
          </a:xfrm>
          <a:prstGeom prst="rect">
            <a:avLst/>
          </a:prstGeom>
        </p:spPr>
      </p:pic>
    </p:spTree>
    <p:extLst>
      <p:ext uri="{BB962C8B-B14F-4D97-AF65-F5344CB8AC3E}">
        <p14:creationId xmlns:p14="http://schemas.microsoft.com/office/powerpoint/2010/main" val="3112537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9</a:t>
            </a:fld>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78" y="117497"/>
            <a:ext cx="697550" cy="699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171" y="1173708"/>
            <a:ext cx="9276625" cy="4775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6882474"/>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2061</TotalTime>
  <Words>768</Words>
  <Application>Microsoft Office PowerPoint</Application>
  <PresentationFormat>Widescreen</PresentationFormat>
  <Paragraphs>96</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Libre Franklin</vt:lpstr>
      <vt:lpstr>Calibri</vt:lpstr>
      <vt:lpstr>Söhne Mono</vt:lpstr>
      <vt:lpstr>Noto Sans Symbols</vt:lpstr>
      <vt:lpstr>Wingdings</vt:lpstr>
      <vt:lpstr>Sitka Text Semibold</vt:lpstr>
      <vt:lpstr>Söhne</vt:lpstr>
      <vt:lpstr>Arial</vt:lpstr>
      <vt:lpstr>Franklin Gothic</vt:lpstr>
      <vt:lpstr>Theme1</vt:lpstr>
      <vt:lpstr>Online Chabot-Based Ticketing System for Museums</vt:lpstr>
      <vt:lpstr>Idea/Approach Details</vt:lpstr>
      <vt:lpstr>Project Requirements </vt:lpstr>
      <vt:lpstr>Project Requirements </vt:lpstr>
      <vt:lpstr>Design </vt:lpstr>
      <vt:lpstr>Design </vt:lpstr>
      <vt:lpstr>Deployment Details</vt:lpstr>
      <vt:lpstr>Output Screen</vt:lpstr>
      <vt:lpstr>PowerPoint Presentation</vt:lpstr>
      <vt:lpstr>Important Pointers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Sarim Moin</dc:creator>
  <cp:lastModifiedBy>sanjana lodhi</cp:lastModifiedBy>
  <cp:revision>49</cp:revision>
  <dcterms:created xsi:type="dcterms:W3CDTF">2022-02-11T07:14:46Z</dcterms:created>
  <dcterms:modified xsi:type="dcterms:W3CDTF">2025-03-28T10:06:35Z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