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52" r:id="rId1"/>
  </p:sldMasterIdLst>
  <p:notesMasterIdLst>
    <p:notesMasterId r:id="rId14"/>
  </p:notesMasterIdLst>
  <p:sldIdLst>
    <p:sldId id="267" r:id="rId2"/>
    <p:sldId id="265" r:id="rId3"/>
    <p:sldId id="266" r:id="rId4"/>
    <p:sldId id="271" r:id="rId5"/>
    <p:sldId id="270" r:id="rId6"/>
    <p:sldId id="273" r:id="rId7"/>
    <p:sldId id="268" r:id="rId8"/>
    <p:sldId id="259" r:id="rId9"/>
    <p:sldId id="272" r:id="rId10"/>
    <p:sldId id="261" r:id="rId11"/>
    <p:sldId id="262" r:id="rId12"/>
    <p:sldId id="264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FF73D-B541-4829-98CD-57F83533E830}" v="76" dt="2024-10-21T14:46:41.526"/>
    <p1510:client id="{28B364DC-CA2E-451E-9036-04E143839EED}" v="510" dt="2024-10-21T19:44:34.390"/>
    <p1510:client id="{30C5A87D-E6E4-4163-885B-6581D7B4DF3B}" v="151" dt="2024-10-21T19:02:44.507"/>
    <p1510:client id="{9CCF258D-3836-46B7-AC59-E6BBAAE4A36A}" v="7" dt="2024-10-21T16:41:13.091"/>
    <p1510:client id="{C5C4503D-134F-4D97-A98B-9EA05FF0714F}" v="117" dt="2024-10-21T18:30:30.959"/>
    <p1510:client id="{C9BA87AB-0D5D-43AD-9B0E-F352442F836A}" v="19" dt="2024-10-21T18:37:08.978"/>
    <p1510:client id="{E1715633-BD31-4319-A9CD-E27455760334}" v="615" dt="2024-10-21T19:53:04.2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56" autoAdjust="0"/>
  </p:normalViewPr>
  <p:slideViewPr>
    <p:cSldViewPr>
      <p:cViewPr varScale="1">
        <p:scale>
          <a:sx n="77" d="100"/>
          <a:sy n="77" d="100"/>
        </p:scale>
        <p:origin x="88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53313-5BF4-4DE2-9B8D-879418D3D7A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00C91-46C3-4720-9305-5C524D064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00C91-46C3-4720-9305-5C524D064DC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41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59538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92468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854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394578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618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688547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937777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85578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1481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76389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30704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67182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93759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3335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36559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67018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113C-7497-06C7-BBC3-84EF8434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819402"/>
            <a:ext cx="5105400" cy="2514599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1"/>
                </a:solidFill>
              </a:rPr>
              <a:t>  OUR TEAM:</a:t>
            </a:r>
            <a:br>
              <a:rPr lang="en-US" sz="3100" b="1" dirty="0">
                <a:solidFill>
                  <a:schemeClr val="tx1"/>
                </a:solidFill>
              </a:rPr>
            </a:br>
            <a:r>
              <a:rPr lang="en-US" sz="3100" b="1" dirty="0">
                <a:solidFill>
                  <a:schemeClr val="tx1"/>
                </a:solidFill>
              </a:rPr>
              <a:t>       </a:t>
            </a:r>
            <a:r>
              <a:rPr lang="en-IN" dirty="0">
                <a:solidFill>
                  <a:schemeClr val="tx1"/>
                </a:solidFill>
              </a:rPr>
              <a:t>VANDANA</a:t>
            </a:r>
            <a:r>
              <a:rPr lang="en-IN" spc="-180" dirty="0">
                <a:solidFill>
                  <a:schemeClr val="tx1"/>
                </a:solidFill>
              </a:rPr>
              <a:t> </a:t>
            </a:r>
            <a:r>
              <a:rPr lang="en-IN" spc="-10" dirty="0">
                <a:solidFill>
                  <a:schemeClr val="tx1"/>
                </a:solidFill>
              </a:rPr>
              <a:t>YADAV     (0187AS221064)</a:t>
            </a:r>
            <a:br>
              <a:rPr lang="en-IN" spc="-10" dirty="0">
                <a:solidFill>
                  <a:schemeClr val="tx1"/>
                </a:solidFill>
              </a:rPr>
            </a:br>
            <a:r>
              <a:rPr lang="en-IN" spc="-10" dirty="0">
                <a:solidFill>
                  <a:schemeClr val="tx1"/>
                </a:solidFill>
              </a:rPr>
              <a:t>           </a:t>
            </a:r>
            <a:r>
              <a:rPr lang="en-IN" dirty="0">
                <a:solidFill>
                  <a:schemeClr val="tx1"/>
                </a:solidFill>
              </a:rPr>
              <a:t>SANJANA</a:t>
            </a:r>
            <a:r>
              <a:rPr lang="en-IN" spc="50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LODHI</a:t>
            </a:r>
            <a:r>
              <a:rPr lang="en-IN" spc="360" dirty="0">
                <a:solidFill>
                  <a:schemeClr val="tx1"/>
                </a:solidFill>
              </a:rPr>
              <a:t>   </a:t>
            </a:r>
            <a:r>
              <a:rPr lang="en-IN" spc="-10" dirty="0">
                <a:solidFill>
                  <a:schemeClr val="tx1"/>
                </a:solidFill>
              </a:rPr>
              <a:t>(0187AS221053)</a:t>
            </a:r>
            <a:br>
              <a:rPr lang="en-IN" sz="3100" dirty="0">
                <a:solidFill>
                  <a:schemeClr val="tx1"/>
                </a:solidFill>
              </a:rPr>
            </a:br>
            <a:br>
              <a:rPr lang="en-IN" sz="3100" spc="-10" dirty="0">
                <a:solidFill>
                  <a:schemeClr val="tx1"/>
                </a:solidFill>
              </a:rPr>
            </a:br>
            <a:endParaRPr lang="en-IN" sz="31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0D6E55-55B3-1A74-A20A-F8087A574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52400"/>
            <a:ext cx="1219200" cy="1447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81614-3BAB-8C6F-3419-2A111E1F0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2400" y="4724400"/>
            <a:ext cx="4419600" cy="1905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tx1"/>
                </a:solidFill>
              </a:rPr>
              <a:t>OUR GUIDE:</a:t>
            </a:r>
            <a:endParaRPr lang="en-IN" sz="2800" b="1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IN" sz="2000" b="1" dirty="0">
                <a:solidFill>
                  <a:schemeClr val="tx1"/>
                </a:solidFill>
              </a:rPr>
              <a:t>       </a:t>
            </a:r>
            <a:r>
              <a:rPr lang="en-US" sz="2000" dirty="0">
                <a:solidFill>
                  <a:schemeClr val="tx1"/>
                </a:solidFill>
              </a:rPr>
              <a:t>PROF. RUCHI JAIN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        (ASSISTANT PROFFESSOR)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3600" dirty="0"/>
          </a:p>
          <a:p>
            <a:pPr>
              <a:buClr>
                <a:schemeClr val="tx1"/>
              </a:buClr>
            </a:pP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FE1436-4D8E-4C75-AC4E-F528B45B6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41340"/>
              </p:ext>
            </p:extLst>
          </p:nvPr>
        </p:nvGraphicFramePr>
        <p:xfrm>
          <a:off x="2933178" y="166245"/>
          <a:ext cx="634388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881">
                  <a:extLst>
                    <a:ext uri="{9D8B030D-6E8A-4147-A177-3AD203B41FA5}">
                      <a16:colId xmlns:a16="http://schemas.microsoft.com/office/drawing/2014/main" val="1485991212"/>
                    </a:ext>
                  </a:extLst>
                </a:gridCol>
              </a:tblGrid>
              <a:tr h="8432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b="1" u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</a:rPr>
                        <a:t>Problem Statement</a:t>
                      </a:r>
                      <a:endParaRPr lang="en-IN" sz="4000" b="1" u="none" dirty="0">
                        <a:solidFill>
                          <a:schemeClr val="tx1"/>
                        </a:solidFill>
                        <a:latin typeface="Verdana"/>
                        <a:ea typeface="Verdana"/>
                      </a:endParaRPr>
                    </a:p>
                    <a:p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3395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75B637-5BD6-B565-9873-99E82EB9F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43218"/>
              </p:ext>
            </p:extLst>
          </p:nvPr>
        </p:nvGraphicFramePr>
        <p:xfrm>
          <a:off x="2902323" y="1266264"/>
          <a:ext cx="685273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2739">
                  <a:extLst>
                    <a:ext uri="{9D8B030D-6E8A-4147-A177-3AD203B41FA5}">
                      <a16:colId xmlns:a16="http://schemas.microsoft.com/office/drawing/2014/main" val="202246209"/>
                    </a:ext>
                  </a:extLst>
                </a:gridCol>
              </a:tblGrid>
              <a:tr h="882599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/>
                          <a:ea typeface="Franklin Gothic"/>
                          <a:cs typeface="Times New Roman"/>
                          <a:sym typeface="Franklin Gothic"/>
                        </a:rPr>
                        <a:t>Design and Development of Breast Cancer Prediction</a:t>
                      </a:r>
                      <a:endParaRPr lang="en-IN" sz="28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831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35BE8A-1D7D-2DA8-CEF2-E54A395F5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1677"/>
              </p:ext>
            </p:extLst>
          </p:nvPr>
        </p:nvGraphicFramePr>
        <p:xfrm>
          <a:off x="918882" y="67235"/>
          <a:ext cx="2057405" cy="1303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5">
                  <a:extLst>
                    <a:ext uri="{9D8B030D-6E8A-4147-A177-3AD203B41FA5}">
                      <a16:colId xmlns:a16="http://schemas.microsoft.com/office/drawing/2014/main" val="3639948462"/>
                    </a:ext>
                  </a:extLst>
                </a:gridCol>
              </a:tblGrid>
              <a:tr h="13033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Minor Project - I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AD- 508</a:t>
                      </a:r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965370"/>
                  </a:ext>
                </a:extLst>
              </a:tr>
            </a:tbl>
          </a:graphicData>
        </a:graphic>
      </p:graphicFrame>
      <p:pic>
        <p:nvPicPr>
          <p:cNvPr id="11" name="Picture 10" descr="A pink ribbon on a black background&#10;&#10;Description automatically generated">
            <a:extLst>
              <a:ext uri="{FF2B5EF4-FFF2-40B4-BE49-F238E27FC236}">
                <a16:creationId xmlns:a16="http://schemas.microsoft.com/office/drawing/2014/main" id="{7126942D-0B29-9871-E836-1F06BD2054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2" y="4934193"/>
            <a:ext cx="2523566" cy="168639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1DD373-9AD7-1632-5D80-5D5DA344C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548695"/>
              </p:ext>
            </p:extLst>
          </p:nvPr>
        </p:nvGraphicFramePr>
        <p:xfrm>
          <a:off x="2947147" y="2319617"/>
          <a:ext cx="3656130" cy="46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130">
                  <a:extLst>
                    <a:ext uri="{9D8B030D-6E8A-4147-A177-3AD203B41FA5}">
                      <a16:colId xmlns:a16="http://schemas.microsoft.com/office/drawing/2014/main" val="2595188649"/>
                    </a:ext>
                  </a:extLst>
                </a:gridCol>
              </a:tblGrid>
              <a:tr h="4630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Trebuchet MS"/>
                        </a:rPr>
                        <a:t>Project Group Number: 05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46221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144341"/>
            <a:ext cx="3810000" cy="22084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0541" y="1096137"/>
            <a:ext cx="3667539" cy="23328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0308" y="3886200"/>
            <a:ext cx="3627783" cy="22084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7106" y="3779340"/>
            <a:ext cx="3627783" cy="23153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23191" y="0"/>
            <a:ext cx="1003581" cy="121715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73521" y="6599292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0" dirty="0">
                <a:solidFill>
                  <a:srgbClr val="EB3C9F"/>
                </a:solidFill>
                <a:latin typeface="Trebuchet MS"/>
                <a:cs typeface="Trebuchet MS"/>
              </a:rPr>
              <a:t>6</a:t>
            </a:r>
            <a:endParaRPr sz="900">
              <a:latin typeface="Trebuchet MS"/>
              <a:cs typeface="Trebuchet M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BB7B4A-1DD2-F932-9038-C3D59860E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00563"/>
              </p:ext>
            </p:extLst>
          </p:nvPr>
        </p:nvGraphicFramePr>
        <p:xfrm>
          <a:off x="2895600" y="100289"/>
          <a:ext cx="4495800" cy="737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3192169910"/>
                    </a:ext>
                  </a:extLst>
                </a:gridCol>
              </a:tblGrid>
              <a:tr h="737911">
                <a:tc>
                  <a:txBody>
                    <a:bodyPr/>
                    <a:lstStyle/>
                    <a:p>
                      <a:pPr algn="just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Frontend Screenshots</a:t>
                      </a:r>
                      <a:endParaRPr lang="en-IN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928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007601"/>
            <a:ext cx="3200400" cy="319275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905000" y="1007601"/>
            <a:ext cx="6400800" cy="5393199"/>
            <a:chOff x="3546621" y="1132450"/>
            <a:chExt cx="4716428" cy="539319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8687" y="1132450"/>
              <a:ext cx="2414362" cy="31927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6621" y="4488292"/>
              <a:ext cx="4309356" cy="203735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26504" y="0"/>
            <a:ext cx="1003582" cy="12214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607811" y="6604168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0" dirty="0">
                <a:solidFill>
                  <a:srgbClr val="EB3C9F"/>
                </a:solidFill>
                <a:latin typeface="Trebuchet MS"/>
                <a:cs typeface="Trebuchet MS"/>
              </a:rPr>
              <a:t>7</a:t>
            </a:r>
            <a:endParaRPr sz="900">
              <a:latin typeface="Trebuchet MS"/>
              <a:cs typeface="Trebuchet M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1D8628-EE9C-25B6-705B-20D6C9310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32480"/>
              </p:ext>
            </p:extLst>
          </p:nvPr>
        </p:nvGraphicFramePr>
        <p:xfrm>
          <a:off x="2667000" y="95717"/>
          <a:ext cx="4876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890494302"/>
                    </a:ext>
                  </a:extLst>
                </a:gridCol>
              </a:tblGrid>
              <a:tr h="515027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Backend Screenshots</a:t>
                      </a:r>
                      <a:endParaRPr lang="en-IN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219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3252"/>
            <a:ext cx="1003582" cy="12214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19827" y="6493221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0" dirty="0">
                <a:solidFill>
                  <a:srgbClr val="EB3C9F"/>
                </a:solidFill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E637B-6DED-5945-7D82-99E88CD31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00" y="784964"/>
            <a:ext cx="5749843" cy="607587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9E37-7532-A19B-E40F-40BCA5217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380" y="269309"/>
            <a:ext cx="8056324" cy="97482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b="1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Introduction</a:t>
            </a:r>
            <a:endParaRPr lang="en-IN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E0295-E8A5-A29A-2CDF-A2CF4C56E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96048"/>
            <a:ext cx="1219200" cy="1440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179CD-5D57-FC53-4DD7-077D81C71C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833341"/>
            <a:ext cx="3095065" cy="202257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E376D9-93FA-4BAC-76FB-92BB6B911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98837"/>
              </p:ext>
            </p:extLst>
          </p:nvPr>
        </p:nvGraphicFramePr>
        <p:xfrm>
          <a:off x="2362200" y="1524000"/>
          <a:ext cx="6512063" cy="355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2063">
                  <a:extLst>
                    <a:ext uri="{9D8B030D-6E8A-4147-A177-3AD203B41FA5}">
                      <a16:colId xmlns:a16="http://schemas.microsoft.com/office/drawing/2014/main" val="951046431"/>
                    </a:ext>
                  </a:extLst>
                </a:gridCol>
              </a:tblGrid>
              <a:tr h="3557433"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This system is designed to use machine learning to help predict breast cancer  detection.</a:t>
                      </a:r>
                    </a:p>
                    <a:p>
                      <a:pPr algn="just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Early detection saves lives. Get started by predicting breast cancer. Breast cancer is cancer that forms in the cells of the breast.</a:t>
                      </a:r>
                    </a:p>
                    <a:p>
                      <a:pPr algn="just"/>
                      <a:r>
                        <a:rPr lang="en-US" sz="2400" b="0" i="0" dirty="0">
                          <a:solidFill>
                            <a:schemeClr val="tx1"/>
                          </a:solidFill>
                        </a:rPr>
                        <a:t>After skin cancer, breast cancer is the most common cancer diagnosed in women.</a:t>
                      </a:r>
                      <a:endParaRPr lang="en-IN" sz="2400" b="0" i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2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7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743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7B11-19C5-8552-6BA2-EAA00F24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76200"/>
            <a:ext cx="7315200" cy="762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Idea / Approach Details</a:t>
            </a:r>
            <a:endParaRPr lang="en-IN" sz="40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47E7D0-EAD1-B77D-2C89-E31AA3826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66" y="-120454"/>
            <a:ext cx="1288592" cy="149205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6633-96D5-6B13-A707-D638A2D5F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263454"/>
            <a:ext cx="6738730" cy="5365946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457200" indent="-457200" algn="just">
              <a:lnSpc>
                <a:spcPct val="12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lang="en-US" sz="3200" spc="-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50" dirty="0">
                <a:solidFill>
                  <a:schemeClr val="tx1"/>
                </a:solidFill>
                <a:latin typeface="Tahoma"/>
                <a:cs typeface="Tahoma"/>
              </a:rPr>
              <a:t>project</a:t>
            </a:r>
            <a:r>
              <a:rPr lang="en-US" sz="3200" spc="-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65" dirty="0">
                <a:solidFill>
                  <a:schemeClr val="tx1"/>
                </a:solidFill>
                <a:latin typeface="Tahoma"/>
                <a:cs typeface="Tahoma"/>
              </a:rPr>
              <a:t>focuses</a:t>
            </a:r>
            <a:r>
              <a:rPr lang="en-US" sz="3200" spc="-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100" dirty="0">
                <a:solidFill>
                  <a:schemeClr val="tx1"/>
                </a:solidFill>
                <a:latin typeface="Tahoma"/>
                <a:cs typeface="Tahoma"/>
              </a:rPr>
              <a:t>on</a:t>
            </a:r>
            <a:r>
              <a:rPr lang="en-US" sz="3200" spc="-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70" dirty="0">
                <a:solidFill>
                  <a:schemeClr val="tx1"/>
                </a:solidFill>
                <a:latin typeface="Tahoma"/>
                <a:cs typeface="Tahoma"/>
              </a:rPr>
              <a:t>developing</a:t>
            </a:r>
            <a:r>
              <a:rPr lang="en-US" sz="3200" spc="-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55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lang="en-US" sz="3200" spc="-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75" dirty="0">
                <a:solidFill>
                  <a:schemeClr val="tx1"/>
                </a:solidFill>
                <a:latin typeface="Tahoma"/>
                <a:cs typeface="Tahoma"/>
              </a:rPr>
              <a:t>machine</a:t>
            </a:r>
            <a:r>
              <a:rPr lang="en-US" sz="3200" spc="-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75" dirty="0">
                <a:solidFill>
                  <a:schemeClr val="tx1"/>
                </a:solidFill>
                <a:latin typeface="Tahoma"/>
                <a:cs typeface="Tahoma"/>
              </a:rPr>
              <a:t>learning</a:t>
            </a:r>
            <a:r>
              <a:rPr lang="en-US" sz="3200" spc="-65" dirty="0">
                <a:solidFill>
                  <a:schemeClr val="tx1"/>
                </a:solidFill>
                <a:latin typeface="Tahoma"/>
                <a:cs typeface="Tahoma"/>
              </a:rPr>
              <a:t>   </a:t>
            </a:r>
            <a:r>
              <a:rPr lang="en-US" sz="3200" spc="95" dirty="0">
                <a:solidFill>
                  <a:schemeClr val="tx1"/>
                </a:solidFill>
                <a:latin typeface="Tahoma"/>
                <a:cs typeface="Tahoma"/>
              </a:rPr>
              <a:t>model</a:t>
            </a:r>
            <a:r>
              <a:rPr lang="en-US" sz="3200" spc="-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70" dirty="0">
                <a:solidFill>
                  <a:schemeClr val="tx1"/>
                </a:solidFill>
                <a:latin typeface="Tahoma"/>
                <a:cs typeface="Tahoma"/>
              </a:rPr>
              <a:t>to</a:t>
            </a:r>
            <a:r>
              <a:rPr lang="en-US" sz="3200" spc="-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65" dirty="0">
                <a:solidFill>
                  <a:schemeClr val="tx1"/>
                </a:solidFill>
                <a:latin typeface="Tahoma"/>
                <a:cs typeface="Tahoma"/>
              </a:rPr>
              <a:t>predict</a:t>
            </a:r>
            <a:r>
              <a:rPr lang="en-US" sz="3200" spc="-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55" dirty="0">
                <a:solidFill>
                  <a:schemeClr val="tx1"/>
                </a:solidFill>
                <a:latin typeface="Tahoma"/>
                <a:cs typeface="Tahoma"/>
              </a:rPr>
              <a:t>breast</a:t>
            </a:r>
            <a:r>
              <a:rPr lang="en-US" sz="320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60" dirty="0">
                <a:solidFill>
                  <a:schemeClr val="tx1"/>
                </a:solidFill>
                <a:latin typeface="Tahoma"/>
                <a:cs typeface="Tahoma"/>
              </a:rPr>
              <a:t>cancer</a:t>
            </a:r>
            <a:r>
              <a:rPr lang="en-US" sz="3200" spc="15" dirty="0">
                <a:solidFill>
                  <a:schemeClr val="tx1"/>
                </a:solidFill>
                <a:latin typeface="Tahoma"/>
                <a:cs typeface="Tahoma"/>
              </a:rPr>
              <a:t>  </a:t>
            </a:r>
            <a:r>
              <a:rPr lang="en-US" sz="3200" spc="70" dirty="0">
                <a:solidFill>
                  <a:schemeClr val="tx1"/>
                </a:solidFill>
                <a:latin typeface="Tahoma"/>
                <a:cs typeface="Tahoma"/>
              </a:rPr>
              <a:t>based</a:t>
            </a:r>
            <a:r>
              <a:rPr lang="en-US" sz="3200" spc="15" dirty="0">
                <a:solidFill>
                  <a:schemeClr val="tx1"/>
                </a:solidFill>
                <a:latin typeface="Tahoma"/>
                <a:cs typeface="Tahoma"/>
              </a:rPr>
              <a:t>  </a:t>
            </a:r>
            <a:r>
              <a:rPr lang="en-US" sz="3200" spc="105" dirty="0">
                <a:solidFill>
                  <a:schemeClr val="tx1"/>
                </a:solidFill>
                <a:latin typeface="Tahoma"/>
                <a:cs typeface="Tahoma"/>
              </a:rPr>
              <a:t>on</a:t>
            </a:r>
            <a:r>
              <a:rPr lang="en-US" sz="3200" spc="20" dirty="0">
                <a:solidFill>
                  <a:schemeClr val="tx1"/>
                </a:solidFill>
                <a:latin typeface="Tahoma"/>
                <a:cs typeface="Tahoma"/>
              </a:rPr>
              <a:t>  </a:t>
            </a:r>
            <a:r>
              <a:rPr lang="en-US" sz="3200" spc="70" dirty="0">
                <a:solidFill>
                  <a:schemeClr val="tx1"/>
                </a:solidFill>
                <a:latin typeface="Tahoma"/>
                <a:cs typeface="Tahoma"/>
              </a:rPr>
              <a:t>medical </a:t>
            </a:r>
            <a:r>
              <a:rPr lang="en-US" sz="3200" dirty="0">
                <a:solidFill>
                  <a:schemeClr val="tx1"/>
                </a:solidFill>
                <a:latin typeface="Tahoma"/>
                <a:cs typeface="Tahoma"/>
              </a:rPr>
              <a:t>data,</a:t>
            </a:r>
            <a:r>
              <a:rPr lang="en-US" sz="3200" spc="15" dirty="0">
                <a:solidFill>
                  <a:schemeClr val="tx1"/>
                </a:solidFill>
                <a:latin typeface="Tahoma"/>
                <a:cs typeface="Tahoma"/>
              </a:rPr>
              <a:t>     </a:t>
            </a:r>
            <a:r>
              <a:rPr lang="en-US" sz="3200" spc="80" dirty="0">
                <a:solidFill>
                  <a:schemeClr val="tx1"/>
                </a:solidFill>
                <a:latin typeface="Tahoma"/>
                <a:cs typeface="Tahoma"/>
              </a:rPr>
              <a:t>aiming</a:t>
            </a:r>
            <a:r>
              <a:rPr lang="en-US" sz="3200" spc="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75" dirty="0">
                <a:solidFill>
                  <a:schemeClr val="tx1"/>
                </a:solidFill>
                <a:latin typeface="Tahoma"/>
                <a:cs typeface="Tahoma"/>
              </a:rPr>
              <a:t>to</a:t>
            </a:r>
            <a:r>
              <a:rPr lang="en-US" sz="3200" spc="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50" dirty="0">
                <a:solidFill>
                  <a:schemeClr val="tx1"/>
                </a:solidFill>
                <a:latin typeface="Tahoma"/>
                <a:cs typeface="Tahoma"/>
              </a:rPr>
              <a:t>assist</a:t>
            </a:r>
            <a:r>
              <a:rPr lang="en-US" sz="3200" spc="20" dirty="0">
                <a:solidFill>
                  <a:schemeClr val="tx1"/>
                </a:solidFill>
                <a:latin typeface="Tahoma"/>
                <a:cs typeface="Tahoma"/>
              </a:rPr>
              <a:t>  </a:t>
            </a:r>
            <a:r>
              <a:rPr lang="en-US" sz="3200" spc="70" dirty="0">
                <a:solidFill>
                  <a:schemeClr val="tx1"/>
                </a:solidFill>
                <a:latin typeface="Tahoma"/>
                <a:cs typeface="Tahoma"/>
              </a:rPr>
              <a:t>in</a:t>
            </a:r>
            <a:r>
              <a:rPr lang="en-US" sz="3200" spc="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55" dirty="0">
                <a:solidFill>
                  <a:schemeClr val="tx1"/>
                </a:solidFill>
                <a:latin typeface="Tahoma"/>
                <a:cs typeface="Tahoma"/>
              </a:rPr>
              <a:t>early</a:t>
            </a:r>
            <a:r>
              <a:rPr lang="en-US" sz="3200" spc="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200" spc="60" dirty="0">
                <a:solidFill>
                  <a:schemeClr val="tx1"/>
                </a:solidFill>
                <a:latin typeface="Tahoma"/>
                <a:cs typeface="Tahoma"/>
              </a:rPr>
              <a:t>diagnosis.</a:t>
            </a:r>
            <a:r>
              <a:rPr lang="en-US" sz="3200" spc="1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</a:p>
          <a:p>
            <a:pPr marL="359410" algn="just">
              <a:lnSpc>
                <a:spcPct val="100000"/>
              </a:lnSpc>
              <a:spcBef>
                <a:spcPts val="100"/>
              </a:spcBef>
            </a:pPr>
            <a:r>
              <a:rPr lang="en-US" sz="3300" spc="1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endParaRPr lang="en-US" sz="3300" spc="15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457200" indent="-457200" algn="just">
              <a:lnSpc>
                <a:spcPct val="12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300" spc="75" dirty="0">
                <a:solidFill>
                  <a:schemeClr val="tx1"/>
                </a:solidFill>
                <a:latin typeface="Tahoma"/>
                <a:cs typeface="Tahoma"/>
              </a:rPr>
              <a:t>The approach</a:t>
            </a:r>
            <a:r>
              <a:rPr lang="en-US" sz="3300" spc="1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50" dirty="0">
                <a:solidFill>
                  <a:schemeClr val="tx1"/>
                </a:solidFill>
                <a:latin typeface="Tahoma"/>
                <a:cs typeface="Tahoma"/>
              </a:rPr>
              <a:t>involves</a:t>
            </a:r>
            <a:r>
              <a:rPr lang="en-US" sz="3300" spc="1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80" dirty="0">
                <a:solidFill>
                  <a:schemeClr val="tx1"/>
                </a:solidFill>
                <a:latin typeface="Tahoma"/>
                <a:cs typeface="Tahoma"/>
              </a:rPr>
              <a:t>using</a:t>
            </a:r>
            <a:r>
              <a:rPr lang="en-US" sz="3300" spc="11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55" dirty="0">
                <a:solidFill>
                  <a:schemeClr val="tx1"/>
                </a:solidFill>
                <a:latin typeface="Tahoma"/>
                <a:cs typeface="Tahoma"/>
              </a:rPr>
              <a:t>a </a:t>
            </a:r>
            <a:r>
              <a:rPr lang="en-US" sz="3300" spc="60" dirty="0">
                <a:solidFill>
                  <a:schemeClr val="tx1"/>
                </a:solidFill>
                <a:latin typeface="Tahoma"/>
                <a:cs typeface="Tahoma"/>
              </a:rPr>
              <a:t>dataset</a:t>
            </a:r>
            <a:r>
              <a:rPr lang="en-US" sz="3300" spc="1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50" dirty="0">
                <a:solidFill>
                  <a:schemeClr val="tx1"/>
                </a:solidFill>
                <a:latin typeface="Tahoma"/>
                <a:cs typeface="Tahoma"/>
              </a:rPr>
              <a:t>like</a:t>
            </a:r>
            <a:r>
              <a:rPr lang="en-US" sz="3300" spc="1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5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lang="en-US" sz="3300" spc="120" dirty="0">
                <a:solidFill>
                  <a:schemeClr val="tx1"/>
                </a:solidFill>
                <a:latin typeface="Tahoma"/>
                <a:cs typeface="Tahoma"/>
              </a:rPr>
              <a:t> </a:t>
            </a:r>
            <a:r>
              <a:rPr lang="en-US" sz="3300" spc="1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5" dirty="0">
                <a:solidFill>
                  <a:schemeClr val="tx1"/>
                </a:solidFill>
                <a:latin typeface="Tahoma"/>
                <a:cs typeface="Tahoma"/>
              </a:rPr>
              <a:t>Breast</a:t>
            </a:r>
            <a:r>
              <a:rPr lang="en-US" sz="3300" spc="114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55" dirty="0">
                <a:solidFill>
                  <a:schemeClr val="tx1"/>
                </a:solidFill>
                <a:latin typeface="Tahoma"/>
                <a:cs typeface="Tahoma"/>
              </a:rPr>
              <a:t>Cancer</a:t>
            </a:r>
            <a:r>
              <a:rPr lang="en-US" sz="3300" spc="1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-10" dirty="0">
                <a:solidFill>
                  <a:schemeClr val="tx1"/>
                </a:solidFill>
                <a:latin typeface="Tahoma"/>
                <a:cs typeface="Tahoma"/>
              </a:rPr>
              <a:t>Dataset, </a:t>
            </a:r>
            <a:r>
              <a:rPr lang="en-US" sz="3300" spc="70" dirty="0">
                <a:solidFill>
                  <a:schemeClr val="tx1"/>
                </a:solidFill>
                <a:latin typeface="Tahoma"/>
                <a:cs typeface="Tahoma"/>
              </a:rPr>
              <a:t>preprocessing</a:t>
            </a:r>
            <a:r>
              <a:rPr lang="en-US" sz="3300" spc="229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5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lang="en-US" sz="3300" spc="2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0" dirty="0">
                <a:solidFill>
                  <a:schemeClr val="tx1"/>
                </a:solidFill>
                <a:latin typeface="Tahoma"/>
                <a:cs typeface="Tahoma"/>
              </a:rPr>
              <a:t>data</a:t>
            </a:r>
            <a:r>
              <a:rPr lang="en-US" sz="3300" spc="70" dirty="0">
                <a:solidFill>
                  <a:schemeClr val="tx1"/>
                </a:solidFill>
                <a:latin typeface="Tahoma"/>
                <a:cs typeface="Tahoma"/>
              </a:rPr>
              <a:t>(handling</a:t>
            </a:r>
            <a:r>
              <a:rPr lang="en-US" sz="3300" spc="2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80" dirty="0">
                <a:solidFill>
                  <a:schemeClr val="tx1"/>
                </a:solidFill>
                <a:latin typeface="Tahoma"/>
                <a:cs typeface="Tahoma"/>
              </a:rPr>
              <a:t>missing</a:t>
            </a:r>
            <a:r>
              <a:rPr lang="en-US" sz="3300" spc="2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dirty="0">
                <a:solidFill>
                  <a:schemeClr val="tx1"/>
                </a:solidFill>
                <a:latin typeface="Tahoma"/>
                <a:cs typeface="Tahoma"/>
              </a:rPr>
              <a:t>values</a:t>
            </a:r>
            <a:r>
              <a:rPr lang="en-US" sz="3300" spc="55" dirty="0">
                <a:solidFill>
                  <a:schemeClr val="tx1"/>
                </a:solidFill>
                <a:latin typeface="Tahoma"/>
                <a:cs typeface="Tahoma"/>
              </a:rPr>
              <a:t>),</a:t>
            </a:r>
            <a:r>
              <a:rPr lang="en-US" sz="3300" spc="2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55" dirty="0">
                <a:solidFill>
                  <a:schemeClr val="tx1"/>
                </a:solidFill>
                <a:latin typeface="Tahoma"/>
                <a:cs typeface="Tahoma"/>
              </a:rPr>
              <a:t>and </a:t>
            </a:r>
            <a:r>
              <a:rPr lang="en-US" sz="3300" spc="60" dirty="0">
                <a:solidFill>
                  <a:schemeClr val="tx1"/>
                </a:solidFill>
                <a:latin typeface="Tahoma"/>
                <a:cs typeface="Tahoma"/>
              </a:rPr>
              <a:t>selecting</a:t>
            </a:r>
            <a:r>
              <a:rPr lang="en-US" sz="3300" spc="1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85" dirty="0">
                <a:solidFill>
                  <a:schemeClr val="tx1"/>
                </a:solidFill>
                <a:latin typeface="Tahoma"/>
                <a:cs typeface="Tahoma"/>
              </a:rPr>
              <a:t>important</a:t>
            </a:r>
            <a:r>
              <a:rPr lang="en-US" sz="3300" spc="1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55" dirty="0">
                <a:solidFill>
                  <a:schemeClr val="tx1"/>
                </a:solidFill>
                <a:latin typeface="Tahoma"/>
                <a:cs typeface="Tahoma"/>
              </a:rPr>
              <a:t>features</a:t>
            </a:r>
            <a:r>
              <a:rPr lang="en-US" sz="3300" spc="1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75" dirty="0">
                <a:solidFill>
                  <a:schemeClr val="tx1"/>
                </a:solidFill>
                <a:latin typeface="Tahoma"/>
                <a:cs typeface="Tahoma"/>
              </a:rPr>
              <a:t>for</a:t>
            </a:r>
            <a:r>
              <a:rPr lang="en-US" sz="3300" spc="1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0" dirty="0">
                <a:solidFill>
                  <a:schemeClr val="tx1"/>
                </a:solidFill>
                <a:latin typeface="Tahoma"/>
                <a:cs typeface="Tahoma"/>
              </a:rPr>
              <a:t>prediction.</a:t>
            </a:r>
            <a:r>
              <a:rPr lang="en-US" sz="3300" spc="1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endParaRPr lang="en-US" sz="3300" spc="13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816610" indent="-4572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300" spc="13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457200" indent="-457200" algn="just">
              <a:lnSpc>
                <a:spcPct val="12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300" spc="60" dirty="0">
                <a:solidFill>
                  <a:schemeClr val="tx1"/>
                </a:solidFill>
                <a:latin typeface="Tahoma"/>
                <a:cs typeface="Tahoma"/>
              </a:rPr>
              <a:t>Models</a:t>
            </a:r>
            <a:r>
              <a:rPr lang="en-US" sz="3300" spc="1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75" dirty="0">
                <a:solidFill>
                  <a:schemeClr val="tx1"/>
                </a:solidFill>
                <a:latin typeface="Tahoma"/>
                <a:cs typeface="Tahoma"/>
              </a:rPr>
              <a:t>such</a:t>
            </a:r>
            <a:r>
              <a:rPr lang="en-US" sz="3300" spc="1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50" dirty="0">
                <a:solidFill>
                  <a:schemeClr val="tx1"/>
                </a:solidFill>
                <a:latin typeface="Tahoma"/>
                <a:cs typeface="Tahoma"/>
              </a:rPr>
              <a:t>as</a:t>
            </a:r>
            <a:r>
              <a:rPr lang="en-US" sz="3300" spc="1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45" dirty="0">
                <a:solidFill>
                  <a:schemeClr val="tx1"/>
                </a:solidFill>
                <a:latin typeface="Tahoma"/>
                <a:cs typeface="Tahoma"/>
              </a:rPr>
              <a:t>Logistic </a:t>
            </a:r>
            <a:r>
              <a:rPr lang="en-US" sz="3300" spc="55" dirty="0">
                <a:solidFill>
                  <a:schemeClr val="tx1"/>
                </a:solidFill>
                <a:latin typeface="Tahoma"/>
                <a:cs typeface="Tahoma"/>
              </a:rPr>
              <a:t>Regression</a:t>
            </a:r>
            <a:r>
              <a:rPr lang="en-US" sz="3300" spc="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0" dirty="0">
                <a:solidFill>
                  <a:schemeClr val="tx1"/>
                </a:solidFill>
                <a:latin typeface="Tahoma"/>
                <a:cs typeface="Tahoma"/>
              </a:rPr>
              <a:t>are</a:t>
            </a:r>
            <a:r>
              <a:rPr lang="en-US" sz="3300" spc="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70" dirty="0">
                <a:solidFill>
                  <a:schemeClr val="tx1"/>
                </a:solidFill>
                <a:latin typeface="Tahoma"/>
                <a:cs typeface="Tahoma"/>
              </a:rPr>
              <a:t>trained, test </a:t>
            </a:r>
            <a:r>
              <a:rPr lang="en-US" sz="3300" spc="85" dirty="0">
                <a:solidFill>
                  <a:schemeClr val="tx1"/>
                </a:solidFill>
                <a:latin typeface="Tahoma"/>
                <a:cs typeface="Tahoma"/>
              </a:rPr>
              <a:t>and</a:t>
            </a:r>
            <a:r>
              <a:rPr lang="en-US" sz="3300" spc="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0" dirty="0">
                <a:solidFill>
                  <a:schemeClr val="tx1"/>
                </a:solidFill>
                <a:latin typeface="Tahoma"/>
                <a:cs typeface="Tahoma"/>
              </a:rPr>
              <a:t>evaluated</a:t>
            </a:r>
            <a:r>
              <a:rPr lang="en-US" sz="3300" spc="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85" dirty="0">
                <a:solidFill>
                  <a:schemeClr val="tx1"/>
                </a:solidFill>
                <a:latin typeface="Tahoma"/>
                <a:cs typeface="Tahoma"/>
              </a:rPr>
              <a:t>using</a:t>
            </a:r>
            <a:r>
              <a:rPr lang="en-US" sz="3300" spc="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0" dirty="0">
                <a:solidFill>
                  <a:schemeClr val="tx1"/>
                </a:solidFill>
                <a:latin typeface="Tahoma"/>
                <a:cs typeface="Tahoma"/>
              </a:rPr>
              <a:t>metrics </a:t>
            </a:r>
            <a:r>
              <a:rPr lang="en-US" sz="3300" spc="50" dirty="0">
                <a:solidFill>
                  <a:schemeClr val="tx1"/>
                </a:solidFill>
                <a:latin typeface="Tahoma"/>
                <a:cs typeface="Tahoma"/>
              </a:rPr>
              <a:t>like</a:t>
            </a:r>
            <a:r>
              <a:rPr lang="en-US" sz="3300" spc="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dirty="0">
                <a:solidFill>
                  <a:schemeClr val="tx1"/>
                </a:solidFill>
                <a:latin typeface="Tahoma"/>
                <a:cs typeface="Tahoma"/>
              </a:rPr>
              <a:t>accuracy,</a:t>
            </a:r>
            <a:r>
              <a:rPr lang="en-US" sz="3300" spc="8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50" dirty="0">
                <a:solidFill>
                  <a:schemeClr val="tx1"/>
                </a:solidFill>
                <a:latin typeface="Tahoma"/>
                <a:cs typeface="Tahoma"/>
              </a:rPr>
              <a:t>precision and</a:t>
            </a:r>
            <a:r>
              <a:rPr lang="en-US" sz="3300" spc="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dirty="0">
                <a:solidFill>
                  <a:schemeClr val="tx1"/>
                </a:solidFill>
                <a:latin typeface="Tahoma"/>
                <a:cs typeface="Tahoma"/>
              </a:rPr>
              <a:t>recall.</a:t>
            </a:r>
            <a:r>
              <a:rPr lang="en-US" sz="3300" spc="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endParaRPr lang="en-US" sz="3300" spc="9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359410" indent="-457200" algn="just"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300" spc="90" dirty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marL="457200" indent="-457200" algn="just">
              <a:lnSpc>
                <a:spcPct val="120000"/>
              </a:lnSpc>
              <a:spcBef>
                <a:spcPts val="1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300" spc="110" dirty="0">
                <a:solidFill>
                  <a:schemeClr val="tx1"/>
                </a:solidFill>
                <a:latin typeface="Tahoma"/>
                <a:cs typeface="Tahoma"/>
              </a:rPr>
              <a:t>Model</a:t>
            </a:r>
            <a:r>
              <a:rPr lang="en-US" sz="3300" spc="9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80" dirty="0">
                <a:solidFill>
                  <a:schemeClr val="tx1"/>
                </a:solidFill>
                <a:latin typeface="Tahoma"/>
                <a:cs typeface="Tahoma"/>
              </a:rPr>
              <a:t>performance</a:t>
            </a:r>
            <a:r>
              <a:rPr lang="en-US" sz="3300" spc="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50" dirty="0">
                <a:solidFill>
                  <a:schemeClr val="tx1"/>
                </a:solidFill>
                <a:latin typeface="Tahoma"/>
                <a:cs typeface="Tahoma"/>
              </a:rPr>
              <a:t>is</a:t>
            </a:r>
            <a:r>
              <a:rPr lang="en-US" sz="3300" spc="9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-10" dirty="0">
                <a:solidFill>
                  <a:schemeClr val="tx1"/>
                </a:solidFill>
                <a:latin typeface="Tahoma"/>
                <a:cs typeface="Tahoma"/>
              </a:rPr>
              <a:t>analyzed, </a:t>
            </a:r>
            <a:r>
              <a:rPr lang="en-US" sz="3300" spc="85" dirty="0">
                <a:solidFill>
                  <a:schemeClr val="tx1"/>
                </a:solidFill>
                <a:latin typeface="Tahoma"/>
                <a:cs typeface="Tahoma"/>
              </a:rPr>
              <a:t>and</a:t>
            </a:r>
            <a:r>
              <a:rPr lang="en-US" sz="3300" spc="-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70" dirty="0">
                <a:solidFill>
                  <a:schemeClr val="tx1"/>
                </a:solidFill>
                <a:latin typeface="Tahoma"/>
                <a:cs typeface="Tahoma"/>
              </a:rPr>
              <a:t>insights</a:t>
            </a:r>
            <a:r>
              <a:rPr lang="en-US" sz="33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70" dirty="0">
                <a:solidFill>
                  <a:schemeClr val="tx1"/>
                </a:solidFill>
                <a:latin typeface="Tahoma"/>
                <a:cs typeface="Tahoma"/>
              </a:rPr>
              <a:t>into</a:t>
            </a:r>
            <a:r>
              <a:rPr lang="en-US" sz="3300" spc="-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0" dirty="0">
                <a:solidFill>
                  <a:schemeClr val="tx1"/>
                </a:solidFill>
                <a:latin typeface="Tahoma"/>
                <a:cs typeface="Tahoma"/>
              </a:rPr>
              <a:t>feature</a:t>
            </a:r>
            <a:r>
              <a:rPr lang="en-US" sz="33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75" dirty="0">
                <a:solidFill>
                  <a:schemeClr val="tx1"/>
                </a:solidFill>
                <a:latin typeface="Tahoma"/>
                <a:cs typeface="Tahoma"/>
              </a:rPr>
              <a:t>importance</a:t>
            </a:r>
            <a:r>
              <a:rPr lang="en-US" sz="33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5" dirty="0">
                <a:solidFill>
                  <a:schemeClr val="tx1"/>
                </a:solidFill>
                <a:latin typeface="Tahoma"/>
                <a:cs typeface="Tahoma"/>
              </a:rPr>
              <a:t>are</a:t>
            </a:r>
            <a:r>
              <a:rPr lang="en-US" sz="3300" spc="-8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55" dirty="0">
                <a:solidFill>
                  <a:schemeClr val="tx1"/>
                </a:solidFill>
                <a:latin typeface="Tahoma"/>
                <a:cs typeface="Tahoma"/>
              </a:rPr>
              <a:t>drawn.</a:t>
            </a:r>
            <a:r>
              <a:rPr lang="en-US" sz="3300" spc="-6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lang="en-US" sz="3300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55" dirty="0">
                <a:solidFill>
                  <a:schemeClr val="tx1"/>
                </a:solidFill>
                <a:latin typeface="Tahoma"/>
                <a:cs typeface="Tahoma"/>
              </a:rPr>
              <a:t>project</a:t>
            </a:r>
            <a:r>
              <a:rPr lang="en-US" sz="33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0" dirty="0">
                <a:solidFill>
                  <a:schemeClr val="tx1"/>
                </a:solidFill>
                <a:latin typeface="Tahoma"/>
                <a:cs typeface="Tahoma"/>
              </a:rPr>
              <a:t>can</a:t>
            </a:r>
            <a:r>
              <a:rPr lang="en-US" sz="33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0" dirty="0">
                <a:solidFill>
                  <a:schemeClr val="tx1"/>
                </a:solidFill>
                <a:latin typeface="Tahoma"/>
                <a:cs typeface="Tahoma"/>
              </a:rPr>
              <a:t>potentially</a:t>
            </a:r>
            <a:r>
              <a:rPr lang="en-US" sz="3300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35" dirty="0">
                <a:solidFill>
                  <a:schemeClr val="tx1"/>
                </a:solidFill>
                <a:latin typeface="Tahoma"/>
                <a:cs typeface="Tahoma"/>
              </a:rPr>
              <a:t>be </a:t>
            </a:r>
            <a:r>
              <a:rPr lang="en-US" sz="3300" spc="70" dirty="0">
                <a:solidFill>
                  <a:schemeClr val="tx1"/>
                </a:solidFill>
                <a:latin typeface="Tahoma"/>
                <a:cs typeface="Tahoma"/>
              </a:rPr>
              <a:t>expanded</a:t>
            </a:r>
            <a:r>
              <a:rPr lang="en-US" sz="3300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80" dirty="0">
                <a:solidFill>
                  <a:schemeClr val="tx1"/>
                </a:solidFill>
                <a:latin typeface="Tahoma"/>
                <a:cs typeface="Tahoma"/>
              </a:rPr>
              <a:t>for</a:t>
            </a:r>
            <a:r>
              <a:rPr lang="en-US" sz="3300" spc="-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dirty="0">
                <a:solidFill>
                  <a:schemeClr val="tx1"/>
                </a:solidFill>
                <a:latin typeface="Tahoma"/>
                <a:cs typeface="Tahoma"/>
              </a:rPr>
              <a:t>real-</a:t>
            </a:r>
            <a:r>
              <a:rPr lang="en-US" sz="3300" spc="85" dirty="0">
                <a:solidFill>
                  <a:schemeClr val="tx1"/>
                </a:solidFill>
                <a:latin typeface="Tahoma"/>
                <a:cs typeface="Tahoma"/>
              </a:rPr>
              <a:t>world</a:t>
            </a:r>
            <a:r>
              <a:rPr lang="en-US" sz="33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0" dirty="0">
                <a:solidFill>
                  <a:schemeClr val="tx1"/>
                </a:solidFill>
                <a:latin typeface="Tahoma"/>
                <a:cs typeface="Tahoma"/>
              </a:rPr>
              <a:t>application</a:t>
            </a:r>
            <a:r>
              <a:rPr lang="en-US" sz="3300" spc="-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75" dirty="0">
                <a:solidFill>
                  <a:schemeClr val="tx1"/>
                </a:solidFill>
                <a:latin typeface="Tahoma"/>
                <a:cs typeface="Tahoma"/>
              </a:rPr>
              <a:t>in</a:t>
            </a:r>
            <a:r>
              <a:rPr lang="en-US" sz="3300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65" dirty="0">
                <a:solidFill>
                  <a:schemeClr val="tx1"/>
                </a:solidFill>
                <a:latin typeface="Tahoma"/>
                <a:cs typeface="Tahoma"/>
              </a:rPr>
              <a:t>healthcare</a:t>
            </a:r>
            <a:r>
              <a:rPr lang="en-US" sz="3300" spc="-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70" dirty="0">
                <a:solidFill>
                  <a:schemeClr val="tx1"/>
                </a:solidFill>
                <a:latin typeface="Tahoma"/>
                <a:cs typeface="Tahoma"/>
              </a:rPr>
              <a:t>diagnostic</a:t>
            </a:r>
            <a:r>
              <a:rPr lang="en-US" sz="3300" spc="-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sz="3300" spc="40" dirty="0">
                <a:solidFill>
                  <a:schemeClr val="tx1"/>
                </a:solidFill>
                <a:latin typeface="Tahoma"/>
                <a:cs typeface="Tahoma"/>
              </a:rPr>
              <a:t>tools.</a:t>
            </a:r>
            <a:endParaRPr lang="en-US" sz="3300" dirty="0">
              <a:solidFill>
                <a:schemeClr val="tx1"/>
              </a:solidFill>
              <a:latin typeface="Tahoma"/>
              <a:cs typeface="Tahoma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419FC-EFC0-C00C-F209-A39D9B4D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371600"/>
            <a:ext cx="3733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39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3AB6-6C0F-EAA6-6B70-1315A5C1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841" y="317327"/>
            <a:ext cx="4348257" cy="767567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Use Case Diagram</a:t>
            </a:r>
          </a:p>
        </p:txBody>
      </p:sp>
      <p:pic>
        <p:nvPicPr>
          <p:cNvPr id="5" name="Picture 4" descr="A diagram of a user registration&#10;&#10;Description automatically generated">
            <a:extLst>
              <a:ext uri="{FF2B5EF4-FFF2-40B4-BE49-F238E27FC236}">
                <a16:creationId xmlns:a16="http://schemas.microsoft.com/office/drawing/2014/main" id="{647086BE-5992-E3D5-0F8E-DD9DF1F6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90" y="1088230"/>
            <a:ext cx="6419595" cy="54404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blue and white sign with a yellow book and text&#10;&#10;Description automatically generated">
            <a:extLst>
              <a:ext uri="{FF2B5EF4-FFF2-40B4-BE49-F238E27FC236}">
                <a16:creationId xmlns:a16="http://schemas.microsoft.com/office/drawing/2014/main" id="{432F4B1D-B209-5C5D-77AA-0210BAB83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208" y="-131523"/>
            <a:ext cx="1218306" cy="143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969617-410B-420A-6487-FD06B4A4BE56}"/>
              </a:ext>
            </a:extLst>
          </p:cNvPr>
          <p:cNvSpPr txBox="1"/>
          <p:nvPr/>
        </p:nvSpPr>
        <p:spPr>
          <a:xfrm>
            <a:off x="4267200" y="381000"/>
            <a:ext cx="517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/>
              <a:t>Flow Chart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E8CF4CA-035D-F288-2DD4-4EF65176B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7" y="1458237"/>
            <a:ext cx="8583035" cy="4891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Content Placeholder 5">
            <a:extLst>
              <a:ext uri="{FF2B5EF4-FFF2-40B4-BE49-F238E27FC236}">
                <a16:creationId xmlns:a16="http://schemas.microsoft.com/office/drawing/2014/main" id="{82553C5A-9CB7-DC88-40B3-89AAFA1D1B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187715"/>
            <a:ext cx="1288592" cy="14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8A9121-D47D-3F5B-D72A-C4E7D13C099B}"/>
              </a:ext>
            </a:extLst>
          </p:cNvPr>
          <p:cNvSpPr txBox="1"/>
          <p:nvPr/>
        </p:nvSpPr>
        <p:spPr>
          <a:xfrm>
            <a:off x="3886200" y="304800"/>
            <a:ext cx="2622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u="sng" dirty="0"/>
              <a:t>ML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9E6D8-F465-861E-1F87-E5922BA81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0"/>
            <a:ext cx="713533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3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36D3597B-63C6-968B-03E6-25A6584F34CD}"/>
              </a:ext>
            </a:extLst>
          </p:cNvPr>
          <p:cNvSpPr txBox="1"/>
          <p:nvPr/>
        </p:nvSpPr>
        <p:spPr>
          <a:xfrm>
            <a:off x="1848969" y="1797675"/>
            <a:ext cx="7718865" cy="318099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AutoNum type="arabicPeriod"/>
            </a:pPr>
            <a:r>
              <a:rPr lang="en-US" sz="2000" dirty="0">
                <a:latin typeface="Trebuchet MS"/>
                <a:cs typeface="Trebuchet MS"/>
              </a:rPr>
              <a:t>Breast</a:t>
            </a:r>
            <a:r>
              <a:rPr lang="en-US" sz="2000" spc="-35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cancer</a:t>
            </a:r>
            <a:r>
              <a:rPr lang="en-US" sz="2000" spc="-45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is</a:t>
            </a:r>
            <a:r>
              <a:rPr lang="en-US" sz="2000" spc="-15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a</a:t>
            </a:r>
            <a:r>
              <a:rPr lang="en-US" sz="2000" spc="-1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serious</a:t>
            </a:r>
            <a:r>
              <a:rPr lang="en-US" sz="2000" spc="-25" dirty="0">
                <a:latin typeface="Trebuchet MS"/>
                <a:cs typeface="Trebuchet MS"/>
              </a:rPr>
              <a:t> </a:t>
            </a:r>
            <a:r>
              <a:rPr lang="en-US" sz="2000" spc="-10" dirty="0">
                <a:latin typeface="Trebuchet MS"/>
                <a:cs typeface="Trebuchet MS"/>
              </a:rPr>
              <a:t>health </a:t>
            </a:r>
            <a:r>
              <a:rPr lang="en-US" sz="2000" dirty="0">
                <a:latin typeface="Trebuchet MS"/>
                <a:cs typeface="Trebuchet MS"/>
              </a:rPr>
              <a:t>concern,</a:t>
            </a:r>
            <a:r>
              <a:rPr lang="en-US" sz="2000" spc="-6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and</a:t>
            </a:r>
            <a:r>
              <a:rPr lang="en-US" sz="2000" spc="-25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early</a:t>
            </a:r>
            <a:r>
              <a:rPr lang="en-US" sz="2000" spc="-3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detection</a:t>
            </a:r>
            <a:r>
              <a:rPr lang="en-US" sz="2000" spc="-55" dirty="0">
                <a:latin typeface="Trebuchet MS"/>
                <a:cs typeface="Trebuchet MS"/>
              </a:rPr>
              <a:t> </a:t>
            </a:r>
            <a:r>
              <a:rPr lang="en-US" sz="2000" spc="-25" dirty="0">
                <a:latin typeface="Trebuchet MS"/>
                <a:cs typeface="Trebuchet MS"/>
              </a:rPr>
              <a:t>is </a:t>
            </a:r>
            <a:r>
              <a:rPr lang="en-US" sz="2000" dirty="0">
                <a:latin typeface="Trebuchet MS"/>
                <a:cs typeface="Trebuchet MS"/>
              </a:rPr>
              <a:t>crucial</a:t>
            </a:r>
            <a:r>
              <a:rPr lang="en-US" sz="2000" spc="-65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for</a:t>
            </a:r>
            <a:r>
              <a:rPr lang="en-US" sz="2000" spc="-35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successful</a:t>
            </a:r>
            <a:r>
              <a:rPr lang="en-US" sz="2000" spc="-65" dirty="0">
                <a:latin typeface="Trebuchet MS"/>
                <a:cs typeface="Trebuchet MS"/>
              </a:rPr>
              <a:t> </a:t>
            </a:r>
            <a:r>
              <a:rPr lang="en-US" sz="2000" spc="-10" dirty="0">
                <a:latin typeface="Trebuchet MS"/>
                <a:cs typeface="Trebuchet MS"/>
              </a:rPr>
              <a:t>treatment</a:t>
            </a:r>
            <a:r>
              <a:rPr sz="2000" spc="-10" dirty="0">
                <a:latin typeface="Trebuchet MS"/>
                <a:cs typeface="Trebuchet MS"/>
              </a:rPr>
              <a:t>.</a:t>
            </a:r>
            <a:endParaRPr lang="en-IN" sz="2000" spc="-10" dirty="0">
              <a:latin typeface="Trebuchet MS"/>
              <a:cs typeface="Trebuchet MS"/>
            </a:endParaRPr>
          </a:p>
          <a:p>
            <a:pPr marL="469900" marR="5080" indent="-457200">
              <a:spcBef>
                <a:spcPts val="105"/>
              </a:spcBef>
              <a:buAutoNum type="arabicPeriod"/>
            </a:pPr>
            <a:endParaRPr lang="en-IN" sz="2000" spc="-10" dirty="0">
              <a:latin typeface="Trebuchet MS"/>
              <a:cs typeface="Trebuchet MS"/>
            </a:endParaRPr>
          </a:p>
          <a:p>
            <a:pPr marL="469900" marR="5080" indent="-457200">
              <a:spcBef>
                <a:spcPts val="105"/>
              </a:spcBef>
              <a:buAutoNum type="arabicPeriod"/>
            </a:pPr>
            <a:r>
              <a:rPr lang="en-IN" sz="2000" spc="-10" dirty="0">
                <a:ea typeface="+mn-lt"/>
                <a:cs typeface="+mn-lt"/>
              </a:rPr>
              <a:t>The main aim is to improve how we detect breast cancer early or find better treatments for it.</a:t>
            </a:r>
          </a:p>
          <a:p>
            <a:pPr marL="469900" marR="5080" indent="-457200">
              <a:spcBef>
                <a:spcPts val="105"/>
              </a:spcBef>
              <a:buAutoNum type="arabicPeriod"/>
            </a:pPr>
            <a:endParaRPr lang="en-IN" sz="2000" spc="-10" dirty="0">
              <a:ea typeface="+mn-lt"/>
              <a:cs typeface="+mn-lt"/>
            </a:endParaRPr>
          </a:p>
          <a:p>
            <a:pPr marL="12700" algn="just">
              <a:spcBef>
                <a:spcPts val="100"/>
              </a:spcBef>
            </a:pPr>
            <a:r>
              <a:rPr lang="en-US" sz="2000" dirty="0">
                <a:latin typeface="Trebuchet MS"/>
                <a:cs typeface="Trebuchet MS"/>
              </a:rPr>
              <a:t>3.  The</a:t>
            </a:r>
            <a:r>
              <a:rPr lang="en-US" sz="2000" spc="-4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website</a:t>
            </a:r>
            <a:r>
              <a:rPr lang="en-US" sz="2000" spc="-35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provides</a:t>
            </a:r>
            <a:r>
              <a:rPr lang="en-US" sz="2000" spc="-45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a</a:t>
            </a:r>
            <a:r>
              <a:rPr lang="en-US" sz="2000" spc="-15" dirty="0">
                <a:latin typeface="Trebuchet MS"/>
                <a:cs typeface="Trebuchet MS"/>
              </a:rPr>
              <a:t> </a:t>
            </a:r>
            <a:r>
              <a:rPr lang="en-US" sz="2000" spc="-10" dirty="0">
                <a:latin typeface="Trebuchet MS"/>
                <a:cs typeface="Trebuchet MS"/>
              </a:rPr>
              <a:t>user- </a:t>
            </a:r>
            <a:r>
              <a:rPr lang="en-US" sz="2000" dirty="0">
                <a:latin typeface="Trebuchet MS"/>
                <a:cs typeface="Trebuchet MS"/>
              </a:rPr>
              <a:t>friendly</a:t>
            </a:r>
            <a:r>
              <a:rPr lang="en-US" sz="2000" spc="-55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platform</a:t>
            </a:r>
            <a:r>
              <a:rPr lang="en-US" sz="2000" spc="-5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for</a:t>
            </a:r>
            <a:r>
              <a:rPr lang="en-US" sz="2000" spc="-30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users</a:t>
            </a:r>
            <a:r>
              <a:rPr lang="en-US" sz="2000" spc="-40" dirty="0">
                <a:latin typeface="Trebuchet MS"/>
                <a:cs typeface="Trebuchet MS"/>
              </a:rPr>
              <a:t> </a:t>
            </a:r>
            <a:r>
              <a:rPr lang="en-US" sz="2000" spc="-25" dirty="0">
                <a:latin typeface="Trebuchet MS"/>
                <a:cs typeface="Trebuchet MS"/>
              </a:rPr>
              <a:t>to</a:t>
            </a:r>
          </a:p>
          <a:p>
            <a:pPr marL="12700" algn="just">
              <a:spcBef>
                <a:spcPts val="100"/>
              </a:spcBef>
            </a:pPr>
            <a:r>
              <a:rPr lang="en-US" sz="2000" spc="-25" dirty="0">
                <a:latin typeface="Trebuchet MS"/>
                <a:cs typeface="Trebuchet MS"/>
              </a:rPr>
              <a:t>     </a:t>
            </a:r>
            <a:r>
              <a:rPr lang="en-US" sz="2000" dirty="0">
                <a:latin typeface="Trebuchet MS"/>
                <a:cs typeface="Trebuchet MS"/>
              </a:rPr>
              <a:t>access</a:t>
            </a:r>
            <a:r>
              <a:rPr lang="en-US" sz="2000" spc="-45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the</a:t>
            </a:r>
            <a:r>
              <a:rPr lang="en-US" sz="2000" spc="-35" dirty="0">
                <a:latin typeface="Trebuchet MS"/>
                <a:cs typeface="Trebuchet MS"/>
              </a:rPr>
              <a:t> </a:t>
            </a:r>
            <a:r>
              <a:rPr lang="en-US" sz="2000" dirty="0">
                <a:latin typeface="Trebuchet MS"/>
                <a:cs typeface="Trebuchet MS"/>
              </a:rPr>
              <a:t>prediction</a:t>
            </a:r>
            <a:r>
              <a:rPr lang="en-US" sz="2000" spc="-55" dirty="0">
                <a:latin typeface="Trebuchet MS"/>
                <a:cs typeface="Trebuchet MS"/>
              </a:rPr>
              <a:t> </a:t>
            </a:r>
            <a:r>
              <a:rPr lang="en-US" sz="2000" spc="-10" dirty="0">
                <a:latin typeface="Trebuchet MS"/>
                <a:cs typeface="Trebuchet MS"/>
              </a:rPr>
              <a:t>tool.</a:t>
            </a:r>
            <a:endParaRPr lang="en-US" sz="2000" dirty="0">
              <a:latin typeface="Trebuchet MS"/>
              <a:cs typeface="Trebuchet MS"/>
            </a:endParaRPr>
          </a:p>
          <a:p>
            <a:pPr marL="469900" marR="5080" indent="-457200">
              <a:spcBef>
                <a:spcPts val="105"/>
              </a:spcBef>
              <a:buAutoNum type="arabicPeriod"/>
            </a:pPr>
            <a:endParaRPr lang="en-IN" sz="2000" spc="-10" dirty="0">
              <a:latin typeface="Trebuchet MS"/>
              <a:cs typeface="Trebuchet MS"/>
            </a:endParaRPr>
          </a:p>
          <a:p>
            <a:pPr marL="469900" marR="5080" indent="-457200">
              <a:spcBef>
                <a:spcPts val="105"/>
              </a:spcBef>
              <a:buAutoNum type="arabicPeriod"/>
            </a:pPr>
            <a:endParaRPr lang="en-IN" sz="2000" spc="-10" dirty="0">
              <a:latin typeface="Trebuchet MS"/>
              <a:cs typeface="Trebuchet MS"/>
            </a:endParaRPr>
          </a:p>
        </p:txBody>
      </p:sp>
      <p:pic>
        <p:nvPicPr>
          <p:cNvPr id="8" name="object 15">
            <a:extLst>
              <a:ext uri="{FF2B5EF4-FFF2-40B4-BE49-F238E27FC236}">
                <a16:creationId xmlns:a16="http://schemas.microsoft.com/office/drawing/2014/main" id="{EFABC228-6346-070E-B550-724CA837C3D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827"/>
            <a:ext cx="1093557" cy="137442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DC792B-738F-7CA9-E86B-8BD5FB163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93716"/>
              </p:ext>
            </p:extLst>
          </p:nvPr>
        </p:nvGraphicFramePr>
        <p:xfrm>
          <a:off x="4343400" y="152400"/>
          <a:ext cx="2667000" cy="101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631433050"/>
                    </a:ext>
                  </a:extLst>
                </a:gridCol>
              </a:tblGrid>
              <a:tr h="1011070">
                <a:tc>
                  <a:txBody>
                    <a:bodyPr/>
                    <a:lstStyle/>
                    <a:p>
                      <a:r>
                        <a:rPr lang="en-US" sz="4000" b="1" u="sng" dirty="0">
                          <a:solidFill>
                            <a:schemeClr val="tx1"/>
                          </a:solidFill>
                        </a:rPr>
                        <a:t>Abstract</a:t>
                      </a:r>
                      <a:endParaRPr lang="en-IN" sz="40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26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4C3D85-1B9D-8BC4-1E4F-08FB48DAE33C}"/>
              </a:ext>
            </a:extLst>
          </p:cNvPr>
          <p:cNvSpPr txBox="1"/>
          <p:nvPr/>
        </p:nvSpPr>
        <p:spPr>
          <a:xfrm>
            <a:off x="3581400" y="3733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12431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2974" y="1787779"/>
            <a:ext cx="1762088" cy="18605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746" y="4563744"/>
            <a:ext cx="1352408" cy="18841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4518913"/>
            <a:ext cx="1407540" cy="19738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746" y="1787779"/>
            <a:ext cx="1604300" cy="17718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5600" y="1876425"/>
            <a:ext cx="2952750" cy="15525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3582" cy="1371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104382" y="6553877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0" dirty="0">
                <a:solidFill>
                  <a:srgbClr val="EB3C9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CB88DE9-51E8-7B6B-CF32-65E57340F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35580"/>
              </p:ext>
            </p:extLst>
          </p:nvPr>
        </p:nvGraphicFramePr>
        <p:xfrm>
          <a:off x="3962400" y="146009"/>
          <a:ext cx="4648199" cy="77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199">
                  <a:extLst>
                    <a:ext uri="{9D8B030D-6E8A-4147-A177-3AD203B41FA5}">
                      <a16:colId xmlns:a16="http://schemas.microsoft.com/office/drawing/2014/main" val="1910519957"/>
                    </a:ext>
                  </a:extLst>
                </a:gridCol>
              </a:tblGrid>
              <a:tr h="771153">
                <a:tc>
                  <a:txBody>
                    <a:bodyPr/>
                    <a:lstStyle/>
                    <a:p>
                      <a:r>
                        <a:rPr lang="en-US" sz="4000" u="sng" dirty="0">
                          <a:solidFill>
                            <a:schemeClr val="tx1"/>
                          </a:solidFill>
                        </a:rPr>
                        <a:t>Technology</a:t>
                      </a:r>
                      <a:endParaRPr lang="en-IN" sz="40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914780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F573EF2-7A60-82DD-55D5-5BC35CF34E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462928"/>
            <a:ext cx="2039757" cy="2039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3A38F9FA-46DA-E8FD-E31A-D64465C39795}"/>
              </a:ext>
            </a:extLst>
          </p:cNvPr>
          <p:cNvSpPr txBox="1">
            <a:spLocks/>
          </p:cNvSpPr>
          <p:nvPr/>
        </p:nvSpPr>
        <p:spPr>
          <a:xfrm>
            <a:off x="3505200" y="175878"/>
            <a:ext cx="6248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dirty="0">
                <a:solidFill>
                  <a:schemeClr val="tx1"/>
                </a:solidFill>
              </a:rPr>
              <a:t>Requirements</a:t>
            </a:r>
            <a:b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pc="-10" dirty="0"/>
          </a:p>
        </p:txBody>
      </p:sp>
      <p:pic>
        <p:nvPicPr>
          <p:cNvPr id="3" name="object 10">
            <a:extLst>
              <a:ext uri="{FF2B5EF4-FFF2-40B4-BE49-F238E27FC236}">
                <a16:creationId xmlns:a16="http://schemas.microsoft.com/office/drawing/2014/main" id="{49EEE3CB-D807-A0C1-D136-E7E3DAC9747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6444" y="0"/>
            <a:ext cx="1103244" cy="1447800"/>
          </a:xfrm>
          <a:prstGeom prst="rect">
            <a:avLst/>
          </a:prstGeom>
        </p:spPr>
      </p:pic>
      <p:sp>
        <p:nvSpPr>
          <p:cNvPr id="4" name="object 11">
            <a:extLst>
              <a:ext uri="{FF2B5EF4-FFF2-40B4-BE49-F238E27FC236}">
                <a16:creationId xmlns:a16="http://schemas.microsoft.com/office/drawing/2014/main" id="{8DC40BE8-19F5-23A6-BFF0-C404671AC9F7}"/>
              </a:ext>
            </a:extLst>
          </p:cNvPr>
          <p:cNvSpPr txBox="1"/>
          <p:nvPr/>
        </p:nvSpPr>
        <p:spPr>
          <a:xfrm>
            <a:off x="6274434" y="6524006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0" dirty="0">
                <a:solidFill>
                  <a:srgbClr val="EB3C9F"/>
                </a:solidFill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872C05-3322-7F55-ECE7-36A168F6A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38106"/>
              </p:ext>
            </p:extLst>
          </p:nvPr>
        </p:nvGraphicFramePr>
        <p:xfrm>
          <a:off x="1389529" y="1411941"/>
          <a:ext cx="4407341" cy="393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7341">
                  <a:extLst>
                    <a:ext uri="{9D8B030D-6E8A-4147-A177-3AD203B41FA5}">
                      <a16:colId xmlns:a16="http://schemas.microsoft.com/office/drawing/2014/main" val="3433769402"/>
                    </a:ext>
                  </a:extLst>
                </a:gridCol>
              </a:tblGrid>
              <a:tr h="393676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u="sng" dirty="0">
                          <a:solidFill>
                            <a:schemeClr val="tx1"/>
                          </a:solidFill>
                        </a:rPr>
                        <a:t>Functional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0" indent="0">
                        <a:buNone/>
                      </a:pP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User registration (register,login)</a:t>
                      </a:r>
                    </a:p>
                    <a:p>
                      <a:pPr marL="0" indent="0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    register data store in database .</a:t>
                      </a:r>
                    </a:p>
                    <a:p>
                      <a:pPr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It should train machine learning  models (e.g., Logistic Regression) and predict whether the cancer is benign or malignant.</a:t>
                      </a:r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417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091A7A9-F273-E0CE-E7CB-0A81C8195301}"/>
              </a:ext>
            </a:extLst>
          </p:cNvPr>
          <p:cNvSpPr txBox="1"/>
          <p:nvPr/>
        </p:nvSpPr>
        <p:spPr>
          <a:xfrm>
            <a:off x="6095089" y="1450329"/>
            <a:ext cx="4554064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3200" b="1" u="sng" dirty="0"/>
              <a:t>Non Functional:</a:t>
            </a:r>
          </a:p>
          <a:p>
            <a:pPr>
              <a:defRPr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The system should provide 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b="0" dirty="0"/>
              <a:t>accurate predictions with at</a:t>
            </a:r>
            <a:endParaRPr lang="en-US" dirty="0"/>
          </a:p>
          <a:p>
            <a:r>
              <a:rPr lang="en-US" sz="2000" dirty="0"/>
              <a:t>     </a:t>
            </a:r>
            <a:r>
              <a:rPr lang="en-US" sz="2000" b="0" dirty="0"/>
              <a:t>least 90% accuracy</a:t>
            </a:r>
            <a:r>
              <a:rPr lang="en-US" sz="2000" b="1" dirty="0"/>
              <a:t>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It must ensure fast prediction, </a:t>
            </a:r>
            <a:endParaRPr lang="en-IN" sz="2000" dirty="0"/>
          </a:p>
          <a:p>
            <a:r>
              <a:rPr lang="en-US" sz="2000" dirty="0"/>
              <a:t>     </a:t>
            </a:r>
            <a:r>
              <a:rPr lang="en-US" sz="2000" b="0" dirty="0"/>
              <a:t>particularly if handling </a:t>
            </a:r>
            <a:endParaRPr lang="en-IN" sz="2000" dirty="0"/>
          </a:p>
          <a:p>
            <a:r>
              <a:rPr lang="en-US" sz="2000" dirty="0"/>
              <a:t>     </a:t>
            </a:r>
            <a:r>
              <a:rPr lang="en-US" sz="2000" b="0" dirty="0"/>
              <a:t>sensitive medical information.</a:t>
            </a:r>
            <a:endParaRPr lang="en-IN" sz="2000" b="0" dirty="0"/>
          </a:p>
        </p:txBody>
      </p:sp>
    </p:spTree>
    <p:extLst>
      <p:ext uri="{BB962C8B-B14F-4D97-AF65-F5344CB8AC3E}">
        <p14:creationId xmlns:p14="http://schemas.microsoft.com/office/powerpoint/2010/main" val="313661065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1012</TotalTime>
  <Words>362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Tahoma</vt:lpstr>
      <vt:lpstr>Times New Roman</vt:lpstr>
      <vt:lpstr>Trebuchet MS</vt:lpstr>
      <vt:lpstr>Verdana</vt:lpstr>
      <vt:lpstr>Wingdings 3</vt:lpstr>
      <vt:lpstr>Facet</vt:lpstr>
      <vt:lpstr>  OUR TEAM:        VANDANA YADAV     (0187AS221064)            SANJANA LODHI   (0187AS221053)  </vt:lpstr>
      <vt:lpstr> Introduction</vt:lpstr>
      <vt:lpstr>Idea / Approach Details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vandana yadav</dc:creator>
  <cp:lastModifiedBy>sanjana lodhi</cp:lastModifiedBy>
  <cp:revision>30</cp:revision>
  <cp:lastPrinted>2024-10-18T11:01:06Z</cp:lastPrinted>
  <dcterms:created xsi:type="dcterms:W3CDTF">2024-10-18T04:14:48Z</dcterms:created>
  <dcterms:modified xsi:type="dcterms:W3CDTF">2024-12-14T06:27:13Z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2024-10-18T00:00:00Z</vt:filetime>
  </property>
  <property fmtid="{D5CDD505-2E9C-101B-9397-08002B2CF9AE}" pid="5" name="Producer">
    <vt:lpwstr>Microsoft® PowerPoint® 2021</vt:lpwstr>
  </property>
</Properties>
</file>