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6112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09855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9212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61913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74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53187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22852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28588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319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81596" y="1732915"/>
            <a:ext cx="5458459" cy="425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319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B3C9F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6039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9589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48314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539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18987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99365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85086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0709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39406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7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326" y="4552315"/>
            <a:ext cx="5297805" cy="12350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520065">
              <a:lnSpc>
                <a:spcPts val="4730"/>
              </a:lnSpc>
              <a:spcBef>
                <a:spcPts val="260"/>
              </a:spcBef>
            </a:pPr>
            <a:r>
              <a:rPr sz="4000" dirty="0"/>
              <a:t>Breast</a:t>
            </a:r>
            <a:r>
              <a:rPr sz="4000" spc="185" dirty="0"/>
              <a:t> </a:t>
            </a:r>
            <a:r>
              <a:rPr sz="4000" spc="-10" dirty="0"/>
              <a:t>Cancer </a:t>
            </a:r>
            <a:r>
              <a:rPr sz="4000" dirty="0"/>
              <a:t>Prediction</a:t>
            </a:r>
            <a:r>
              <a:rPr sz="4000" spc="330" dirty="0"/>
              <a:t> </a:t>
            </a:r>
            <a:r>
              <a:rPr sz="4000" spc="-10" dirty="0"/>
              <a:t>System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448" y="5013959"/>
            <a:ext cx="5895594" cy="10675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7824" y="2324861"/>
            <a:ext cx="3245364" cy="19312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46" y="0"/>
            <a:ext cx="1200632" cy="1395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64251" y="6511204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91995" y="389127"/>
            <a:ext cx="6564630" cy="619125"/>
            <a:chOff x="1991995" y="389127"/>
            <a:chExt cx="6564630" cy="619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9488" y="400806"/>
              <a:ext cx="6557009" cy="6073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1995" y="389127"/>
              <a:ext cx="6535293" cy="5895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85952" y="1617979"/>
            <a:ext cx="8409940" cy="456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195"/>
                </a:solidFill>
                <a:latin typeface="Tahoma"/>
                <a:cs typeface="Tahoma"/>
              </a:rPr>
              <a:t>The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003195"/>
                </a:solidFill>
                <a:latin typeface="Tahoma"/>
                <a:cs typeface="Tahoma"/>
              </a:rPr>
              <a:t>project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003195"/>
                </a:solidFill>
                <a:latin typeface="Tahoma"/>
                <a:cs typeface="Tahoma"/>
              </a:rPr>
              <a:t>focuses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003195"/>
                </a:solidFill>
                <a:latin typeface="Tahoma"/>
                <a:cs typeface="Tahoma"/>
              </a:rPr>
              <a:t>on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developing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a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machine</a:t>
            </a:r>
            <a:r>
              <a:rPr sz="1800" spc="-8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learning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003195"/>
                </a:solidFill>
                <a:latin typeface="Tahoma"/>
                <a:cs typeface="Tahoma"/>
              </a:rPr>
              <a:t>model</a:t>
            </a:r>
            <a:r>
              <a:rPr sz="1800" spc="-6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to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003195"/>
                </a:solidFill>
                <a:latin typeface="Tahoma"/>
                <a:cs typeface="Tahoma"/>
              </a:rPr>
              <a:t>predict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breast</a:t>
            </a:r>
            <a:endParaRPr sz="1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2040"/>
              </a:spcBef>
            </a:pP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cancer</a:t>
            </a:r>
            <a:r>
              <a:rPr sz="1800" spc="15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based</a:t>
            </a:r>
            <a:r>
              <a:rPr sz="1800" spc="15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105" dirty="0">
                <a:solidFill>
                  <a:srgbClr val="003195"/>
                </a:solidFill>
                <a:latin typeface="Tahoma"/>
                <a:cs typeface="Tahoma"/>
              </a:rPr>
              <a:t>on</a:t>
            </a:r>
            <a:r>
              <a:rPr sz="1800" spc="20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medical</a:t>
            </a:r>
            <a:r>
              <a:rPr sz="1800" spc="15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003195"/>
                </a:solidFill>
                <a:latin typeface="Tahoma"/>
                <a:cs typeface="Tahoma"/>
              </a:rPr>
              <a:t>data,</a:t>
            </a:r>
            <a:r>
              <a:rPr sz="1800" spc="15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aiming</a:t>
            </a:r>
            <a:r>
              <a:rPr sz="1800" spc="20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to</a:t>
            </a:r>
            <a:r>
              <a:rPr sz="1800" spc="20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50" dirty="0">
                <a:solidFill>
                  <a:srgbClr val="003195"/>
                </a:solidFill>
                <a:latin typeface="Tahoma"/>
                <a:cs typeface="Tahoma"/>
              </a:rPr>
              <a:t>assist</a:t>
            </a:r>
            <a:r>
              <a:rPr sz="1800" spc="20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in</a:t>
            </a:r>
            <a:r>
              <a:rPr sz="1800" spc="10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early</a:t>
            </a:r>
            <a:r>
              <a:rPr sz="1800" spc="20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diagnosis.</a:t>
            </a:r>
            <a:r>
              <a:rPr sz="1800" spc="15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-25" dirty="0">
                <a:solidFill>
                  <a:srgbClr val="003195"/>
                </a:solidFill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12700" marR="5715" algn="just">
              <a:lnSpc>
                <a:spcPct val="194500"/>
              </a:lnSpc>
            </a:pP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approach</a:t>
            </a:r>
            <a:r>
              <a:rPr sz="1800" spc="12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003195"/>
                </a:solidFill>
                <a:latin typeface="Tahoma"/>
                <a:cs typeface="Tahoma"/>
              </a:rPr>
              <a:t>involves</a:t>
            </a:r>
            <a:r>
              <a:rPr sz="1800" spc="12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using</a:t>
            </a:r>
            <a:r>
              <a:rPr sz="1800" spc="114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a</a:t>
            </a:r>
            <a:r>
              <a:rPr sz="1800" spc="11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dataset</a:t>
            </a:r>
            <a:r>
              <a:rPr sz="1800" spc="12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003195"/>
                </a:solidFill>
                <a:latin typeface="Tahoma"/>
                <a:cs typeface="Tahoma"/>
              </a:rPr>
              <a:t>like</a:t>
            </a:r>
            <a:r>
              <a:rPr sz="1800" spc="12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003195"/>
                </a:solidFill>
                <a:latin typeface="Tahoma"/>
                <a:cs typeface="Tahoma"/>
              </a:rPr>
              <a:t>the</a:t>
            </a:r>
            <a:r>
              <a:rPr sz="1800" spc="12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003195"/>
                </a:solidFill>
                <a:latin typeface="Tahoma"/>
                <a:cs typeface="Tahoma"/>
              </a:rPr>
              <a:t>Wisconsin</a:t>
            </a:r>
            <a:r>
              <a:rPr sz="1800" spc="12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003195"/>
                </a:solidFill>
                <a:latin typeface="Tahoma"/>
                <a:cs typeface="Tahoma"/>
              </a:rPr>
              <a:t>Breast</a:t>
            </a:r>
            <a:r>
              <a:rPr sz="1800" spc="114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Cancer</a:t>
            </a:r>
            <a:r>
              <a:rPr sz="1800" spc="11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3195"/>
                </a:solidFill>
                <a:latin typeface="Tahoma"/>
                <a:cs typeface="Tahoma"/>
              </a:rPr>
              <a:t>Dataset,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preprocessing</a:t>
            </a:r>
            <a:r>
              <a:rPr sz="1800" spc="229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65" dirty="0">
                <a:solidFill>
                  <a:srgbClr val="003195"/>
                </a:solidFill>
                <a:latin typeface="Tahoma"/>
                <a:cs typeface="Tahoma"/>
              </a:rPr>
              <a:t>the</a:t>
            </a:r>
            <a:r>
              <a:rPr sz="1800" spc="235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data</a:t>
            </a:r>
            <a:r>
              <a:rPr sz="1800" spc="235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(handling</a:t>
            </a:r>
            <a:r>
              <a:rPr sz="1800" spc="235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missing</a:t>
            </a:r>
            <a:r>
              <a:rPr sz="1800" spc="240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003195"/>
                </a:solidFill>
                <a:latin typeface="Tahoma"/>
                <a:cs typeface="Tahoma"/>
              </a:rPr>
              <a:t>values,</a:t>
            </a:r>
            <a:r>
              <a:rPr sz="1800" spc="235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normalization),</a:t>
            </a:r>
            <a:r>
              <a:rPr sz="1800" spc="240" dirty="0">
                <a:solidFill>
                  <a:srgbClr val="003195"/>
                </a:solidFill>
                <a:latin typeface="Tahoma"/>
                <a:cs typeface="Tahoma"/>
              </a:rPr>
              <a:t> 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and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selecting</a:t>
            </a:r>
            <a:r>
              <a:rPr sz="1800" spc="13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003195"/>
                </a:solidFill>
                <a:latin typeface="Tahoma"/>
                <a:cs typeface="Tahoma"/>
              </a:rPr>
              <a:t>important</a:t>
            </a:r>
            <a:r>
              <a:rPr sz="1800" spc="13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features</a:t>
            </a:r>
            <a:r>
              <a:rPr sz="1800" spc="13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for</a:t>
            </a:r>
            <a:r>
              <a:rPr sz="1800" spc="13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prediction.</a:t>
            </a:r>
            <a:r>
              <a:rPr sz="1800" spc="13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Various</a:t>
            </a:r>
            <a:r>
              <a:rPr sz="1800" spc="13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models,</a:t>
            </a:r>
            <a:r>
              <a:rPr sz="1800" spc="13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such</a:t>
            </a:r>
            <a:r>
              <a:rPr sz="1800" spc="14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003195"/>
                </a:solidFill>
                <a:latin typeface="Tahoma"/>
                <a:cs typeface="Tahoma"/>
              </a:rPr>
              <a:t>as</a:t>
            </a:r>
            <a:r>
              <a:rPr sz="1800" spc="11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003195"/>
                </a:solidFill>
                <a:latin typeface="Tahoma"/>
                <a:cs typeface="Tahoma"/>
              </a:rPr>
              <a:t>Logistic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Regression,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 Random</a:t>
            </a: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195"/>
                </a:solidFill>
                <a:latin typeface="Tahoma"/>
                <a:cs typeface="Tahoma"/>
              </a:rPr>
              <a:t>Forest,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003195"/>
                </a:solidFill>
                <a:latin typeface="Tahoma"/>
                <a:cs typeface="Tahoma"/>
              </a:rPr>
              <a:t>or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195"/>
                </a:solidFill>
                <a:latin typeface="Tahoma"/>
                <a:cs typeface="Tahoma"/>
              </a:rPr>
              <a:t>SVM,</a:t>
            </a: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are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trained </a:t>
            </a:r>
            <a:r>
              <a:rPr sz="1800" spc="85" dirty="0">
                <a:solidFill>
                  <a:srgbClr val="003195"/>
                </a:solidFill>
                <a:latin typeface="Tahoma"/>
                <a:cs typeface="Tahoma"/>
              </a:rPr>
              <a:t>and</a:t>
            </a: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evaluated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003195"/>
                </a:solidFill>
                <a:latin typeface="Tahoma"/>
                <a:cs typeface="Tahoma"/>
              </a:rPr>
              <a:t>using</a:t>
            </a:r>
            <a:r>
              <a:rPr sz="1800" spc="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metrics </a:t>
            </a:r>
            <a:r>
              <a:rPr sz="1800" spc="50" dirty="0">
                <a:solidFill>
                  <a:srgbClr val="003195"/>
                </a:solidFill>
                <a:latin typeface="Tahoma"/>
                <a:cs typeface="Tahoma"/>
              </a:rPr>
              <a:t>like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195"/>
                </a:solidFill>
                <a:latin typeface="Tahoma"/>
                <a:cs typeface="Tahoma"/>
              </a:rPr>
              <a:t>accuracy,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003195"/>
                </a:solidFill>
                <a:latin typeface="Tahoma"/>
                <a:cs typeface="Tahoma"/>
              </a:rPr>
              <a:t>precision,</a:t>
            </a:r>
            <a:r>
              <a:rPr sz="1800" spc="8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195"/>
                </a:solidFill>
                <a:latin typeface="Tahoma"/>
                <a:cs typeface="Tahoma"/>
              </a:rPr>
              <a:t>recall,</a:t>
            </a:r>
            <a:r>
              <a:rPr sz="1800" spc="10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003195"/>
                </a:solidFill>
                <a:latin typeface="Tahoma"/>
                <a:cs typeface="Tahoma"/>
              </a:rPr>
              <a:t>and </a:t>
            </a:r>
            <a:r>
              <a:rPr sz="1800" dirty="0">
                <a:solidFill>
                  <a:srgbClr val="003195"/>
                </a:solidFill>
                <a:latin typeface="Tahoma"/>
                <a:cs typeface="Tahoma"/>
              </a:rPr>
              <a:t>ROC-AUC.</a:t>
            </a:r>
            <a:r>
              <a:rPr sz="1800" spc="9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110" dirty="0">
                <a:solidFill>
                  <a:srgbClr val="003195"/>
                </a:solidFill>
                <a:latin typeface="Tahoma"/>
                <a:cs typeface="Tahoma"/>
              </a:rPr>
              <a:t>Model</a:t>
            </a:r>
            <a:r>
              <a:rPr sz="1800" spc="9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performance</a:t>
            </a:r>
            <a:r>
              <a:rPr sz="1800" spc="9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003195"/>
                </a:solidFill>
                <a:latin typeface="Tahoma"/>
                <a:cs typeface="Tahoma"/>
              </a:rPr>
              <a:t>is</a:t>
            </a:r>
            <a:r>
              <a:rPr sz="1800" spc="9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3195"/>
                </a:solidFill>
                <a:latin typeface="Tahoma"/>
                <a:cs typeface="Tahoma"/>
              </a:rPr>
              <a:t>analyzed, </a:t>
            </a:r>
            <a:r>
              <a:rPr sz="1800" spc="85" dirty="0">
                <a:solidFill>
                  <a:srgbClr val="003195"/>
                </a:solidFill>
                <a:latin typeface="Tahoma"/>
                <a:cs typeface="Tahoma"/>
              </a:rPr>
              <a:t>and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insights</a:t>
            </a:r>
            <a:r>
              <a:rPr sz="1800" spc="-7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into</a:t>
            </a:r>
            <a:r>
              <a:rPr sz="1800" spc="-6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feature</a:t>
            </a:r>
            <a:r>
              <a:rPr sz="1800" spc="-7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importance</a:t>
            </a:r>
            <a:r>
              <a:rPr sz="1800" spc="-7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003195"/>
                </a:solidFill>
                <a:latin typeface="Tahoma"/>
                <a:cs typeface="Tahoma"/>
              </a:rPr>
              <a:t>are</a:t>
            </a:r>
            <a:r>
              <a:rPr sz="1800" spc="-8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drawn.</a:t>
            </a:r>
            <a:r>
              <a:rPr sz="1800" spc="-6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195"/>
                </a:solidFill>
                <a:latin typeface="Tahoma"/>
                <a:cs typeface="Tahoma"/>
              </a:rPr>
              <a:t>The</a:t>
            </a:r>
            <a:r>
              <a:rPr sz="1800" spc="-7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003195"/>
                </a:solidFill>
                <a:latin typeface="Tahoma"/>
                <a:cs typeface="Tahoma"/>
              </a:rPr>
              <a:t>project</a:t>
            </a:r>
            <a:r>
              <a:rPr sz="1800" spc="-7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can</a:t>
            </a:r>
            <a:r>
              <a:rPr sz="1800" spc="-7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potentially</a:t>
            </a:r>
            <a:r>
              <a:rPr sz="1800" spc="-7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003195"/>
                </a:solidFill>
                <a:latin typeface="Tahoma"/>
                <a:cs typeface="Tahoma"/>
              </a:rPr>
              <a:t>be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expanded</a:t>
            </a:r>
            <a:r>
              <a:rPr sz="1800" spc="-3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003195"/>
                </a:solidFill>
                <a:latin typeface="Tahoma"/>
                <a:cs typeface="Tahoma"/>
              </a:rPr>
              <a:t>for</a:t>
            </a:r>
            <a:r>
              <a:rPr sz="1800" spc="-6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3195"/>
                </a:solidFill>
                <a:latin typeface="Tahoma"/>
                <a:cs typeface="Tahoma"/>
              </a:rPr>
              <a:t>real-</a:t>
            </a:r>
            <a:r>
              <a:rPr sz="1800" spc="85" dirty="0">
                <a:solidFill>
                  <a:srgbClr val="003195"/>
                </a:solidFill>
                <a:latin typeface="Tahoma"/>
                <a:cs typeface="Tahoma"/>
              </a:rPr>
              <a:t>world</a:t>
            </a:r>
            <a:r>
              <a:rPr sz="1800" spc="-7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003195"/>
                </a:solidFill>
                <a:latin typeface="Tahoma"/>
                <a:cs typeface="Tahoma"/>
              </a:rPr>
              <a:t>application</a:t>
            </a:r>
            <a:r>
              <a:rPr sz="1800" spc="-4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003195"/>
                </a:solidFill>
                <a:latin typeface="Tahoma"/>
                <a:cs typeface="Tahoma"/>
              </a:rPr>
              <a:t>in</a:t>
            </a:r>
            <a:r>
              <a:rPr sz="1800" spc="-50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003195"/>
                </a:solidFill>
                <a:latin typeface="Tahoma"/>
                <a:cs typeface="Tahoma"/>
              </a:rPr>
              <a:t>healthcare</a:t>
            </a:r>
            <a:r>
              <a:rPr sz="1800" spc="-5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003195"/>
                </a:solidFill>
                <a:latin typeface="Tahoma"/>
                <a:cs typeface="Tahoma"/>
              </a:rPr>
              <a:t>diagnostic</a:t>
            </a:r>
            <a:r>
              <a:rPr sz="1800" spc="-55" dirty="0">
                <a:solidFill>
                  <a:srgbClr val="003195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003195"/>
                </a:solidFill>
                <a:latin typeface="Tahoma"/>
                <a:cs typeface="Tahoma"/>
              </a:rPr>
              <a:t>tools.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2550" y="0"/>
            <a:ext cx="3219450" cy="68579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192" y="50182"/>
            <a:ext cx="1003581" cy="121806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391" y="1781543"/>
            <a:ext cx="533400" cy="5677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309" y="1850263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4042" y="1711198"/>
            <a:ext cx="2531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Calibri"/>
                <a:cs typeface="Calibri"/>
              </a:rPr>
              <a:t>Early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Detection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1614042" y="2455291"/>
            <a:ext cx="374713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Breast</a:t>
            </a:r>
            <a:r>
              <a:rPr sz="2000" spc="-3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cancer</a:t>
            </a:r>
            <a:r>
              <a:rPr sz="2000" spc="-4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is</a:t>
            </a:r>
            <a:r>
              <a:rPr sz="2000" spc="-1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a</a:t>
            </a:r>
            <a:r>
              <a:rPr sz="2000" spc="-1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serious</a:t>
            </a:r>
            <a:r>
              <a:rPr sz="2000" spc="-2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3195"/>
                </a:solidFill>
                <a:latin typeface="Trebuchet MS"/>
                <a:cs typeface="Trebuchet MS"/>
              </a:rPr>
              <a:t>health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concern,</a:t>
            </a:r>
            <a:r>
              <a:rPr sz="2000" spc="-6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early</a:t>
            </a:r>
            <a:r>
              <a:rPr sz="2000" spc="-3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detection</a:t>
            </a:r>
            <a:r>
              <a:rPr sz="2000" spc="-5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003195"/>
                </a:solidFill>
                <a:latin typeface="Trebuchet MS"/>
                <a:cs typeface="Trebuchet MS"/>
              </a:rPr>
              <a:t>is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crucial</a:t>
            </a:r>
            <a:r>
              <a:rPr sz="2000" spc="-6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for</a:t>
            </a:r>
            <a:r>
              <a:rPr sz="2000" spc="-3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successful</a:t>
            </a:r>
            <a:r>
              <a:rPr sz="2000" spc="-6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3195"/>
                </a:solidFill>
                <a:latin typeface="Trebuchet MS"/>
                <a:cs typeface="Trebuchet MS"/>
              </a:rPr>
              <a:t>treatment.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729739"/>
            <a:ext cx="533400" cy="5676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84214" y="179933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1363" y="1711198"/>
            <a:ext cx="3967479" cy="20726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0" dirty="0">
                <a:solidFill>
                  <a:srgbClr val="003195"/>
                </a:solidFill>
                <a:latin typeface="Calibri"/>
                <a:cs typeface="Calibri"/>
              </a:rPr>
              <a:t>Machine</a:t>
            </a:r>
            <a:r>
              <a:rPr sz="3200" b="1" spc="-140" dirty="0">
                <a:solidFill>
                  <a:srgbClr val="00319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3195"/>
                </a:solidFill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670"/>
              </a:spcBef>
            </a:pP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Machine</a:t>
            </a:r>
            <a:r>
              <a:rPr sz="2000" spc="-4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learning</a:t>
            </a:r>
            <a:r>
              <a:rPr sz="2000" spc="-3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algorithms</a:t>
            </a:r>
            <a:r>
              <a:rPr sz="2000" spc="-4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003195"/>
                </a:solidFill>
                <a:latin typeface="Trebuchet MS"/>
                <a:cs typeface="Trebuchet MS"/>
              </a:rPr>
              <a:t>are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used</a:t>
            </a:r>
            <a:r>
              <a:rPr sz="2000" spc="-4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to</a:t>
            </a:r>
            <a:r>
              <a:rPr sz="2000" spc="-3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analyze</a:t>
            </a:r>
            <a:r>
              <a:rPr sz="2000" spc="-4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large</a:t>
            </a:r>
            <a:r>
              <a:rPr sz="2000" spc="-4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datasets</a:t>
            </a:r>
            <a:r>
              <a:rPr sz="2000" spc="-4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003195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identify</a:t>
            </a:r>
            <a:r>
              <a:rPr sz="2000" spc="-4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patterns</a:t>
            </a:r>
            <a:r>
              <a:rPr sz="2000" spc="-4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associated</a:t>
            </a:r>
            <a:r>
              <a:rPr sz="2000" spc="-5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003195"/>
                </a:solidFill>
                <a:latin typeface="Trebuchet MS"/>
                <a:cs typeface="Trebuchet MS"/>
              </a:rPr>
              <a:t>with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breast</a:t>
            </a:r>
            <a:r>
              <a:rPr sz="2000" spc="-4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cancer</a:t>
            </a:r>
            <a:r>
              <a:rPr sz="2000" spc="-3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003195"/>
                </a:solidFill>
                <a:latin typeface="Trebuchet MS"/>
                <a:cs typeface="Trebuchet MS"/>
              </a:rPr>
              <a:t>risk.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391" y="4521708"/>
            <a:ext cx="533400" cy="5676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2309" y="4591558"/>
            <a:ext cx="159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4042" y="4562094"/>
            <a:ext cx="3347720" cy="1685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solidFill>
                  <a:srgbClr val="003195"/>
                </a:solidFill>
                <a:latin typeface="Calibri"/>
                <a:cs typeface="Calibri"/>
              </a:rPr>
              <a:t>Web</a:t>
            </a:r>
            <a:r>
              <a:rPr sz="3200" b="1" spc="-130" dirty="0">
                <a:solidFill>
                  <a:srgbClr val="00319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3195"/>
                </a:solidFill>
                <a:latin typeface="Calibri"/>
                <a:cs typeface="Calibri"/>
              </a:rPr>
              <a:t>Application</a:t>
            </a:r>
            <a:endParaRPr sz="3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025"/>
              </a:spcBef>
            </a:pP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The</a:t>
            </a:r>
            <a:r>
              <a:rPr sz="2000" spc="-4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website</a:t>
            </a:r>
            <a:r>
              <a:rPr sz="2000" spc="-3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provides</a:t>
            </a:r>
            <a:r>
              <a:rPr sz="2000" spc="-4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a</a:t>
            </a:r>
            <a:r>
              <a:rPr sz="2000" spc="-1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3195"/>
                </a:solidFill>
                <a:latin typeface="Trebuchet MS"/>
                <a:cs typeface="Trebuchet MS"/>
              </a:rPr>
              <a:t>user-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friendly</a:t>
            </a:r>
            <a:r>
              <a:rPr sz="2000" spc="-5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platform</a:t>
            </a:r>
            <a:r>
              <a:rPr sz="2000" spc="-5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for</a:t>
            </a:r>
            <a:r>
              <a:rPr sz="2000" spc="-3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users</a:t>
            </a:r>
            <a:r>
              <a:rPr sz="2000" spc="-4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003195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access</a:t>
            </a:r>
            <a:r>
              <a:rPr sz="2000" spc="-4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the</a:t>
            </a:r>
            <a:r>
              <a:rPr sz="2000" spc="-3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195"/>
                </a:solidFill>
                <a:latin typeface="Trebuchet MS"/>
                <a:cs typeface="Trebuchet MS"/>
              </a:rPr>
              <a:t>prediction</a:t>
            </a:r>
            <a:r>
              <a:rPr sz="2000" spc="-5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3195"/>
                </a:solidFill>
                <a:latin typeface="Trebuchet MS"/>
                <a:cs typeface="Trebuchet MS"/>
              </a:rPr>
              <a:t>tool.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39870" y="459486"/>
            <a:ext cx="2904490" cy="512445"/>
            <a:chOff x="4039870" y="459486"/>
            <a:chExt cx="2904490" cy="51244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2312" y="467855"/>
              <a:ext cx="2891793" cy="50369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9870" y="459486"/>
              <a:ext cx="2873883" cy="481584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347" y="164765"/>
            <a:ext cx="1093557" cy="11662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1336" y="604519"/>
            <a:ext cx="4692015" cy="501650"/>
            <a:chOff x="3331336" y="604519"/>
            <a:chExt cx="4692015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083" y="617225"/>
              <a:ext cx="4684014" cy="488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1336" y="604519"/>
              <a:ext cx="4661916" cy="47078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1279" y="1787779"/>
            <a:ext cx="1762088" cy="18605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3085" y="4608576"/>
            <a:ext cx="1352408" cy="18841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97502" y="4518914"/>
            <a:ext cx="1407540" cy="19738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00720" y="4398517"/>
            <a:ext cx="2106295" cy="20942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3329" y="1787779"/>
            <a:ext cx="1604300" cy="20518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77430" y="1787779"/>
            <a:ext cx="2952750" cy="15525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7175" y="128096"/>
            <a:ext cx="1003582" cy="12214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04382" y="6553877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6123" y="1565147"/>
            <a:ext cx="5759958" cy="128092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Functional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NonFunctional</a:t>
            </a:r>
          </a:p>
          <a:p>
            <a:pPr marL="407670" marR="5080" indent="-273050">
              <a:lnSpc>
                <a:spcPct val="100000"/>
              </a:lnSpc>
              <a:spcBef>
                <a:spcPts val="4530"/>
              </a:spcBef>
              <a:buSzPct val="95833"/>
              <a:buAutoNum type="arabicPeriod"/>
              <a:tabLst>
                <a:tab pos="506730" algn="l"/>
              </a:tabLst>
            </a:pPr>
            <a:r>
              <a:rPr sz="2400" b="0" dirty="0">
                <a:latin typeface="Trebuchet MS"/>
                <a:cs typeface="Trebuchet MS"/>
              </a:rPr>
              <a:t>The</a:t>
            </a:r>
            <a:r>
              <a:rPr sz="2400" b="0" spc="-7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system</a:t>
            </a:r>
            <a:r>
              <a:rPr sz="2400" b="0" spc="-8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should</a:t>
            </a:r>
            <a:r>
              <a:rPr sz="2400" b="0" spc="-6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provide</a:t>
            </a:r>
            <a:r>
              <a:rPr sz="2400" b="0" spc="-75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accurate 	</a:t>
            </a:r>
            <a:r>
              <a:rPr sz="2400" b="0" dirty="0">
                <a:latin typeface="Trebuchet MS"/>
                <a:cs typeface="Trebuchet MS"/>
              </a:rPr>
              <a:t>predictions</a:t>
            </a:r>
            <a:r>
              <a:rPr sz="2400" b="0" spc="-45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with</a:t>
            </a:r>
            <a:r>
              <a:rPr sz="2400" b="0" spc="-75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at</a:t>
            </a:r>
            <a:r>
              <a:rPr sz="2400" b="0" spc="-75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least</a:t>
            </a:r>
            <a:r>
              <a:rPr sz="2400" b="0" spc="-6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90%</a:t>
            </a:r>
            <a:r>
              <a:rPr sz="2400" b="0" spc="-60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accura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003195"/>
              </a:buClr>
              <a:buFont typeface="Trebuchet MS"/>
              <a:buAutoNum type="arabicPeriod"/>
            </a:pP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Clr>
                <a:srgbClr val="003195"/>
              </a:buClr>
              <a:buFont typeface="Trebuchet MS"/>
              <a:buAutoNum type="arabicPeriod"/>
            </a:pPr>
            <a:endParaRPr sz="2400">
              <a:latin typeface="Trebuchet MS"/>
              <a:cs typeface="Trebuchet MS"/>
            </a:endParaRPr>
          </a:p>
          <a:p>
            <a:pPr marL="502284" indent="-364490">
              <a:lnSpc>
                <a:spcPct val="100000"/>
              </a:lnSpc>
              <a:spcBef>
                <a:spcPts val="5"/>
              </a:spcBef>
              <a:buSzPct val="95833"/>
              <a:buAutoNum type="arabicPeriod"/>
              <a:tabLst>
                <a:tab pos="502284" algn="l"/>
              </a:tabLst>
            </a:pPr>
            <a:r>
              <a:rPr sz="2400" b="0" dirty="0">
                <a:latin typeface="Trebuchet MS"/>
                <a:cs typeface="Trebuchet MS"/>
              </a:rPr>
              <a:t>It</a:t>
            </a:r>
            <a:r>
              <a:rPr sz="2400" b="0" spc="-6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must</a:t>
            </a:r>
            <a:r>
              <a:rPr sz="2400" b="0" spc="-4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ensure</a:t>
            </a:r>
            <a:r>
              <a:rPr sz="2400" b="0" spc="-1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data</a:t>
            </a:r>
            <a:r>
              <a:rPr sz="2400" b="0" spc="-40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security,</a:t>
            </a:r>
            <a:endParaRPr sz="2400">
              <a:latin typeface="Trebuchet MS"/>
              <a:cs typeface="Trebuchet MS"/>
            </a:endParaRPr>
          </a:p>
          <a:p>
            <a:pPr marL="137795" marR="532765" indent="368300">
              <a:lnSpc>
                <a:spcPct val="100000"/>
              </a:lnSpc>
            </a:pPr>
            <a:r>
              <a:rPr sz="2400" b="0" dirty="0">
                <a:latin typeface="Trebuchet MS"/>
                <a:cs typeface="Trebuchet MS"/>
              </a:rPr>
              <a:t>particularly</a:t>
            </a:r>
            <a:r>
              <a:rPr sz="2400" b="0" spc="-80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if</a:t>
            </a:r>
            <a:r>
              <a:rPr sz="2400" b="0" spc="-105" dirty="0">
                <a:latin typeface="Trebuchet MS"/>
                <a:cs typeface="Trebuchet MS"/>
              </a:rPr>
              <a:t> </a:t>
            </a:r>
            <a:r>
              <a:rPr sz="2400" b="0" dirty="0">
                <a:latin typeface="Trebuchet MS"/>
                <a:cs typeface="Trebuchet MS"/>
              </a:rPr>
              <a:t>handling</a:t>
            </a:r>
            <a:r>
              <a:rPr sz="2400" b="0" spc="-85" dirty="0">
                <a:latin typeface="Trebuchet MS"/>
                <a:cs typeface="Trebuchet MS"/>
              </a:rPr>
              <a:t> </a:t>
            </a:r>
            <a:r>
              <a:rPr sz="2400" b="0" spc="-10" dirty="0">
                <a:latin typeface="Trebuchet MS"/>
                <a:cs typeface="Trebuchet MS"/>
              </a:rPr>
              <a:t>sensitive medical</a:t>
            </a:r>
            <a:endParaRPr sz="2400">
              <a:latin typeface="Trebuchet MS"/>
              <a:cs typeface="Trebuchet MS"/>
            </a:endParaRPr>
          </a:p>
          <a:p>
            <a:pPr marL="506730">
              <a:lnSpc>
                <a:spcPct val="100000"/>
              </a:lnSpc>
            </a:pPr>
            <a:r>
              <a:rPr sz="2400" b="0" spc="-10" dirty="0">
                <a:latin typeface="Trebuchet MS"/>
                <a:cs typeface="Trebuchet MS"/>
              </a:rPr>
              <a:t>information.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008" y="2990850"/>
            <a:ext cx="561086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0" indent="-3175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282575" algn="l"/>
              </a:tabLst>
            </a:pP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	The</a:t>
            </a:r>
            <a:r>
              <a:rPr sz="2400" spc="-7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system</a:t>
            </a:r>
            <a:r>
              <a:rPr sz="2400" spc="-7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should</a:t>
            </a:r>
            <a:r>
              <a:rPr sz="2400" spc="-6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accept</a:t>
            </a:r>
            <a:r>
              <a:rPr sz="2400" spc="-8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3195"/>
                </a:solidFill>
                <a:latin typeface="Trebuchet MS"/>
                <a:cs typeface="Trebuchet MS"/>
              </a:rPr>
              <a:t>medical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data</a:t>
            </a:r>
            <a:r>
              <a:rPr sz="2400" spc="-9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(tumor</a:t>
            </a:r>
            <a:r>
              <a:rPr sz="2400" spc="-8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features)</a:t>
            </a:r>
            <a:r>
              <a:rPr sz="2400" spc="-6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preprocess</a:t>
            </a:r>
            <a:r>
              <a:rPr sz="2400" spc="-7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003195"/>
                </a:solidFill>
                <a:latin typeface="Trebuchet MS"/>
                <a:cs typeface="Trebuchet MS"/>
              </a:rPr>
              <a:t>it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(handling</a:t>
            </a:r>
            <a:r>
              <a:rPr sz="2400" spc="-8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missing</a:t>
            </a:r>
            <a:r>
              <a:rPr sz="2400" spc="-10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3195"/>
                </a:solidFill>
                <a:latin typeface="Trebuchet MS"/>
                <a:cs typeface="Trebuchet MS"/>
              </a:rPr>
              <a:t>values,normalization).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003195"/>
              </a:buClr>
              <a:buFont typeface="Trebuchet MS"/>
              <a:buAutoNum type="arabicPeriod"/>
            </a:pPr>
            <a:endParaRPr sz="2400">
              <a:latin typeface="Trebuchet MS"/>
              <a:cs typeface="Trebuchet MS"/>
            </a:endParaRPr>
          </a:p>
          <a:p>
            <a:pPr marL="12700" marR="5080" indent="-3175">
              <a:lnSpc>
                <a:spcPct val="100000"/>
              </a:lnSpc>
              <a:buSzPct val="95833"/>
              <a:buAutoNum type="arabicPeriod"/>
              <a:tabLst>
                <a:tab pos="282575" algn="l"/>
              </a:tabLst>
            </a:pP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	It</a:t>
            </a:r>
            <a:r>
              <a:rPr sz="2400" spc="-7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should</a:t>
            </a:r>
            <a:r>
              <a:rPr sz="2400" spc="-7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train</a:t>
            </a:r>
            <a:r>
              <a:rPr sz="2400" spc="-6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machine</a:t>
            </a:r>
            <a:r>
              <a:rPr sz="2400" spc="-6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3195"/>
                </a:solidFill>
                <a:latin typeface="Trebuchet MS"/>
                <a:cs typeface="Trebuchet MS"/>
              </a:rPr>
              <a:t>learning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models</a:t>
            </a:r>
            <a:r>
              <a:rPr sz="2400" spc="-7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(e.g.,</a:t>
            </a:r>
            <a:r>
              <a:rPr sz="2400" spc="-5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Logistic</a:t>
            </a:r>
            <a:r>
              <a:rPr sz="2400" spc="-7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3195"/>
                </a:solidFill>
                <a:latin typeface="Trebuchet MS"/>
                <a:cs typeface="Trebuchet MS"/>
              </a:rPr>
              <a:t>Regression,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Random</a:t>
            </a:r>
            <a:r>
              <a:rPr sz="2400" spc="-8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Forest)</a:t>
            </a:r>
            <a:r>
              <a:rPr sz="2400" spc="-7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and</a:t>
            </a:r>
            <a:r>
              <a:rPr sz="2400" spc="-9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predict</a:t>
            </a:r>
            <a:r>
              <a:rPr sz="2400" spc="-7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whether</a:t>
            </a:r>
            <a:r>
              <a:rPr sz="2400" spc="-7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003195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tumor</a:t>
            </a:r>
            <a:r>
              <a:rPr sz="2400" spc="-3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is</a:t>
            </a:r>
            <a:r>
              <a:rPr sz="2400" spc="-2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benign</a:t>
            </a:r>
            <a:r>
              <a:rPr sz="2400" spc="-2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3195"/>
                </a:solidFill>
                <a:latin typeface="Trebuchet MS"/>
                <a:cs typeface="Trebuchet MS"/>
              </a:rPr>
              <a:t>or</a:t>
            </a:r>
            <a:r>
              <a:rPr sz="2400" spc="-3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3195"/>
                </a:solidFill>
                <a:latin typeface="Trebuchet MS"/>
                <a:cs typeface="Trebuchet MS"/>
              </a:rPr>
              <a:t>malignant.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04996" y="553466"/>
            <a:ext cx="4746625" cy="625475"/>
            <a:chOff x="3404996" y="553466"/>
            <a:chExt cx="4746625" cy="6254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59" y="565376"/>
              <a:ext cx="4737353" cy="6134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4996" y="553466"/>
              <a:ext cx="4716399" cy="59486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831" y="1534667"/>
            <a:ext cx="4011929" cy="117424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7175" y="128096"/>
            <a:ext cx="1003582" cy="12214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74434" y="6524006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8661"/>
            <a:ext cx="5317108" cy="25614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3444" y="1506347"/>
            <a:ext cx="5576188" cy="26363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25956"/>
            <a:ext cx="5317108" cy="25474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3444" y="4280407"/>
            <a:ext cx="5576188" cy="25775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313432" y="183006"/>
            <a:ext cx="7462520" cy="513080"/>
            <a:chOff x="2313432" y="183006"/>
            <a:chExt cx="7462520" cy="51308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21052" y="190499"/>
              <a:ext cx="7454646" cy="5052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3432" y="183006"/>
              <a:ext cx="7432040" cy="48272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1192" y="100289"/>
            <a:ext cx="1003581" cy="121715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73521" y="6599292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966" y="1418208"/>
            <a:ext cx="3682746" cy="29636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61970" y="1418208"/>
            <a:ext cx="6440170" cy="5042535"/>
            <a:chOff x="3061970" y="1418208"/>
            <a:chExt cx="6440170" cy="50425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3400" y="1418208"/>
              <a:ext cx="3888613" cy="2963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1970" y="4419079"/>
              <a:ext cx="5418328" cy="204127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391410" y="273684"/>
            <a:ext cx="7272020" cy="513715"/>
            <a:chOff x="2391410" y="273684"/>
            <a:chExt cx="7272020" cy="51371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8776" y="281939"/>
              <a:ext cx="7264146" cy="5052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1410" y="273684"/>
              <a:ext cx="7241667" cy="48272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7175" y="128096"/>
            <a:ext cx="1003582" cy="12214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07811" y="6604168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 indent="-51435">
              <a:lnSpc>
                <a:spcPct val="128800"/>
              </a:lnSpc>
              <a:spcBef>
                <a:spcPts val="100"/>
              </a:spcBef>
            </a:pPr>
            <a:r>
              <a:rPr dirty="0"/>
              <a:t>SANJANA</a:t>
            </a:r>
            <a:r>
              <a:rPr spc="50" dirty="0"/>
              <a:t> </a:t>
            </a:r>
            <a:r>
              <a:rPr dirty="0"/>
              <a:t>LODHI</a:t>
            </a:r>
            <a:r>
              <a:rPr spc="360" dirty="0"/>
              <a:t> </a:t>
            </a:r>
            <a:r>
              <a:rPr spc="-10" dirty="0"/>
              <a:t>(017AS221053) </a:t>
            </a:r>
            <a:r>
              <a:rPr dirty="0"/>
              <a:t>VANDANA</a:t>
            </a:r>
            <a:r>
              <a:rPr spc="-180" dirty="0"/>
              <a:t> </a:t>
            </a:r>
            <a:r>
              <a:rPr spc="-10" dirty="0"/>
              <a:t>YADAVA(017AS221064)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9956" y="2840735"/>
            <a:ext cx="723138" cy="9608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4885" y="4585080"/>
            <a:ext cx="1418590" cy="492125"/>
            <a:chOff x="534885" y="4585080"/>
            <a:chExt cx="1418590" cy="4921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074" y="4593335"/>
              <a:ext cx="407724" cy="48234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9457" y="4589652"/>
              <a:ext cx="381000" cy="451484"/>
            </a:xfrm>
            <a:custGeom>
              <a:avLst/>
              <a:gdLst/>
              <a:ahLst/>
              <a:cxnLst/>
              <a:rect l="l" t="t" r="r" b="b"/>
              <a:pathLst>
                <a:path w="381000" h="451485">
                  <a:moveTo>
                    <a:pt x="187528" y="0"/>
                  </a:moveTo>
                  <a:lnTo>
                    <a:pt x="146965" y="4026"/>
                  </a:lnTo>
                  <a:lnTo>
                    <a:pt x="110699" y="16113"/>
                  </a:lnTo>
                  <a:lnTo>
                    <a:pt x="51054" y="64516"/>
                  </a:lnTo>
                  <a:lnTo>
                    <a:pt x="28717" y="98518"/>
                  </a:lnTo>
                  <a:lnTo>
                    <a:pt x="12763" y="136128"/>
                  </a:lnTo>
                  <a:lnTo>
                    <a:pt x="3190" y="177333"/>
                  </a:lnTo>
                  <a:lnTo>
                    <a:pt x="0" y="222123"/>
                  </a:lnTo>
                  <a:lnTo>
                    <a:pt x="2931" y="272553"/>
                  </a:lnTo>
                  <a:lnTo>
                    <a:pt x="11733" y="317367"/>
                  </a:lnTo>
                  <a:lnTo>
                    <a:pt x="26376" y="356461"/>
                  </a:lnTo>
                  <a:lnTo>
                    <a:pt x="46888" y="389890"/>
                  </a:lnTo>
                  <a:lnTo>
                    <a:pt x="104000" y="435895"/>
                  </a:lnTo>
                  <a:lnTo>
                    <a:pt x="181571" y="451231"/>
                  </a:lnTo>
                  <a:lnTo>
                    <a:pt x="226622" y="447371"/>
                  </a:lnTo>
                  <a:lnTo>
                    <a:pt x="266222" y="435784"/>
                  </a:lnTo>
                  <a:lnTo>
                    <a:pt x="300370" y="416458"/>
                  </a:lnTo>
                  <a:lnTo>
                    <a:pt x="329069" y="389382"/>
                  </a:lnTo>
                  <a:lnTo>
                    <a:pt x="333697" y="382524"/>
                  </a:lnTo>
                  <a:lnTo>
                    <a:pt x="181571" y="382524"/>
                  </a:lnTo>
                  <a:lnTo>
                    <a:pt x="158340" y="379902"/>
                  </a:lnTo>
                  <a:lnTo>
                    <a:pt x="120689" y="358896"/>
                  </a:lnTo>
                  <a:lnTo>
                    <a:pt x="94933" y="317341"/>
                  </a:lnTo>
                  <a:lnTo>
                    <a:pt x="81995" y="258173"/>
                  </a:lnTo>
                  <a:lnTo>
                    <a:pt x="80378" y="222123"/>
                  </a:lnTo>
                  <a:lnTo>
                    <a:pt x="82107" y="188765"/>
                  </a:lnTo>
                  <a:lnTo>
                    <a:pt x="95942" y="132861"/>
                  </a:lnTo>
                  <a:lnTo>
                    <a:pt x="123398" y="92194"/>
                  </a:lnTo>
                  <a:lnTo>
                    <a:pt x="163137" y="71429"/>
                  </a:lnTo>
                  <a:lnTo>
                    <a:pt x="187528" y="68834"/>
                  </a:lnTo>
                  <a:lnTo>
                    <a:pt x="338353" y="68834"/>
                  </a:lnTo>
                  <a:lnTo>
                    <a:pt x="331292" y="58420"/>
                  </a:lnTo>
                  <a:lnTo>
                    <a:pt x="303669" y="32843"/>
                  </a:lnTo>
                  <a:lnTo>
                    <a:pt x="270502" y="14589"/>
                  </a:lnTo>
                  <a:lnTo>
                    <a:pt x="231788" y="3645"/>
                  </a:lnTo>
                  <a:lnTo>
                    <a:pt x="187528" y="0"/>
                  </a:lnTo>
                  <a:close/>
                </a:path>
                <a:path w="381000" h="451485">
                  <a:moveTo>
                    <a:pt x="338353" y="68834"/>
                  </a:moveTo>
                  <a:lnTo>
                    <a:pt x="187528" y="68834"/>
                  </a:lnTo>
                  <a:lnTo>
                    <a:pt x="228249" y="74961"/>
                  </a:lnTo>
                  <a:lnTo>
                    <a:pt x="259919" y="93348"/>
                  </a:lnTo>
                  <a:lnTo>
                    <a:pt x="282539" y="123999"/>
                  </a:lnTo>
                  <a:lnTo>
                    <a:pt x="296110" y="166922"/>
                  </a:lnTo>
                  <a:lnTo>
                    <a:pt x="300634" y="222123"/>
                  </a:lnTo>
                  <a:lnTo>
                    <a:pt x="298727" y="258937"/>
                  </a:lnTo>
                  <a:lnTo>
                    <a:pt x="283473" y="318563"/>
                  </a:lnTo>
                  <a:lnTo>
                    <a:pt x="253150" y="359378"/>
                  </a:lnTo>
                  <a:lnTo>
                    <a:pt x="208873" y="379952"/>
                  </a:lnTo>
                  <a:lnTo>
                    <a:pt x="181571" y="382524"/>
                  </a:lnTo>
                  <a:lnTo>
                    <a:pt x="333697" y="382524"/>
                  </a:lnTo>
                  <a:lnTo>
                    <a:pt x="351789" y="355711"/>
                  </a:lnTo>
                  <a:lnTo>
                    <a:pt x="368017" y="316611"/>
                  </a:lnTo>
                  <a:lnTo>
                    <a:pt x="377754" y="272081"/>
                  </a:lnTo>
                  <a:lnTo>
                    <a:pt x="381000" y="222123"/>
                  </a:lnTo>
                  <a:lnTo>
                    <a:pt x="377894" y="172327"/>
                  </a:lnTo>
                  <a:lnTo>
                    <a:pt x="368576" y="128460"/>
                  </a:lnTo>
                  <a:lnTo>
                    <a:pt x="353042" y="90499"/>
                  </a:lnTo>
                  <a:lnTo>
                    <a:pt x="338353" y="68834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457" y="4589652"/>
              <a:ext cx="381000" cy="451484"/>
            </a:xfrm>
            <a:custGeom>
              <a:avLst/>
              <a:gdLst/>
              <a:ahLst/>
              <a:cxnLst/>
              <a:rect l="l" t="t" r="r" b="b"/>
              <a:pathLst>
                <a:path w="381000" h="451485">
                  <a:moveTo>
                    <a:pt x="187528" y="68834"/>
                  </a:moveTo>
                  <a:lnTo>
                    <a:pt x="141760" y="79216"/>
                  </a:lnTo>
                  <a:lnTo>
                    <a:pt x="108051" y="110363"/>
                  </a:lnTo>
                  <a:lnTo>
                    <a:pt x="87295" y="159004"/>
                  </a:lnTo>
                  <a:lnTo>
                    <a:pt x="80378" y="222123"/>
                  </a:lnTo>
                  <a:lnTo>
                    <a:pt x="81995" y="258173"/>
                  </a:lnTo>
                  <a:lnTo>
                    <a:pt x="94940" y="317367"/>
                  </a:lnTo>
                  <a:lnTo>
                    <a:pt x="120689" y="358896"/>
                  </a:lnTo>
                  <a:lnTo>
                    <a:pt x="158340" y="379902"/>
                  </a:lnTo>
                  <a:lnTo>
                    <a:pt x="181571" y="382524"/>
                  </a:lnTo>
                  <a:lnTo>
                    <a:pt x="208873" y="379952"/>
                  </a:lnTo>
                  <a:lnTo>
                    <a:pt x="253150" y="359378"/>
                  </a:lnTo>
                  <a:lnTo>
                    <a:pt x="283473" y="318563"/>
                  </a:lnTo>
                  <a:lnTo>
                    <a:pt x="298727" y="258937"/>
                  </a:lnTo>
                  <a:lnTo>
                    <a:pt x="300634" y="222123"/>
                  </a:lnTo>
                  <a:lnTo>
                    <a:pt x="296110" y="166922"/>
                  </a:lnTo>
                  <a:lnTo>
                    <a:pt x="282539" y="123999"/>
                  </a:lnTo>
                  <a:lnTo>
                    <a:pt x="259919" y="93348"/>
                  </a:lnTo>
                  <a:lnTo>
                    <a:pt x="228249" y="74961"/>
                  </a:lnTo>
                  <a:lnTo>
                    <a:pt x="187528" y="68834"/>
                  </a:lnTo>
                  <a:close/>
                </a:path>
                <a:path w="381000" h="451485">
                  <a:moveTo>
                    <a:pt x="187528" y="0"/>
                  </a:moveTo>
                  <a:lnTo>
                    <a:pt x="231788" y="3645"/>
                  </a:lnTo>
                  <a:lnTo>
                    <a:pt x="270502" y="14589"/>
                  </a:lnTo>
                  <a:lnTo>
                    <a:pt x="331292" y="58420"/>
                  </a:lnTo>
                  <a:lnTo>
                    <a:pt x="353042" y="90499"/>
                  </a:lnTo>
                  <a:lnTo>
                    <a:pt x="368576" y="128460"/>
                  </a:lnTo>
                  <a:lnTo>
                    <a:pt x="377894" y="172327"/>
                  </a:lnTo>
                  <a:lnTo>
                    <a:pt x="381000" y="222123"/>
                  </a:lnTo>
                  <a:lnTo>
                    <a:pt x="377754" y="272081"/>
                  </a:lnTo>
                  <a:lnTo>
                    <a:pt x="368017" y="316611"/>
                  </a:lnTo>
                  <a:lnTo>
                    <a:pt x="351789" y="355711"/>
                  </a:lnTo>
                  <a:lnTo>
                    <a:pt x="329069" y="389382"/>
                  </a:lnTo>
                  <a:lnTo>
                    <a:pt x="300370" y="416458"/>
                  </a:lnTo>
                  <a:lnTo>
                    <a:pt x="266222" y="435784"/>
                  </a:lnTo>
                  <a:lnTo>
                    <a:pt x="226622" y="447371"/>
                  </a:lnTo>
                  <a:lnTo>
                    <a:pt x="181571" y="451231"/>
                  </a:lnTo>
                  <a:lnTo>
                    <a:pt x="140228" y="447397"/>
                  </a:lnTo>
                  <a:lnTo>
                    <a:pt x="72886" y="416726"/>
                  </a:lnTo>
                  <a:lnTo>
                    <a:pt x="26376" y="356461"/>
                  </a:lnTo>
                  <a:lnTo>
                    <a:pt x="11723" y="317341"/>
                  </a:lnTo>
                  <a:lnTo>
                    <a:pt x="2931" y="272553"/>
                  </a:lnTo>
                  <a:lnTo>
                    <a:pt x="0" y="222123"/>
                  </a:lnTo>
                  <a:lnTo>
                    <a:pt x="3190" y="177333"/>
                  </a:lnTo>
                  <a:lnTo>
                    <a:pt x="12763" y="136128"/>
                  </a:lnTo>
                  <a:lnTo>
                    <a:pt x="28717" y="98518"/>
                  </a:lnTo>
                  <a:lnTo>
                    <a:pt x="51054" y="64516"/>
                  </a:lnTo>
                  <a:lnTo>
                    <a:pt x="78728" y="36272"/>
                  </a:lnTo>
                  <a:lnTo>
                    <a:pt x="146965" y="4026"/>
                  </a:lnTo>
                  <a:lnTo>
                    <a:pt x="18752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249" y="4593348"/>
              <a:ext cx="951774" cy="4838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4194" y="4590287"/>
              <a:ext cx="928369" cy="452755"/>
            </a:xfrm>
            <a:custGeom>
              <a:avLst/>
              <a:gdLst/>
              <a:ahLst/>
              <a:cxnLst/>
              <a:rect l="l" t="t" r="r" b="b"/>
              <a:pathLst>
                <a:path w="928369" h="452754">
                  <a:moveTo>
                    <a:pt x="693254" y="0"/>
                  </a:moveTo>
                  <a:lnTo>
                    <a:pt x="501611" y="0"/>
                  </a:lnTo>
                  <a:lnTo>
                    <a:pt x="501611" y="443230"/>
                  </a:lnTo>
                  <a:lnTo>
                    <a:pt x="615276" y="443230"/>
                  </a:lnTo>
                  <a:lnTo>
                    <a:pt x="615276" y="280669"/>
                  </a:lnTo>
                  <a:lnTo>
                    <a:pt x="801848" y="280669"/>
                  </a:lnTo>
                  <a:lnTo>
                    <a:pt x="780503" y="253237"/>
                  </a:lnTo>
                  <a:lnTo>
                    <a:pt x="800415" y="242361"/>
                  </a:lnTo>
                  <a:lnTo>
                    <a:pt x="817873" y="230139"/>
                  </a:lnTo>
                  <a:lnTo>
                    <a:pt x="832903" y="216608"/>
                  </a:lnTo>
                  <a:lnTo>
                    <a:pt x="845527" y="201803"/>
                  </a:lnTo>
                  <a:lnTo>
                    <a:pt x="846058" y="200913"/>
                  </a:lnTo>
                  <a:lnTo>
                    <a:pt x="615276" y="200913"/>
                  </a:lnTo>
                  <a:lnTo>
                    <a:pt x="615276" y="81534"/>
                  </a:lnTo>
                  <a:lnTo>
                    <a:pt x="862116" y="81534"/>
                  </a:lnTo>
                  <a:lnTo>
                    <a:pt x="859956" y="74928"/>
                  </a:lnTo>
                  <a:lnTo>
                    <a:pt x="836225" y="40862"/>
                  </a:lnTo>
                  <a:lnTo>
                    <a:pt x="801181" y="16964"/>
                  </a:lnTo>
                  <a:lnTo>
                    <a:pt x="760818" y="4444"/>
                  </a:lnTo>
                  <a:lnTo>
                    <a:pt x="712205" y="283"/>
                  </a:lnTo>
                  <a:lnTo>
                    <a:pt x="693254" y="0"/>
                  </a:lnTo>
                  <a:close/>
                </a:path>
                <a:path w="928369" h="452754">
                  <a:moveTo>
                    <a:pt x="801848" y="280669"/>
                  </a:moveTo>
                  <a:lnTo>
                    <a:pt x="668235" y="280669"/>
                  </a:lnTo>
                  <a:lnTo>
                    <a:pt x="788758" y="443230"/>
                  </a:lnTo>
                  <a:lnTo>
                    <a:pt x="928331" y="443230"/>
                  </a:lnTo>
                  <a:lnTo>
                    <a:pt x="801848" y="280669"/>
                  </a:lnTo>
                  <a:close/>
                </a:path>
                <a:path w="928369" h="452754">
                  <a:moveTo>
                    <a:pt x="862116" y="81534"/>
                  </a:moveTo>
                  <a:lnTo>
                    <a:pt x="656678" y="81534"/>
                  </a:lnTo>
                  <a:lnTo>
                    <a:pt x="666580" y="81603"/>
                  </a:lnTo>
                  <a:lnTo>
                    <a:pt x="675887" y="81803"/>
                  </a:lnTo>
                  <a:lnTo>
                    <a:pt x="713729" y="86246"/>
                  </a:lnTo>
                  <a:lnTo>
                    <a:pt x="746293" y="113403"/>
                  </a:lnTo>
                  <a:lnTo>
                    <a:pt x="750150" y="135762"/>
                  </a:lnTo>
                  <a:lnTo>
                    <a:pt x="749795" y="144641"/>
                  </a:lnTo>
                  <a:lnTo>
                    <a:pt x="732739" y="181288"/>
                  </a:lnTo>
                  <a:lnTo>
                    <a:pt x="696175" y="198247"/>
                  </a:lnTo>
                  <a:lnTo>
                    <a:pt x="650328" y="200913"/>
                  </a:lnTo>
                  <a:lnTo>
                    <a:pt x="846058" y="200913"/>
                  </a:lnTo>
                  <a:lnTo>
                    <a:pt x="855455" y="185156"/>
                  </a:lnTo>
                  <a:lnTo>
                    <a:pt x="862561" y="166258"/>
                  </a:lnTo>
                  <a:lnTo>
                    <a:pt x="866834" y="145099"/>
                  </a:lnTo>
                  <a:lnTo>
                    <a:pt x="868260" y="121666"/>
                  </a:lnTo>
                  <a:lnTo>
                    <a:pt x="867334" y="104594"/>
                  </a:lnTo>
                  <a:lnTo>
                    <a:pt x="864562" y="89011"/>
                  </a:lnTo>
                  <a:lnTo>
                    <a:pt x="862116" y="81534"/>
                  </a:lnTo>
                  <a:close/>
                </a:path>
                <a:path w="928369" h="452754">
                  <a:moveTo>
                    <a:pt x="114896" y="0"/>
                  </a:moveTo>
                  <a:lnTo>
                    <a:pt x="0" y="0"/>
                  </a:lnTo>
                  <a:lnTo>
                    <a:pt x="0" y="283082"/>
                  </a:lnTo>
                  <a:lnTo>
                    <a:pt x="3116" y="321585"/>
                  </a:lnTo>
                  <a:lnTo>
                    <a:pt x="28048" y="384399"/>
                  </a:lnTo>
                  <a:lnTo>
                    <a:pt x="77756" y="427835"/>
                  </a:lnTo>
                  <a:lnTo>
                    <a:pt x="151355" y="449655"/>
                  </a:lnTo>
                  <a:lnTo>
                    <a:pt x="197053" y="452374"/>
                  </a:lnTo>
                  <a:lnTo>
                    <a:pt x="242767" y="449655"/>
                  </a:lnTo>
                  <a:lnTo>
                    <a:pt x="282573" y="441483"/>
                  </a:lnTo>
                  <a:lnTo>
                    <a:pt x="344385" y="408686"/>
                  </a:lnTo>
                  <a:lnTo>
                    <a:pt x="375153" y="367919"/>
                  </a:lnTo>
                  <a:lnTo>
                    <a:pt x="197053" y="367919"/>
                  </a:lnTo>
                  <a:lnTo>
                    <a:pt x="176832" y="366494"/>
                  </a:lnTo>
                  <a:lnTo>
                    <a:pt x="134251" y="345313"/>
                  </a:lnTo>
                  <a:lnTo>
                    <a:pt x="116106" y="298074"/>
                  </a:lnTo>
                  <a:lnTo>
                    <a:pt x="114896" y="276479"/>
                  </a:lnTo>
                  <a:lnTo>
                    <a:pt x="114896" y="0"/>
                  </a:lnTo>
                  <a:close/>
                </a:path>
                <a:path w="928369" h="452754">
                  <a:moveTo>
                    <a:pt x="394423" y="0"/>
                  </a:moveTo>
                  <a:lnTo>
                    <a:pt x="279488" y="0"/>
                  </a:lnTo>
                  <a:lnTo>
                    <a:pt x="279488" y="276479"/>
                  </a:lnTo>
                  <a:lnTo>
                    <a:pt x="278254" y="298838"/>
                  </a:lnTo>
                  <a:lnTo>
                    <a:pt x="259715" y="346201"/>
                  </a:lnTo>
                  <a:lnTo>
                    <a:pt x="217041" y="366561"/>
                  </a:lnTo>
                  <a:lnTo>
                    <a:pt x="197053" y="367919"/>
                  </a:lnTo>
                  <a:lnTo>
                    <a:pt x="375153" y="367919"/>
                  </a:lnTo>
                  <a:lnTo>
                    <a:pt x="381904" y="355361"/>
                  </a:lnTo>
                  <a:lnTo>
                    <a:pt x="391302" y="321425"/>
                  </a:lnTo>
                  <a:lnTo>
                    <a:pt x="394393" y="283082"/>
                  </a:lnTo>
                  <a:lnTo>
                    <a:pt x="394423" y="0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4898" y="4667249"/>
              <a:ext cx="144018" cy="1285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94194" y="4590287"/>
              <a:ext cx="928369" cy="452755"/>
            </a:xfrm>
            <a:custGeom>
              <a:avLst/>
              <a:gdLst/>
              <a:ahLst/>
              <a:cxnLst/>
              <a:rect l="l" t="t" r="r" b="b"/>
              <a:pathLst>
                <a:path w="928369" h="452754">
                  <a:moveTo>
                    <a:pt x="501611" y="0"/>
                  </a:moveTo>
                  <a:lnTo>
                    <a:pt x="693254" y="0"/>
                  </a:lnTo>
                  <a:lnTo>
                    <a:pt x="712205" y="283"/>
                  </a:lnTo>
                  <a:lnTo>
                    <a:pt x="760818" y="4444"/>
                  </a:lnTo>
                  <a:lnTo>
                    <a:pt x="801181" y="16964"/>
                  </a:lnTo>
                  <a:lnTo>
                    <a:pt x="836225" y="40862"/>
                  </a:lnTo>
                  <a:lnTo>
                    <a:pt x="859956" y="74928"/>
                  </a:lnTo>
                  <a:lnTo>
                    <a:pt x="868260" y="121666"/>
                  </a:lnTo>
                  <a:lnTo>
                    <a:pt x="866834" y="145099"/>
                  </a:lnTo>
                  <a:lnTo>
                    <a:pt x="855455" y="185156"/>
                  </a:lnTo>
                  <a:lnTo>
                    <a:pt x="832903" y="216608"/>
                  </a:lnTo>
                  <a:lnTo>
                    <a:pt x="800415" y="242361"/>
                  </a:lnTo>
                  <a:lnTo>
                    <a:pt x="780503" y="253237"/>
                  </a:lnTo>
                  <a:lnTo>
                    <a:pt x="928331" y="443230"/>
                  </a:lnTo>
                  <a:lnTo>
                    <a:pt x="788758" y="443230"/>
                  </a:lnTo>
                  <a:lnTo>
                    <a:pt x="668235" y="280669"/>
                  </a:lnTo>
                  <a:lnTo>
                    <a:pt x="615276" y="280669"/>
                  </a:lnTo>
                  <a:lnTo>
                    <a:pt x="615276" y="443230"/>
                  </a:lnTo>
                  <a:lnTo>
                    <a:pt x="501611" y="443230"/>
                  </a:lnTo>
                  <a:lnTo>
                    <a:pt x="501611" y="0"/>
                  </a:lnTo>
                  <a:close/>
                </a:path>
                <a:path w="928369" h="452754">
                  <a:moveTo>
                    <a:pt x="0" y="0"/>
                  </a:moveTo>
                  <a:lnTo>
                    <a:pt x="114896" y="0"/>
                  </a:lnTo>
                  <a:lnTo>
                    <a:pt x="114896" y="276479"/>
                  </a:lnTo>
                  <a:lnTo>
                    <a:pt x="116106" y="298074"/>
                  </a:lnTo>
                  <a:lnTo>
                    <a:pt x="134251" y="345313"/>
                  </a:lnTo>
                  <a:lnTo>
                    <a:pt x="176832" y="366494"/>
                  </a:lnTo>
                  <a:lnTo>
                    <a:pt x="197053" y="367919"/>
                  </a:lnTo>
                  <a:lnTo>
                    <a:pt x="217041" y="366561"/>
                  </a:lnTo>
                  <a:lnTo>
                    <a:pt x="259715" y="346201"/>
                  </a:lnTo>
                  <a:lnTo>
                    <a:pt x="278254" y="298838"/>
                  </a:lnTo>
                  <a:lnTo>
                    <a:pt x="279488" y="276479"/>
                  </a:lnTo>
                  <a:lnTo>
                    <a:pt x="279488" y="0"/>
                  </a:lnTo>
                  <a:lnTo>
                    <a:pt x="394423" y="0"/>
                  </a:lnTo>
                  <a:lnTo>
                    <a:pt x="394423" y="282701"/>
                  </a:lnTo>
                  <a:lnTo>
                    <a:pt x="391302" y="321425"/>
                  </a:lnTo>
                  <a:lnTo>
                    <a:pt x="366295" y="384393"/>
                  </a:lnTo>
                  <a:lnTo>
                    <a:pt x="316452" y="427835"/>
                  </a:lnTo>
                  <a:lnTo>
                    <a:pt x="242767" y="449655"/>
                  </a:lnTo>
                  <a:lnTo>
                    <a:pt x="197053" y="452374"/>
                  </a:lnTo>
                  <a:lnTo>
                    <a:pt x="151355" y="449655"/>
                  </a:lnTo>
                  <a:lnTo>
                    <a:pt x="111588" y="441483"/>
                  </a:lnTo>
                  <a:lnTo>
                    <a:pt x="49860" y="408686"/>
                  </a:lnTo>
                  <a:lnTo>
                    <a:pt x="12466" y="355361"/>
                  </a:lnTo>
                  <a:lnTo>
                    <a:pt x="0" y="28308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119883" y="4585461"/>
            <a:ext cx="1906270" cy="497840"/>
            <a:chOff x="2119883" y="4585461"/>
            <a:chExt cx="1906270" cy="49784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2066" y="4597860"/>
              <a:ext cx="1893579" cy="48544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24455" y="4590033"/>
              <a:ext cx="1866900" cy="458470"/>
            </a:xfrm>
            <a:custGeom>
              <a:avLst/>
              <a:gdLst/>
              <a:ahLst/>
              <a:cxnLst/>
              <a:rect l="l" t="t" r="r" b="b"/>
              <a:pathLst>
                <a:path w="1866900" h="458470">
                  <a:moveTo>
                    <a:pt x="1812797" y="350901"/>
                  </a:moveTo>
                  <a:lnTo>
                    <a:pt x="1774824" y="366522"/>
                  </a:lnTo>
                  <a:lnTo>
                    <a:pt x="1759204" y="404495"/>
                  </a:lnTo>
                  <a:lnTo>
                    <a:pt x="1760180" y="415234"/>
                  </a:lnTo>
                  <a:lnTo>
                    <a:pt x="1783062" y="449449"/>
                  </a:lnTo>
                  <a:lnTo>
                    <a:pt x="1812797" y="458343"/>
                  </a:lnTo>
                  <a:lnTo>
                    <a:pt x="1823535" y="457346"/>
                  </a:lnTo>
                  <a:lnTo>
                    <a:pt x="1857605" y="434284"/>
                  </a:lnTo>
                  <a:lnTo>
                    <a:pt x="1866392" y="404495"/>
                  </a:lnTo>
                  <a:lnTo>
                    <a:pt x="1865415" y="393703"/>
                  </a:lnTo>
                  <a:lnTo>
                    <a:pt x="1842533" y="359687"/>
                  </a:lnTo>
                  <a:lnTo>
                    <a:pt x="1812797" y="350901"/>
                  </a:lnTo>
                  <a:close/>
                </a:path>
                <a:path w="1866900" h="458470">
                  <a:moveTo>
                    <a:pt x="1812797" y="109728"/>
                  </a:moveTo>
                  <a:lnTo>
                    <a:pt x="1774824" y="125349"/>
                  </a:lnTo>
                  <a:lnTo>
                    <a:pt x="1759204" y="163322"/>
                  </a:lnTo>
                  <a:lnTo>
                    <a:pt x="1760180" y="174061"/>
                  </a:lnTo>
                  <a:lnTo>
                    <a:pt x="1783062" y="208329"/>
                  </a:lnTo>
                  <a:lnTo>
                    <a:pt x="1812797" y="217170"/>
                  </a:lnTo>
                  <a:lnTo>
                    <a:pt x="1823535" y="216191"/>
                  </a:lnTo>
                  <a:lnTo>
                    <a:pt x="1857605" y="193111"/>
                  </a:lnTo>
                  <a:lnTo>
                    <a:pt x="1866392" y="163322"/>
                  </a:lnTo>
                  <a:lnTo>
                    <a:pt x="1865415" y="152584"/>
                  </a:lnTo>
                  <a:lnTo>
                    <a:pt x="1842533" y="118514"/>
                  </a:lnTo>
                  <a:lnTo>
                    <a:pt x="1812797" y="109728"/>
                  </a:lnTo>
                  <a:close/>
                </a:path>
                <a:path w="1866900" h="458470">
                  <a:moveTo>
                    <a:pt x="1129283" y="4445"/>
                  </a:moveTo>
                  <a:lnTo>
                    <a:pt x="1113089" y="4637"/>
                  </a:lnTo>
                  <a:lnTo>
                    <a:pt x="1012951" y="7620"/>
                  </a:lnTo>
                  <a:lnTo>
                    <a:pt x="1012951" y="443484"/>
                  </a:lnTo>
                  <a:lnTo>
                    <a:pt x="1109726" y="443484"/>
                  </a:lnTo>
                  <a:lnTo>
                    <a:pt x="1162810" y="439810"/>
                  </a:lnTo>
                  <a:lnTo>
                    <a:pt x="1208811" y="428789"/>
                  </a:lnTo>
                  <a:lnTo>
                    <a:pt x="1247732" y="410419"/>
                  </a:lnTo>
                  <a:lnTo>
                    <a:pt x="1279572" y="384698"/>
                  </a:lnTo>
                  <a:lnTo>
                    <a:pt x="1287096" y="374650"/>
                  </a:lnTo>
                  <a:lnTo>
                    <a:pt x="1130808" y="374650"/>
                  </a:lnTo>
                  <a:lnTo>
                    <a:pt x="1120138" y="374550"/>
                  </a:lnTo>
                  <a:lnTo>
                    <a:pt x="1109837" y="374237"/>
                  </a:lnTo>
                  <a:lnTo>
                    <a:pt x="1099893" y="373685"/>
                  </a:lnTo>
                  <a:lnTo>
                    <a:pt x="1090295" y="372872"/>
                  </a:lnTo>
                  <a:lnTo>
                    <a:pt x="1090295" y="75184"/>
                  </a:lnTo>
                  <a:lnTo>
                    <a:pt x="1101082" y="74330"/>
                  </a:lnTo>
                  <a:lnTo>
                    <a:pt x="1110583" y="73691"/>
                  </a:lnTo>
                  <a:lnTo>
                    <a:pt x="1118798" y="73290"/>
                  </a:lnTo>
                  <a:lnTo>
                    <a:pt x="1125727" y="73152"/>
                  </a:lnTo>
                  <a:lnTo>
                    <a:pt x="1290887" y="73152"/>
                  </a:lnTo>
                  <a:lnTo>
                    <a:pt x="1280414" y="60198"/>
                  </a:lnTo>
                  <a:lnTo>
                    <a:pt x="1250031" y="35788"/>
                  </a:lnTo>
                  <a:lnTo>
                    <a:pt x="1214707" y="18367"/>
                  </a:lnTo>
                  <a:lnTo>
                    <a:pt x="1174454" y="7923"/>
                  </a:lnTo>
                  <a:lnTo>
                    <a:pt x="1129283" y="4445"/>
                  </a:lnTo>
                  <a:close/>
                </a:path>
                <a:path w="1866900" h="458470">
                  <a:moveTo>
                    <a:pt x="1290887" y="73152"/>
                  </a:moveTo>
                  <a:lnTo>
                    <a:pt x="1125727" y="73152"/>
                  </a:lnTo>
                  <a:lnTo>
                    <a:pt x="1172561" y="78746"/>
                  </a:lnTo>
                  <a:lnTo>
                    <a:pt x="1208977" y="95532"/>
                  </a:lnTo>
                  <a:lnTo>
                    <a:pt x="1234980" y="123517"/>
                  </a:lnTo>
                  <a:lnTo>
                    <a:pt x="1250578" y="162706"/>
                  </a:lnTo>
                  <a:lnTo>
                    <a:pt x="1255776" y="213106"/>
                  </a:lnTo>
                  <a:lnTo>
                    <a:pt x="1253704" y="249201"/>
                  </a:lnTo>
                  <a:lnTo>
                    <a:pt x="1237130" y="308725"/>
                  </a:lnTo>
                  <a:lnTo>
                    <a:pt x="1204460" y="350754"/>
                  </a:lnTo>
                  <a:lnTo>
                    <a:pt x="1158549" y="372002"/>
                  </a:lnTo>
                  <a:lnTo>
                    <a:pt x="1130808" y="374650"/>
                  </a:lnTo>
                  <a:lnTo>
                    <a:pt x="1287096" y="374650"/>
                  </a:lnTo>
                  <a:lnTo>
                    <a:pt x="1304334" y="351626"/>
                  </a:lnTo>
                  <a:lnTo>
                    <a:pt x="1322020" y="311199"/>
                  </a:lnTo>
                  <a:lnTo>
                    <a:pt x="1332630" y="263418"/>
                  </a:lnTo>
                  <a:lnTo>
                    <a:pt x="1336167" y="208280"/>
                  </a:lnTo>
                  <a:lnTo>
                    <a:pt x="1332688" y="164443"/>
                  </a:lnTo>
                  <a:lnTo>
                    <a:pt x="1322244" y="125142"/>
                  </a:lnTo>
                  <a:lnTo>
                    <a:pt x="1304823" y="90390"/>
                  </a:lnTo>
                  <a:lnTo>
                    <a:pt x="1290887" y="73152"/>
                  </a:lnTo>
                  <a:close/>
                </a:path>
                <a:path w="1866900" h="458470">
                  <a:moveTo>
                    <a:pt x="1682877" y="7366"/>
                  </a:moveTo>
                  <a:lnTo>
                    <a:pt x="1404620" y="7366"/>
                  </a:lnTo>
                  <a:lnTo>
                    <a:pt x="1404620" y="443484"/>
                  </a:lnTo>
                  <a:lnTo>
                    <a:pt x="1679574" y="443484"/>
                  </a:lnTo>
                  <a:lnTo>
                    <a:pt x="1679574" y="374650"/>
                  </a:lnTo>
                  <a:lnTo>
                    <a:pt x="1481963" y="374650"/>
                  </a:lnTo>
                  <a:lnTo>
                    <a:pt x="1481963" y="243967"/>
                  </a:lnTo>
                  <a:lnTo>
                    <a:pt x="1626108" y="243967"/>
                  </a:lnTo>
                  <a:lnTo>
                    <a:pt x="1626108" y="178181"/>
                  </a:lnTo>
                  <a:lnTo>
                    <a:pt x="1481963" y="178181"/>
                  </a:lnTo>
                  <a:lnTo>
                    <a:pt x="1481963" y="76200"/>
                  </a:lnTo>
                  <a:lnTo>
                    <a:pt x="1682877" y="76200"/>
                  </a:lnTo>
                  <a:lnTo>
                    <a:pt x="1682877" y="7366"/>
                  </a:lnTo>
                  <a:close/>
                </a:path>
                <a:path w="1866900" h="458470">
                  <a:moveTo>
                    <a:pt x="922655" y="7366"/>
                  </a:moveTo>
                  <a:lnTo>
                    <a:pt x="845312" y="7366"/>
                  </a:lnTo>
                  <a:lnTo>
                    <a:pt x="845312" y="443484"/>
                  </a:lnTo>
                  <a:lnTo>
                    <a:pt x="922655" y="443484"/>
                  </a:lnTo>
                  <a:lnTo>
                    <a:pt x="922655" y="7366"/>
                  </a:lnTo>
                  <a:close/>
                </a:path>
                <a:path w="1866900" h="458470">
                  <a:moveTo>
                    <a:pt x="508126" y="7366"/>
                  </a:moveTo>
                  <a:lnTo>
                    <a:pt x="430783" y="7366"/>
                  </a:lnTo>
                  <a:lnTo>
                    <a:pt x="430813" y="307467"/>
                  </a:lnTo>
                  <a:lnTo>
                    <a:pt x="441070" y="368411"/>
                  </a:lnTo>
                  <a:lnTo>
                    <a:pt x="471931" y="413639"/>
                  </a:lnTo>
                  <a:lnTo>
                    <a:pt x="521874" y="441579"/>
                  </a:lnTo>
                  <a:lnTo>
                    <a:pt x="589152" y="450850"/>
                  </a:lnTo>
                  <a:lnTo>
                    <a:pt x="624895" y="448468"/>
                  </a:lnTo>
                  <a:lnTo>
                    <a:pt x="685093" y="429418"/>
                  </a:lnTo>
                  <a:lnTo>
                    <a:pt x="729237" y="391888"/>
                  </a:lnTo>
                  <a:lnTo>
                    <a:pt x="734845" y="382143"/>
                  </a:lnTo>
                  <a:lnTo>
                    <a:pt x="588518" y="382143"/>
                  </a:lnTo>
                  <a:lnTo>
                    <a:pt x="570755" y="380761"/>
                  </a:lnTo>
                  <a:lnTo>
                    <a:pt x="529589" y="360045"/>
                  </a:lnTo>
                  <a:lnTo>
                    <a:pt x="509462" y="319682"/>
                  </a:lnTo>
                  <a:lnTo>
                    <a:pt x="508126" y="302895"/>
                  </a:lnTo>
                  <a:lnTo>
                    <a:pt x="508126" y="7366"/>
                  </a:lnTo>
                  <a:close/>
                </a:path>
                <a:path w="1866900" h="458470">
                  <a:moveTo>
                    <a:pt x="754633" y="7366"/>
                  </a:moveTo>
                  <a:lnTo>
                    <a:pt x="677163" y="7366"/>
                  </a:lnTo>
                  <a:lnTo>
                    <a:pt x="677049" y="302895"/>
                  </a:lnTo>
                  <a:lnTo>
                    <a:pt x="675709" y="319262"/>
                  </a:lnTo>
                  <a:lnTo>
                    <a:pt x="653795" y="360553"/>
                  </a:lnTo>
                  <a:lnTo>
                    <a:pt x="608326" y="380787"/>
                  </a:lnTo>
                  <a:lnTo>
                    <a:pt x="588518" y="382143"/>
                  </a:lnTo>
                  <a:lnTo>
                    <a:pt x="734845" y="382143"/>
                  </a:lnTo>
                  <a:lnTo>
                    <a:pt x="743330" y="367395"/>
                  </a:lnTo>
                  <a:lnTo>
                    <a:pt x="751804" y="339258"/>
                  </a:lnTo>
                  <a:lnTo>
                    <a:pt x="754633" y="307467"/>
                  </a:lnTo>
                  <a:lnTo>
                    <a:pt x="754633" y="7366"/>
                  </a:lnTo>
                  <a:close/>
                </a:path>
                <a:path w="1866900" h="458470">
                  <a:moveTo>
                    <a:pt x="220852" y="0"/>
                  </a:moveTo>
                  <a:lnTo>
                    <a:pt x="172848" y="3931"/>
                  </a:lnTo>
                  <a:lnTo>
                    <a:pt x="130000" y="15732"/>
                  </a:lnTo>
                  <a:lnTo>
                    <a:pt x="92319" y="35415"/>
                  </a:lnTo>
                  <a:lnTo>
                    <a:pt x="59817" y="62992"/>
                  </a:lnTo>
                  <a:lnTo>
                    <a:pt x="33647" y="96952"/>
                  </a:lnTo>
                  <a:lnTo>
                    <a:pt x="14954" y="135604"/>
                  </a:lnTo>
                  <a:lnTo>
                    <a:pt x="3738" y="178970"/>
                  </a:lnTo>
                  <a:lnTo>
                    <a:pt x="0" y="227076"/>
                  </a:lnTo>
                  <a:lnTo>
                    <a:pt x="3429" y="275028"/>
                  </a:lnTo>
                  <a:lnTo>
                    <a:pt x="13716" y="318087"/>
                  </a:lnTo>
                  <a:lnTo>
                    <a:pt x="30861" y="356217"/>
                  </a:lnTo>
                  <a:lnTo>
                    <a:pt x="54863" y="389382"/>
                  </a:lnTo>
                  <a:lnTo>
                    <a:pt x="84744" y="416292"/>
                  </a:lnTo>
                  <a:lnTo>
                    <a:pt x="119506" y="435498"/>
                  </a:lnTo>
                  <a:lnTo>
                    <a:pt x="159127" y="447014"/>
                  </a:lnTo>
                  <a:lnTo>
                    <a:pt x="203581" y="450850"/>
                  </a:lnTo>
                  <a:lnTo>
                    <a:pt x="225153" y="450064"/>
                  </a:lnTo>
                  <a:lnTo>
                    <a:pt x="268535" y="443777"/>
                  </a:lnTo>
                  <a:lnTo>
                    <a:pt x="311134" y="431295"/>
                  </a:lnTo>
                  <a:lnTo>
                    <a:pt x="346757" y="413666"/>
                  </a:lnTo>
                  <a:lnTo>
                    <a:pt x="361569" y="402971"/>
                  </a:lnTo>
                  <a:lnTo>
                    <a:pt x="361569" y="382143"/>
                  </a:lnTo>
                  <a:lnTo>
                    <a:pt x="216026" y="382143"/>
                  </a:lnTo>
                  <a:lnTo>
                    <a:pt x="186312" y="379545"/>
                  </a:lnTo>
                  <a:lnTo>
                    <a:pt x="136695" y="358729"/>
                  </a:lnTo>
                  <a:lnTo>
                    <a:pt x="100857" y="317886"/>
                  </a:lnTo>
                  <a:lnTo>
                    <a:pt x="82657" y="262209"/>
                  </a:lnTo>
                  <a:lnTo>
                    <a:pt x="80391" y="229108"/>
                  </a:lnTo>
                  <a:lnTo>
                    <a:pt x="82704" y="194367"/>
                  </a:lnTo>
                  <a:lnTo>
                    <a:pt x="101286" y="135935"/>
                  </a:lnTo>
                  <a:lnTo>
                    <a:pt x="137868" y="93192"/>
                  </a:lnTo>
                  <a:lnTo>
                    <a:pt x="188593" y="71423"/>
                  </a:lnTo>
                  <a:lnTo>
                    <a:pt x="219075" y="68707"/>
                  </a:lnTo>
                  <a:lnTo>
                    <a:pt x="329364" y="68707"/>
                  </a:lnTo>
                  <a:lnTo>
                    <a:pt x="342900" y="42799"/>
                  </a:lnTo>
                  <a:lnTo>
                    <a:pt x="316400" y="24056"/>
                  </a:lnTo>
                  <a:lnTo>
                    <a:pt x="287210" y="10683"/>
                  </a:lnTo>
                  <a:lnTo>
                    <a:pt x="255353" y="2668"/>
                  </a:lnTo>
                  <a:lnTo>
                    <a:pt x="220852" y="0"/>
                  </a:lnTo>
                  <a:close/>
                </a:path>
                <a:path w="1866900" h="458470">
                  <a:moveTo>
                    <a:pt x="361569" y="207645"/>
                  </a:moveTo>
                  <a:lnTo>
                    <a:pt x="223774" y="207645"/>
                  </a:lnTo>
                  <a:lnTo>
                    <a:pt x="223774" y="273812"/>
                  </a:lnTo>
                  <a:lnTo>
                    <a:pt x="284225" y="273812"/>
                  </a:lnTo>
                  <a:lnTo>
                    <a:pt x="284225" y="359537"/>
                  </a:lnTo>
                  <a:lnTo>
                    <a:pt x="269890" y="369444"/>
                  </a:lnTo>
                  <a:lnTo>
                    <a:pt x="253745" y="376507"/>
                  </a:lnTo>
                  <a:lnTo>
                    <a:pt x="235791" y="380736"/>
                  </a:lnTo>
                  <a:lnTo>
                    <a:pt x="216026" y="382143"/>
                  </a:lnTo>
                  <a:lnTo>
                    <a:pt x="361569" y="382143"/>
                  </a:lnTo>
                  <a:lnTo>
                    <a:pt x="361569" y="207645"/>
                  </a:lnTo>
                  <a:close/>
                </a:path>
                <a:path w="1866900" h="458470">
                  <a:moveTo>
                    <a:pt x="329364" y="68707"/>
                  </a:moveTo>
                  <a:lnTo>
                    <a:pt x="219075" y="68707"/>
                  </a:lnTo>
                  <a:lnTo>
                    <a:pt x="229842" y="69467"/>
                  </a:lnTo>
                  <a:lnTo>
                    <a:pt x="241585" y="71739"/>
                  </a:lnTo>
                  <a:lnTo>
                    <a:pt x="281455" y="86794"/>
                  </a:lnTo>
                  <a:lnTo>
                    <a:pt x="310388" y="105029"/>
                  </a:lnTo>
                  <a:lnTo>
                    <a:pt x="329364" y="68707"/>
                  </a:lnTo>
                  <a:close/>
                </a:path>
              </a:pathLst>
            </a:custGeom>
            <a:solidFill>
              <a:srgbClr val="00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9088" y="4936362"/>
              <a:ext cx="116332" cy="1165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9088" y="4695189"/>
              <a:ext cx="116332" cy="1165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24455" y="4590033"/>
              <a:ext cx="1683385" cy="450850"/>
            </a:xfrm>
            <a:custGeom>
              <a:avLst/>
              <a:gdLst/>
              <a:ahLst/>
              <a:cxnLst/>
              <a:rect l="l" t="t" r="r" b="b"/>
              <a:pathLst>
                <a:path w="1683385" h="450850">
                  <a:moveTo>
                    <a:pt x="1125727" y="73152"/>
                  </a:moveTo>
                  <a:lnTo>
                    <a:pt x="1118798" y="73290"/>
                  </a:lnTo>
                  <a:lnTo>
                    <a:pt x="1110583" y="73691"/>
                  </a:lnTo>
                  <a:lnTo>
                    <a:pt x="1101082" y="74330"/>
                  </a:lnTo>
                  <a:lnTo>
                    <a:pt x="1090295" y="75184"/>
                  </a:lnTo>
                  <a:lnTo>
                    <a:pt x="1090295" y="372872"/>
                  </a:lnTo>
                  <a:lnTo>
                    <a:pt x="1099893" y="373685"/>
                  </a:lnTo>
                  <a:lnTo>
                    <a:pt x="1109837" y="374237"/>
                  </a:lnTo>
                  <a:lnTo>
                    <a:pt x="1120138" y="374550"/>
                  </a:lnTo>
                  <a:lnTo>
                    <a:pt x="1130808" y="374650"/>
                  </a:lnTo>
                  <a:lnTo>
                    <a:pt x="1158549" y="372002"/>
                  </a:lnTo>
                  <a:lnTo>
                    <a:pt x="1204460" y="350754"/>
                  </a:lnTo>
                  <a:lnTo>
                    <a:pt x="1237130" y="308725"/>
                  </a:lnTo>
                  <a:lnTo>
                    <a:pt x="1253704" y="249201"/>
                  </a:lnTo>
                  <a:lnTo>
                    <a:pt x="1255776" y="213106"/>
                  </a:lnTo>
                  <a:lnTo>
                    <a:pt x="1250578" y="162706"/>
                  </a:lnTo>
                  <a:lnTo>
                    <a:pt x="1234980" y="123517"/>
                  </a:lnTo>
                  <a:lnTo>
                    <a:pt x="1208977" y="95532"/>
                  </a:lnTo>
                  <a:lnTo>
                    <a:pt x="1172561" y="78746"/>
                  </a:lnTo>
                  <a:lnTo>
                    <a:pt x="1125727" y="73152"/>
                  </a:lnTo>
                  <a:close/>
                </a:path>
                <a:path w="1683385" h="450850">
                  <a:moveTo>
                    <a:pt x="1404620" y="7366"/>
                  </a:moveTo>
                  <a:lnTo>
                    <a:pt x="1682877" y="7366"/>
                  </a:lnTo>
                  <a:lnTo>
                    <a:pt x="1682877" y="76200"/>
                  </a:lnTo>
                  <a:lnTo>
                    <a:pt x="1481963" y="76200"/>
                  </a:lnTo>
                  <a:lnTo>
                    <a:pt x="1481963" y="178181"/>
                  </a:lnTo>
                  <a:lnTo>
                    <a:pt x="1626108" y="178181"/>
                  </a:lnTo>
                  <a:lnTo>
                    <a:pt x="1626108" y="243967"/>
                  </a:lnTo>
                  <a:lnTo>
                    <a:pt x="1481963" y="243967"/>
                  </a:lnTo>
                  <a:lnTo>
                    <a:pt x="1481963" y="374650"/>
                  </a:lnTo>
                  <a:lnTo>
                    <a:pt x="1679574" y="374650"/>
                  </a:lnTo>
                  <a:lnTo>
                    <a:pt x="1679574" y="443484"/>
                  </a:lnTo>
                  <a:lnTo>
                    <a:pt x="1404620" y="443484"/>
                  </a:lnTo>
                  <a:lnTo>
                    <a:pt x="1404620" y="7366"/>
                  </a:lnTo>
                  <a:close/>
                </a:path>
                <a:path w="1683385" h="450850">
                  <a:moveTo>
                    <a:pt x="845312" y="7366"/>
                  </a:moveTo>
                  <a:lnTo>
                    <a:pt x="922655" y="7366"/>
                  </a:lnTo>
                  <a:lnTo>
                    <a:pt x="922655" y="443484"/>
                  </a:lnTo>
                  <a:lnTo>
                    <a:pt x="845312" y="443484"/>
                  </a:lnTo>
                  <a:lnTo>
                    <a:pt x="845312" y="7366"/>
                  </a:lnTo>
                  <a:close/>
                </a:path>
                <a:path w="1683385" h="450850">
                  <a:moveTo>
                    <a:pt x="430783" y="7366"/>
                  </a:moveTo>
                  <a:lnTo>
                    <a:pt x="508126" y="7366"/>
                  </a:lnTo>
                  <a:lnTo>
                    <a:pt x="508126" y="302895"/>
                  </a:lnTo>
                  <a:lnTo>
                    <a:pt x="509462" y="319682"/>
                  </a:lnTo>
                  <a:lnTo>
                    <a:pt x="529589" y="360045"/>
                  </a:lnTo>
                  <a:lnTo>
                    <a:pt x="570755" y="380761"/>
                  </a:lnTo>
                  <a:lnTo>
                    <a:pt x="588518" y="382143"/>
                  </a:lnTo>
                  <a:lnTo>
                    <a:pt x="608326" y="380787"/>
                  </a:lnTo>
                  <a:lnTo>
                    <a:pt x="653795" y="360553"/>
                  </a:lnTo>
                  <a:lnTo>
                    <a:pt x="675709" y="319262"/>
                  </a:lnTo>
                  <a:lnTo>
                    <a:pt x="677163" y="301498"/>
                  </a:lnTo>
                  <a:lnTo>
                    <a:pt x="677163" y="7366"/>
                  </a:lnTo>
                  <a:lnTo>
                    <a:pt x="754633" y="7366"/>
                  </a:lnTo>
                  <a:lnTo>
                    <a:pt x="754633" y="307467"/>
                  </a:lnTo>
                  <a:lnTo>
                    <a:pt x="751804" y="339258"/>
                  </a:lnTo>
                  <a:lnTo>
                    <a:pt x="729237" y="391888"/>
                  </a:lnTo>
                  <a:lnTo>
                    <a:pt x="685093" y="429418"/>
                  </a:lnTo>
                  <a:lnTo>
                    <a:pt x="624895" y="448468"/>
                  </a:lnTo>
                  <a:lnTo>
                    <a:pt x="589152" y="450850"/>
                  </a:lnTo>
                  <a:lnTo>
                    <a:pt x="553335" y="448536"/>
                  </a:lnTo>
                  <a:lnTo>
                    <a:pt x="494748" y="429954"/>
                  </a:lnTo>
                  <a:lnTo>
                    <a:pt x="453929" y="393043"/>
                  </a:lnTo>
                  <a:lnTo>
                    <a:pt x="433355" y="339754"/>
                  </a:lnTo>
                  <a:lnTo>
                    <a:pt x="430783" y="307086"/>
                  </a:lnTo>
                  <a:lnTo>
                    <a:pt x="430783" y="7366"/>
                  </a:lnTo>
                  <a:close/>
                </a:path>
                <a:path w="1683385" h="450850">
                  <a:moveTo>
                    <a:pt x="1129283" y="4445"/>
                  </a:moveTo>
                  <a:lnTo>
                    <a:pt x="1174454" y="7923"/>
                  </a:lnTo>
                  <a:lnTo>
                    <a:pt x="1214707" y="18367"/>
                  </a:lnTo>
                  <a:lnTo>
                    <a:pt x="1250031" y="35788"/>
                  </a:lnTo>
                  <a:lnTo>
                    <a:pt x="1280414" y="60198"/>
                  </a:lnTo>
                  <a:lnTo>
                    <a:pt x="1304823" y="90390"/>
                  </a:lnTo>
                  <a:lnTo>
                    <a:pt x="1322244" y="125142"/>
                  </a:lnTo>
                  <a:lnTo>
                    <a:pt x="1332688" y="164443"/>
                  </a:lnTo>
                  <a:lnTo>
                    <a:pt x="1336167" y="208280"/>
                  </a:lnTo>
                  <a:lnTo>
                    <a:pt x="1332630" y="263418"/>
                  </a:lnTo>
                  <a:lnTo>
                    <a:pt x="1322020" y="311199"/>
                  </a:lnTo>
                  <a:lnTo>
                    <a:pt x="1304334" y="351626"/>
                  </a:lnTo>
                  <a:lnTo>
                    <a:pt x="1279572" y="384698"/>
                  </a:lnTo>
                  <a:lnTo>
                    <a:pt x="1247732" y="410419"/>
                  </a:lnTo>
                  <a:lnTo>
                    <a:pt x="1208811" y="428789"/>
                  </a:lnTo>
                  <a:lnTo>
                    <a:pt x="1162810" y="439810"/>
                  </a:lnTo>
                  <a:lnTo>
                    <a:pt x="1109726" y="443484"/>
                  </a:lnTo>
                  <a:lnTo>
                    <a:pt x="1012951" y="443484"/>
                  </a:lnTo>
                  <a:lnTo>
                    <a:pt x="1012951" y="7620"/>
                  </a:lnTo>
                  <a:lnTo>
                    <a:pt x="1054935" y="6213"/>
                  </a:lnTo>
                  <a:lnTo>
                    <a:pt x="1088310" y="5222"/>
                  </a:lnTo>
                  <a:lnTo>
                    <a:pt x="1113089" y="4637"/>
                  </a:lnTo>
                  <a:lnTo>
                    <a:pt x="1129283" y="4445"/>
                  </a:lnTo>
                  <a:close/>
                </a:path>
                <a:path w="1683385" h="450850">
                  <a:moveTo>
                    <a:pt x="220852" y="0"/>
                  </a:moveTo>
                  <a:lnTo>
                    <a:pt x="255353" y="2668"/>
                  </a:lnTo>
                  <a:lnTo>
                    <a:pt x="287210" y="10683"/>
                  </a:lnTo>
                  <a:lnTo>
                    <a:pt x="316400" y="24056"/>
                  </a:lnTo>
                  <a:lnTo>
                    <a:pt x="342900" y="42799"/>
                  </a:lnTo>
                  <a:lnTo>
                    <a:pt x="310388" y="105029"/>
                  </a:lnTo>
                  <a:lnTo>
                    <a:pt x="302601" y="98934"/>
                  </a:lnTo>
                  <a:lnTo>
                    <a:pt x="292957" y="92852"/>
                  </a:lnTo>
                  <a:lnTo>
                    <a:pt x="254329" y="75511"/>
                  </a:lnTo>
                  <a:lnTo>
                    <a:pt x="219075" y="68707"/>
                  </a:lnTo>
                  <a:lnTo>
                    <a:pt x="188593" y="71423"/>
                  </a:lnTo>
                  <a:lnTo>
                    <a:pt x="137868" y="93192"/>
                  </a:lnTo>
                  <a:lnTo>
                    <a:pt x="101286" y="135935"/>
                  </a:lnTo>
                  <a:lnTo>
                    <a:pt x="82704" y="194367"/>
                  </a:lnTo>
                  <a:lnTo>
                    <a:pt x="80391" y="229108"/>
                  </a:lnTo>
                  <a:lnTo>
                    <a:pt x="82657" y="262209"/>
                  </a:lnTo>
                  <a:lnTo>
                    <a:pt x="100857" y="317886"/>
                  </a:lnTo>
                  <a:lnTo>
                    <a:pt x="136695" y="358729"/>
                  </a:lnTo>
                  <a:lnTo>
                    <a:pt x="186312" y="379545"/>
                  </a:lnTo>
                  <a:lnTo>
                    <a:pt x="216026" y="382143"/>
                  </a:lnTo>
                  <a:lnTo>
                    <a:pt x="235791" y="380736"/>
                  </a:lnTo>
                  <a:lnTo>
                    <a:pt x="284225" y="359537"/>
                  </a:lnTo>
                  <a:lnTo>
                    <a:pt x="284225" y="273812"/>
                  </a:lnTo>
                  <a:lnTo>
                    <a:pt x="223774" y="273812"/>
                  </a:lnTo>
                  <a:lnTo>
                    <a:pt x="223774" y="207645"/>
                  </a:lnTo>
                  <a:lnTo>
                    <a:pt x="361569" y="207645"/>
                  </a:lnTo>
                  <a:lnTo>
                    <a:pt x="361569" y="402971"/>
                  </a:lnTo>
                  <a:lnTo>
                    <a:pt x="311134" y="431295"/>
                  </a:lnTo>
                  <a:lnTo>
                    <a:pt x="268535" y="443777"/>
                  </a:lnTo>
                  <a:lnTo>
                    <a:pt x="225153" y="450064"/>
                  </a:lnTo>
                  <a:lnTo>
                    <a:pt x="203581" y="450850"/>
                  </a:lnTo>
                  <a:lnTo>
                    <a:pt x="159127" y="447014"/>
                  </a:lnTo>
                  <a:lnTo>
                    <a:pt x="119506" y="435498"/>
                  </a:lnTo>
                  <a:lnTo>
                    <a:pt x="84744" y="416292"/>
                  </a:lnTo>
                  <a:lnTo>
                    <a:pt x="54863" y="389382"/>
                  </a:lnTo>
                  <a:lnTo>
                    <a:pt x="30861" y="356217"/>
                  </a:lnTo>
                  <a:lnTo>
                    <a:pt x="13716" y="318087"/>
                  </a:lnTo>
                  <a:lnTo>
                    <a:pt x="3429" y="275028"/>
                  </a:lnTo>
                  <a:lnTo>
                    <a:pt x="0" y="227076"/>
                  </a:lnTo>
                  <a:lnTo>
                    <a:pt x="3738" y="178970"/>
                  </a:lnTo>
                  <a:lnTo>
                    <a:pt x="14954" y="135604"/>
                  </a:lnTo>
                  <a:lnTo>
                    <a:pt x="33647" y="96952"/>
                  </a:lnTo>
                  <a:lnTo>
                    <a:pt x="59817" y="62992"/>
                  </a:lnTo>
                  <a:lnTo>
                    <a:pt x="92319" y="35415"/>
                  </a:lnTo>
                  <a:lnTo>
                    <a:pt x="130000" y="15732"/>
                  </a:lnTo>
                  <a:lnTo>
                    <a:pt x="172848" y="3931"/>
                  </a:lnTo>
                  <a:lnTo>
                    <a:pt x="220852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39952" y="5201411"/>
            <a:ext cx="4143375" cy="961390"/>
            <a:chOff x="1139952" y="5201411"/>
            <a:chExt cx="4143375" cy="96139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9952" y="5201411"/>
              <a:ext cx="1832610" cy="9608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0988" y="5201411"/>
              <a:ext cx="1887474" cy="9608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5363" y="5201411"/>
              <a:ext cx="1227582" cy="96088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403096" y="5315203"/>
            <a:ext cx="3924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3195"/>
                </a:solidFill>
                <a:latin typeface="Trebuchet MS"/>
                <a:cs typeface="Trebuchet MS"/>
              </a:rPr>
              <a:t>PROF.</a:t>
            </a:r>
            <a:r>
              <a:rPr sz="3600" b="1" spc="80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3600" b="1" dirty="0">
                <a:solidFill>
                  <a:srgbClr val="003195"/>
                </a:solidFill>
                <a:latin typeface="Trebuchet MS"/>
                <a:cs typeface="Trebuchet MS"/>
              </a:rPr>
              <a:t>RUCHI</a:t>
            </a:r>
            <a:r>
              <a:rPr sz="3600" b="1" spc="65" dirty="0">
                <a:solidFill>
                  <a:srgbClr val="003195"/>
                </a:solidFill>
                <a:latin typeface="Trebuchet MS"/>
                <a:cs typeface="Trebuchet MS"/>
              </a:rPr>
              <a:t> </a:t>
            </a:r>
            <a:r>
              <a:rPr sz="3600" b="1" spc="-20" dirty="0">
                <a:solidFill>
                  <a:srgbClr val="003195"/>
                </a:solidFill>
                <a:latin typeface="Trebuchet MS"/>
                <a:cs typeface="Trebuchet MS"/>
              </a:rPr>
              <a:t>JAIN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3544" y="5201411"/>
            <a:ext cx="860298" cy="96088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7175" y="128096"/>
            <a:ext cx="1003582" cy="122148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408803" y="6479201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174" y="1321688"/>
            <a:ext cx="5962650" cy="39719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75" y="128096"/>
            <a:ext cx="1003582" cy="12214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19827" y="6493221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Tahoma</vt:lpstr>
      <vt:lpstr>Trebuchet MS</vt:lpstr>
      <vt:lpstr>Verdana</vt:lpstr>
      <vt:lpstr>Wingdings 3</vt:lpstr>
      <vt:lpstr>Facet</vt:lpstr>
      <vt:lpstr>Breast Cancer Prediction System</vt:lpstr>
      <vt:lpstr>PowerPoint Presentation</vt:lpstr>
      <vt:lpstr>Early Detection</vt:lpstr>
      <vt:lpstr>PowerPoint Presentation</vt:lpstr>
      <vt:lpstr>Functional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sanjana lodhi</dc:creator>
  <cp:lastModifiedBy>sanjana lodhi</cp:lastModifiedBy>
  <cp:revision>1</cp:revision>
  <dcterms:created xsi:type="dcterms:W3CDTF">2024-10-18T04:14:48Z</dcterms:created>
  <dcterms:modified xsi:type="dcterms:W3CDTF">2024-10-18T04:16:03Z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2024-10-18T00:00:00Z</vt:filetime>
  </property>
  <property fmtid="{D5CDD505-2E9C-101B-9397-08002B2CF9AE}" pid="5" name="Producer">
    <vt:lpwstr>Microsoft® PowerPoint® 2021</vt:lpwstr>
  </property>
</Properties>
</file>