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78" r:id="rId3"/>
    <p:sldId id="280" r:id="rId4"/>
    <p:sldId id="281" r:id="rId5"/>
    <p:sldId id="263" r:id="rId6"/>
    <p:sldId id="264" r:id="rId7"/>
    <p:sldId id="286" r:id="rId8"/>
    <p:sldId id="285" r:id="rId9"/>
    <p:sldId id="266" r:id="rId10"/>
    <p:sldId id="276" r:id="rId11"/>
    <p:sldId id="277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0335E-36A6-4DEC-8F28-AD61D85AE1A6}" type="datetimeFigureOut">
              <a:rPr lang="en-ID" smtClean="0"/>
              <a:t>30/07/2019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29A04-8E2C-4566-A959-5621EB16906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8714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spAutoFit/>
          </a:bodyPr>
          <a:lstStyle/>
          <a:p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190625" y="178594"/>
            <a:ext cx="9810750" cy="1714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906">
                <a:solidFill>
                  <a:schemeClr val="dk1"/>
                </a:solidFill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906">
                <a:solidFill>
                  <a:schemeClr val="dk1"/>
                </a:solidFill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906">
                <a:solidFill>
                  <a:schemeClr val="dk1"/>
                </a:solidFill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906">
                <a:solidFill>
                  <a:schemeClr val="dk1"/>
                </a:solidFill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906">
                <a:solidFill>
                  <a:schemeClr val="dk1"/>
                </a:solidFill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906">
                <a:solidFill>
                  <a:schemeClr val="dk1"/>
                </a:solidFill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906">
                <a:solidFill>
                  <a:schemeClr val="dk1"/>
                </a:solidFill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906">
                <a:solidFill>
                  <a:schemeClr val="dk1"/>
                </a:solidFill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5906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1190625" y="1946672"/>
            <a:ext cx="9810750" cy="40183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953">
                <a:solidFill>
                  <a:schemeClr val="dk1"/>
                </a:solidFill>
              </a:defRPr>
            </a:lvl1pPr>
            <a:lvl2pPr marL="901866" indent="-209840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953">
                <a:solidFill>
                  <a:schemeClr val="dk1"/>
                </a:solidFill>
              </a:defRPr>
            </a:lvl2pPr>
            <a:lvl3pPr marL="1214394" indent="-209840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953">
                <a:solidFill>
                  <a:schemeClr val="dk1"/>
                </a:solidFill>
              </a:defRPr>
            </a:lvl3pPr>
            <a:lvl4pPr marL="1526922" indent="-209840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953">
                <a:solidFill>
                  <a:schemeClr val="dk1"/>
                </a:solidFill>
              </a:defRPr>
            </a:lvl4pPr>
            <a:lvl5pPr marL="1839450" indent="-209840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953">
                <a:solidFill>
                  <a:schemeClr val="dk1"/>
                </a:solidFill>
              </a:defRPr>
            </a:lvl5pPr>
            <a:lvl6pPr marL="2151978" indent="-209840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953">
                <a:solidFill>
                  <a:schemeClr val="dk1"/>
                </a:solidFill>
              </a:defRPr>
            </a:lvl6pPr>
            <a:lvl7pPr marL="2464506" indent="-209840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953">
                <a:solidFill>
                  <a:schemeClr val="dk1"/>
                </a:solidFill>
              </a:defRPr>
            </a:lvl7pPr>
            <a:lvl8pPr marL="2777034" indent="-209840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953">
                <a:solidFill>
                  <a:schemeClr val="dk1"/>
                </a:solidFill>
              </a:defRPr>
            </a:lvl8pPr>
            <a:lvl9pPr marL="3089562" indent="-209840" algn="l" rtl="0">
              <a:lnSpc>
                <a:spcPct val="100000"/>
              </a:lnSpc>
              <a:spcBef>
                <a:spcPts val="1687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95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718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6B5E2-C508-47B1-B4C0-5A3DA5961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kinect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D8391-CED3-4F79-8916-661C0D528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Vando </a:t>
            </a:r>
            <a:r>
              <a:rPr lang="en-US" dirty="0" err="1"/>
              <a:t>Gusti</a:t>
            </a:r>
            <a:r>
              <a:rPr lang="en-US" dirty="0"/>
              <a:t> Al hakim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50371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416969" y="243124"/>
            <a:ext cx="7358063" cy="49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83" tIns="64283" rIns="64283" bIns="64283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2391" dirty="0">
                <a:solidFill>
                  <a:srgbClr val="000066"/>
                </a:solidFill>
                <a:sym typeface="Helvetica"/>
              </a:rPr>
              <a:t>Microphones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425898" y="1497950"/>
            <a:ext cx="7983141" cy="1580626"/>
          </a:xfrm>
          <a:prstGeom prst="rect">
            <a:avLst/>
          </a:prstGeom>
          <a:noFill/>
          <a:ln>
            <a:noFill/>
          </a:ln>
        </p:spPr>
        <p:txBody>
          <a:bodyPr vert="horz" wrap="square" lIns="35719" tIns="35719" rIns="35719" bIns="35719" rtlCol="0" anchor="ctr" anchorCtr="0">
            <a:spAutoFit/>
          </a:bodyPr>
          <a:lstStyle/>
          <a:p>
            <a:pPr marL="500045" indent="-401822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094" dirty="0">
                <a:latin typeface="Helvetica"/>
                <a:ea typeface="Helvetica"/>
                <a:cs typeface="Helvetica"/>
                <a:sym typeface="Helvetica"/>
              </a:rPr>
              <a:t>4 Microphones on the device</a:t>
            </a:r>
          </a:p>
          <a:p>
            <a:pPr marL="500045" indent="-401822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094" dirty="0">
                <a:latin typeface="Helvetica"/>
                <a:ea typeface="Helvetica"/>
                <a:cs typeface="Helvetica"/>
                <a:sym typeface="Helvetica"/>
              </a:rPr>
              <a:t>Supports single speaker voice recognition</a:t>
            </a:r>
          </a:p>
          <a:p>
            <a:pPr marL="500045" indent="-401822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094" dirty="0">
                <a:latin typeface="Helvetica"/>
                <a:ea typeface="Helvetica"/>
                <a:cs typeface="Helvetica"/>
                <a:sym typeface="Helvetica"/>
              </a:rPr>
              <a:t>16-bit audio sampled at 16kHz</a:t>
            </a:r>
          </a:p>
        </p:txBody>
      </p:sp>
      <p:pic>
        <p:nvPicPr>
          <p:cNvPr id="4" name="Picture 6" descr="http://images.gizmag.com/hero/kinect-sens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844" y="3482578"/>
            <a:ext cx="3549551" cy="199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56734" y="5516976"/>
            <a:ext cx="187673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Helvetica" pitchFamily="34" charset="0"/>
                <a:cs typeface="Helvetica" pitchFamily="34" charset="0"/>
              </a:rPr>
              <a:t>Microphone Array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346281" y="4789883"/>
            <a:ext cx="0" cy="56793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782050" y="4875609"/>
            <a:ext cx="0" cy="482204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864078" y="4603144"/>
            <a:ext cx="0" cy="75466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417469" y="4229667"/>
            <a:ext cx="0" cy="1128146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17469" y="5357813"/>
            <a:ext cx="2364581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53250" y="5357812"/>
            <a:ext cx="0" cy="21431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416969" y="189547"/>
            <a:ext cx="7358063" cy="49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83" tIns="64283" rIns="64283" bIns="64283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2391" dirty="0">
                <a:solidFill>
                  <a:srgbClr val="000066"/>
                </a:solidFill>
                <a:sym typeface="Helvetica"/>
              </a:rPr>
              <a:t>Processing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2416969" y="2182738"/>
            <a:ext cx="7358063" cy="1969706"/>
          </a:xfrm>
          <a:prstGeom prst="rect">
            <a:avLst/>
          </a:prstGeom>
          <a:noFill/>
          <a:ln>
            <a:noFill/>
          </a:ln>
        </p:spPr>
        <p:txBody>
          <a:bodyPr vert="horz" lIns="35719" tIns="35719" rIns="35719" bIns="35719" rtlCol="0" anchor="ctr" anchorCtr="0">
            <a:spAutoFit/>
          </a:bodyPr>
          <a:lstStyle/>
          <a:p>
            <a:pPr marL="500045" indent="-401822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2531" dirty="0">
                <a:latin typeface="Helvetica"/>
                <a:ea typeface="Helvetica"/>
                <a:cs typeface="Helvetica"/>
                <a:sym typeface="Helvetica"/>
              </a:rPr>
              <a:t>Natal housed a microprocessor to compute skeletal structure</a:t>
            </a:r>
          </a:p>
          <a:p>
            <a:pPr marL="500045" indent="-401822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endParaRPr lang="en-US" sz="2531" dirty="0">
              <a:latin typeface="Helvetica"/>
              <a:ea typeface="Helvetica"/>
              <a:cs typeface="Helvetica"/>
              <a:sym typeface="Helvetica"/>
            </a:endParaRPr>
          </a:p>
          <a:p>
            <a:pPr marL="500045" indent="-401822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2531" dirty="0">
                <a:latin typeface="Helvetica"/>
                <a:ea typeface="Helvetica"/>
                <a:cs typeface="Helvetica"/>
                <a:sym typeface="Helvetica"/>
              </a:rPr>
              <a:t>All processing now has moved to the central Xbox 360 CPU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836169"/>
          </a:xfrm>
          <a:prstGeom prst="rect">
            <a:avLst/>
          </a:prstGeom>
        </p:spPr>
        <p:txBody>
          <a:bodyPr vert="horz" lIns="64283" tIns="64283" rIns="64283" bIns="64283" rtlCol="0" anchor="t" anchorCtr="0">
            <a:spAutoFit/>
          </a:bodyPr>
          <a:lstStyle/>
          <a:p>
            <a:pPr>
              <a:buNone/>
            </a:pPr>
            <a:r>
              <a:rPr lang="en-US" dirty="0"/>
              <a:t>Kinect SDK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idx="1"/>
          </p:nvPr>
        </p:nvSpPr>
        <p:spPr>
          <a:xfrm>
            <a:off x="1970484" y="1601853"/>
            <a:ext cx="8229600" cy="2950488"/>
          </a:xfrm>
          <a:prstGeom prst="rect">
            <a:avLst/>
          </a:prstGeom>
          <a:noFill/>
          <a:ln>
            <a:noFill/>
          </a:ln>
        </p:spPr>
        <p:txBody>
          <a:bodyPr vert="horz" lIns="35719" tIns="35719" rIns="35719" bIns="35719" rtlCol="0" anchor="ctr" anchorCtr="0">
            <a:spAutoFit/>
          </a:bodyPr>
          <a:lstStyle/>
          <a:p>
            <a:pPr marL="500045" indent="-401822">
              <a:lnSpc>
                <a:spcPct val="75000"/>
              </a:lnSpc>
              <a:spcBef>
                <a:spcPts val="1687"/>
              </a:spcBef>
              <a:buSzPct val="64814"/>
            </a:pPr>
            <a:r>
              <a:rPr lang="en-US" sz="4219" dirty="0">
                <a:solidFill>
                  <a:schemeClr val="dk1"/>
                </a:solidFill>
                <a:latin typeface="Helvetica"/>
                <a:ea typeface="Helvetica"/>
                <a:cs typeface="Helvetica"/>
              </a:rPr>
              <a:t>Camera Basics</a:t>
            </a:r>
            <a:br>
              <a:rPr lang="en-US" sz="4219" dirty="0">
                <a:solidFill>
                  <a:schemeClr val="dk1"/>
                </a:solidFill>
                <a:latin typeface="Helvetica"/>
                <a:ea typeface="Helvetica"/>
                <a:cs typeface="Helvetica"/>
              </a:rPr>
            </a:br>
            <a:endParaRPr lang="en-US" sz="4219" dirty="0">
              <a:solidFill>
                <a:schemeClr val="dk1"/>
              </a:solidFill>
              <a:latin typeface="Helvetica"/>
              <a:ea typeface="Helvetica"/>
              <a:cs typeface="Helvetica"/>
            </a:endParaRPr>
          </a:p>
          <a:p>
            <a:pPr marL="500045" indent="-401822">
              <a:lnSpc>
                <a:spcPct val="75000"/>
              </a:lnSpc>
              <a:spcBef>
                <a:spcPts val="1687"/>
              </a:spcBef>
              <a:buSzPct val="64814"/>
            </a:pPr>
            <a:r>
              <a:rPr lang="en-US" sz="4219" dirty="0"/>
              <a:t>Depth Basics</a:t>
            </a:r>
            <a:br>
              <a:rPr lang="en-US" sz="4219" dirty="0"/>
            </a:br>
            <a:endParaRPr lang="en-US" sz="4219" dirty="0"/>
          </a:p>
          <a:p>
            <a:pPr marL="500045" indent="-401822">
              <a:lnSpc>
                <a:spcPct val="75000"/>
              </a:lnSpc>
              <a:spcBef>
                <a:spcPts val="1687"/>
              </a:spcBef>
              <a:buSzPct val="64814"/>
            </a:pPr>
            <a:r>
              <a:rPr lang="en-US" sz="4219" dirty="0"/>
              <a:t>Skeletal Basics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211572" y="102038"/>
            <a:ext cx="10178322" cy="836169"/>
          </a:xfrm>
          <a:prstGeom prst="rect">
            <a:avLst/>
          </a:prstGeom>
        </p:spPr>
        <p:txBody>
          <a:bodyPr vert="horz" lIns="64283" tIns="64283" rIns="64283" bIns="64283" rtlCol="0" anchor="t" anchorCtr="0">
            <a:spAutoFit/>
          </a:bodyPr>
          <a:lstStyle/>
          <a:p>
            <a:pPr>
              <a:buNone/>
            </a:pPr>
            <a:r>
              <a:rPr lang="en-US" dirty="0"/>
              <a:t>Camera Basics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>
          <a:xfrm>
            <a:off x="1970484" y="866742"/>
            <a:ext cx="8229600" cy="5053051"/>
          </a:xfrm>
          <a:prstGeom prst="rect">
            <a:avLst/>
          </a:prstGeom>
          <a:noFill/>
          <a:ln>
            <a:noFill/>
          </a:ln>
        </p:spPr>
        <p:txBody>
          <a:bodyPr vert="horz" lIns="35719" tIns="35719" rIns="35719" bIns="35719" rtlCol="0" anchor="ctr" anchorCtr="0">
            <a:spAutoFit/>
          </a:bodyPr>
          <a:lstStyle/>
          <a:p>
            <a:r>
              <a:rPr lang="en-US" sz="3094" dirty="0"/>
              <a:t>Polling vs. </a:t>
            </a:r>
            <a:r>
              <a:rPr lang="en-US" sz="3094" dirty="0" err="1"/>
              <a:t>Eventing</a:t>
            </a:r>
            <a:endParaRPr lang="en-US" sz="3094" dirty="0"/>
          </a:p>
          <a:p>
            <a:pPr lvl="1"/>
            <a:r>
              <a:rPr lang="en-US" sz="2812" dirty="0"/>
              <a:t>polling </a:t>
            </a:r>
            <a:r>
              <a:rPr lang="en-US" sz="2812" dirty="0" err="1"/>
              <a:t>async</a:t>
            </a:r>
            <a:r>
              <a:rPr lang="en-US" sz="2812" dirty="0"/>
              <a:t>, </a:t>
            </a:r>
            <a:r>
              <a:rPr lang="en-US" sz="2812" dirty="0" err="1"/>
              <a:t>eventing</a:t>
            </a:r>
            <a:r>
              <a:rPr lang="en-US" sz="2812" dirty="0"/>
              <a:t> sync</a:t>
            </a:r>
          </a:p>
          <a:p>
            <a:pPr lvl="1"/>
            <a:r>
              <a:rPr lang="en-US" sz="2812" dirty="0" err="1"/>
              <a:t>allFramesReady</a:t>
            </a:r>
            <a:r>
              <a:rPr lang="en-US" sz="2812" dirty="0"/>
              <a:t> event</a:t>
            </a:r>
            <a:br>
              <a:rPr lang="en-US" sz="2812" dirty="0"/>
            </a:br>
            <a:endParaRPr lang="en-US" sz="2812" dirty="0"/>
          </a:p>
          <a:p>
            <a:r>
              <a:rPr lang="en-US" sz="3094" dirty="0"/>
              <a:t>Camera Generates byte array of pixels</a:t>
            </a:r>
            <a:br>
              <a:rPr lang="en-US" sz="3094" dirty="0"/>
            </a:br>
            <a:endParaRPr lang="en-US" sz="3094" dirty="0"/>
          </a:p>
          <a:p>
            <a:r>
              <a:rPr lang="en-US" sz="3094" dirty="0"/>
              <a:t>Camera tilt</a:t>
            </a:r>
          </a:p>
          <a:p>
            <a:pPr lvl="1"/>
            <a:r>
              <a:rPr lang="en-US" sz="2812" dirty="0"/>
              <a:t>range -27 to 27 degrees</a:t>
            </a:r>
          </a:p>
          <a:p>
            <a:pPr lvl="1"/>
            <a:r>
              <a:rPr lang="en-US" sz="2812" dirty="0"/>
              <a:t>returns tilt based on mount angle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836169"/>
          </a:xfrm>
          <a:prstGeom prst="rect">
            <a:avLst/>
          </a:prstGeom>
        </p:spPr>
        <p:txBody>
          <a:bodyPr vert="horz" lIns="64283" tIns="64283" rIns="64283" bIns="64283" rtlCol="0" anchor="t" anchorCtr="0">
            <a:spAutoFit/>
          </a:bodyPr>
          <a:lstStyle/>
          <a:p>
            <a:pPr>
              <a:buNone/>
            </a:pPr>
            <a:r>
              <a:rPr lang="en-US"/>
              <a:t>Depth Basics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idx="1"/>
          </p:nvPr>
        </p:nvSpPr>
        <p:spPr>
          <a:xfrm>
            <a:off x="1981200" y="1479731"/>
            <a:ext cx="8229600" cy="2001318"/>
          </a:xfrm>
          <a:prstGeom prst="rect">
            <a:avLst/>
          </a:prstGeom>
          <a:noFill/>
          <a:ln>
            <a:noFill/>
          </a:ln>
        </p:spPr>
        <p:txBody>
          <a:bodyPr vert="horz" lIns="35719" tIns="35719" rIns="35719" bIns="35719" rtlCol="0" anchor="ctr" anchorCtr="0">
            <a:spAutoFit/>
          </a:bodyPr>
          <a:lstStyle/>
          <a:p>
            <a:r>
              <a:rPr lang="en-US" dirty="0"/>
              <a:t>Depth data for every pixel</a:t>
            </a:r>
          </a:p>
          <a:p>
            <a:pPr lvl="1"/>
            <a:r>
              <a:rPr lang="en-US" dirty="0"/>
              <a:t>distance (mm) </a:t>
            </a:r>
          </a:p>
          <a:p>
            <a:pPr lvl="1"/>
            <a:r>
              <a:rPr lang="en-US" dirty="0"/>
              <a:t>player (1-6)</a:t>
            </a:r>
          </a:p>
          <a:p>
            <a:r>
              <a:rPr lang="en-US" dirty="0"/>
              <a:t>Default &amp; Near modes</a:t>
            </a:r>
          </a:p>
          <a:p>
            <a:pPr lvl="1"/>
            <a:r>
              <a:rPr lang="en-US" dirty="0"/>
              <a:t>near only provides a hip joint</a:t>
            </a:r>
          </a:p>
        </p:txBody>
      </p:sp>
      <p:pic>
        <p:nvPicPr>
          <p:cNvPr id="2050" name="Picture 2" descr="http://www.brekel.com/wp-content/uploads/2010/12/kinect-3D-scanner-capture-dep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78" y="3621881"/>
            <a:ext cx="4286250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1251678" y="382385"/>
            <a:ext cx="10178322" cy="836169"/>
          </a:xfrm>
          <a:prstGeom prst="rect">
            <a:avLst/>
          </a:prstGeom>
        </p:spPr>
        <p:txBody>
          <a:bodyPr vert="horz" lIns="64283" tIns="64283" rIns="64283" bIns="64283" rtlCol="0" anchor="t" anchorCtr="0">
            <a:spAutoFit/>
          </a:bodyPr>
          <a:lstStyle/>
          <a:p>
            <a:pPr>
              <a:buNone/>
            </a:pPr>
            <a:r>
              <a:rPr lang="en-US"/>
              <a:t>Skeletal Tracking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idx="1"/>
          </p:nvPr>
        </p:nvSpPr>
        <p:spPr>
          <a:xfrm>
            <a:off x="1981200" y="1375528"/>
            <a:ext cx="8229600" cy="3086166"/>
          </a:xfrm>
          <a:prstGeom prst="rect">
            <a:avLst/>
          </a:prstGeom>
          <a:noFill/>
          <a:ln>
            <a:noFill/>
          </a:ln>
        </p:spPr>
        <p:txBody>
          <a:bodyPr vert="horz" lIns="35719" tIns="35719" rIns="35719" bIns="35719" rtlCol="0" anchor="ctr" anchorCtr="0">
            <a:spAutoFit/>
          </a:bodyPr>
          <a:lstStyle/>
          <a:p>
            <a:pPr marL="500045" indent="-401822">
              <a:lnSpc>
                <a:spcPct val="75000"/>
              </a:lnSpc>
              <a:spcBef>
                <a:spcPts val="1687"/>
              </a:spcBef>
              <a:buSzPct val="64814"/>
            </a:pPr>
            <a:r>
              <a:rPr lang="en-US" sz="2812" dirty="0">
                <a:solidFill>
                  <a:schemeClr val="dk1"/>
                </a:solidFill>
                <a:latin typeface="Helvetica"/>
                <a:ea typeface="Helvetica"/>
                <a:cs typeface="Helvetica"/>
              </a:rPr>
              <a:t>Tracks 1-2 players</a:t>
            </a:r>
          </a:p>
          <a:p>
            <a:pPr marL="500045" indent="-401822">
              <a:lnSpc>
                <a:spcPct val="75000"/>
              </a:lnSpc>
              <a:spcBef>
                <a:spcPts val="1687"/>
              </a:spcBef>
              <a:buSzPct val="64814"/>
            </a:pPr>
            <a:r>
              <a:rPr lang="en-US" sz="2812" dirty="0">
                <a:solidFill>
                  <a:schemeClr val="dk1"/>
                </a:solidFill>
                <a:latin typeface="Helvetica"/>
                <a:ea typeface="Helvetica"/>
                <a:cs typeface="Helvetica"/>
              </a:rPr>
              <a:t>xyz coordinates (z = dist. from camera)</a:t>
            </a:r>
          </a:p>
          <a:p>
            <a:pPr marL="500045" indent="-401822">
              <a:lnSpc>
                <a:spcPct val="75000"/>
              </a:lnSpc>
              <a:spcBef>
                <a:spcPts val="1687"/>
              </a:spcBef>
              <a:buSzPct val="64814"/>
            </a:pPr>
            <a:r>
              <a:rPr lang="en-US" sz="2812" dirty="0">
                <a:solidFill>
                  <a:schemeClr val="dk1"/>
                </a:solidFill>
                <a:latin typeface="Helvetica"/>
                <a:ea typeface="Helvetica"/>
                <a:cs typeface="Helvetica"/>
              </a:rPr>
              <a:t>State</a:t>
            </a:r>
          </a:p>
          <a:p>
            <a:pPr lvl="1">
              <a:buFont typeface="Arial" pitchFamily="34" charset="0"/>
              <a:buChar char="•"/>
            </a:pPr>
            <a:r>
              <a:rPr lang="en-US" sz="2531" dirty="0"/>
              <a:t>tracked, not tracked, inferred</a:t>
            </a:r>
          </a:p>
          <a:p>
            <a:pPr marL="500045" indent="-401822">
              <a:lnSpc>
                <a:spcPct val="75000"/>
              </a:lnSpc>
              <a:spcBef>
                <a:spcPts val="1687"/>
              </a:spcBef>
              <a:buSzPct val="64814"/>
            </a:pPr>
            <a:r>
              <a:rPr lang="en-US" sz="2812" dirty="0">
                <a:solidFill>
                  <a:schemeClr val="dk1"/>
                </a:solidFill>
                <a:latin typeface="Helvetica"/>
                <a:ea typeface="Helvetica"/>
                <a:cs typeface="Helvetica"/>
              </a:rPr>
              <a:t>Smoothing</a:t>
            </a:r>
          </a:p>
          <a:p>
            <a:pPr marL="500045" indent="-401822">
              <a:lnSpc>
                <a:spcPct val="75000"/>
              </a:lnSpc>
              <a:spcBef>
                <a:spcPts val="1687"/>
              </a:spcBef>
              <a:buSzPct val="64814"/>
            </a:pPr>
            <a:r>
              <a:rPr lang="en-US" sz="2812" dirty="0">
                <a:solidFill>
                  <a:schemeClr val="dk1"/>
                </a:solidFill>
                <a:latin typeface="Helvetica"/>
                <a:ea typeface="Helvetica"/>
                <a:cs typeface="Helvetica"/>
              </a:rPr>
              <a:t>Scaling</a:t>
            </a:r>
          </a:p>
        </p:txBody>
      </p:sp>
      <p:pic>
        <p:nvPicPr>
          <p:cNvPr id="5124" name="Picture 4" descr="http://www.mrtmrcn.com/en/image.axd?picture=IC534688_thumb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781" y="3321844"/>
            <a:ext cx="3536156" cy="351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0694348-999F-4CF3-B6E8-195A99968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1106" y="255242"/>
            <a:ext cx="7543800" cy="1295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Kinect for Xbox 360 Sensor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75FD474-F0FE-43BC-9A83-9210ADDE7676}"/>
              </a:ext>
            </a:extLst>
          </p:cNvPr>
          <p:cNvSpPr txBox="1">
            <a:spLocks noChangeArrowheads="1"/>
          </p:cNvSpPr>
          <p:nvPr/>
        </p:nvSpPr>
        <p:spPr>
          <a:xfrm>
            <a:off x="1571105" y="1852267"/>
            <a:ext cx="9917083" cy="441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Kinect</a:t>
            </a:r>
            <a:r>
              <a:rPr lang="en-US" altLang="zh-TW" sz="2400" dirty="0">
                <a:ea typeface="新細明體" panose="02020500000000000000" pitchFamily="18" charset="-120"/>
              </a:rPr>
              <a:t>, originally known by the code name </a:t>
            </a:r>
            <a:r>
              <a:rPr lang="en-US" altLang="zh-TW" sz="2400" i="1" dirty="0">
                <a:ea typeface="新細明體" panose="02020500000000000000" pitchFamily="18" charset="-120"/>
              </a:rPr>
              <a:t>Project Natal</a:t>
            </a:r>
            <a:r>
              <a:rPr lang="en-US" altLang="zh-TW" sz="2400" dirty="0">
                <a:ea typeface="新細明體" panose="02020500000000000000" pitchFamily="18" charset="-120"/>
              </a:rPr>
              <a:t>, is a motion sensing input device by Microsoft for the Xbox 360 video game console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Enable users to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control and interact with the Xbox 360 without the need to touch a game controller 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through a natural user interface (NUI) using gestures and spoken commands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Launched in North America on November 4, 2010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After selling a total of 8 million units in its first 60 days, the Kinect holds the Guinness World Record of being the "fastest selling consumer electronics device“!</a:t>
            </a:r>
          </a:p>
        </p:txBody>
      </p:sp>
      <p:sp>
        <p:nvSpPr>
          <p:cNvPr id="4" name="Shape 49">
            <a:extLst>
              <a:ext uri="{FF2B5EF4-FFF2-40B4-BE49-F238E27FC236}">
                <a16:creationId xmlns:a16="http://schemas.microsoft.com/office/drawing/2014/main" id="{8A373737-F725-4C5B-A065-48E2EB4AD76C}"/>
              </a:ext>
            </a:extLst>
          </p:cNvPr>
          <p:cNvSpPr/>
          <p:nvPr/>
        </p:nvSpPr>
        <p:spPr>
          <a:xfrm>
            <a:off x="7896206" y="0"/>
            <a:ext cx="4007036" cy="149313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188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966EF81-39E9-452F-BAE2-8A32A8A85CCE}"/>
              </a:ext>
            </a:extLst>
          </p:cNvPr>
          <p:cNvSpPr txBox="1">
            <a:spLocks noChangeArrowheads="1"/>
          </p:cNvSpPr>
          <p:nvPr/>
        </p:nvSpPr>
        <p:spPr>
          <a:xfrm>
            <a:off x="1271847" y="338369"/>
            <a:ext cx="7543800" cy="129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500">
                <a:ea typeface="新細明體" panose="02020500000000000000" pitchFamily="18" charset="-120"/>
              </a:rPr>
              <a:t>Kinect for Windows SDK</a:t>
            </a:r>
          </a:p>
        </p:txBody>
      </p:sp>
      <p:sp>
        <p:nvSpPr>
          <p:cNvPr id="3" name="Content Placeholder 48">
            <a:extLst>
              <a:ext uri="{FF2B5EF4-FFF2-40B4-BE49-F238E27FC236}">
                <a16:creationId xmlns:a16="http://schemas.microsoft.com/office/drawing/2014/main" id="{EDCBB46A-B8C2-46D7-B3F8-7D3D75B43134}"/>
              </a:ext>
            </a:extLst>
          </p:cNvPr>
          <p:cNvSpPr txBox="1">
            <a:spLocks/>
          </p:cNvSpPr>
          <p:nvPr/>
        </p:nvSpPr>
        <p:spPr>
          <a:xfrm>
            <a:off x="1271846" y="1935394"/>
            <a:ext cx="9651077" cy="4411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ea typeface="新細明體" panose="02020500000000000000" pitchFamily="18" charset="-120"/>
              </a:rPr>
              <a:t>A non-commercial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Kinect software development kit (SDK) for Windows </a:t>
            </a:r>
            <a:r>
              <a:rPr lang="en-US" altLang="zh-TW" sz="2400" dirty="0">
                <a:ea typeface="新細明體" panose="02020500000000000000" pitchFamily="18" charset="-120"/>
              </a:rPr>
              <a:t>was released for Windows 7 on June  2011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The SDK includes Windows 7 compatible PC drivers for Kinect device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Provides Kinect capabilities to developers to build applications with C++, C#, or Visual Basic by using Microsoft Visual Studio 2010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Includes following features: Raw sensor streams,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skeletal tracking</a:t>
            </a:r>
            <a:r>
              <a:rPr lang="en-US" altLang="zh-TW" sz="2400" dirty="0">
                <a:ea typeface="新細明體" panose="02020500000000000000" pitchFamily="18" charset="-120"/>
              </a:rPr>
              <a:t>, advanced audio capabilities, and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sample code and documentation </a:t>
            </a:r>
            <a:r>
              <a:rPr lang="zh-TW" altLang="en-US" dirty="0">
                <a:solidFill>
                  <a:srgbClr val="FF0000"/>
                </a:solidFill>
                <a:ea typeface="新細明體" panose="02020500000000000000" pitchFamily="18" charset="-120"/>
              </a:rPr>
              <a:t> </a:t>
            </a:r>
            <a:endParaRPr lang="en-US" altLang="zh-TW" sz="2400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450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8B54796-CF82-4A4D-B89E-B3FB22D3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FA640F6-8C2C-47B9-B456-B26425FA4D15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D88064-EB89-48CB-8DDA-935ECB5BA7BC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2238"/>
            <a:ext cx="7543800" cy="129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>
                <a:ea typeface="新細明體" panose="02020500000000000000" pitchFamily="18" charset="-120"/>
              </a:rPr>
              <a:t>Natural User Interface (NUI) 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B38997-24A7-4A5B-9E80-E18C875F264A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524000"/>
            <a:ext cx="9307484" cy="44116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ea typeface="新細明體" panose="02020500000000000000" pitchFamily="18" charset="-120"/>
              </a:rPr>
              <a:t>The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NUI API </a:t>
            </a:r>
            <a:r>
              <a:rPr lang="en-US" altLang="zh-TW" sz="2400" dirty="0">
                <a:ea typeface="新細明體" panose="02020500000000000000" pitchFamily="18" charset="-120"/>
              </a:rPr>
              <a:t>is the core of the Kinect for Windows API</a:t>
            </a:r>
          </a:p>
          <a:p>
            <a:r>
              <a:rPr lang="en-US" altLang="zh-TW" sz="2400" dirty="0">
                <a:ea typeface="新細明體" panose="02020500000000000000" pitchFamily="18" charset="-120"/>
              </a:rPr>
              <a:t>Support fundamental image and device management features, including the following:</a:t>
            </a:r>
          </a:p>
          <a:p>
            <a:pPr lvl="1"/>
            <a:r>
              <a:rPr lang="en-US" altLang="zh-TW" sz="2200" dirty="0">
                <a:ea typeface="新細明體" panose="02020500000000000000" pitchFamily="18" charset="-120"/>
              </a:rPr>
              <a:t>Access to the Kinect sensors connected to the computer</a:t>
            </a:r>
          </a:p>
          <a:p>
            <a:pPr lvl="1"/>
            <a:r>
              <a:rPr lang="en-US" altLang="zh-TW" sz="2200" dirty="0">
                <a:ea typeface="新細明體" panose="02020500000000000000" pitchFamily="18" charset="-120"/>
              </a:rPr>
              <a:t>Access to image and depth data streams from the Kinect image sensors</a:t>
            </a:r>
          </a:p>
          <a:p>
            <a:pPr lvl="1"/>
            <a:r>
              <a:rPr lang="en-US" altLang="zh-TW" sz="2200" dirty="0">
                <a:solidFill>
                  <a:srgbClr val="FF0000"/>
                </a:solidFill>
                <a:ea typeface="新細明體" panose="02020500000000000000" pitchFamily="18" charset="-120"/>
              </a:rPr>
              <a:t>Delivery of a processed version of image and depth data to support skeletal tracking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05386-51A7-4DEA-90E4-9DC48A869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4760913"/>
            <a:ext cx="1808163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16DB4-0766-43B2-A41E-64801E59CD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22813"/>
            <a:ext cx="2314575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0BD1C7-7DB7-4C8B-A749-961D5CB208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826000"/>
            <a:ext cx="21367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52A6B4-AEA7-44F1-AC5A-45E79F9162AE}"/>
              </a:ext>
            </a:extLst>
          </p:cNvPr>
          <p:cNvCxnSpPr/>
          <p:nvPr/>
        </p:nvCxnSpPr>
        <p:spPr>
          <a:xfrm>
            <a:off x="4038600" y="5181600"/>
            <a:ext cx="198120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BE0812-058D-472F-813E-B0DA3B0A66D2}"/>
              </a:ext>
            </a:extLst>
          </p:cNvPr>
          <p:cNvCxnSpPr/>
          <p:nvPr/>
        </p:nvCxnSpPr>
        <p:spPr>
          <a:xfrm>
            <a:off x="5638800" y="5715000"/>
            <a:ext cx="38100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190174-6080-42E3-91A4-700C4EED5F38}"/>
              </a:ext>
            </a:extLst>
          </p:cNvPr>
          <p:cNvCxnSpPr/>
          <p:nvPr/>
        </p:nvCxnSpPr>
        <p:spPr>
          <a:xfrm>
            <a:off x="4038600" y="6193536"/>
            <a:ext cx="1981200" cy="158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0">
            <a:extLst>
              <a:ext uri="{FF2B5EF4-FFF2-40B4-BE49-F238E27FC236}">
                <a16:creationId xmlns:a16="http://schemas.microsoft.com/office/drawing/2014/main" id="{7D55EC31-3EC5-410F-8302-AA71EB089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800600"/>
            <a:ext cx="163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Image Stream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A2F7AA72-765C-4A5C-8D31-B13B2E89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193536"/>
            <a:ext cx="158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Audio Stream</a:t>
            </a:r>
          </a:p>
        </p:txBody>
      </p:sp>
      <p:sp>
        <p:nvSpPr>
          <p:cNvPr id="13" name="TextBox 22">
            <a:extLst>
              <a:ext uri="{FF2B5EF4-FFF2-40B4-BE49-F238E27FC236}">
                <a16:creationId xmlns:a16="http://schemas.microsoft.com/office/drawing/2014/main" id="{58FA4D20-1B92-4F77-BE98-8B0575EBB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486400"/>
            <a:ext cx="16081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Depth Stream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435219D-22CA-4056-9959-A675E16D5407}"/>
              </a:ext>
            </a:extLst>
          </p:cNvPr>
          <p:cNvCxnSpPr/>
          <p:nvPr/>
        </p:nvCxnSpPr>
        <p:spPr>
          <a:xfrm>
            <a:off x="4038600" y="5715000"/>
            <a:ext cx="228600" cy="15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0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2416969" y="350280"/>
            <a:ext cx="7358063" cy="49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83" tIns="64283" rIns="64283" bIns="64283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2391" dirty="0">
                <a:solidFill>
                  <a:srgbClr val="000066"/>
                </a:solidFill>
                <a:sym typeface="Helvetica"/>
              </a:rPr>
              <a:t>Hardware</a:t>
            </a:r>
          </a:p>
        </p:txBody>
      </p:sp>
      <p:sp>
        <p:nvSpPr>
          <p:cNvPr id="84" name="Shape 84"/>
          <p:cNvSpPr/>
          <p:nvPr/>
        </p:nvSpPr>
        <p:spPr>
          <a:xfrm>
            <a:off x="2800945" y="1714500"/>
            <a:ext cx="6581180" cy="3741539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4756547" y="857250"/>
            <a:ext cx="5893594" cy="333970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2416969" y="189546"/>
            <a:ext cx="7358063" cy="49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83" tIns="64283" rIns="64283" bIns="64283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2391" dirty="0">
                <a:solidFill>
                  <a:srgbClr val="000066"/>
                </a:solidFill>
                <a:sym typeface="Helvetica"/>
              </a:rPr>
              <a:t>3D Depth Sensors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2024062" y="4255599"/>
            <a:ext cx="8376047" cy="1677575"/>
          </a:xfrm>
          <a:prstGeom prst="rect">
            <a:avLst/>
          </a:prstGeom>
          <a:noFill/>
          <a:ln>
            <a:noFill/>
          </a:ln>
        </p:spPr>
        <p:txBody>
          <a:bodyPr vert="horz" lIns="35719" tIns="35719" rIns="35719" bIns="35719" rtlCol="0" anchor="ctr" anchorCtr="0">
            <a:spAutoFit/>
          </a:bodyPr>
          <a:lstStyle/>
          <a:p>
            <a:pPr marL="500045" indent="-401822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2531" dirty="0">
                <a:latin typeface="Helvetica"/>
                <a:ea typeface="Helvetica"/>
                <a:cs typeface="Helvetica"/>
                <a:sym typeface="Helvetica"/>
              </a:rPr>
              <a:t>Consists of IR projector and a CMOS sensor</a:t>
            </a:r>
          </a:p>
          <a:p>
            <a:pPr marL="500045" indent="-401822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2531" dirty="0">
                <a:latin typeface="Helvetica"/>
                <a:ea typeface="Helvetica"/>
                <a:cs typeface="Helvetica"/>
                <a:sym typeface="Helvetica"/>
              </a:rPr>
              <a:t>IR beam bounces off subject and is captured by the CMOS sensor.</a:t>
            </a:r>
          </a:p>
          <a:p>
            <a:pPr marL="500045" indent="-401822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2531" dirty="0">
                <a:latin typeface="Helvetica"/>
                <a:ea typeface="Helvetica"/>
                <a:cs typeface="Helvetica"/>
                <a:sym typeface="Helvetica"/>
              </a:rPr>
              <a:t>Sensor uses time to measure distance of objects</a:t>
            </a:r>
          </a:p>
        </p:txBody>
      </p:sp>
      <p:pic>
        <p:nvPicPr>
          <p:cNvPr id="5" name="Picture 6" descr="http://images.gizmag.com/hero/kinect-sens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531" y="2089547"/>
            <a:ext cx="2953988" cy="166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55244" y="1339453"/>
            <a:ext cx="1322798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Helvetica" pitchFamily="34" charset="0"/>
                <a:cs typeface="Helvetica" pitchFamily="34" charset="0"/>
              </a:rPr>
              <a:t>IR Projector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23572" y="1764939"/>
            <a:ext cx="157607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Helvetica" pitchFamily="34" charset="0"/>
                <a:cs typeface="Helvetica" pitchFamily="34" charset="0"/>
              </a:rPr>
              <a:t>CMOS Sensor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491610" y="1664062"/>
            <a:ext cx="121812" cy="86304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02781" y="2056968"/>
            <a:ext cx="589359" cy="62193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98B61F-D100-4FEC-97A6-ACD28BA9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152400"/>
            <a:ext cx="847725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5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F1A69-BB1C-49C8-B0BB-D01CE4935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9525"/>
            <a:ext cx="82296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4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2416969" y="350280"/>
            <a:ext cx="7358063" cy="497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4283" tIns="64283" rIns="64283" bIns="64283" numCol="1" rtlCol="0" anchor="t" anchorCtr="0" compatLnSpc="1">
            <a:prstTxWarp prst="textNoShape">
              <a:avLst/>
            </a:prstTxWarp>
            <a:sp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sz="2391" dirty="0">
                <a:solidFill>
                  <a:srgbClr val="000066"/>
                </a:solidFill>
                <a:sym typeface="Helvetica"/>
              </a:rPr>
              <a:t>RGB Camera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2416969" y="1315066"/>
            <a:ext cx="7358063" cy="2652073"/>
          </a:xfrm>
          <a:prstGeom prst="rect">
            <a:avLst/>
          </a:prstGeom>
          <a:noFill/>
          <a:ln>
            <a:noFill/>
          </a:ln>
        </p:spPr>
        <p:txBody>
          <a:bodyPr vert="horz" lIns="35719" tIns="35719" rIns="35719" bIns="35719" rtlCol="0" anchor="ctr" anchorCtr="0">
            <a:spAutoFit/>
          </a:bodyPr>
          <a:lstStyle/>
          <a:p>
            <a:pPr marL="500045" indent="-401822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094" dirty="0">
                <a:latin typeface="Helvetica"/>
                <a:ea typeface="Helvetica"/>
                <a:cs typeface="Helvetica"/>
                <a:sym typeface="Helvetica"/>
              </a:rPr>
              <a:t>Used for Facial Recognition and other features that require RGB readings.</a:t>
            </a:r>
            <a:br>
              <a:rPr lang="en-US" sz="3094" dirty="0">
                <a:latin typeface="Helvetica"/>
                <a:ea typeface="Helvetica"/>
                <a:cs typeface="Helvetica"/>
                <a:sym typeface="Helvetica"/>
              </a:rPr>
            </a:br>
            <a:endParaRPr lang="en-US" sz="3094" dirty="0">
              <a:latin typeface="Helvetica"/>
              <a:ea typeface="Helvetica"/>
              <a:cs typeface="Helvetica"/>
              <a:sym typeface="Helvetica"/>
            </a:endParaRPr>
          </a:p>
          <a:p>
            <a:pPr marL="500045" indent="-401822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094" dirty="0">
                <a:latin typeface="Helvetica"/>
                <a:ea typeface="Helvetica"/>
                <a:cs typeface="Helvetica"/>
                <a:sym typeface="Helvetica"/>
              </a:rPr>
              <a:t>640 x 480px at 30fps</a:t>
            </a:r>
            <a:br>
              <a:rPr lang="en-US" sz="3094" dirty="0">
                <a:latin typeface="Helvetica"/>
                <a:ea typeface="Helvetica"/>
                <a:cs typeface="Helvetica"/>
                <a:sym typeface="Helvetica"/>
              </a:rPr>
            </a:br>
            <a:endParaRPr lang="en-US" sz="3094" dirty="0">
              <a:latin typeface="Helvetica"/>
              <a:ea typeface="Helvetica"/>
              <a:cs typeface="Helvetica"/>
              <a:sym typeface="Helvetica"/>
            </a:endParaRPr>
          </a:p>
          <a:p>
            <a:pPr marL="500045" indent="-401822">
              <a:lnSpc>
                <a:spcPct val="75000"/>
              </a:lnSpc>
              <a:buClrTx/>
              <a:buSzPct val="64814"/>
              <a:buFont typeface="Arial" pitchFamily="34" charset="0"/>
              <a:buChar char="•"/>
            </a:pPr>
            <a:r>
              <a:rPr lang="en-US" sz="3094" dirty="0">
                <a:latin typeface="Helvetica"/>
                <a:ea typeface="Helvetica"/>
                <a:cs typeface="Helvetica"/>
                <a:sym typeface="Helvetica"/>
              </a:rPr>
              <a:t>11-bit depth, meaning 2048 colors</a:t>
            </a:r>
          </a:p>
        </p:txBody>
      </p:sp>
      <p:pic>
        <p:nvPicPr>
          <p:cNvPr id="1030" name="Picture 6" descr="http://images.gizmag.com/hero/kinect-sens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078" y="4623792"/>
            <a:ext cx="3549551" cy="199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89031" y="4286250"/>
            <a:ext cx="147989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Helvetica" pitchFamily="34" charset="0"/>
                <a:cs typeface="Helvetica" pitchFamily="34" charset="0"/>
              </a:rPr>
              <a:t>RGB Camera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953250" y="4610859"/>
            <a:ext cx="1250483" cy="63979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19</TotalTime>
  <Words>413</Words>
  <Application>Microsoft Office PowerPoint</Application>
  <PresentationFormat>Widescreen</PresentationFormat>
  <Paragraphs>69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新細明體</vt:lpstr>
      <vt:lpstr>Arial</vt:lpstr>
      <vt:lpstr>Calibri</vt:lpstr>
      <vt:lpstr>Gill Sans MT</vt:lpstr>
      <vt:lpstr>Helvetica</vt:lpstr>
      <vt:lpstr>Impact</vt:lpstr>
      <vt:lpstr>Badge</vt:lpstr>
      <vt:lpstr>kinect</vt:lpstr>
      <vt:lpstr>Kinect for Xbox 360 Sensor</vt:lpstr>
      <vt:lpstr>PowerPoint Presentation</vt:lpstr>
      <vt:lpstr>PowerPoint Presentation</vt:lpstr>
      <vt:lpstr>Hardware</vt:lpstr>
      <vt:lpstr>3D Depth Sensors</vt:lpstr>
      <vt:lpstr>PowerPoint Presentation</vt:lpstr>
      <vt:lpstr>PowerPoint Presentation</vt:lpstr>
      <vt:lpstr>RGB Camera</vt:lpstr>
      <vt:lpstr>Microphones</vt:lpstr>
      <vt:lpstr>Processing</vt:lpstr>
      <vt:lpstr>Kinect SDK</vt:lpstr>
      <vt:lpstr>Camera Basics</vt:lpstr>
      <vt:lpstr>Depth Basics</vt:lpstr>
      <vt:lpstr>Skeletal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kinect</dc:title>
  <dc:creator>Vando Hai-jin</dc:creator>
  <cp:lastModifiedBy>Vando Hai-jin</cp:lastModifiedBy>
  <cp:revision>6</cp:revision>
  <dcterms:created xsi:type="dcterms:W3CDTF">2019-07-29T06:09:56Z</dcterms:created>
  <dcterms:modified xsi:type="dcterms:W3CDTF">2019-07-30T04:05:18Z</dcterms:modified>
</cp:coreProperties>
</file>