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92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10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2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824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387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35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97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18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617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35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19FF5D-70B1-451D-8B44-F86D916A181F}" type="datetimeFigureOut">
              <a:rPr lang="en-ID" smtClean="0"/>
              <a:t>05/08/2019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D742-BA7F-4DD1-9C16-3B11C0F60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Meeting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11717-E2AF-40B2-AD50-568A2D71C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Vando </a:t>
            </a:r>
            <a:r>
              <a:rPr lang="en-US" dirty="0" err="1"/>
              <a:t>Gusti</a:t>
            </a:r>
            <a:r>
              <a:rPr lang="en-US" dirty="0"/>
              <a:t> Al hakim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830431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AFA6-D3F1-4E0D-A355-0AE99B28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Writing Progress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D3E9-D6C6-41DC-81B6-303AC07F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D" dirty="0"/>
              <a:t>1) Discuss with prof Tsai:</a:t>
            </a:r>
            <a:endParaRPr lang="en-ID" sz="1800" dirty="0"/>
          </a:p>
          <a:p>
            <a:pPr lvl="1"/>
            <a:r>
              <a:rPr lang="en-ID" dirty="0"/>
              <a:t>About </a:t>
            </a:r>
            <a:r>
              <a:rPr lang="en-ID" b="1" dirty="0"/>
              <a:t>conference specified </a:t>
            </a:r>
            <a:r>
              <a:rPr lang="en-ID" dirty="0"/>
              <a:t>and </a:t>
            </a:r>
            <a:r>
              <a:rPr lang="en-ID" b="1" dirty="0"/>
              <a:t>prof Tsai’s name position </a:t>
            </a:r>
            <a:r>
              <a:rPr lang="en-ID" dirty="0"/>
              <a:t>at paper, is up to </a:t>
            </a:r>
            <a:r>
              <a:rPr lang="en-ID" dirty="0" err="1"/>
              <a:t>HCI&amp;Learning</a:t>
            </a:r>
            <a:r>
              <a:rPr lang="en-ID" dirty="0"/>
              <a:t> Lab.</a:t>
            </a:r>
            <a:endParaRPr lang="en-ID" sz="1600" dirty="0"/>
          </a:p>
          <a:p>
            <a:pPr lvl="0"/>
            <a:r>
              <a:rPr lang="en-ID" dirty="0"/>
              <a:t>2) Discuss with Mahesh:</a:t>
            </a:r>
            <a:endParaRPr lang="en-ID" sz="1800" dirty="0"/>
          </a:p>
          <a:p>
            <a:pPr lvl="1"/>
            <a:r>
              <a:rPr lang="en-ID" dirty="0"/>
              <a:t>We have plan to submit it to </a:t>
            </a:r>
            <a:r>
              <a:rPr lang="en-ID" b="1" dirty="0"/>
              <a:t>IEEE</a:t>
            </a:r>
            <a:r>
              <a:rPr lang="en-ID" dirty="0"/>
              <a:t> as soon as possible. So I’m looking for IEEE conference that Last Date of </a:t>
            </a:r>
            <a:r>
              <a:rPr lang="en-ID" b="1" dirty="0"/>
              <a:t>Submission in this year </a:t>
            </a:r>
            <a:r>
              <a:rPr lang="en-ID" dirty="0"/>
              <a:t>and </a:t>
            </a:r>
            <a:r>
              <a:rPr lang="en-ID" b="1" dirty="0"/>
              <a:t>Conference Dates in early up to middle year of 2020</a:t>
            </a:r>
            <a:r>
              <a:rPr lang="en-ID" dirty="0"/>
              <a:t>.</a:t>
            </a:r>
            <a:endParaRPr lang="en-ID" sz="1600" dirty="0"/>
          </a:p>
          <a:p>
            <a:pPr lvl="1"/>
            <a:r>
              <a:rPr lang="en-ID" dirty="0"/>
              <a:t>Target Place of conference: Asia region.</a:t>
            </a:r>
            <a:endParaRPr lang="en-ID" sz="1600" dirty="0"/>
          </a:p>
          <a:p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60326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2B53-2116-434D-9CD4-98E0A1D1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1156"/>
            <a:ext cx="10058400" cy="738664"/>
          </a:xfrm>
        </p:spPr>
        <p:txBody>
          <a:bodyPr/>
          <a:lstStyle/>
          <a:p>
            <a:r>
              <a:rPr lang="en-US" dirty="0"/>
              <a:t>Conference Survey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B60DC-F8B5-4BFD-BA3E-1132CC229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54"/>
          <a:stretch/>
        </p:blipFill>
        <p:spPr>
          <a:xfrm>
            <a:off x="151883" y="1737361"/>
            <a:ext cx="4024910" cy="2856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C6D46-DA00-47B5-84E6-409C4AB88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13"/>
          <a:stretch/>
        </p:blipFill>
        <p:spPr>
          <a:xfrm>
            <a:off x="4205206" y="1737360"/>
            <a:ext cx="4254889" cy="28578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15FEFC-593A-4152-B2DE-36B2A36B75A5}"/>
              </a:ext>
            </a:extLst>
          </p:cNvPr>
          <p:cNvSpPr/>
          <p:nvPr/>
        </p:nvSpPr>
        <p:spPr>
          <a:xfrm>
            <a:off x="258304" y="4992299"/>
            <a:ext cx="78938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/>
              <a:t>ACM, IEEE, IOP, AAAI</a:t>
            </a:r>
          </a:p>
          <a:p>
            <a:endParaRPr lang="en-ID" sz="1400" dirty="0"/>
          </a:p>
          <a:p>
            <a:r>
              <a:rPr lang="en-ID" sz="1400" i="1" dirty="0"/>
              <a:t>Keyword</a:t>
            </a:r>
            <a:r>
              <a:rPr lang="en-ID" sz="1400" dirty="0"/>
              <a:t>: robot, education, learning, </a:t>
            </a:r>
            <a:r>
              <a:rPr lang="en-ID" sz="1400" dirty="0" err="1"/>
              <a:t>humanrobotinteraction</a:t>
            </a:r>
            <a:r>
              <a:rPr lang="en-ID" sz="1400" dirty="0"/>
              <a:t>, social impacts, e-learning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DCD21-DF62-4537-8553-23BAA2EC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813" y="1737360"/>
            <a:ext cx="3594264" cy="39040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DD127A9-1DD1-4CB3-B05C-4D35D6388918}"/>
              </a:ext>
            </a:extLst>
          </p:cNvPr>
          <p:cNvSpPr/>
          <p:nvPr/>
        </p:nvSpPr>
        <p:spPr>
          <a:xfrm>
            <a:off x="8506813" y="3611105"/>
            <a:ext cx="993648" cy="612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2895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2B53-2116-434D-9CD4-98E0A1D1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466725"/>
          </a:xfrm>
        </p:spPr>
        <p:txBody>
          <a:bodyPr>
            <a:normAutofit/>
          </a:bodyPr>
          <a:lstStyle/>
          <a:p>
            <a:r>
              <a:rPr lang="en-US" sz="2800" dirty="0"/>
              <a:t>Result of Conference Survey</a:t>
            </a:r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F14DD-7FAD-4F2B-81F9-D1C904CC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152649"/>
            <a:ext cx="5029200" cy="3521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E96F4-B7F2-46E2-9073-53057B19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6" y="690562"/>
            <a:ext cx="3305175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5EDA5-A364-46C8-8BAE-C27F7C4BB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" y="690562"/>
            <a:ext cx="6791325" cy="2524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36E9DC-9CC0-45CC-B25C-9C3D7E566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90773"/>
            <a:ext cx="6715125" cy="36696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1727F9-7CEE-4951-8E3D-0D8CCA5B6F3E}"/>
              </a:ext>
            </a:extLst>
          </p:cNvPr>
          <p:cNvSpPr/>
          <p:nvPr/>
        </p:nvSpPr>
        <p:spPr>
          <a:xfrm>
            <a:off x="1533525" y="4695825"/>
            <a:ext cx="1323975" cy="219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283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37A0-8FCF-4051-9DB8-067514B84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DB431-F2D0-49A7-9818-873A3D1E8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653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C104-6DFA-42FE-9C4E-7097CE89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62BF-EB64-49A0-9884-8928D3D4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Paper searching</a:t>
            </a:r>
          </a:p>
          <a:p>
            <a:r>
              <a:rPr lang="en-US" sz="2400" dirty="0"/>
              <a:t>- Paper process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9157799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(1)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J Kennedy </a:t>
            </a:r>
            <a:r>
              <a:rPr lang="en-ID" sz="2400" i="1" dirty="0"/>
              <a:t>et al</a:t>
            </a:r>
            <a:r>
              <a:rPr lang="en-ID" sz="2400" dirty="0"/>
              <a:t>., “Social Robot Tutoring for Child Second Language Learning,” </a:t>
            </a:r>
            <a:r>
              <a:rPr lang="en-ID" sz="2400" i="1" dirty="0"/>
              <a:t>The Eleventh ACM/IEEE International Conference on Human Robot Interaction,</a:t>
            </a:r>
            <a:r>
              <a:rPr lang="en-ID" sz="2400" dirty="0"/>
              <a:t> pages 231-238.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AB3FE-5B01-49F1-B64B-D0A13363DF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988502"/>
            <a:ext cx="10083450" cy="20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93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(2)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G Gordon </a:t>
            </a:r>
            <a:r>
              <a:rPr lang="en-ID" sz="2400" i="1" dirty="0"/>
              <a:t>et al</a:t>
            </a:r>
            <a:r>
              <a:rPr lang="en-ID" sz="2400" dirty="0"/>
              <a:t>, “Affective Personalization of a Social Robot Tutor for Children’s Second Language Skills,” </a:t>
            </a:r>
            <a:r>
              <a:rPr lang="en-ID" sz="2400" i="1" dirty="0"/>
              <a:t>Proceedings of the Thirtieth AAAI Conference on Artificial Intelligence (AAAI-16)</a:t>
            </a:r>
            <a:r>
              <a:rPr lang="en-ID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32EEA-2A75-433A-B37E-AC7CD888BE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2140585"/>
            <a:ext cx="10002601" cy="22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75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(3)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K-Y Chin </a:t>
            </a:r>
            <a:r>
              <a:rPr lang="en-ID" sz="2400" i="1" dirty="0"/>
              <a:t>et al</a:t>
            </a:r>
            <a:r>
              <a:rPr lang="en-ID" sz="2400" dirty="0"/>
              <a:t>, “Impact of Using an Educational Robot-Based Learning System on Students’  Motivation in Elementary Education,” </a:t>
            </a:r>
            <a:r>
              <a:rPr lang="en-ID" sz="2400" i="1" dirty="0"/>
              <a:t>IEEE Transactions on Learning Technologies</a:t>
            </a:r>
            <a:r>
              <a:rPr lang="en-ID" sz="2400" dirty="0"/>
              <a:t>, vol. 7 , issue 4, pages 333 - 345.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7DC6E-FE2A-4E15-9235-5A07C5F67C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2162175"/>
            <a:ext cx="10075391" cy="22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99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(4)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M </a:t>
            </a:r>
            <a:r>
              <a:rPr lang="en-ID" sz="2400" dirty="0" err="1"/>
              <a:t>Fridin</a:t>
            </a:r>
            <a:r>
              <a:rPr lang="en-ID" sz="2400" dirty="0"/>
              <a:t>, “Storytelling by a kindergarten social assistive robot: A tool for constructive learning in preschool education,” </a:t>
            </a:r>
            <a:r>
              <a:rPr lang="en-ID" sz="2400" i="1" dirty="0"/>
              <a:t>Computers &amp; Education</a:t>
            </a:r>
            <a:r>
              <a:rPr lang="en-ID" sz="2400" dirty="0"/>
              <a:t>, vol. 70, pages 53 – 64.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B7DD0-A16B-4054-8F94-9CCD3B853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2291715"/>
            <a:ext cx="9994141" cy="1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4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(5)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P Baxter </a:t>
            </a:r>
            <a:r>
              <a:rPr lang="en-ID" sz="2400" i="1" dirty="0"/>
              <a:t>et al, </a:t>
            </a:r>
            <a:r>
              <a:rPr lang="en-ID" sz="2400" dirty="0"/>
              <a:t>“Robot education peers in a situated primary school study: Personalisation promotes child learning,” </a:t>
            </a:r>
            <a:r>
              <a:rPr lang="en-ID" sz="2400" i="1" dirty="0"/>
              <a:t>Public Library of Science (</a:t>
            </a:r>
            <a:r>
              <a:rPr lang="en-ID" sz="2400" i="1" dirty="0" err="1"/>
              <a:t>PLoS</a:t>
            </a:r>
            <a:r>
              <a:rPr lang="en-ID" sz="2400" i="1" dirty="0"/>
              <a:t> Journal) One 12.5 (2017)</a:t>
            </a:r>
            <a:r>
              <a:rPr lang="en-ID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DE51B-CA73-4942-88F8-4CC87654D5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190750"/>
            <a:ext cx="996401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2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(6)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A Sullivan, MU Bers, “Dancing robots: integrating art, music, and robotics in Singapore’s early childhood </a:t>
            </a:r>
            <a:r>
              <a:rPr lang="en-ID" sz="2400" dirty="0" err="1"/>
              <a:t>centers</a:t>
            </a:r>
            <a:r>
              <a:rPr lang="en-ID" sz="2400" dirty="0"/>
              <a:t>,” </a:t>
            </a:r>
            <a:r>
              <a:rPr lang="en-ID" sz="2400" i="1" dirty="0"/>
              <a:t>International Journal of Technology and Design Education</a:t>
            </a:r>
            <a:r>
              <a:rPr lang="en-ID" sz="2400" dirty="0"/>
              <a:t>, vol. 28, issue 2, page 325 – 346.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B1883-81FC-4BFB-8D84-28ABBB864C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279015"/>
            <a:ext cx="10061000" cy="20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74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(7)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J </a:t>
            </a:r>
            <a:r>
              <a:rPr lang="en-ID" sz="2400" dirty="0" err="1"/>
              <a:t>Kanero</a:t>
            </a:r>
            <a:r>
              <a:rPr lang="en-ID" sz="2400" dirty="0"/>
              <a:t> </a:t>
            </a:r>
            <a:r>
              <a:rPr lang="en-ID" sz="2400" i="1" dirty="0"/>
              <a:t>et al, </a:t>
            </a:r>
            <a:r>
              <a:rPr lang="en-ID" sz="2400" dirty="0"/>
              <a:t>“Social Robots for Early Language Learning: Current Evidence and Future Directions,” </a:t>
            </a:r>
            <a:r>
              <a:rPr lang="en-ID" sz="2400" i="1" dirty="0"/>
              <a:t>Child Development Perspectives</a:t>
            </a:r>
            <a:r>
              <a:rPr lang="en-ID" sz="2400" dirty="0"/>
              <a:t>, vol. 12, issue 3, pages 146 – 151.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149EE-9358-43F1-B6E9-051CD34477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309495"/>
            <a:ext cx="9944804" cy="19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96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159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Lab Meeting</vt:lpstr>
      <vt:lpstr>Outline</vt:lpstr>
      <vt:lpstr>Paper searching (1)  J Kennedy et al., “Social Robot Tutoring for Child Second Language Learning,” The Eleventh ACM/IEEE International Conference on Human Robot Interaction, pages 231-238.</vt:lpstr>
      <vt:lpstr>Paper searching (2)  G Gordon et al, “Affective Personalization of a Social Robot Tutor for Children’s Second Language Skills,” Proceedings of the Thirtieth AAAI Conference on Artificial Intelligence (AAAI-16).</vt:lpstr>
      <vt:lpstr>Paper searching (3)  K-Y Chin et al, “Impact of Using an Educational Robot-Based Learning System on Students’  Motivation in Elementary Education,” IEEE Transactions on Learning Technologies, vol. 7 , issue 4, pages 333 - 345.</vt:lpstr>
      <vt:lpstr>Paper searching (4)  M Fridin, “Storytelling by a kindergarten social assistive robot: A tool for constructive learning in preschool education,” Computers &amp; Education, vol. 70, pages 53 – 64.</vt:lpstr>
      <vt:lpstr>Paper searching (5)  P Baxter et al, “Robot education peers in a situated primary school study: Personalisation promotes child learning,” Public Library of Science (PLoS Journal) One 12.5 (2017).</vt:lpstr>
      <vt:lpstr>Paper searching (6)  A Sullivan, MU Bers, “Dancing robots: integrating art, music, and robotics in Singapore’s early childhood centers,” International Journal of Technology and Design Education, vol. 28, issue 2, page 325 – 346. </vt:lpstr>
      <vt:lpstr>Paper searching (7)  J Kanero et al, “Social Robots for Early Language Learning: Current Evidence and Future Directions,” Child Development Perspectives, vol. 12, issue 3, pages 146 – 151.</vt:lpstr>
      <vt:lpstr>Paper Writing Progress</vt:lpstr>
      <vt:lpstr>Conference Survey</vt:lpstr>
      <vt:lpstr>Result of Conference Survey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Vando Hai-jin</dc:creator>
  <cp:lastModifiedBy>Vando Hai-jin</cp:lastModifiedBy>
  <cp:revision>7</cp:revision>
  <dcterms:created xsi:type="dcterms:W3CDTF">2019-08-04T12:45:18Z</dcterms:created>
  <dcterms:modified xsi:type="dcterms:W3CDTF">2019-08-05T10:21:11Z</dcterms:modified>
</cp:coreProperties>
</file>