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5" r:id="rId27"/>
    <p:sldId id="282" r:id="rId28"/>
    <p:sldId id="296" r:id="rId29"/>
    <p:sldId id="283" r:id="rId30"/>
    <p:sldId id="297" r:id="rId31"/>
    <p:sldId id="284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673"/>
  </p:normalViewPr>
  <p:slideViewPr>
    <p:cSldViewPr snapToGrid="0" snapToObjects="1">
      <p:cViewPr>
        <p:scale>
          <a:sx n="100" d="100"/>
          <a:sy n="100" d="100"/>
        </p:scale>
        <p:origin x="-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dat2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nanuozdemir/SF_DAT_17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dat22" TargetMode="External"/><Relationship Id="rId5" Type="http://schemas.openxmlformats.org/officeDocument/2006/relationships/hyperlink" Target="http://github.com/sinanuozdemir/SF_DAT_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 to Git and GitHub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235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Navigating a GitHub repo (1 of 2)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Example repo: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github.com/</a:t>
            </a:r>
            <a:r>
              <a:rPr sz="2900">
                <a:hlinkClick r:id="rId2"/>
              </a:rPr>
              <a:t>sinanuozdemir/</a:t>
            </a:r>
            <a:r>
              <a:rPr lang="en-US" sz="2900">
                <a:hlinkClick r:id="rId2"/>
              </a:rPr>
              <a:t>sfdat22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Account name, repo name, description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Folder structure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Viewing files: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Rendered view (with syntax highlighting)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Raw view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README.md: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Describes a repo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Automatically displayed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787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Navigating a GitHub repo (2 of 2)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Commits: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One or more changes to one or more files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Revision highlighting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Commit comments are required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Most recent commit comment shown by filename</a:t>
            </a:r>
          </a:p>
          <a:p>
            <a:pPr lvl="0">
              <a:defRPr sz="1800"/>
            </a:pPr>
            <a:r>
              <a:rPr sz="320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12413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Creating a profile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1800"/>
            </a:pPr>
            <a:r>
              <a:rPr sz="3104"/>
              <a:t>Click on the signup button on the top-right</a:t>
            </a:r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r>
              <a:rPr sz="3104"/>
              <a:t>Choose a plan (one of them is free)</a:t>
            </a:r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r>
              <a:rPr sz="3104" b="1"/>
              <a:t>Remember your email and password!!!! You will need it again soon!!!!</a:t>
            </a:r>
          </a:p>
        </p:txBody>
      </p:sp>
      <p:pic>
        <p:nvPicPr>
          <p:cNvPr id="84" name="image1.png" descr="Screenshot 2015-06-15 19.56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4038601"/>
            <a:ext cx="9144000" cy="9179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III. Using Git with GitHub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461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Cloning a GitHub repo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Cloning == copying to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Like copying your Dropbox files to a new machine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First, change your working directory to where you want the repo you created to be stored: </a:t>
            </a:r>
            <a:r>
              <a:rPr sz="2900">
                <a:solidFill>
                  <a:srgbClr val="C00000"/>
                </a:solidFill>
              </a:rPr>
              <a:t>cd</a:t>
            </a:r>
            <a:endParaRPr lang="en-US" sz="290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defRPr sz="1800"/>
            </a:pPr>
            <a:endParaRPr sz="2900"/>
          </a:p>
          <a:p>
            <a:pPr>
              <a:spcBef>
                <a:spcPts val="600"/>
              </a:spcBef>
              <a:defRPr sz="1800"/>
            </a:pPr>
            <a:r>
              <a:rPr sz="2900"/>
              <a:t>Then, clone the repo: </a:t>
            </a:r>
            <a:r>
              <a:rPr sz="2900">
                <a:solidFill>
                  <a:srgbClr val="C00000"/>
                </a:solidFill>
              </a:rPr>
              <a:t>git clone &lt;URL&gt;</a:t>
            </a:r>
            <a:endParaRPr sz="29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Get HTTPS or SSH URL from GitHub (ends in .git)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Clones to a subdirectory of the working directory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No visual feedback when you type your password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Navigate </a:t>
            </a:r>
            <a:r>
              <a:rPr lang="en-US" sz="2900"/>
              <a:t>in</a:t>
            </a:r>
            <a:r>
              <a:rPr sz="2900"/>
              <a:t>to the repo (</a:t>
            </a:r>
            <a:r>
              <a:rPr sz="2900">
                <a:solidFill>
                  <a:srgbClr val="C00000"/>
                </a:solidFill>
              </a:rPr>
              <a:t>cd</a:t>
            </a:r>
            <a:r>
              <a:rPr sz="2900"/>
              <a:t>) then list the files (</a:t>
            </a:r>
            <a:r>
              <a:rPr sz="2900">
                <a:solidFill>
                  <a:srgbClr val="C00000"/>
                </a:solidFill>
              </a:rPr>
              <a:t>ls</a:t>
            </a:r>
            <a:r>
              <a:rPr sz="2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The url is on the repo page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643"/>
            <a:ext cx="9144000" cy="5917754"/>
          </a:xfrm>
          <a:prstGeom prst="rect">
            <a:avLst/>
          </a:prstGeom>
        </p:spPr>
      </p:pic>
      <p:pic>
        <p:nvPicPr>
          <p:cNvPr id="99" name="Picture 9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8911" y="3401378"/>
            <a:ext cx="1981200" cy="816769"/>
          </a:xfrm>
          <a:prstGeom prst="rect">
            <a:avLst/>
          </a:prstGeom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8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First Clone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First we will clone the main class repo!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will need to do this to stay up to date with all of class info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16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Before Cloning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endParaRPr sz="3200" dirty="0"/>
          </a:p>
          <a:p>
            <a:pPr lvl="0">
              <a:defRPr sz="1800"/>
            </a:pPr>
            <a:endParaRPr sz="3200" dirty="0"/>
          </a:p>
          <a:p>
            <a:pPr lvl="0">
              <a:defRPr sz="1800"/>
            </a:pPr>
            <a:r>
              <a:rPr sz="3200" dirty="0"/>
              <a:t>Move into a Directory that you want to store the info for the next 1</a:t>
            </a:r>
            <a:r>
              <a:rPr lang="en-US" sz="3200" dirty="0"/>
              <a:t>0</a:t>
            </a:r>
            <a:r>
              <a:rPr sz="3200" dirty="0"/>
              <a:t> </a:t>
            </a:r>
            <a:r>
              <a:rPr sz="3200" dirty="0" smtClean="0"/>
              <a:t>weeks</a:t>
            </a:r>
            <a:endParaRPr lang="en-US" sz="3200" dirty="0" smtClean="0"/>
          </a:p>
          <a:p>
            <a:pPr lvl="0">
              <a:defRPr sz="1800"/>
            </a:pPr>
            <a:endParaRPr lang="en-US" sz="3200" dirty="0"/>
          </a:p>
          <a:p>
            <a:pPr lvl="0">
              <a:defRPr sz="1800"/>
            </a:pPr>
            <a:r>
              <a:rPr lang="en-US" sz="3200" dirty="0" smtClean="0"/>
              <a:t>For my example, I will use my Desktop</a:t>
            </a:r>
            <a:endParaRPr sz="3200" dirty="0"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981200" y="-246698"/>
            <a:ext cx="8229600" cy="1508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dirty="0"/>
              <a:t>Before </a:t>
            </a:r>
            <a:r>
              <a:rPr dirty="0" smtClean="0"/>
              <a:t>Cloning</a:t>
            </a:r>
            <a:r>
              <a:rPr lang="en-US" dirty="0" smtClean="0"/>
              <a:t>  -- use pwd and ls </a:t>
            </a:r>
            <a:endParaRPr dirty="0"/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1663700" y="1600200"/>
            <a:ext cx="82296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0" indent="0" defTabSz="868680">
              <a:buNone/>
              <a:defRPr sz="1800"/>
            </a:pPr>
            <a:r>
              <a:rPr sz="2565"/>
              <a:t>git clone 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https://github.com/sinanuozdemir/</a:t>
            </a:r>
            <a:r>
              <a:rPr lang="en-US"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sfdat22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.git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18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363688" y="2967235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/>
              <a:t>During Cloning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05749"/>
            <a:ext cx="11033744" cy="216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62627"/>
            <a:ext cx="9305919" cy="18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After Cloning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have a new folder!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19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743635"/>
            <a:ext cx="13053557" cy="2599765"/>
          </a:xfrm>
          <a:prstGeom prst="rect">
            <a:avLst/>
          </a:prstGeom>
        </p:spPr>
      </p:pic>
      <p:sp>
        <p:nvSpPr>
          <p:cNvPr id="121" name="Shape 121"/>
          <p:cNvSpPr/>
          <p:nvPr/>
        </p:nvSpPr>
        <p:spPr>
          <a:xfrm>
            <a:off x="4648948" y="1668180"/>
            <a:ext cx="1675653" cy="1397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Agenda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571500" indent="-571500">
              <a:buFontTx/>
              <a:buAutoNum type="romanUcPeriod"/>
              <a:defRPr sz="1800"/>
            </a:pPr>
            <a:r>
              <a:rPr sz="3200"/>
              <a:t>Introduction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Exploring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Using Git with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Contributing on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16806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/>
              <a:t>Same as on Github!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 b="1"/>
              <a:t>cd</a:t>
            </a:r>
            <a:r>
              <a:rPr sz="3200"/>
              <a:t> into it and </a:t>
            </a:r>
            <a:r>
              <a:rPr sz="3200" b="1"/>
              <a:t>ls</a:t>
            </a:r>
          </a:p>
          <a:p>
            <a:pPr lvl="0">
              <a:defRPr sz="1800"/>
            </a:pPr>
            <a:r>
              <a:rPr sz="3200" b="1"/>
              <a:t>Try this now! (take 5 minutes)</a:t>
            </a:r>
            <a:endParaRPr lang="en-US" sz="3200" b="1"/>
          </a:p>
          <a:p>
            <a:pPr lvl="0">
              <a:defRPr sz="1800"/>
            </a:pPr>
            <a:r>
              <a:rPr lang="en-US" b="1"/>
              <a:t>T</a:t>
            </a:r>
            <a:r>
              <a:rPr lang="en-US" b="1" smtClean="0"/>
              <a:t>he .gitignore file is “ignored” and is only there to prevent cross-platform failures</a:t>
            </a:r>
            <a:endParaRPr sz="3200" b="1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20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029"/>
            <a:ext cx="8799285" cy="1808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5" b="29672"/>
          <a:stretch/>
        </p:blipFill>
        <p:spPr>
          <a:xfrm>
            <a:off x="1524000" y="3383988"/>
            <a:ext cx="9144000" cy="11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1981200" y="92077"/>
            <a:ext cx="8229600" cy="1508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1">
              <a:defRPr sz="1800"/>
            </a:pPr>
            <a:r>
              <a:rPr sz="4400"/>
              <a:t>Second Clone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Now we will clone your new repo!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First we have to make one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21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4000"/>
              <a:t>Creating a repo on GitHub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Click</a:t>
            </a:r>
            <a:r>
              <a:rPr lang="en-US" sz="3200"/>
              <a:t> the plus sign and then “New respository”</a:t>
            </a:r>
            <a:r>
              <a:rPr sz="3200"/>
              <a:t> on your profile: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Define name, description, public or private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Initialize with README (if you’re going to clone)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Please call it </a:t>
            </a:r>
            <a:r>
              <a:rPr lang="en-US" sz="2800" b="1"/>
              <a:t>sfdat22_work</a:t>
            </a:r>
            <a:endParaRPr sz="28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Nothing has happened to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This was done on GitHub</a:t>
            </a:r>
            <a:r>
              <a:rPr lang="en-US" sz="2800"/>
              <a:t>, the website</a:t>
            </a:r>
            <a:endParaRPr sz="2800"/>
          </a:p>
        </p:txBody>
      </p:sp>
      <p:pic>
        <p:nvPicPr>
          <p:cNvPr id="134" name="image2.png" descr="Screenshot 2015-06-15 19.54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5035708"/>
            <a:ext cx="2438400" cy="1822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93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Preview of what you’re about to do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sz="2784" b="1"/>
              <a:t>clone</a:t>
            </a:r>
            <a:r>
              <a:rPr sz="2784"/>
              <a:t>”) your new GitHub repo to your computer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Make some file changes locally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Save those changes locally </a:t>
            </a:r>
            <a:r>
              <a:rPr sz="2784" smtClean="0"/>
              <a:t>(</a:t>
            </a:r>
            <a:r>
              <a:rPr lang="en-US" sz="2784" smtClean="0"/>
              <a:t> “</a:t>
            </a:r>
            <a:r>
              <a:rPr lang="en-US" sz="2784" b="1" smtClean="0"/>
              <a:t>add</a:t>
            </a:r>
            <a:r>
              <a:rPr lang="en-US" sz="2784" smtClean="0"/>
              <a:t>” and </a:t>
            </a:r>
            <a:r>
              <a:rPr sz="2784" smtClean="0"/>
              <a:t>“</a:t>
            </a:r>
            <a:r>
              <a:rPr sz="2784" b="1" smtClean="0"/>
              <a:t>commit</a:t>
            </a:r>
            <a:r>
              <a:rPr sz="2784"/>
              <a:t>” them)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Update your GitHub repo with those changes (“</a:t>
            </a:r>
            <a:r>
              <a:rPr sz="2784" b="1"/>
              <a:t>push</a:t>
            </a:r>
            <a:r>
              <a:rPr sz="2784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20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4000"/>
              <a:t>Preview of what you’re about to do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defTabSz="795527">
              <a:spcBef>
                <a:spcPts val="600"/>
              </a:spcBef>
              <a:buNone/>
              <a:defRPr sz="1800"/>
            </a:pPr>
            <a:r>
              <a:rPr sz="2784" b="1" dirty="0" smtClean="0"/>
              <a:t>SUPER </a:t>
            </a:r>
            <a:r>
              <a:rPr sz="2784" b="1" dirty="0"/>
              <a:t>IMPORTANT:</a:t>
            </a:r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sz="2784" dirty="0"/>
              <a:t>Make sure that you </a:t>
            </a:r>
            <a:r>
              <a:rPr sz="2784" b="1" dirty="0"/>
              <a:t>LEAVE </a:t>
            </a:r>
            <a:r>
              <a:rPr lang="en-US" sz="2784" b="1" dirty="0" smtClean="0"/>
              <a:t>sfdat22</a:t>
            </a:r>
            <a:r>
              <a:rPr sz="2784" dirty="0" smtClean="0"/>
              <a:t> </a:t>
            </a:r>
            <a:r>
              <a:rPr sz="2784" dirty="0"/>
              <a:t>before cloning the new repo</a:t>
            </a:r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sz="2784" dirty="0"/>
              <a:t>cd </a:t>
            </a:r>
            <a:r>
              <a:rPr sz="2784" dirty="0" smtClean="0"/>
              <a:t>..</a:t>
            </a:r>
            <a:endParaRPr lang="en-US" sz="2784" dirty="0" smtClean="0"/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lang="en-US" sz="2784" dirty="0" smtClean="0"/>
              <a:t>Never clone a </a:t>
            </a:r>
            <a:r>
              <a:rPr lang="en-US" sz="2784" dirty="0" err="1" smtClean="0"/>
              <a:t>git</a:t>
            </a:r>
            <a:r>
              <a:rPr lang="en-US" sz="2784" dirty="0" smtClean="0"/>
              <a:t> repo inside of another </a:t>
            </a:r>
            <a:r>
              <a:rPr lang="en-US" sz="2784" dirty="0" err="1" smtClean="0"/>
              <a:t>git</a:t>
            </a:r>
            <a:r>
              <a:rPr lang="en-US" sz="2784" dirty="0" smtClean="0"/>
              <a:t> repo!!!</a:t>
            </a:r>
          </a:p>
          <a:p>
            <a:pPr marL="1153287" lvl="2" indent="-298322" defTabSz="795527">
              <a:spcBef>
                <a:spcPts val="600"/>
              </a:spcBef>
              <a:defRPr sz="1800"/>
            </a:pPr>
            <a:r>
              <a:rPr lang="en-US" sz="2384" dirty="0" smtClean="0"/>
              <a:t>Unless you </a:t>
            </a:r>
            <a:r>
              <a:rPr lang="en-US" sz="2384" dirty="0" smtClean="0"/>
              <a:t>wish </a:t>
            </a:r>
            <a:r>
              <a:rPr lang="en-US" sz="2384" dirty="0" smtClean="0"/>
              <a:t>to call upon </a:t>
            </a:r>
            <a:r>
              <a:rPr lang="en-US" sz="2384" dirty="0" smtClean="0"/>
              <a:t>the minions </a:t>
            </a:r>
            <a:r>
              <a:rPr lang="en-US" sz="2384" dirty="0" smtClean="0"/>
              <a:t>of the darkness. In which case please contact </a:t>
            </a:r>
            <a:r>
              <a:rPr lang="en-US" sz="2384" dirty="0" smtClean="0"/>
              <a:t>your course advisor now</a:t>
            </a:r>
            <a:endParaRPr sz="2384" dirty="0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pPr lvl="0">
              <a:defRPr sz="1800"/>
            </a:pPr>
            <a:r>
              <a:rPr sz="4000"/>
              <a:t>Making changes, checking your status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 dirty="0"/>
              <a:t>Making changes: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Modify README.md in any text editor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Create a new file: </a:t>
            </a:r>
            <a:r>
              <a:rPr sz="2250" dirty="0">
                <a:solidFill>
                  <a:srgbClr val="C00000"/>
                </a:solidFill>
              </a:rPr>
              <a:t>touch </a:t>
            </a:r>
            <a:r>
              <a:rPr lang="en-US" sz="2250" dirty="0" smtClean="0">
                <a:solidFill>
                  <a:srgbClr val="C00000"/>
                </a:solidFill>
              </a:rPr>
              <a:t>test.txt</a:t>
            </a:r>
            <a:endParaRPr sz="2250" dirty="0"/>
          </a:p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 dirty="0"/>
              <a:t>Check your status: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 </a:t>
            </a:r>
            <a:r>
              <a:rPr sz="2250" dirty="0">
                <a:solidFill>
                  <a:srgbClr val="C00000"/>
                </a:solidFill>
              </a:rPr>
              <a:t>git status</a:t>
            </a:r>
            <a:endParaRPr sz="2250" dirty="0"/>
          </a:p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 dirty="0"/>
              <a:t>File statuses (possibly color-coded):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Untracked (red)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Tracked and modified (red)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Staged for committing (green)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 dirty="0"/>
              <a:t>Committed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endParaRPr sz="2250" dirty="0"/>
          </a:p>
          <a:p>
            <a:pPr marL="308609" indent="-308609" defTabSz="822959">
              <a:spcBef>
                <a:spcPts val="600"/>
              </a:spcBef>
              <a:defRPr sz="1800"/>
            </a:pPr>
            <a:r>
              <a:rPr sz="2880" dirty="0"/>
              <a:t>Try this now! (take </a:t>
            </a:r>
            <a:r>
              <a:rPr lang="en-US" sz="2880" dirty="0"/>
              <a:t>1</a:t>
            </a:r>
            <a:r>
              <a:rPr sz="2880" dirty="0" smtClean="0"/>
              <a:t> minute)</a:t>
            </a:r>
            <a:endParaRPr sz="2880" dirty="0"/>
          </a:p>
        </p:txBody>
      </p:sp>
    </p:spTree>
    <p:extLst>
      <p:ext uri="{BB962C8B-B14F-4D97-AF65-F5344CB8AC3E}">
        <p14:creationId xmlns:p14="http://schemas.microsoft.com/office/powerpoint/2010/main" val="10756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0200"/>
            <a:ext cx="12099817" cy="4914900"/>
          </a:xfrm>
          <a:prstGeom prst="rect">
            <a:avLst/>
          </a:prstGeom>
        </p:spPr>
      </p:pic>
      <p:sp>
        <p:nvSpPr>
          <p:cNvPr id="6" name="Shape 121"/>
          <p:cNvSpPr/>
          <p:nvPr/>
        </p:nvSpPr>
        <p:spPr>
          <a:xfrm>
            <a:off x="5766548" y="1"/>
            <a:ext cx="2704352" cy="96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121"/>
          <p:cNvSpPr/>
          <p:nvPr/>
        </p:nvSpPr>
        <p:spPr>
          <a:xfrm>
            <a:off x="5855448" y="965201"/>
            <a:ext cx="2069352" cy="850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49300" y="6223000"/>
            <a:ext cx="567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Make sure you are in sfdat22_work and </a:t>
            </a:r>
            <a:r>
              <a:rPr lang="en-US" b="1" smtClean="0"/>
              <a:t>NOT</a:t>
            </a:r>
            <a:r>
              <a:rPr lang="en-US" smtClean="0"/>
              <a:t> sfdat22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Committing changes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 dirty="0"/>
              <a:t>Stage changes for committing:</a:t>
            </a:r>
          </a:p>
          <a:p>
            <a:pPr marL="705802" lvl="1" indent="-271462" defTabSz="868680">
              <a:defRPr sz="1800"/>
            </a:pPr>
            <a:r>
              <a:rPr sz="2375" dirty="0"/>
              <a:t>Add all “red” files: </a:t>
            </a:r>
            <a:r>
              <a:rPr sz="2375" dirty="0">
                <a:solidFill>
                  <a:srgbClr val="C00000"/>
                </a:solidFill>
              </a:rPr>
              <a:t>git add .</a:t>
            </a:r>
            <a:endParaRPr sz="2375" dirty="0"/>
          </a:p>
          <a:p>
            <a:pPr marL="325754" indent="-325754" defTabSz="868680">
              <a:spcBef>
                <a:spcPts val="600"/>
              </a:spcBef>
              <a:defRPr sz="1800"/>
            </a:pPr>
            <a:endParaRPr lang="en-US" sz="2755" dirty="0" smtClean="0"/>
          </a:p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 dirty="0" smtClean="0"/>
              <a:t>Commit </a:t>
            </a:r>
            <a:r>
              <a:rPr sz="2755" dirty="0"/>
              <a:t>changes:</a:t>
            </a:r>
          </a:p>
          <a:p>
            <a:pPr marL="705802" lvl="1" indent="-271462" defTabSz="868680">
              <a:defRPr sz="1800"/>
            </a:pPr>
            <a:r>
              <a:rPr sz="2375" dirty="0"/>
              <a:t> </a:t>
            </a:r>
            <a:r>
              <a:rPr sz="2375" dirty="0">
                <a:solidFill>
                  <a:srgbClr val="C00000"/>
                </a:solidFill>
              </a:rPr>
              <a:t>git commit -m “message about commit”</a:t>
            </a:r>
            <a:endParaRPr sz="2375" dirty="0"/>
          </a:p>
          <a:p>
            <a:pPr marL="325754" indent="-325754" defTabSz="868680">
              <a:spcBef>
                <a:spcPts val="600"/>
              </a:spcBef>
              <a:defRPr sz="1800"/>
            </a:pPr>
            <a:endParaRPr lang="en-US" sz="2755" dirty="0" smtClean="0"/>
          </a:p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 dirty="0" smtClean="0"/>
              <a:t>Check </a:t>
            </a:r>
            <a:r>
              <a:rPr sz="2755" dirty="0"/>
              <a:t>your status again!</a:t>
            </a:r>
          </a:p>
          <a:p>
            <a:pPr marL="325754" indent="-325754" defTabSz="868680">
              <a:spcBef>
                <a:spcPts val="600"/>
              </a:spcBef>
              <a:defRPr sz="1800"/>
            </a:pPr>
            <a:endParaRPr sz="2755" dirty="0"/>
          </a:p>
          <a:p>
            <a:pPr marL="325754" indent="-325754" defTabSz="868680">
              <a:defRPr sz="1800"/>
            </a:pPr>
            <a:r>
              <a:rPr sz="3040" dirty="0"/>
              <a:t>Try this now! (take </a:t>
            </a:r>
            <a:r>
              <a:rPr lang="en-US" sz="3040" dirty="0"/>
              <a:t>3</a:t>
            </a:r>
            <a:r>
              <a:rPr sz="3040" dirty="0" smtClean="0"/>
              <a:t> </a:t>
            </a:r>
            <a:r>
              <a:rPr sz="3040" dirty="0"/>
              <a:t>minutes)</a:t>
            </a:r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5200" cy="4538762"/>
          </a:xfrm>
        </p:spPr>
      </p:pic>
      <p:sp>
        <p:nvSpPr>
          <p:cNvPr id="6" name="Shape 121"/>
          <p:cNvSpPr/>
          <p:nvPr/>
        </p:nvSpPr>
        <p:spPr>
          <a:xfrm>
            <a:off x="6197600" y="-232569"/>
            <a:ext cx="5829300" cy="145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21"/>
          <p:cNvSpPr/>
          <p:nvPr/>
        </p:nvSpPr>
        <p:spPr>
          <a:xfrm>
            <a:off x="5906248" y="1468437"/>
            <a:ext cx="3174252" cy="915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Pushing to GitHub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Everything you’ve done to your cloned repo (so far) has been local</a:t>
            </a:r>
          </a:p>
          <a:p>
            <a:pPr lvl="0">
              <a:defRPr sz="1800"/>
            </a:pPr>
            <a:r>
              <a:rPr sz="3200"/>
              <a:t>You’ve been working in the “master” branch</a:t>
            </a:r>
          </a:p>
          <a:p>
            <a:pPr lvl="0">
              <a:defRPr sz="1800"/>
            </a:pPr>
            <a:r>
              <a:rPr sz="3200"/>
              <a:t>Push committed changes to GitHub: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Like syncing local file changes to Dropbox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 </a:t>
            </a:r>
            <a:r>
              <a:rPr sz="2800">
                <a:solidFill>
                  <a:srgbClr val="C00000"/>
                </a:solidFill>
              </a:rPr>
              <a:t>git push &lt;remote&gt; &lt;branch&gt;</a:t>
            </a:r>
            <a:endParaRPr sz="28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Often: </a:t>
            </a:r>
            <a:r>
              <a:rPr sz="2800">
                <a:solidFill>
                  <a:srgbClr val="C00000"/>
                </a:solidFill>
              </a:rPr>
              <a:t>git push origin master</a:t>
            </a:r>
            <a:endParaRPr sz="2800"/>
          </a:p>
          <a:p>
            <a:pPr lvl="0">
              <a:defRPr sz="1800"/>
            </a:pPr>
            <a:r>
              <a:rPr sz="3200"/>
              <a:t>Refresh your GitHub repo to check!</a:t>
            </a:r>
          </a:p>
        </p:txBody>
      </p:sp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I. Introduction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79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9" y="1012031"/>
            <a:ext cx="13360400" cy="3862611"/>
          </a:xfrm>
          <a:prstGeom prst="rect">
            <a:avLst/>
          </a:prstGeom>
        </p:spPr>
      </p:pic>
      <p:sp>
        <p:nvSpPr>
          <p:cNvPr id="5" name="Shape 121"/>
          <p:cNvSpPr/>
          <p:nvPr/>
        </p:nvSpPr>
        <p:spPr>
          <a:xfrm>
            <a:off x="6782548" y="778669"/>
            <a:ext cx="5409452" cy="1260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3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Quick recap of what you’ve done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Created a repo on GitHub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Cloned repo to your local computer (</a:t>
            </a:r>
            <a:r>
              <a:rPr sz="2900">
                <a:solidFill>
                  <a:srgbClr val="C00000"/>
                </a:solidFill>
              </a:rPr>
              <a:t>git clone</a:t>
            </a:r>
            <a:r>
              <a:rPr sz="2900"/>
              <a:t>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Automatically sets up your “origin” remote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Made two file changes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Staged changes for committing (</a:t>
            </a:r>
            <a:r>
              <a:rPr sz="2900">
                <a:solidFill>
                  <a:srgbClr val="C00000"/>
                </a:solidFill>
              </a:rPr>
              <a:t>git add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Committed changes (</a:t>
            </a:r>
            <a:r>
              <a:rPr sz="2900">
                <a:solidFill>
                  <a:srgbClr val="C00000"/>
                </a:solidFill>
              </a:rPr>
              <a:t>git commit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Pushed changes to GitHub (</a:t>
            </a:r>
            <a:r>
              <a:rPr sz="2900">
                <a:solidFill>
                  <a:srgbClr val="C00000"/>
                </a:solidFill>
              </a:rPr>
              <a:t>git push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Inspected along the way (</a:t>
            </a:r>
            <a:r>
              <a:rPr sz="2900">
                <a:solidFill>
                  <a:srgbClr val="C00000"/>
                </a:solidFill>
              </a:rPr>
              <a:t>git remote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status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log</a:t>
            </a:r>
            <a:r>
              <a:rPr sz="2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6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 smtClean="0"/>
              <a:t>Before </a:t>
            </a:r>
            <a:r>
              <a:rPr sz="4000" dirty="0"/>
              <a:t>you </a:t>
            </a:r>
            <a:r>
              <a:rPr sz="4000" dirty="0" smtClean="0"/>
              <a:t>leave</a:t>
            </a:r>
            <a:r>
              <a:rPr lang="en-US" sz="4000" dirty="0" smtClean="0"/>
              <a:t> today</a:t>
            </a:r>
            <a:endParaRPr sz="4000"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1800"/>
            </a:pPr>
            <a:r>
              <a:rPr sz="3072"/>
              <a:t>Install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 </a:t>
            </a:r>
            <a:r>
              <a:rPr sz="3072"/>
              <a:t>on your machine</a:t>
            </a:r>
          </a:p>
          <a:p>
            <a:pPr marL="329184" indent="-329184" defTabSz="877823"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Make a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Github </a:t>
            </a:r>
            <a:r>
              <a:rPr sz="3072"/>
              <a:t>Profile on the web</a:t>
            </a:r>
          </a:p>
          <a:p>
            <a:pPr marL="0" indent="0" defTabSz="877823">
              <a:buNone/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Create your own repo, call it </a:t>
            </a:r>
            <a:r>
              <a:rPr sz="3072" smtClean="0"/>
              <a:t>“</a:t>
            </a:r>
            <a:r>
              <a:rPr lang="en-US" sz="3072" smtClean="0"/>
              <a:t>sfdat22</a:t>
            </a:r>
            <a:r>
              <a:rPr sz="3072" smtClean="0"/>
              <a:t>” </a:t>
            </a:r>
            <a:r>
              <a:rPr sz="3072"/>
              <a:t>and clone it to your machine</a:t>
            </a:r>
          </a:p>
          <a:p>
            <a:pPr marL="329184" indent="-329184" defTabSz="877823"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Clone the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class repo</a:t>
            </a:r>
            <a:endParaRPr sz="3072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810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uild="p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some coffee, you’ve earned it because you’ve learned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IV. Bonus Content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362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Git installation and setup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Installation: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tiny.cc/installgit</a:t>
            </a:r>
            <a:endParaRPr sz="2900"/>
          </a:p>
          <a:p>
            <a:pPr>
              <a:spcBef>
                <a:spcPts val="600"/>
              </a:spcBef>
              <a:defRPr sz="1800"/>
            </a:pPr>
            <a:r>
              <a:rPr sz="2900"/>
              <a:t>Open Git Bash (Windows) or Terminal (Mac/Linux):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user.name “YOUR FULL NAME”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user.email “YOUR EMAIL”</a:t>
            </a:r>
            <a:endParaRPr sz="2500"/>
          </a:p>
          <a:p>
            <a:pPr>
              <a:spcBef>
                <a:spcPts val="600"/>
              </a:spcBef>
              <a:defRPr sz="1800"/>
            </a:pPr>
            <a:r>
              <a:rPr sz="2900"/>
              <a:t>Use the same email address you used with your GitHub account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Generate SSH keys (optional):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tiny.cc/gitssh</a:t>
            </a:r>
            <a:endParaRPr sz="29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More secure that HTTPS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21201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/>
              <a:t>Checking your remotes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A “remote alias” is a reference to a repo not on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Like a connection to your Dropbox account</a:t>
            </a:r>
          </a:p>
          <a:p>
            <a:pPr lvl="0">
              <a:defRPr sz="1800"/>
            </a:pPr>
            <a:r>
              <a:rPr sz="3200"/>
              <a:t>View remotes: </a:t>
            </a:r>
            <a:r>
              <a:rPr sz="3200">
                <a:solidFill>
                  <a:srgbClr val="C00000"/>
                </a:solidFill>
              </a:rPr>
              <a:t>git remote -v</a:t>
            </a:r>
          </a:p>
          <a:p>
            <a:pPr lvl="0">
              <a:defRPr sz="1800"/>
            </a:pPr>
            <a:r>
              <a:rPr sz="3200"/>
              <a:t>“origin” remote was set up by “git clone”</a:t>
            </a:r>
          </a:p>
          <a:p>
            <a:pPr lvl="0">
              <a:defRPr sz="1800"/>
            </a:pPr>
            <a:r>
              <a:rPr sz="320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18617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Two ways to initialize Git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Initialize on GitHub: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Create a repo on GitHub (with README)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Clone to your local machine</a:t>
            </a:r>
          </a:p>
          <a:p>
            <a:pPr lvl="0">
              <a:defRPr sz="1800"/>
            </a:pPr>
            <a:r>
              <a:rPr sz="3200"/>
              <a:t>Initialize locally: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Initialize Git in existing local directory: </a:t>
            </a:r>
            <a:r>
              <a:rPr sz="2800">
                <a:solidFill>
                  <a:srgbClr val="C00000"/>
                </a:solidFill>
              </a:rPr>
              <a:t>git init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Create a repo on GitHub (without README)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Add remote: </a:t>
            </a:r>
            <a:r>
              <a:rPr sz="2800">
                <a:solidFill>
                  <a:srgbClr val="C00000"/>
                </a:solidFill>
              </a:rPr>
              <a:t>git remote add origin &lt;URL&gt;</a:t>
            </a:r>
          </a:p>
        </p:txBody>
      </p:sp>
    </p:spTree>
    <p:extLst>
      <p:ext uri="{BB962C8B-B14F-4D97-AF65-F5344CB8AC3E}">
        <p14:creationId xmlns:p14="http://schemas.microsoft.com/office/powerpoint/2010/main" val="11967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Deleting or moving a repo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Deleting a GitHub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Settings, then Delete</a:t>
            </a:r>
          </a:p>
          <a:p>
            <a:pPr lvl="0">
              <a:defRPr sz="1800"/>
            </a:pPr>
            <a:r>
              <a:rPr sz="3200"/>
              <a:t>Deleting a local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Just delete the folder!</a:t>
            </a:r>
          </a:p>
          <a:p>
            <a:pPr lvl="0">
              <a:defRPr sz="1800"/>
            </a:pPr>
            <a:r>
              <a:rPr sz="3200"/>
              <a:t>Moving a local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Just move the folder!</a:t>
            </a:r>
          </a:p>
        </p:txBody>
      </p:sp>
    </p:spTree>
    <p:extLst>
      <p:ext uri="{BB962C8B-B14F-4D97-AF65-F5344CB8AC3E}">
        <p14:creationId xmlns:p14="http://schemas.microsoft.com/office/powerpoint/2010/main" val="1124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Excluding files from a repo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 “.gitignore” file in your repo: </a:t>
            </a:r>
            <a:r>
              <a:rPr sz="3200">
                <a:solidFill>
                  <a:srgbClr val="C00000"/>
                </a:solidFill>
              </a:rPr>
              <a:t>touch .gitignore</a:t>
            </a:r>
          </a:p>
          <a:p>
            <a:pPr lvl="0">
              <a:defRPr sz="1800"/>
            </a:pPr>
            <a:r>
              <a:rPr sz="3200"/>
              <a:t>Specify exclusions, one per line: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Single files: pip-log.txt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All files with a matching extension: *.pyc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Directories: env/</a:t>
            </a:r>
          </a:p>
          <a:p>
            <a:pPr lvl="0">
              <a:defRPr sz="1800"/>
            </a:pPr>
            <a:r>
              <a:rPr sz="3200"/>
              <a:t>Templates: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github.com/github/gitignore</a:t>
            </a:r>
          </a:p>
        </p:txBody>
      </p:sp>
    </p:spTree>
    <p:extLst>
      <p:ext uri="{BB962C8B-B14F-4D97-AF65-F5344CB8AC3E}">
        <p14:creationId xmlns:p14="http://schemas.microsoft.com/office/powerpoint/2010/main" val="9732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Why learn version control?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is useful when you write code, and data scientists write code</a:t>
            </a:r>
          </a:p>
          <a:p>
            <a:pPr lvl="0">
              <a:defRPr sz="1800"/>
            </a:pPr>
            <a:r>
              <a:rPr sz="3200"/>
              <a:t>Enables teams to easily collaborate on the same codebase</a:t>
            </a:r>
          </a:p>
          <a:p>
            <a:pPr lvl="0">
              <a:defRPr sz="1800"/>
            </a:pPr>
            <a:r>
              <a:rPr sz="3200"/>
              <a:t>Enables you to contribute to open source projects</a:t>
            </a:r>
          </a:p>
          <a:p>
            <a:pPr lvl="0">
              <a:defRPr sz="1800"/>
            </a:pPr>
            <a:r>
              <a:rPr sz="3200"/>
              <a:t>Attractive skill for employment</a:t>
            </a:r>
          </a:p>
        </p:txBody>
      </p:sp>
    </p:spTree>
    <p:extLst>
      <p:ext uri="{BB962C8B-B14F-4D97-AF65-F5344CB8AC3E}">
        <p14:creationId xmlns:p14="http://schemas.microsoft.com/office/powerpoint/2010/main" val="115157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Gists: lightweight repos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You have access to Gist: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gist.github.com</a:t>
            </a:r>
            <a:endParaRPr sz="3200"/>
          </a:p>
          <a:p>
            <a:pPr lvl="0">
              <a:defRPr sz="1800"/>
            </a:pPr>
            <a:r>
              <a:rPr sz="3200"/>
              <a:t>Add one or more files</a:t>
            </a:r>
          </a:p>
          <a:p>
            <a:pPr lvl="0">
              <a:defRPr sz="1800"/>
            </a:pPr>
            <a:r>
              <a:rPr sz="3200"/>
              <a:t>Supports cloning, forking, commenting, committing</a:t>
            </a:r>
          </a:p>
          <a:p>
            <a:pPr lvl="0">
              <a:defRPr sz="1800"/>
            </a:pPr>
            <a:r>
              <a:rPr sz="3200"/>
              <a:t>Can be public or secret (not private)</a:t>
            </a:r>
          </a:p>
          <a:p>
            <a:pPr lvl="0">
              <a:defRPr sz="1800"/>
            </a:pPr>
            <a:r>
              <a:rPr sz="3200"/>
              <a:t>Useful for snippets, embedding, IPython nbviewer, etc.</a:t>
            </a:r>
          </a:p>
        </p:txBody>
      </p:sp>
    </p:spTree>
    <p:extLst>
      <p:ext uri="{BB962C8B-B14F-4D97-AF65-F5344CB8AC3E}">
        <p14:creationId xmlns:p14="http://schemas.microsoft.com/office/powerpoint/2010/main" val="12196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Useful to learn next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Working with branches</a:t>
            </a:r>
          </a:p>
          <a:p>
            <a:pPr lvl="0">
              <a:defRPr sz="1800"/>
            </a:pPr>
            <a:r>
              <a:rPr sz="3200"/>
              <a:t>Rolling back changes</a:t>
            </a:r>
          </a:p>
          <a:p>
            <a:pPr lvl="0">
              <a:defRPr sz="1800"/>
            </a:pPr>
            <a:r>
              <a:rPr sz="3200"/>
              <a:t>Resolving merge conflicts</a:t>
            </a:r>
          </a:p>
          <a:p>
            <a:pPr lvl="0">
              <a:defRPr sz="1800"/>
            </a:pPr>
            <a:r>
              <a:rPr sz="3200"/>
              <a:t>Fixing LF/CRLF issues</a:t>
            </a:r>
          </a:p>
        </p:txBody>
      </p:sp>
    </p:spTree>
    <p:extLst>
      <p:ext uri="{BB962C8B-B14F-4D97-AF65-F5344CB8AC3E}">
        <p14:creationId xmlns:p14="http://schemas.microsoft.com/office/powerpoint/2010/main" val="11793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What is Git?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system that allows you to track files and file changes in a repository (“repo”)</a:t>
            </a:r>
          </a:p>
          <a:p>
            <a:pPr lvl="0">
              <a:defRPr sz="1800"/>
            </a:pPr>
            <a:r>
              <a:rPr sz="3200"/>
              <a:t>Primarily used by software developers</a:t>
            </a:r>
          </a:p>
          <a:p>
            <a:pPr lvl="0">
              <a:defRPr sz="1800"/>
            </a:pPr>
            <a:r>
              <a:rPr sz="3200"/>
              <a:t>Most widely used version control system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Alternatives: Mercurial, Subversion, CVS</a:t>
            </a:r>
          </a:p>
          <a:p>
            <a:pPr lvl="0">
              <a:defRPr sz="1800"/>
            </a:pPr>
            <a:r>
              <a:rPr sz="3200"/>
              <a:t>Runs from the command line (usually)</a:t>
            </a:r>
          </a:p>
          <a:p>
            <a:pPr lvl="0">
              <a:defRPr sz="1800"/>
            </a:pPr>
            <a:r>
              <a:rPr sz="320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2590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What is GitHub?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1800"/>
            </a:pPr>
            <a:r>
              <a:rPr sz="3168"/>
              <a:t>A website, not a version control system</a:t>
            </a:r>
          </a:p>
          <a:p>
            <a:pPr marL="339470" indent="-339470" defTabSz="905255">
              <a:defRPr sz="1800"/>
            </a:pPr>
            <a:r>
              <a:rPr sz="3168"/>
              <a:t>Allows you to put your Git repos online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Largest code host in the world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Alternative: Bitbucket</a:t>
            </a:r>
          </a:p>
          <a:p>
            <a:pPr marL="339470" indent="-339470" defTabSz="905255">
              <a:defRPr sz="1800"/>
            </a:pPr>
            <a:r>
              <a:rPr sz="3168"/>
              <a:t>Benefits of GitHub: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Backup of files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Visual interface for navigating repos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Makes repo collaboration easy</a:t>
            </a:r>
          </a:p>
          <a:p>
            <a:pPr marL="339470" indent="-339470" defTabSz="905255">
              <a:defRPr sz="1800"/>
            </a:pPr>
            <a:r>
              <a:rPr sz="3168"/>
              <a:t>“GitHub is just Dropbox for Git”</a:t>
            </a:r>
          </a:p>
          <a:p>
            <a:pPr marL="339470" indent="-339470" defTabSz="905255">
              <a:defRPr sz="1800"/>
            </a:pPr>
            <a:r>
              <a:rPr sz="3168"/>
              <a:t>Note: Git does not require GitHub</a:t>
            </a:r>
          </a:p>
        </p:txBody>
      </p:sp>
    </p:spTree>
    <p:extLst>
      <p:ext uri="{BB962C8B-B14F-4D97-AF65-F5344CB8AC3E}">
        <p14:creationId xmlns:p14="http://schemas.microsoft.com/office/powerpoint/2010/main" val="228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Git can be challenging to learn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Designed (by programmers) for power and flexibility over simplicity</a:t>
            </a:r>
          </a:p>
          <a:p>
            <a:pPr lvl="0">
              <a:defRPr sz="1800"/>
            </a:pPr>
            <a:r>
              <a:rPr sz="3200"/>
              <a:t>Hard to know if what you did was right</a:t>
            </a:r>
          </a:p>
          <a:p>
            <a:pPr lvl="0">
              <a:defRPr sz="1800"/>
            </a:pPr>
            <a:r>
              <a:rPr sz="3200"/>
              <a:t>Hard to explore since most actions are “permanent” (in a sense) and can have serious consequences</a:t>
            </a:r>
          </a:p>
          <a:p>
            <a:pPr lvl="0">
              <a:defRPr sz="1800"/>
            </a:pPr>
            <a:r>
              <a:rPr sz="3200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551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II. Exploring GitHub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2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GitHub setup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 smtClean="0"/>
              <a:t>There’s </a:t>
            </a:r>
            <a:r>
              <a:rPr sz="3200" dirty="0"/>
              <a:t>nothing to install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“GitHub for Windows” &amp; “GitHub for Mac” are GUI clients (alternatives to command line)</a:t>
            </a:r>
          </a:p>
        </p:txBody>
      </p:sp>
    </p:spTree>
    <p:extLst>
      <p:ext uri="{BB962C8B-B14F-4D97-AF65-F5344CB8AC3E}">
        <p14:creationId xmlns:p14="http://schemas.microsoft.com/office/powerpoint/2010/main" val="14144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1396</Words>
  <Application>Microsoft Macintosh PowerPoint</Application>
  <PresentationFormat>Widescreen</PresentationFormat>
  <Paragraphs>256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Arial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III. Using Git with GitHub</vt:lpstr>
      <vt:lpstr>Cloning a GitHub repo</vt:lpstr>
      <vt:lpstr>The url is on the repo page</vt:lpstr>
      <vt:lpstr>First Clone</vt:lpstr>
      <vt:lpstr>Before Cloning</vt:lpstr>
      <vt:lpstr>Before Cloning  -- use pwd and ls </vt:lpstr>
      <vt:lpstr>After Cloning</vt:lpstr>
      <vt:lpstr>Same as on Github!</vt:lpstr>
      <vt:lpstr>Second Clone</vt:lpstr>
      <vt:lpstr>Creating a repo on GitHub</vt:lpstr>
      <vt:lpstr>Preview of what you’re about to do</vt:lpstr>
      <vt:lpstr>Preview of what you’re about to do</vt:lpstr>
      <vt:lpstr>Making changes, checking your status</vt:lpstr>
      <vt:lpstr>PowerPoint Presentation</vt:lpstr>
      <vt:lpstr>Committing changes</vt:lpstr>
      <vt:lpstr>PowerPoint Presentation</vt:lpstr>
      <vt:lpstr>Pushing to GitHub</vt:lpstr>
      <vt:lpstr>PowerPoint Presentation</vt:lpstr>
      <vt:lpstr>Quick recap of what you’ve done</vt:lpstr>
      <vt:lpstr>Before you leave today</vt:lpstr>
      <vt:lpstr>BREAK TIME</vt:lpstr>
      <vt:lpstr>IV. Bonus Content</vt:lpstr>
      <vt:lpstr>Git installation and setup</vt:lpstr>
      <vt:lpstr>Checking your remotes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2016-03-31T16:06:30Z</dcterms:created>
  <dcterms:modified xsi:type="dcterms:W3CDTF">2016-03-31T23:46:30Z</dcterms:modified>
</cp:coreProperties>
</file>