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9"/>
  </p:notesMasterIdLst>
  <p:sldIdLst>
    <p:sldId id="473" r:id="rId3"/>
    <p:sldId id="434" r:id="rId4"/>
    <p:sldId id="435" r:id="rId5"/>
    <p:sldId id="506" r:id="rId6"/>
    <p:sldId id="475" r:id="rId7"/>
    <p:sldId id="474" r:id="rId8"/>
    <p:sldId id="436" r:id="rId9"/>
    <p:sldId id="505" r:id="rId10"/>
    <p:sldId id="504" r:id="rId11"/>
    <p:sldId id="402" r:id="rId12"/>
    <p:sldId id="406" r:id="rId13"/>
    <p:sldId id="408" r:id="rId14"/>
    <p:sldId id="409" r:id="rId15"/>
    <p:sldId id="479" r:id="rId16"/>
    <p:sldId id="480" r:id="rId17"/>
    <p:sldId id="481" r:id="rId18"/>
    <p:sldId id="419" r:id="rId19"/>
    <p:sldId id="507" r:id="rId20"/>
    <p:sldId id="445" r:id="rId21"/>
    <p:sldId id="508" r:id="rId22"/>
    <p:sldId id="449" r:id="rId23"/>
    <p:sldId id="454" r:id="rId24"/>
    <p:sldId id="460" r:id="rId25"/>
    <p:sldId id="503" r:id="rId26"/>
    <p:sldId id="466" r:id="rId27"/>
    <p:sldId id="339" r:id="rId28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25" autoAdjust="0"/>
    <p:restoredTop sz="95673" autoAdjust="0"/>
  </p:normalViewPr>
  <p:slideViewPr>
    <p:cSldViewPr>
      <p:cViewPr>
        <p:scale>
          <a:sx n="125" d="100"/>
          <a:sy n="125" d="100"/>
        </p:scale>
        <p:origin x="144" y="31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Model Evaluation Procedures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63081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make a model that generalizes well?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36136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6308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157537" y="3619500"/>
            <a:ext cx="1905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5359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6308123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714500"/>
            <a:ext cx="1987015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1537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63081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73778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91230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4)  parameter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15782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912303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4)  parameter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choose best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26373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9123036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4)  parameter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choose best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6)  train on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all</a:t>
            </a:r>
            <a:r>
              <a:rPr lang="en-US" sz="2500" dirty="0" smtClean="0">
                <a:latin typeface="PFDinTextCompPro-Italic"/>
                <a:cs typeface="PFDinTextCompPro-Italic"/>
              </a:rPr>
              <a:t>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8458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699454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4)  </a:t>
            </a:r>
            <a:r>
              <a:rPr lang="en-US" sz="2500" dirty="0" smtClean="0">
                <a:latin typeface="PFDinTextCompPro-Italic"/>
                <a:cs typeface="PFDinTextCompPro-Italic"/>
              </a:rPr>
              <a:t>parameter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choose </a:t>
            </a:r>
            <a:r>
              <a:rPr lang="en-US" sz="2500" dirty="0" smtClean="0">
                <a:latin typeface="PFDinTextCompPro-Italic"/>
                <a:cs typeface="PFDinTextCompPro-Italic"/>
              </a:rPr>
              <a:t>best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</a:t>
            </a:r>
            <a:r>
              <a:rPr lang="en-US" sz="2500" b="1" dirty="0">
                <a:latin typeface="PFDinTextCompPro-Italic"/>
                <a:cs typeface="PFDinTextCompPro-Italic"/>
              </a:rPr>
              <a:t>all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7</a:t>
            </a:r>
            <a:r>
              <a:rPr lang="en-US" sz="2500" dirty="0" smtClean="0">
                <a:latin typeface="PFDinTextCompPro-Italic"/>
                <a:cs typeface="PFDinTextCompPro-Italic"/>
              </a:rPr>
              <a:t>)  make </a:t>
            </a:r>
            <a:r>
              <a:rPr lang="en-US" sz="2500" dirty="0" smtClean="0">
                <a:latin typeface="PFDinTextCompPro-Italic"/>
                <a:cs typeface="PFDinTextCompPro-Italic"/>
              </a:rPr>
              <a:t>predictions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8304" y="4886198"/>
            <a:ext cx="1455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on new data</a:t>
            </a:r>
          </a:p>
        </p:txBody>
      </p:sp>
    </p:spTree>
    <p:extLst>
      <p:ext uri="{BB962C8B-B14F-4D97-AF65-F5344CB8AC3E}">
        <p14:creationId xmlns:p14="http://schemas.microsoft.com/office/powerpoint/2010/main" val="2139968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699454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4)  </a:t>
            </a:r>
            <a:r>
              <a:rPr lang="en-US" sz="2500" dirty="0" smtClean="0">
                <a:latin typeface="PFDinTextCompPro-Italic"/>
                <a:cs typeface="PFDinTextCompPro-Italic"/>
              </a:rPr>
              <a:t>parameter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choose </a:t>
            </a:r>
            <a:r>
              <a:rPr lang="en-US" sz="2500" dirty="0" smtClean="0">
                <a:latin typeface="PFDinTextCompPro-Italic"/>
                <a:cs typeface="PFDinTextCompPro-Italic"/>
              </a:rPr>
              <a:t>best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</a:t>
            </a:r>
            <a:r>
              <a:rPr lang="en-US" sz="2500" b="1" dirty="0">
                <a:latin typeface="PFDinTextCompPro-Italic"/>
                <a:cs typeface="PFDinTextCompPro-Italic"/>
              </a:rPr>
              <a:t>all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7</a:t>
            </a:r>
            <a:r>
              <a:rPr lang="en-US" sz="2500" dirty="0" smtClean="0">
                <a:latin typeface="PFDinTextCompPro-Italic"/>
                <a:cs typeface="PFDinTextCompPro-Italic"/>
              </a:rPr>
              <a:t>)  make </a:t>
            </a:r>
            <a:r>
              <a:rPr lang="en-US" sz="2500" dirty="0" smtClean="0">
                <a:latin typeface="PFDinTextCompPro-Italic"/>
                <a:cs typeface="PFDinTextCompPro-Italic"/>
              </a:rPr>
              <a:t>predictions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653337" y="2019300"/>
            <a:ext cx="1463675" cy="1752980"/>
            <a:chOff x="0" y="0"/>
            <a:chExt cx="1280" cy="1533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23" name="Rectangle 25"/>
            <p:cNvSpPr>
              <a:spLocks/>
            </p:cNvSpPr>
            <p:nvPr/>
          </p:nvSpPr>
          <p:spPr bwMode="auto">
            <a:xfrm>
              <a:off x="104" y="264"/>
              <a:ext cx="105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new data is called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out </a:t>
              </a:r>
              <a:r>
                <a:rPr lang="en-US" sz="900" i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of sample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data. We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don’t know the labels for these OOS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records!</a:t>
              </a:r>
            </a:p>
            <a:p>
              <a:pPr algn="l">
                <a:lnSpc>
                  <a:spcPts val="1150"/>
                </a:lnSpc>
              </a:pPr>
              <a:endParaRPr lang="en-US" sz="90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want to estimate OOS prediction error so we know what to expect from our model.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558304" y="4886198"/>
            <a:ext cx="1455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on new data</a:t>
            </a:r>
          </a:p>
        </p:txBody>
      </p:sp>
    </p:spTree>
    <p:extLst>
      <p:ext uri="{BB962C8B-B14F-4D97-AF65-F5344CB8AC3E}">
        <p14:creationId xmlns:p14="http://schemas.microsoft.com/office/powerpoint/2010/main" val="201690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4337" y="1028700"/>
            <a:ext cx="602440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test set error predict OOS?</a:t>
            </a:r>
          </a:p>
          <a:p>
            <a:pPr algn="l"/>
            <a:endParaRPr lang="en-US" sz="25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test set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37463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7668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000" i="1" dirty="0" smtClean="0">
                <a:latin typeface="PFDinTextCompPro-Italic"/>
                <a:cs typeface="PFDinTextCompPro-Italic"/>
              </a:rPr>
              <a:t>“memorizing” the entire training set</a:t>
            </a:r>
            <a:r>
              <a:rPr lang="en-US" sz="2000" i="1" dirty="0" smtClean="0">
                <a:latin typeface="PFDinTextCompPro-Italic"/>
                <a:cs typeface="PFDinTextCompPro-Italic"/>
              </a:rPr>
              <a:t>).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A: Down to zero!</a:t>
            </a:r>
            <a:endParaRPr lang="en-US" sz="2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884132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4337" y="1028700"/>
            <a:ext cx="78982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test set error predict OOS?</a:t>
            </a:r>
          </a:p>
          <a:p>
            <a:pPr algn="l"/>
            <a:endParaRPr lang="en-US" sz="25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test set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55789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4337" y="1028700"/>
            <a:ext cx="78982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test set error predict OOS?</a:t>
            </a:r>
          </a:p>
          <a:p>
            <a:pPr algn="l"/>
            <a:endParaRPr lang="en-US" sz="25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test set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424737" y="3543300"/>
            <a:ext cx="1610359" cy="1326456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test set error gives a </a:t>
              </a:r>
              <a:r>
                <a:rPr lang="en-US" sz="900" i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high-variance estimate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of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OOS accuracy.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75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0997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: How can we do better?</a:t>
            </a:r>
          </a:p>
          <a:p>
            <a:pPr algn="l"/>
            <a:endParaRPr lang="en-US" sz="2500" i="1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smtClean="0">
                <a:latin typeface="PFDinTextCompPro-Italic"/>
                <a:cs typeface="PFDinTextCompPro-Italic"/>
              </a:rPr>
              <a:t>Thought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</a:t>
            </a:r>
            <a:r>
              <a:rPr lang="en-US" sz="2500" i="1" smtClean="0">
                <a:latin typeface="PFDinTextCompPro-Italic"/>
                <a:cs typeface="PFDinTextCompPro-Italic"/>
              </a:rPr>
              <a:t>different test set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Now you’re talking!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Cross-validation.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33532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937" y="1104900"/>
            <a:ext cx="9075584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K-fold cross-validation:</a:t>
            </a:r>
          </a:p>
          <a:p>
            <a:pPr algn="l"/>
            <a:endParaRPr lang="en-US" sz="2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300" dirty="0" smtClean="0">
                <a:latin typeface="PFDinTextCompPro-Italic"/>
                <a:cs typeface="PFDinTextCompPro-Italic"/>
              </a:rPr>
              <a:t>1)  Randomly </a:t>
            </a:r>
            <a:r>
              <a:rPr lang="en-US" sz="2300" dirty="0">
                <a:latin typeface="PFDinTextCompPro-Italic"/>
                <a:cs typeface="PFDinTextCompPro-Italic"/>
              </a:rPr>
              <a:t>split </a:t>
            </a:r>
            <a:r>
              <a:rPr lang="en-US" sz="2300" dirty="0" smtClean="0">
                <a:latin typeface="PFDinTextCompPro-Italic"/>
                <a:cs typeface="PFDinTextCompPro-Italic"/>
              </a:rPr>
              <a:t>the dataset into K equal partitions.</a:t>
            </a:r>
          </a:p>
          <a:p>
            <a:pPr marL="457200" indent="-457200" algn="l">
              <a:buAutoNum type="arabicParenR" startAt="2"/>
            </a:pPr>
            <a:r>
              <a:rPr lang="en-US" sz="2300" dirty="0" smtClean="0">
                <a:latin typeface="PFDinTextCompPro-Italic"/>
                <a:cs typeface="PFDinTextCompPro-Italic"/>
              </a:rPr>
              <a:t>Use partition 1 as test set &amp; union of other partitions </a:t>
            </a:r>
          </a:p>
          <a:p>
            <a:pPr algn="l"/>
            <a:r>
              <a:rPr lang="en-US" sz="2300" dirty="0">
                <a:latin typeface="PFDinTextCompPro-Italic"/>
                <a:cs typeface="PFDinTextCompPro-Italic"/>
              </a:rPr>
              <a:t>	</a:t>
            </a:r>
            <a:r>
              <a:rPr lang="en-US" sz="2300" dirty="0" smtClean="0">
                <a:latin typeface="PFDinTextCompPro-Italic"/>
                <a:cs typeface="PFDinTextCompPro-Italic"/>
              </a:rPr>
              <a:t>as training set.</a:t>
            </a:r>
          </a:p>
          <a:p>
            <a:pPr algn="l"/>
            <a:r>
              <a:rPr lang="en-US" sz="2300" dirty="0" smtClean="0">
                <a:latin typeface="PFDinTextCompPro-Italic"/>
                <a:cs typeface="PFDinTextCompPro-Italic"/>
              </a:rPr>
              <a:t>3)  Calculate test set error.</a:t>
            </a:r>
          </a:p>
          <a:p>
            <a:pPr marL="457200" indent="-457200" algn="l">
              <a:buAutoNum type="arabicParenR" startAt="4"/>
            </a:pPr>
            <a:r>
              <a:rPr lang="en-US" sz="2300" dirty="0" smtClean="0">
                <a:latin typeface="PFDinTextCompPro-Italic"/>
                <a:cs typeface="PFDinTextCompPro-Italic"/>
              </a:rPr>
              <a:t>Repeat steps 2-3 using a different partition as the test set </a:t>
            </a:r>
            <a:endParaRPr lang="en-US" sz="23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300" dirty="0" smtClean="0">
                <a:latin typeface="PFDinTextCompPro-Italic"/>
                <a:cs typeface="PFDinTextCompPro-Italic"/>
              </a:rPr>
              <a:t>	at each iteration.</a:t>
            </a:r>
          </a:p>
          <a:p>
            <a:pPr algn="l"/>
            <a:r>
              <a:rPr lang="en-US" sz="2300" dirty="0">
                <a:latin typeface="PFDinTextCompPro-Italic"/>
                <a:cs typeface="PFDinTextCompPro-Italic"/>
              </a:rPr>
              <a:t>5</a:t>
            </a:r>
            <a:r>
              <a:rPr lang="en-US" sz="2300" dirty="0" smtClean="0">
                <a:latin typeface="PFDinTextCompPro-Italic"/>
                <a:cs typeface="PFDinTextCompPro-Italic"/>
              </a:rPr>
              <a:t>)  Take the average test set error as the estimate of OOS accuracy.</a:t>
            </a:r>
          </a:p>
        </p:txBody>
      </p:sp>
    </p:spTree>
    <p:extLst>
      <p:ext uri="{BB962C8B-B14F-4D97-AF65-F5344CB8AC3E}">
        <p14:creationId xmlns:p14="http://schemas.microsoft.com/office/powerpoint/2010/main" val="1824306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00250"/>
            <a:ext cx="8529637" cy="24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9137" y="3752046"/>
            <a:ext cx="624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5-fold cross-validation: red = training folds, blue = test fold</a:t>
            </a:r>
            <a:endParaRPr lang="en-US" sz="2500">
              <a:latin typeface="PFDinTextCompPro-Italic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54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8137" y="879455"/>
            <a:ext cx="876299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dirty="0" smtClean="0">
                <a:latin typeface="PFDinTextCompPro-Italic"/>
                <a:cs typeface="PFDinTextCompPro-Italic"/>
              </a:rPr>
              <a:t>Features of K-fold cross-validation:</a:t>
            </a:r>
          </a:p>
          <a:p>
            <a:pPr algn="l"/>
            <a:endParaRPr lang="en-US" sz="22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AutoNum type="arabicParenR"/>
            </a:pPr>
            <a:r>
              <a:rPr lang="en-US" sz="2200" dirty="0" smtClean="0">
                <a:latin typeface="PFDinTextCompPro-Italic"/>
                <a:cs typeface="PFDinTextCompPro-Italic"/>
              </a:rPr>
              <a:t>More accurate </a:t>
            </a:r>
            <a:r>
              <a:rPr lang="en-US" sz="2200" dirty="0">
                <a:latin typeface="PFDinTextCompPro-Italic"/>
                <a:cs typeface="PFDinTextCompPro-Italic"/>
              </a:rPr>
              <a:t>estimate of OOS prediction error</a:t>
            </a:r>
            <a:r>
              <a:rPr lang="en-US" sz="2200" dirty="0" smtClean="0">
                <a:latin typeface="PFDinTextCompPro-Italic"/>
                <a:cs typeface="PFDinTextCompPro-Italic"/>
              </a:rPr>
              <a:t>.</a:t>
            </a:r>
          </a:p>
          <a:p>
            <a:pPr marL="457200" indent="-457200" algn="l">
              <a:buAutoNum type="arabicParenR"/>
            </a:pPr>
            <a:endParaRPr lang="en-US" sz="2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200" dirty="0" smtClean="0">
                <a:latin typeface="PFDinTextCompPro-Italic"/>
                <a:cs typeface="PFDinTextCompPro-Italic"/>
              </a:rPr>
              <a:t>2)  </a:t>
            </a:r>
            <a:r>
              <a:rPr lang="en-US" sz="22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200" dirty="0">
                <a:latin typeface="PFDinTextCompPro-Italic"/>
                <a:cs typeface="PFDinTextCompPro-Italic"/>
              </a:rPr>
              <a:t>       - Each record in our dataset is used for both </a:t>
            </a:r>
            <a:r>
              <a:rPr lang="en-US" sz="2200" dirty="0" smtClean="0">
                <a:latin typeface="PFDinTextCompPro-Italic"/>
                <a:cs typeface="PFDinTextCompPro-Italic"/>
              </a:rPr>
              <a:t>training </a:t>
            </a:r>
            <a:r>
              <a:rPr lang="en-US" sz="2200" dirty="0">
                <a:latin typeface="PFDinTextCompPro-Italic"/>
                <a:cs typeface="PFDinTextCompPro-Italic"/>
              </a:rPr>
              <a:t>and testing</a:t>
            </a:r>
            <a:r>
              <a:rPr lang="en-US" sz="22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2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AutoNum type="arabicParenR" startAt="3"/>
            </a:pPr>
            <a:r>
              <a:rPr lang="en-US" sz="2200" dirty="0" smtClean="0">
                <a:latin typeface="PFDinTextCompPro-Italic"/>
                <a:cs typeface="PFDinTextCompPro-Italic"/>
              </a:rPr>
              <a:t>Presents </a:t>
            </a:r>
            <a:r>
              <a:rPr lang="en-US" sz="2200" dirty="0">
                <a:latin typeface="PFDinTextCompPro-Italic"/>
                <a:cs typeface="PFDinTextCompPro-Italic"/>
              </a:rPr>
              <a:t>tradeoff between efficiency </a:t>
            </a:r>
            <a:r>
              <a:rPr lang="en-US" sz="2200" dirty="0" smtClean="0">
                <a:latin typeface="PFDinTextCompPro-Italic"/>
                <a:cs typeface="PFDinTextCompPro-Italic"/>
              </a:rPr>
              <a:t>an computational </a:t>
            </a:r>
            <a:r>
              <a:rPr lang="en-US" sz="2200" dirty="0">
                <a:latin typeface="PFDinTextCompPro-Italic"/>
                <a:cs typeface="PFDinTextCompPro-Italic"/>
              </a:rPr>
              <a:t>expense.</a:t>
            </a:r>
          </a:p>
          <a:p>
            <a:pPr algn="l"/>
            <a:r>
              <a:rPr lang="en-US" sz="2200" dirty="0" smtClean="0">
                <a:latin typeface="PFDinTextCompPro-Italic"/>
                <a:cs typeface="PFDinTextCompPro-Italic"/>
              </a:rPr>
              <a:t>        - 10-fold CV is 10x more expensive than a single </a:t>
            </a:r>
            <a:r>
              <a:rPr lang="en-US" sz="2200" dirty="0">
                <a:latin typeface="PFDinTextCompPro-Italic"/>
                <a:cs typeface="PFDinTextCompPro-Italic"/>
              </a:rPr>
              <a:t>train/test </a:t>
            </a:r>
            <a:r>
              <a:rPr lang="en-US" sz="2200" dirty="0" smtClean="0">
                <a:latin typeface="PFDinTextCompPro-Italic"/>
                <a:cs typeface="PFDinTextCompPro-Italic"/>
              </a:rPr>
              <a:t>split</a:t>
            </a:r>
          </a:p>
          <a:p>
            <a:pPr algn="l"/>
            <a:endParaRPr lang="en-US" sz="2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200" dirty="0" smtClean="0">
                <a:latin typeface="PFDinTextCompPro-Italic"/>
                <a:cs typeface="PFDinTextCompPro-Italic"/>
              </a:rPr>
              <a:t>4)  Can be used for parameter tuning and model selection.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7668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0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0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000" i="1" dirty="0" smtClean="0">
                <a:latin typeface="PFDinTextCompPro-Italic"/>
                <a:cs typeface="PFDinTextCompPro-Italic"/>
              </a:rPr>
              <a:t>!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044186" y="3027601"/>
            <a:ext cx="1463675" cy="2056006"/>
            <a:chOff x="-119" y="96"/>
            <a:chExt cx="1280" cy="1798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9" y="614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-53" y="747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864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7668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0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0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000" i="1" dirty="0" smtClean="0">
                <a:latin typeface="PFDinTextCompPro-Italic"/>
                <a:cs typeface="PFDinTextCompPro-Italic"/>
              </a:rPr>
              <a:t>!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044186" y="3027601"/>
            <a:ext cx="1463675" cy="2056006"/>
            <a:chOff x="-119" y="96"/>
            <a:chExt cx="1280" cy="1798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9" y="614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-53" y="747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1797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0537" y="4891326"/>
            <a:ext cx="4287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smtClean="0">
                <a:latin typeface="+mn-lt"/>
              </a:rPr>
              <a:t>Source</a:t>
            </a:r>
            <a:r>
              <a:rPr lang="en-US" sz="800" dirty="0" smtClean="0">
                <a:latin typeface="+mn-lt"/>
              </a:rPr>
              <a:t>: http://</a:t>
            </a:r>
            <a:r>
              <a:rPr lang="en-US" sz="800" dirty="0" err="1" smtClean="0">
                <a:latin typeface="+mn-lt"/>
              </a:rPr>
              <a:t>www.dtreg.com</a:t>
            </a:r>
            <a:endParaRPr lang="en-US" sz="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60" y="926376"/>
            <a:ext cx="3997035" cy="38386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38737" y="1351280"/>
            <a:ext cx="3867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The black line gets a good “sense” of the shape of the data</a:t>
            </a:r>
          </a:p>
          <a:p>
            <a:pPr algn="l"/>
            <a:endParaRPr lang="en-US" sz="2000" smtClean="0"/>
          </a:p>
          <a:p>
            <a:pPr algn="l"/>
            <a:endParaRPr lang="en-US" sz="200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The green line is </a:t>
            </a:r>
            <a:r>
              <a:rPr lang="en-US" sz="2000" dirty="0" err="1" smtClean="0"/>
              <a:t>overfit</a:t>
            </a:r>
            <a:r>
              <a:rPr lang="en-US" sz="2000" dirty="0" smtClean="0"/>
              <a:t>, its trying too hard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9725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Underfitting and 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1" y="1028700"/>
            <a:ext cx="7848600" cy="353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257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37006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0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0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000" i="1" dirty="0" smtClean="0">
                <a:latin typeface="PFDinTextCompPro-Italic"/>
                <a:cs typeface="PFDinTextCompPro-Italic"/>
              </a:rPr>
              <a:t>!</a:t>
            </a:r>
          </a:p>
          <a:p>
            <a:pPr algn="l"/>
            <a:endParaRPr lang="en-US" sz="2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586890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77128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0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0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000" i="1" dirty="0" smtClean="0">
                <a:latin typeface="PFDinTextCompPro-Italic"/>
                <a:cs typeface="PFDinTextCompPro-Italic"/>
              </a:rPr>
              <a:t>!</a:t>
            </a:r>
          </a:p>
          <a:p>
            <a:pPr algn="l"/>
            <a:endParaRPr lang="en-US" sz="2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Training error is not a good estimate of 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accuracy beyond training data.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this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Training error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dirty="0" smtClean="0"/>
              <a:t>The data that we are given for prediction won’t always be the end of the data stream!</a:t>
            </a:r>
          </a:p>
          <a:p>
            <a:endParaRPr lang="en-US" dirty="0"/>
          </a:p>
          <a:p>
            <a:r>
              <a:rPr lang="en-US" dirty="0" smtClean="0"/>
              <a:t>We will gather data and build and iterate over models however the whole </a:t>
            </a:r>
            <a:r>
              <a:rPr lang="en-US" b="1" i="1" dirty="0" smtClean="0"/>
              <a:t>point</a:t>
            </a:r>
            <a:r>
              <a:rPr lang="en-US" dirty="0" smtClean="0"/>
              <a:t> of building the model was to predict unseen test cases</a:t>
            </a:r>
          </a:p>
          <a:p>
            <a:endParaRPr lang="en-US" dirty="0"/>
          </a:p>
          <a:p>
            <a:r>
              <a:rPr lang="en-US" dirty="0" smtClean="0"/>
              <a:t>Examples: new UFO sightings will come in, new Iris’ will be found, new children will be born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996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13733</TotalTime>
  <Pages>0</Pages>
  <Words>1182</Words>
  <Characters>0</Characters>
  <Application>Microsoft Macintosh PowerPoint</Application>
  <PresentationFormat>Custom</PresentationFormat>
  <Lines>0</Lines>
  <Paragraphs>291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ArialMT</vt:lpstr>
      <vt:lpstr>Calibri</vt:lpstr>
      <vt:lpstr>Gill Sans</vt:lpstr>
      <vt:lpstr>Lucida Grande</vt:lpstr>
      <vt:lpstr>ＭＳ Ｐゴシック</vt:lpstr>
      <vt:lpstr>News706 BT</vt:lpstr>
      <vt:lpstr>PFDinTextCompPro-Bold</vt:lpstr>
      <vt:lpstr>PFDinTextCompPro-Italic</vt:lpstr>
      <vt:lpstr>Wingdings</vt:lpstr>
      <vt:lpstr>ヒラギノ角ゴ ProN W3</vt:lpstr>
      <vt:lpstr>ヒラギノ角ゴ ProN W6</vt:lpstr>
      <vt:lpstr>Arial</vt:lpstr>
      <vt:lpstr>GA_Instructor_Template_Deck</vt:lpstr>
      <vt:lpstr>Agenda</vt:lpstr>
      <vt:lpstr>DATA SCIENCE Model Evaluation Procedures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this matters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1758</cp:revision>
  <cp:lastPrinted>2013-03-28T23:13:53Z</cp:lastPrinted>
  <dcterms:modified xsi:type="dcterms:W3CDTF">2016-04-14T15:15:09Z</dcterms:modified>
</cp:coreProperties>
</file>