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7" r:id="rId3"/>
    <p:sldMasterId id="2147484123" r:id="rId4"/>
  </p:sldMasterIdLst>
  <p:notesMasterIdLst>
    <p:notesMasterId r:id="rId55"/>
  </p:notesMasterIdLst>
  <p:sldIdLst>
    <p:sldId id="258" r:id="rId5"/>
    <p:sldId id="353" r:id="rId6"/>
    <p:sldId id="426" r:id="rId7"/>
    <p:sldId id="578" r:id="rId8"/>
    <p:sldId id="455" r:id="rId9"/>
    <p:sldId id="567" r:id="rId10"/>
    <p:sldId id="584" r:id="rId11"/>
    <p:sldId id="428" r:id="rId12"/>
    <p:sldId id="429" r:id="rId13"/>
    <p:sldId id="435" r:id="rId14"/>
    <p:sldId id="579" r:id="rId15"/>
    <p:sldId id="580" r:id="rId16"/>
    <p:sldId id="581" r:id="rId17"/>
    <p:sldId id="582" r:id="rId18"/>
    <p:sldId id="583" r:id="rId19"/>
    <p:sldId id="444" r:id="rId20"/>
    <p:sldId id="436" r:id="rId21"/>
    <p:sldId id="437" r:id="rId22"/>
    <p:sldId id="481" r:id="rId23"/>
    <p:sldId id="439" r:id="rId24"/>
    <p:sldId id="512" r:id="rId25"/>
    <p:sldId id="513" r:id="rId26"/>
    <p:sldId id="511" r:id="rId27"/>
    <p:sldId id="454" r:id="rId28"/>
    <p:sldId id="514" r:id="rId29"/>
    <p:sldId id="515" r:id="rId30"/>
    <p:sldId id="525" r:id="rId31"/>
    <p:sldId id="473" r:id="rId32"/>
    <p:sldId id="585" r:id="rId33"/>
    <p:sldId id="476" r:id="rId34"/>
    <p:sldId id="480" r:id="rId35"/>
    <p:sldId id="477" r:id="rId36"/>
    <p:sldId id="479" r:id="rId37"/>
    <p:sldId id="482" r:id="rId38"/>
    <p:sldId id="569" r:id="rId39"/>
    <p:sldId id="586" r:id="rId40"/>
    <p:sldId id="571" r:id="rId41"/>
    <p:sldId id="572" r:id="rId42"/>
    <p:sldId id="587" r:id="rId43"/>
    <p:sldId id="573" r:id="rId44"/>
    <p:sldId id="574" r:id="rId45"/>
    <p:sldId id="575" r:id="rId46"/>
    <p:sldId id="576" r:id="rId47"/>
    <p:sldId id="483" r:id="rId48"/>
    <p:sldId id="568" r:id="rId49"/>
    <p:sldId id="501" r:id="rId50"/>
    <p:sldId id="487" r:id="rId51"/>
    <p:sldId id="445" r:id="rId52"/>
    <p:sldId id="508" r:id="rId53"/>
    <p:sldId id="509" r:id="rId54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2C2C2C"/>
    <a:srgbClr val="23C2BC"/>
    <a:srgbClr val="FBD025"/>
    <a:srgbClr val="7A7A7A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25"/>
    <p:restoredTop sz="50000" autoAdjust="0"/>
  </p:normalViewPr>
  <p:slideViewPr>
    <p:cSldViewPr>
      <p:cViewPr>
        <p:scale>
          <a:sx n="100" d="100"/>
          <a:sy n="100" d="100"/>
        </p:scale>
        <p:origin x="840" y="-96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3.wmf"/><Relationship Id="rId3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04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3899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226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3343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684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9320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93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1974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326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3317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8057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6624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371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2397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252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226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4768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theme" Target="../theme/theme4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37" r:id="rId14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03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8" r:id="rId1"/>
    <p:sldLayoutId id="2147484119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0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6000" smtClean="0"/>
              <a:t>Linear </a:t>
            </a:r>
            <a:r>
              <a:rPr lang="en-US" sz="6000" dirty="0" smtClean="0"/>
              <a:t>regression</a:t>
            </a:r>
            <a:endParaRPr lang="en-US" sz="6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4428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</p:txBody>
      </p:sp>
    </p:spTree>
    <p:extLst>
      <p:ext uri="{BB962C8B-B14F-4D97-AF65-F5344CB8AC3E}">
        <p14:creationId xmlns:p14="http://schemas.microsoft.com/office/powerpoint/2010/main" val="3734357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 smtClean="0">
                <a:latin typeface="+mn-lt"/>
                <a:cs typeface="News706 Bd BT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use to train the model)</a:t>
            </a:r>
          </a:p>
        </p:txBody>
      </p:sp>
    </p:spTree>
    <p:extLst>
      <p:ext uri="{BB962C8B-B14F-4D97-AF65-F5344CB8AC3E}">
        <p14:creationId xmlns:p14="http://schemas.microsoft.com/office/powerpoint/2010/main" val="3734357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 smtClean="0">
                <a:latin typeface="+mn-lt"/>
                <a:cs typeface="News706 Bd BT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use to 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 smtClean="0">
                <a:latin typeface="Symbol" charset="2"/>
                <a:cs typeface="Symbol" charset="2"/>
              </a:rPr>
              <a:t>    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3734357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 smtClean="0">
                <a:latin typeface="+mn-lt"/>
                <a:cs typeface="News706 Bd BT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use to 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 smtClean="0">
                <a:latin typeface="Symbol" charset="2"/>
                <a:cs typeface="Symbol" charset="2"/>
              </a:rPr>
              <a:t>    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marL="457200" indent="-457200" algn="l">
              <a:lnSpc>
                <a:spcPct val="120000"/>
              </a:lnSpc>
              <a:buFont typeface="Symbol"/>
              <a:buChar char=" "/>
            </a:pP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parameter)      </a:t>
            </a:r>
          </a:p>
        </p:txBody>
      </p:sp>
    </p:spTree>
    <p:extLst>
      <p:ext uri="{BB962C8B-B14F-4D97-AF65-F5344CB8AC3E}">
        <p14:creationId xmlns:p14="http://schemas.microsoft.com/office/powerpoint/2010/main" val="3734357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 smtClean="0">
                <a:latin typeface="+mn-lt"/>
                <a:cs typeface="News706 Bd BT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use to 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 smtClean="0">
                <a:latin typeface="Symbol" charset="2"/>
                <a:cs typeface="Symbol" charset="2"/>
              </a:rPr>
              <a:t>    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marL="457200" indent="-457200" algn="l">
              <a:lnSpc>
                <a:spcPct val="120000"/>
              </a:lnSpc>
              <a:buFont typeface="Symbol"/>
              <a:buChar char=" "/>
            </a:pP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parameter)      </a:t>
            </a:r>
          </a:p>
          <a:p>
            <a:pPr marL="457200" indent="-457200" algn="l">
              <a:lnSpc>
                <a:spcPct val="120000"/>
              </a:lnSpc>
              <a:buFont typeface="Symbol"/>
              <a:buChar char=" "/>
            </a:pP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residual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error)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34357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>
                <a:latin typeface="Symbol" charset="2"/>
                <a:cs typeface="PFDinTextCompPro-Italic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800" i="1" dirty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2500" i="1" dirty="0">
                <a:latin typeface="Symbol" charset="2"/>
                <a:cs typeface="Symbol" charset="2"/>
              </a:rPr>
              <a:t>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93605" y="2781300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922294" y="46101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3497390" y="38021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649790" y="40386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25990" y="37259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954590" y="36542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06990" y="38066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183190" y="35780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335590" y="34256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487990" y="35780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564190" y="334946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787945" y="32766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940345" y="34290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016545" y="320047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15838" y="34973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235833" y="30423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388233" y="31947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464433" y="29661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616833" y="281379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097081" y="288544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89194" y="4648200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2290" y="3053912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3297201" y="2781300"/>
            <a:ext cx="2625304" cy="1333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Left Brace 34"/>
          <p:cNvSpPr/>
          <p:nvPr/>
        </p:nvSpPr>
        <p:spPr bwMode="auto">
          <a:xfrm>
            <a:off x="2951317" y="4114800"/>
            <a:ext cx="227988" cy="457200"/>
          </a:xfrm>
          <a:prstGeom prst="leftBrac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66107" y="4150738"/>
            <a:ext cx="365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Symbol" charset="2"/>
              </a:rPr>
              <a:t>b</a:t>
            </a:r>
            <a:r>
              <a:rPr lang="en-US" sz="1600" i="1" baseline="-25000" dirty="0" smtClean="0">
                <a:latin typeface="Symbol" charset="2"/>
              </a:rPr>
              <a:t>0</a:t>
            </a:r>
            <a:endParaRPr lang="en-US" sz="3600" baseline="-25000" dirty="0"/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4674894" y="3405992"/>
            <a:ext cx="1333" cy="531273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649790" y="3937265"/>
            <a:ext cx="1026437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44" name="Rectangle 43"/>
          <p:cNvSpPr/>
          <p:nvPr/>
        </p:nvSpPr>
        <p:spPr>
          <a:xfrm>
            <a:off x="5387399" y="3493699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latin typeface="Symbol" charset="2"/>
                <a:cs typeface="Symbol" charset="2"/>
              </a:rPr>
              <a:t>b</a:t>
            </a:r>
            <a:r>
              <a:rPr lang="en-US" sz="18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1800" i="1" dirty="0" smtClean="0">
                <a:latin typeface="Symbol" charset="2"/>
                <a:cs typeface="Symbol" charset="2"/>
              </a:rPr>
              <a:t>  </a:t>
            </a:r>
            <a:r>
              <a:rPr lang="en-US" sz="1800" i="1" dirty="0" smtClean="0">
                <a:latin typeface="Gill Sans"/>
                <a:cs typeface="Symbol" charset="2"/>
              </a:rPr>
              <a:t>=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y /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x</a:t>
            </a:r>
            <a:endParaRPr lang="en-US" sz="1800" b="1" dirty="0">
              <a:latin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7183" y="3886200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02257" y="3552740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>
                <a:cs typeface="Times New Roman"/>
              </a:rPr>
              <a:t>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18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93681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3000" i="1" dirty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smtClean="0">
                <a:latin typeface="+mn-lt"/>
                <a:cs typeface="Symbol" charset="2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 </a:t>
            </a:r>
            <a:r>
              <a:rPr lang="en-US" sz="3000" i="1" spc="300" dirty="0">
                <a:latin typeface="+mn-lt"/>
                <a:cs typeface="PFDinTextCompPro-Italic"/>
              </a:rPr>
              <a:t>+ … 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err="1" smtClean="0">
                <a:latin typeface="+mn-lt"/>
                <a:cs typeface="Symbol" charset="2"/>
              </a:rPr>
              <a:t>n</a:t>
            </a:r>
            <a:r>
              <a:rPr lang="en-US" sz="30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247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I. ESTIMATING COEFFICIENTS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96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0.   	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  	ESTIMATING Coefficients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	categorical VARIABLES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 	MAKING INFERENCES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impact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particular input variable on the response variable?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coefficient estimates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103348"/>
              </p:ext>
            </p:extLst>
          </p:nvPr>
        </p:nvGraphicFramePr>
        <p:xfrm>
          <a:off x="4482220" y="2993963"/>
          <a:ext cx="551033" cy="516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9" name="Equation" r:id="rId4" imgW="253800" imgH="241200" progId="Equation.3">
                  <p:embed/>
                </p:oleObj>
              </mc:Choice>
              <mc:Fallback>
                <p:oleObj name="Equation" r:id="rId4" imgW="25380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220" y="2993963"/>
                        <a:ext cx="551033" cy="516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704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88257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348037" y="2316718"/>
            <a:ext cx="3596" cy="1676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976726" y="384071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43626" y="387881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836722" y="293798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3351633" y="2362622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351633" y="2300320"/>
            <a:ext cx="2298736" cy="115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3351633" y="2240518"/>
            <a:ext cx="2298736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3351633" y="2356011"/>
            <a:ext cx="2298736" cy="128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3351633" y="2467394"/>
            <a:ext cx="2298736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6422498" y="2894052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422498" y="3222508"/>
            <a:ext cx="45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6983522" y="270938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Estimates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83522" y="3016489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Model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48347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meant by estimates?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We are making an inference based off of a sample.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348037" y="2316718"/>
            <a:ext cx="3596" cy="1676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976726" y="384071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43626" y="387881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836722" y="293798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3351633" y="2362622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351633" y="2300320"/>
            <a:ext cx="2298736" cy="115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3351633" y="2240518"/>
            <a:ext cx="2298736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3351633" y="2356011"/>
            <a:ext cx="2298736" cy="128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3351633" y="2467394"/>
            <a:ext cx="2298736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6422498" y="2894052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6422498" y="3222508"/>
            <a:ext cx="45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>
          <a:xfrm>
            <a:off x="6983522" y="270938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Estimates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83522" y="3016489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Model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6737" y="4152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fundamental part of statistics is quantifying our confidence that our estimates are reflective of truth.</a:t>
            </a:r>
          </a:p>
        </p:txBody>
      </p:sp>
    </p:spTree>
    <p:extLst>
      <p:ext uri="{BB962C8B-B14F-4D97-AF65-F5344CB8AC3E}">
        <p14:creationId xmlns:p14="http://schemas.microsoft.com/office/powerpoint/2010/main" val="155576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43913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97575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41795"/>
              </p:ext>
            </p:extLst>
          </p:nvPr>
        </p:nvGraphicFramePr>
        <p:xfrm>
          <a:off x="4898785" y="3091004"/>
          <a:ext cx="3363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" name="Equation" r:id="rId4" imgW="1549080" imgH="330120" progId="Equation.3">
                  <p:embed/>
                </p:oleObj>
              </mc:Choice>
              <mc:Fallback>
                <p:oleObj name="Equation" r:id="rId4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785" y="3091004"/>
                        <a:ext cx="3363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56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3043237" y="33394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630490" y="40906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2360649" y="34730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2093398" y="38216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2814637" y="32120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976437" y="40906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2658409" y="37175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3348037" y="33690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3575614" y="32765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3000" dirty="0" smtClean="0">
                <a:latin typeface="PFDinTextCompPro-Italic"/>
                <a:cs typeface="PFDinTextCompPro-Italic"/>
              </a:rPr>
              <a:t>coefficients for a linear model?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By finding the line that minimizes the sum of squared residuals.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88605" y="28310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017294" y="46598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1592390" y="40525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938337" y="43550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4137" y="3897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49590" y="37454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3193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05137" y="32928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09937" y="37175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538537" y="34127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6537" y="31358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4194" y="4697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290" y="3452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1392201" y="32120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7190342" y="2875501"/>
            <a:ext cx="0" cy="3474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Rectangle 60"/>
          <p:cNvSpPr/>
          <p:nvPr/>
        </p:nvSpPr>
        <p:spPr>
          <a:xfrm>
            <a:off x="6221522" y="248713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Model Prediction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7577137" y="3788648"/>
            <a:ext cx="187131" cy="3769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6408653" y="416555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Observed Result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40818"/>
              </p:ext>
            </p:extLst>
          </p:nvPr>
        </p:nvGraphicFramePr>
        <p:xfrm>
          <a:off x="4898785" y="3091004"/>
          <a:ext cx="3363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Equation" r:id="rId4" imgW="1549080" imgH="330120" progId="Equation.3">
                  <p:embed/>
                </p:oleObj>
              </mc:Choice>
              <mc:Fallback>
                <p:oleObj name="Equation" r:id="rId4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785" y="3091004"/>
                        <a:ext cx="3363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364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calculate estimates that minimize the sum of squared errors?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Through calculus, it can be shown that the following equation minimizes the sum of squared errors.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255463"/>
              </p:ext>
            </p:extLst>
          </p:nvPr>
        </p:nvGraphicFramePr>
        <p:xfrm>
          <a:off x="2624138" y="362585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0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362585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170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166937" y="1907008"/>
          <a:ext cx="2205665" cy="222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041120" imgH="1143000" progId="Equation.3">
                  <p:embed/>
                </p:oleObj>
              </mc:Choice>
              <mc:Fallback>
                <p:oleObj name="Equation" r:id="rId4" imgW="10411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7" y="1907008"/>
                        <a:ext cx="2205665" cy="222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062537" y="1983208"/>
          <a:ext cx="1535197" cy="2021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761760" imgH="1143000" progId="Equation.3">
                  <p:embed/>
                </p:oleObj>
              </mc:Choice>
              <mc:Fallback>
                <p:oleObj name="Equation" r:id="rId6" imgW="761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7" y="1983208"/>
                        <a:ext cx="1535197" cy="2021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Let’s walk through an trivial calculation to see how this works.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6737" y="4360453"/>
            <a:ext cx="6851915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Along the way, we’ll review some matrix math.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4372602" y="1983208"/>
            <a:ext cx="232735" cy="2646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3895871" y="1640533"/>
            <a:ext cx="15449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Predictor column</a:t>
            </a:r>
            <a:endParaRPr 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7049804" y="1953971"/>
            <a:ext cx="15552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Response column</a:t>
            </a:r>
            <a:endParaRPr lang="en-US" sz="1500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 bwMode="auto">
          <a:xfrm flipH="1">
            <a:off x="6578267" y="2115554"/>
            <a:ext cx="471537" cy="1323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399673" y="3369308"/>
            <a:ext cx="300664" cy="215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31017" y="3340072"/>
            <a:ext cx="18169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“Dummy” column </a:t>
            </a:r>
          </a:p>
          <a:p>
            <a:r>
              <a:rPr lang="en-US" sz="1500" dirty="0" smtClean="0"/>
              <a:t>placeholder for the </a:t>
            </a:r>
          </a:p>
          <a:p>
            <a:r>
              <a:rPr lang="en-US" sz="1500" dirty="0" smtClean="0"/>
              <a:t>error variable </a:t>
            </a:r>
            <a:r>
              <a:rPr lang="en-US" sz="1600" i="1" dirty="0" smtClean="0">
                <a:latin typeface="Symbol" charset="2"/>
                <a:cs typeface="PFDinTextCompPro-Italic"/>
              </a:rPr>
              <a:t>b</a:t>
            </a:r>
            <a:r>
              <a:rPr lang="en-US" sz="16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1600" i="1" dirty="0" smtClean="0">
                <a:latin typeface="Symbol" charset="2"/>
                <a:cs typeface="PFDinTextCompPro-Italic"/>
              </a:rPr>
              <a:t>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0</a:t>
            </a:r>
            <a:r>
              <a:rPr lang="en-US" sz="6600" dirty="0" smtClean="0"/>
              <a:t>. Basic Form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4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65039"/>
              </p:ext>
            </p:extLst>
          </p:nvPr>
        </p:nvGraphicFramePr>
        <p:xfrm>
          <a:off x="795337" y="2628900"/>
          <a:ext cx="7564437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0" name="Equation" r:id="rId4" imgW="4851360" imgH="1143000" progId="Equation.3">
                  <p:embed/>
                </p:oleObj>
              </mc:Choice>
              <mc:Fallback>
                <p:oleObj name="Equation" r:id="rId4" imgW="4851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2628900"/>
                        <a:ext cx="7564437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42010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1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2644232" y="2095500"/>
            <a:ext cx="1580105" cy="774233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Transposing simply means flipping the columns and rows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67112" y="1219200"/>
            <a:ext cx="1600200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49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02419"/>
              </p:ext>
            </p:extLst>
          </p:nvPr>
        </p:nvGraphicFramePr>
        <p:xfrm>
          <a:off x="795337" y="2628900"/>
          <a:ext cx="7564437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6" name="Equation" r:id="rId4" imgW="4851360" imgH="1143000" progId="Equation.3">
                  <p:embed/>
                </p:oleObj>
              </mc:Choice>
              <mc:Fallback>
                <p:oleObj name="Equation" r:id="rId4" imgW="4851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2628900"/>
                        <a:ext cx="7564437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043732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7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1702117" y="3105150"/>
            <a:ext cx="3101340" cy="34636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900612" y="2628900"/>
            <a:ext cx="344105" cy="1600200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486274" y="3152489"/>
            <a:ext cx="391026" cy="28603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13" name="Curved Connector 12"/>
          <p:cNvCxnSpPr>
            <a:stCxn id="9" idx="0"/>
            <a:endCxn id="10" idx="0"/>
          </p:cNvCxnSpPr>
          <p:nvPr/>
        </p:nvCxnSpPr>
        <p:spPr bwMode="auto">
          <a:xfrm rot="5400000" flipH="1" flipV="1">
            <a:off x="3924601" y="1957086"/>
            <a:ext cx="476250" cy="1819878"/>
          </a:xfrm>
          <a:prstGeom prst="curvedConnector3">
            <a:avLst>
              <a:gd name="adj1" fmla="val 14800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11" idx="0"/>
            <a:endCxn id="10" idx="0"/>
          </p:cNvCxnSpPr>
          <p:nvPr/>
        </p:nvCxnSpPr>
        <p:spPr bwMode="auto">
          <a:xfrm rot="16200000" flipV="1">
            <a:off x="5615432" y="2086134"/>
            <a:ext cx="523589" cy="1609122"/>
          </a:xfrm>
          <a:prstGeom prst="curvedConnector3">
            <a:avLst>
              <a:gd name="adj1" fmla="val 14366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ounded Rectangle 22"/>
          <p:cNvSpPr/>
          <p:nvPr/>
        </p:nvSpPr>
        <p:spPr bwMode="auto">
          <a:xfrm>
            <a:off x="3567112" y="1219200"/>
            <a:ext cx="1600200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2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086044"/>
              </p:ext>
            </p:extLst>
          </p:nvPr>
        </p:nvGraphicFramePr>
        <p:xfrm>
          <a:off x="1998636" y="3037607"/>
          <a:ext cx="5273701" cy="6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8" name="Equation" r:id="rId4" imgW="3835080" imgH="507960" progId="Equation.3">
                  <p:embed/>
                </p:oleObj>
              </mc:Choice>
              <mc:Fallback>
                <p:oleObj name="Equation" r:id="rId4" imgW="3835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36" y="3037607"/>
                        <a:ext cx="5273701" cy="6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13804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9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2395537" y="4043360"/>
            <a:ext cx="2286000" cy="1095375"/>
          </a:xfrm>
          <a:prstGeom prst="wedgeRoundRectCallout">
            <a:avLst>
              <a:gd name="adj1" fmla="val 23671"/>
              <a:gd name="adj2" fmla="val -70429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Taking the inverse of a 2x2 matrix simply means swapping across diagonals, and dividing each value by the determinant.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71674" y="2171700"/>
            <a:ext cx="1447800" cy="685800"/>
          </a:xfrm>
          <a:prstGeom prst="wedgeRoundRectCallout">
            <a:avLst>
              <a:gd name="adj1" fmla="val 19636"/>
              <a:gd name="adj2" fmla="val 76274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Only square matrices can be inverted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19712" y="3056657"/>
            <a:ext cx="692727" cy="38071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11" name="Curved Connector 10"/>
          <p:cNvCxnSpPr>
            <a:stCxn id="10" idx="3"/>
          </p:cNvCxnSpPr>
          <p:nvPr/>
        </p:nvCxnSpPr>
        <p:spPr bwMode="auto">
          <a:xfrm>
            <a:off x="6012439" y="3247014"/>
            <a:ext cx="755073" cy="105828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30640"/>
              </p:ext>
            </p:extLst>
          </p:nvPr>
        </p:nvGraphicFramePr>
        <p:xfrm>
          <a:off x="5443537" y="4391025"/>
          <a:ext cx="27289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" name="Equation" r:id="rId8" imgW="1981080" imgH="393480" progId="Equation.3">
                  <p:embed/>
                </p:oleObj>
              </mc:Choice>
              <mc:Fallback>
                <p:oleObj name="Equation" r:id="rId8" imgW="198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7" y="4391025"/>
                        <a:ext cx="27289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5379026" y="4295774"/>
            <a:ext cx="2883911" cy="69532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567111" y="1219200"/>
            <a:ext cx="1952625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33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156690"/>
              </p:ext>
            </p:extLst>
          </p:nvPr>
        </p:nvGraphicFramePr>
        <p:xfrm>
          <a:off x="1546225" y="2628900"/>
          <a:ext cx="61166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2" name="Equation" r:id="rId4" imgW="3949560" imgH="1143000" progId="Equation.3">
                  <p:embed/>
                </p:oleObj>
              </mc:Choice>
              <mc:Fallback>
                <p:oleObj name="Equation" r:id="rId4" imgW="3949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2628900"/>
                        <a:ext cx="611663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48049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3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5519737" y="1219200"/>
            <a:ext cx="10667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41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61091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48912"/>
              </p:ext>
            </p:extLst>
          </p:nvPr>
        </p:nvGraphicFramePr>
        <p:xfrm>
          <a:off x="1761888" y="3003074"/>
          <a:ext cx="5837713" cy="74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6" name="Equation" r:id="rId6" imgW="3429000" imgH="507960" progId="Equation.3">
                  <p:embed/>
                </p:oleObj>
              </mc:Choice>
              <mc:Fallback>
                <p:oleObj name="Equation" r:id="rId6" imgW="3429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888" y="3003074"/>
                        <a:ext cx="5837713" cy="743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3538537" y="1219200"/>
            <a:ext cx="30479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7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829674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CATEGORICAL VARIABLES</a:t>
            </a:r>
            <a:endParaRPr lang="en-US" sz="6600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960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deal with categorical variables? (i.e., with k levels)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76337" y="2610672"/>
          <a:ext cx="1676400" cy="22528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deal with categorical variables? (i.e., with k levels)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Create a k-1 binary (“dummy”) variables.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73168"/>
              </p:ext>
            </p:extLst>
          </p:nvPr>
        </p:nvGraphicFramePr>
        <p:xfrm>
          <a:off x="1176337" y="2610672"/>
          <a:ext cx="1676400" cy="22528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90358"/>
              </p:ext>
            </p:extLst>
          </p:nvPr>
        </p:nvGraphicFramePr>
        <p:xfrm>
          <a:off x="4409094" y="2577507"/>
          <a:ext cx="3810000" cy="22859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0000"/>
                <a:gridCol w="1270000"/>
                <a:gridCol w="1270000"/>
              </a:tblGrid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3081337" y="2831722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081337" y="3761253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6701" y="4825404"/>
            <a:ext cx="355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n-lt"/>
                <a:cs typeface="PFDinTextCompPro-Italic"/>
              </a:rPr>
              <a:t>Computer </a:t>
            </a:r>
            <a:r>
              <a:rPr lang="en-US" sz="1400" dirty="0" smtClean="0">
                <a:latin typeface="+mn-lt"/>
                <a:cs typeface="PFDinTextCompPro-Italic"/>
              </a:rPr>
              <a:t>Science is the reference</a:t>
            </a:r>
          </a:p>
        </p:txBody>
      </p:sp>
    </p:spTree>
    <p:extLst>
      <p:ext uri="{BB962C8B-B14F-4D97-AF65-F5344CB8AC3E}">
        <p14:creationId xmlns:p14="http://schemas.microsoft.com/office/powerpoint/2010/main" val="1107525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</p:txBody>
      </p:sp>
    </p:spTree>
    <p:extLst>
      <p:ext uri="{BB962C8B-B14F-4D97-AF65-F5344CB8AC3E}">
        <p14:creationId xmlns:p14="http://schemas.microsoft.com/office/powerpoint/2010/main" val="1942622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7338" y="3695700"/>
            <a:ext cx="467995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solidFill>
                  <a:srgbClr val="222222"/>
                </a:solidFill>
                <a:latin typeface="arial" charset="0"/>
              </a:rPr>
              <a:t>Multicollinearity</a:t>
            </a:r>
            <a:r>
              <a:rPr lang="en-US" sz="2000" dirty="0" smtClean="0">
                <a:solidFill>
                  <a:srgbClr val="222222"/>
                </a:solidFill>
                <a:latin typeface="arial" charset="0"/>
              </a:rPr>
              <a:t> is when two </a:t>
            </a:r>
            <a:r>
              <a:rPr lang="en-US" sz="2000" dirty="0">
                <a:solidFill>
                  <a:srgbClr val="222222"/>
                </a:solidFill>
                <a:latin typeface="arial" charset="0"/>
              </a:rPr>
              <a:t>or more predictor variables in a </a:t>
            </a:r>
            <a:r>
              <a:rPr lang="en-US" sz="2000" dirty="0" smtClean="0">
                <a:solidFill>
                  <a:srgbClr val="222222"/>
                </a:solidFill>
                <a:latin typeface="arial" charset="0"/>
              </a:rPr>
              <a:t>regression </a:t>
            </a:r>
            <a:r>
              <a:rPr lang="en-US" sz="2000" dirty="0">
                <a:solidFill>
                  <a:srgbClr val="222222"/>
                </a:solidFill>
                <a:latin typeface="arial" charset="0"/>
              </a:rPr>
              <a:t>model are </a:t>
            </a:r>
            <a:r>
              <a:rPr lang="en-US" sz="2000" dirty="0" smtClean="0">
                <a:solidFill>
                  <a:srgbClr val="222222"/>
                </a:solidFill>
                <a:latin typeface="arial" charset="0"/>
              </a:rPr>
              <a:t>very correlated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2539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700337" y="11049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   continuous   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37" y="2000111"/>
            <a:ext cx="87629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 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regression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	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classification</a:t>
            </a:r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u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nsupervised</a:t>
            </a:r>
            <a:r>
              <a:rPr lang="en-US" sz="4000" dirty="0" smtClean="0">
                <a:latin typeface="PFDinTextCompPro-Italic"/>
                <a:cs typeface="PFDinTextCompPro-Italic"/>
              </a:rPr>
              <a:t>  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clustering</a:t>
            </a:r>
            <a:endParaRPr lang="en-US" sz="3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14" y="2000111"/>
            <a:ext cx="2483523" cy="1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54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Does it matter which factor level I leave out?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Yes, this is the reference point for all other factor </a:t>
            </a:r>
            <a:r>
              <a:rPr lang="en-US" sz="3000" dirty="0" smtClean="0">
                <a:latin typeface="PFDinTextCompPro-Italic"/>
                <a:cs typeface="PFDinTextCompPro-Italic"/>
              </a:rPr>
              <a:t>levels.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865262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k-1 and not k?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Because k-1 captures all possible outputs, and to avoid multicollinearity.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Does it matter which factor level I leave out?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Yes, this is the reference point for all other factor </a:t>
            </a:r>
            <a:r>
              <a:rPr lang="en-US" sz="3000" dirty="0" smtClean="0">
                <a:latin typeface="PFDinTextCompPro-Italic"/>
                <a:cs typeface="PFDinTextCompPro-Italic"/>
              </a:rPr>
              <a:t>levels.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16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Is this a limitation? 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Not really, a comparison must have a baseline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5927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this the only way to represent categorical data?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the conventional way to represent nominal data, however, ordinal data can be represented with integers.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04308" y="3619500"/>
            <a:ext cx="4510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Ordinal meaning that the data have order,</a:t>
            </a:r>
          </a:p>
          <a:p>
            <a:r>
              <a:rPr lang="en-US" sz="2000" dirty="0" smtClean="0"/>
              <a:t>While Nominal data have NO order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7011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this the only way to represent categorical data?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the conventional way to represent nominal data, however, ordinal data can be represented with integers.</a:t>
            </a:r>
          </a:p>
          <a:p>
            <a:pPr algn="l"/>
            <a:endParaRPr lang="en-US" sz="1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What does this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</a:t>
            </a:r>
            <a:r>
              <a:rPr lang="en-US" sz="3000" dirty="0" smtClean="0">
                <a:latin typeface="PFDinTextCompPro-Italic"/>
                <a:cs typeface="PFDinTextCompPro-Italic"/>
              </a:rPr>
              <a:t>Categories that can be ranked (i.e., strongly disagree, disagree, neutral, agree, strongly agree) can be represented as 1, 2, 3, 4, 5.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36466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Making INFERENCES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58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Making INFERENCS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modeling is a parametric technique, meaning that it relies on specific assumptions about the underlying data: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Linearity and </a:t>
            </a:r>
            <a:r>
              <a:rPr lang="en-US" sz="3000" dirty="0" err="1">
                <a:latin typeface="PFDinTextCompPro-Italic"/>
                <a:cs typeface="PFDinTextCompPro-Italic"/>
              </a:rPr>
              <a:t>additivity</a:t>
            </a:r>
            <a:r>
              <a:rPr lang="en-US" sz="3000" dirty="0">
                <a:latin typeface="PFDinTextCompPro-Italic"/>
                <a:cs typeface="PFDinTextCompPro-Italic"/>
              </a:rPr>
              <a:t> 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 relationship between input and response variables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>
                <a:latin typeface="PFDinTextCompPro-Italic"/>
                <a:cs typeface="PFDinTextCompPro-Italic"/>
              </a:rPr>
              <a:t>Homoscedasticity of the errors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>
                <a:latin typeface="PFDinTextCompPro-Italic"/>
                <a:cs typeface="PFDinTextCompPro-Italic"/>
              </a:rPr>
              <a:t>Normality of the Error Distribution</a:t>
            </a:r>
          </a:p>
          <a:p>
            <a:pPr marL="514350" indent="-514350" algn="l">
              <a:buFontTx/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Statistical independence of the errors</a:t>
            </a:r>
          </a:p>
          <a:p>
            <a:pPr marL="514350" indent="-514350" algn="l">
              <a:buFontTx/>
              <a:buAutoNum type="arabicParenR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737" y="4728746"/>
            <a:ext cx="467995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b="1" dirty="0" smtClean="0"/>
              <a:t>Source: </a:t>
            </a:r>
            <a:r>
              <a:rPr lang="en-US" sz="1100" dirty="0" smtClean="0"/>
              <a:t>http</a:t>
            </a:r>
            <a:r>
              <a:rPr lang="en-US" sz="1100" dirty="0"/>
              <a:t>://people.duke.edu/~rnau/testing.htm</a:t>
            </a:r>
          </a:p>
        </p:txBody>
      </p:sp>
    </p:spTree>
    <p:extLst>
      <p:ext uri="{BB962C8B-B14F-4D97-AF65-F5344CB8AC3E}">
        <p14:creationId xmlns:p14="http://schemas.microsoft.com/office/powerpoint/2010/main" val="3420456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whether a coefficient estimate is significant?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p-value associated with the coefficient t-value.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4401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127" y="262890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p-value?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probability of getting the observed outcome (e.g., the coefficient estimate) if the null hypothesis were true (p &lt; 0.05 is typically considered significant).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the whether a coefficient estimate is significant?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 p-value associated with the coefficient t-value.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190625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null hypothesis for linear regression coefficients?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There is no relationship between X and Y.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3665" y="2829849"/>
            <a:ext cx="5147945" cy="16435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smtClean="0">
                <a:latin typeface="+mn-lt"/>
                <a:cs typeface="Symbol" charset="2"/>
              </a:rPr>
              <a:t>H</a:t>
            </a:r>
            <a:r>
              <a:rPr lang="en-US" sz="2800" i="1" baseline="-25000" dirty="0" smtClean="0">
                <a:latin typeface="+mn-lt"/>
                <a:cs typeface="Symbol" charset="2"/>
              </a:rPr>
              <a:t>0</a:t>
            </a:r>
            <a:r>
              <a:rPr lang="en-US" sz="2800" i="1" dirty="0" smtClean="0">
                <a:latin typeface="+mn-lt"/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= 0</a:t>
            </a:r>
          </a:p>
          <a:p>
            <a:pPr>
              <a:lnSpc>
                <a:spcPct val="120000"/>
              </a:lnSpc>
            </a:pPr>
            <a:endParaRPr lang="en-US" sz="2800" i="1" dirty="0" smtClean="0">
              <a:latin typeface="Symbol" charset="2"/>
              <a:cs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2800" i="1" dirty="0" smtClean="0">
                <a:cs typeface="Symbol" charset="2"/>
              </a:rPr>
              <a:t>H</a:t>
            </a:r>
            <a:r>
              <a:rPr lang="en-US" sz="2800" i="1" baseline="-25000" dirty="0">
                <a:cs typeface="Symbol" charset="2"/>
              </a:rPr>
              <a:t>a</a:t>
            </a:r>
            <a:r>
              <a:rPr lang="en-US" sz="2800" i="1" dirty="0" smtClean="0"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≠ 0</a:t>
            </a:r>
            <a:endParaRPr lang="en-US" sz="2800" i="1" spc="300" dirty="0"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6551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the confidence interval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95% of the time, the true coefficients will be in this range.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678698" y="2987103"/>
            <a:ext cx="4005678" cy="1009631"/>
            <a:chOff x="2701206" y="2987103"/>
            <a:chExt cx="4005678" cy="1009631"/>
          </a:xfrm>
        </p:grpSpPr>
        <p:cxnSp>
          <p:nvCxnSpPr>
            <p:cNvPr id="11" name="Straight Connector 10"/>
            <p:cNvCxnSpPr/>
            <p:nvPr/>
          </p:nvCxnSpPr>
          <p:spPr bwMode="auto">
            <a:xfrm flipH="1">
              <a:off x="2701206" y="3520503"/>
              <a:ext cx="40056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2" name="Group 71"/>
            <p:cNvGrpSpPr/>
            <p:nvPr/>
          </p:nvGrpSpPr>
          <p:grpSpPr>
            <a:xfrm>
              <a:off x="3110453" y="2987103"/>
              <a:ext cx="3199171" cy="1009631"/>
              <a:chOff x="3110453" y="2987103"/>
              <a:chExt cx="3199171" cy="100963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10453" y="3327125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610570" y="3460474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4110687" y="2987103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610804" y="31262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110921" y="3254694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611038" y="30500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111156" y="3373859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391635"/>
              </p:ext>
            </p:extLst>
          </p:nvPr>
        </p:nvGraphicFramePr>
        <p:xfrm>
          <a:off x="4168774" y="4216400"/>
          <a:ext cx="284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9" name="Equation" r:id="rId4" imgW="190440" imgH="266400" progId="Equation.3">
                  <p:embed/>
                </p:oleObj>
              </mc:Choice>
              <mc:Fallback>
                <p:oleObj name="Equation" r:id="rId4" imgW="190440" imgH="266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4" y="4216400"/>
                        <a:ext cx="284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210379"/>
              </p:ext>
            </p:extLst>
          </p:nvPr>
        </p:nvGraphicFramePr>
        <p:xfrm>
          <a:off x="2430521" y="2797272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0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521" y="2797272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 bwMode="auto">
          <a:xfrm flipV="1">
            <a:off x="3002891" y="3848100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2350442" y="4225008"/>
            <a:ext cx="202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Confidence Intervals for 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2320206" y="3180481"/>
            <a:ext cx="304800" cy="2799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1328737" y="2764393"/>
            <a:ext cx="125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value for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3541280" y="3920208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1504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motivation for learning about linear regression?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widely </a:t>
            </a:r>
            <a:r>
              <a:rPr lang="en-US" sz="3000" dirty="0">
                <a:latin typeface="PFDinTextCompPro-Italic"/>
                <a:cs typeface="PFDinTextCompPro-Italic"/>
              </a:rPr>
              <a:t>used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runs fast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easy to use (not a lot of tuning required)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highly interpretable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PFDinTextCompPro-Italic"/>
                <a:cs typeface="PFDinTextCompPro-Italic"/>
              </a:rPr>
              <a:t>basis for many other </a:t>
            </a:r>
            <a:r>
              <a:rPr lang="en-US" sz="3000" dirty="0" smtClean="0">
                <a:latin typeface="PFDinTextCompPro-Italic"/>
                <a:cs typeface="PFDinTextCompPro-Italic"/>
              </a:rPr>
              <a:t>methods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87735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the confidence interval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95% of the time, the true coefficients will be in this range.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678698" y="2987103"/>
            <a:ext cx="4005678" cy="1009631"/>
            <a:chOff x="2701206" y="2987103"/>
            <a:chExt cx="4005678" cy="1009631"/>
          </a:xfrm>
        </p:grpSpPr>
        <p:cxnSp>
          <p:nvCxnSpPr>
            <p:cNvPr id="11" name="Straight Connector 10"/>
            <p:cNvCxnSpPr/>
            <p:nvPr/>
          </p:nvCxnSpPr>
          <p:spPr bwMode="auto">
            <a:xfrm flipH="1">
              <a:off x="2701206" y="3520503"/>
              <a:ext cx="40056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2" name="Group 71"/>
            <p:cNvGrpSpPr/>
            <p:nvPr/>
          </p:nvGrpSpPr>
          <p:grpSpPr>
            <a:xfrm>
              <a:off x="3110453" y="2987103"/>
              <a:ext cx="3199171" cy="1009631"/>
              <a:chOff x="3110453" y="2987103"/>
              <a:chExt cx="3199171" cy="100963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10453" y="3327125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610570" y="3460474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4110687" y="2987103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610804" y="31262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110921" y="3254694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611038" y="30500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111156" y="3373859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813892"/>
              </p:ext>
            </p:extLst>
          </p:nvPr>
        </p:nvGraphicFramePr>
        <p:xfrm>
          <a:off x="4168774" y="4216400"/>
          <a:ext cx="284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4" name="Equation" r:id="rId4" imgW="190440" imgH="266400" progId="Equation.3">
                  <p:embed/>
                </p:oleObj>
              </mc:Choice>
              <mc:Fallback>
                <p:oleObj name="Equation" r:id="rId4" imgW="1904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4" y="4216400"/>
                        <a:ext cx="284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51474"/>
              </p:ext>
            </p:extLst>
          </p:nvPr>
        </p:nvGraphicFramePr>
        <p:xfrm>
          <a:off x="2430521" y="2797272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5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521" y="2797272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 bwMode="auto">
          <a:xfrm flipV="1">
            <a:off x="3002891" y="3848100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2350442" y="4225008"/>
            <a:ext cx="202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Confidence Intervals for 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2320206" y="3180481"/>
            <a:ext cx="304800" cy="2799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1328737" y="2764393"/>
            <a:ext cx="125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value for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3541280" y="3920208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" name="Rounded Rectangular Callout 77"/>
          <p:cNvSpPr/>
          <p:nvPr/>
        </p:nvSpPr>
        <p:spPr bwMode="auto">
          <a:xfrm>
            <a:off x="7272337" y="2455394"/>
            <a:ext cx="1676400" cy="912800"/>
          </a:xfrm>
          <a:prstGeom prst="wedgeRoundRectCallout">
            <a:avLst>
              <a:gd name="adj1" fmla="val -68432"/>
              <a:gd name="adj2" fmla="val 2931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Confidence intervals are calculated based off of the error variance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5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regression model?</a:t>
            </a:r>
          </a:p>
        </p:txBody>
      </p:sp>
    </p:spTree>
    <p:extLst>
      <p:ext uri="{BB962C8B-B14F-4D97-AF65-F5344CB8AC3E}">
        <p14:creationId xmlns:p14="http://schemas.microsoft.com/office/powerpoint/2010/main" val="2871057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regression 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continuous a response variable.</a:t>
            </a:r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regression 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b="1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 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4491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regression 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b="1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 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PFDinTextCompPro-Italic"/>
              </a:rPr>
              <a:t>b</a:t>
            </a:r>
            <a:r>
              <a:rPr lang="en-US" sz="3000" i="1" baseline="-25000" dirty="0" smtClean="0">
                <a:latin typeface="Symbol" charset="2"/>
                <a:cs typeface="PFDinTextCompPro-Italic"/>
              </a:rPr>
              <a:t>0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85907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808080"/>
    </a:dk1>
    <a:lt1>
      <a:srgbClr val="FFFFFF"/>
    </a:lt1>
    <a:dk2>
      <a:srgbClr val="000000"/>
    </a:dk2>
    <a:lt2>
      <a:srgbClr val="000000"/>
    </a:lt2>
    <a:accent1>
      <a:srgbClr val="FFFFD6"/>
    </a:accent1>
    <a:accent2>
      <a:srgbClr val="333399"/>
    </a:accent2>
    <a:accent3>
      <a:srgbClr val="AAAAAA"/>
    </a:accent3>
    <a:accent4>
      <a:srgbClr val="DADADA"/>
    </a:accent4>
    <a:accent5>
      <a:srgbClr val="FFFFE8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18520</TotalTime>
  <Pages>0</Pages>
  <Words>2164</Words>
  <Characters>0</Characters>
  <Application>Microsoft Macintosh PowerPoint</Application>
  <PresentationFormat>Custom</PresentationFormat>
  <Lines>0</Lines>
  <Paragraphs>456</Paragraphs>
  <Slides>50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75" baseType="lpstr">
      <vt:lpstr>Arial</vt:lpstr>
      <vt:lpstr>Arial</vt:lpstr>
      <vt:lpstr>ArialMT</vt:lpstr>
      <vt:lpstr>Calibri</vt:lpstr>
      <vt:lpstr>Gill Sans</vt:lpstr>
      <vt:lpstr>Lucida Grande</vt:lpstr>
      <vt:lpstr>ＭＳ Ｐゴシック</vt:lpstr>
      <vt:lpstr>News706 Bd BT</vt:lpstr>
      <vt:lpstr>News706 BT</vt:lpstr>
      <vt:lpstr>PF Din Text Comp Pro</vt:lpstr>
      <vt:lpstr>PFDinTextCompPro-Bold</vt:lpstr>
      <vt:lpstr>PFDinTextCompPro-Italic</vt:lpstr>
      <vt:lpstr>PFDinTextCompPro-Light</vt:lpstr>
      <vt:lpstr>PFDinTextCompPro-Medium</vt:lpstr>
      <vt:lpstr>PFDinTextCompPro-MediumItalic</vt:lpstr>
      <vt:lpstr>Symbol</vt:lpstr>
      <vt:lpstr>Times New Roman</vt:lpstr>
      <vt:lpstr>Wingdings</vt:lpstr>
      <vt:lpstr>ヒラギノ角ゴ ProN W3</vt:lpstr>
      <vt:lpstr>ヒラギノ角ゴ ProN W6</vt:lpstr>
      <vt:lpstr>GA_Instructor_Template_Deck</vt:lpstr>
      <vt:lpstr>Agenda</vt:lpstr>
      <vt:lpstr>1_GA_Instructor_Template_Deck</vt:lpstr>
      <vt:lpstr>1_Agenda</vt:lpstr>
      <vt:lpstr>Equation</vt:lpstr>
      <vt:lpstr> DATA SCIENCE Linear regression</vt:lpstr>
      <vt:lpstr> 0.    BASIC FORM I.    ESTIMATING Coefficients II.  categorical VARIABLES III.   MAKING INFERENCES</vt:lpstr>
      <vt:lpstr>0. Basic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I. ESTIMATING COEFFICIENTS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CATEGORICAL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Making INFERENCES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830</cp:revision>
  <dcterms:modified xsi:type="dcterms:W3CDTF">2016-04-18T18:01:29Z</dcterms:modified>
</cp:coreProperties>
</file>