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</p:sldMasterIdLst>
  <p:notesMasterIdLst>
    <p:notesMasterId r:id="rId57"/>
  </p:notesMasterIdLst>
  <p:sldIdLst>
    <p:sldId id="258" r:id="rId4"/>
    <p:sldId id="340" r:id="rId5"/>
    <p:sldId id="326" r:id="rId6"/>
    <p:sldId id="546" r:id="rId7"/>
    <p:sldId id="473" r:id="rId8"/>
    <p:sldId id="641" r:id="rId9"/>
    <p:sldId id="642" r:id="rId10"/>
    <p:sldId id="643" r:id="rId11"/>
    <p:sldId id="728" r:id="rId12"/>
    <p:sldId id="644" r:id="rId13"/>
    <p:sldId id="735" r:id="rId14"/>
    <p:sldId id="750" r:id="rId15"/>
    <p:sldId id="756" r:id="rId16"/>
    <p:sldId id="761" r:id="rId17"/>
    <p:sldId id="737" r:id="rId18"/>
    <p:sldId id="751" r:id="rId19"/>
    <p:sldId id="764" r:id="rId20"/>
    <p:sldId id="765" r:id="rId21"/>
    <p:sldId id="722" r:id="rId22"/>
    <p:sldId id="742" r:id="rId23"/>
    <p:sldId id="773" r:id="rId24"/>
    <p:sldId id="774" r:id="rId25"/>
    <p:sldId id="801" r:id="rId26"/>
    <p:sldId id="770" r:id="rId27"/>
    <p:sldId id="772" r:id="rId28"/>
    <p:sldId id="771" r:id="rId29"/>
    <p:sldId id="783" r:id="rId30"/>
    <p:sldId id="784" r:id="rId31"/>
    <p:sldId id="777" r:id="rId32"/>
    <p:sldId id="778" r:id="rId33"/>
    <p:sldId id="806" r:id="rId34"/>
    <p:sldId id="779" r:id="rId35"/>
    <p:sldId id="741" r:id="rId36"/>
    <p:sldId id="793" r:id="rId37"/>
    <p:sldId id="794" r:id="rId38"/>
    <p:sldId id="796" r:id="rId39"/>
    <p:sldId id="800" r:id="rId40"/>
    <p:sldId id="781" r:id="rId41"/>
    <p:sldId id="802" r:id="rId42"/>
    <p:sldId id="795" r:id="rId43"/>
    <p:sldId id="798" r:id="rId44"/>
    <p:sldId id="799" r:id="rId45"/>
    <p:sldId id="797" r:id="rId46"/>
    <p:sldId id="787" r:id="rId47"/>
    <p:sldId id="803" r:id="rId48"/>
    <p:sldId id="804" r:id="rId49"/>
    <p:sldId id="724" r:id="rId50"/>
    <p:sldId id="752" r:id="rId51"/>
    <p:sldId id="785" r:id="rId52"/>
    <p:sldId id="786" r:id="rId53"/>
    <p:sldId id="790" r:id="rId54"/>
    <p:sldId id="753" r:id="rId55"/>
    <p:sldId id="805" r:id="rId5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25" autoAdjust="0"/>
    <p:restoredTop sz="80929" autoAdjust="0"/>
  </p:normalViewPr>
  <p:slideViewPr>
    <p:cSldViewPr>
      <p:cViewPr>
        <p:scale>
          <a:sx n="100" d="100"/>
          <a:sy n="100" d="100"/>
        </p:scale>
        <p:origin x="840" y="36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sensible shape because: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to return a value between 0 and 1 for all possible values of x, because probability less than 0 or greater than 1 does not make sense. However, this would be the case for a linear regression.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the model to reflect different probabilities based on the value of x to reflect that as you increase x, you increase probability, and vice-versa.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probability?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the odds ratio?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does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would have happened if we represented out customer conversion event as 0? Would it have changed our odds result? Would it have changed our interpretation?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Leave 1 hours for this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570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15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694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43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228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001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597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09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644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8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41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04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2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6" Type="http://schemas.openxmlformats.org/officeDocument/2006/relationships/image" Target="../media/image1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7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en.wikipedia.org/wiki/Bernoulli_distribu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4" Type="http://schemas.openxmlformats.org/officeDocument/2006/relationships/hyperlink" Target="tobithttp://en.wikipedia.org/wiki/Tobit_mode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07010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09931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0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41372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09518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10" idx="0"/>
          </p:cNvCxnSpPr>
          <p:nvPr/>
        </p:nvCxnSpPr>
        <p:spPr bwMode="auto">
          <a:xfrm flipV="1">
            <a:off x="1714879" y="4348352"/>
            <a:ext cx="452058" cy="1855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4533900"/>
            <a:ext cx="2905884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621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53759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1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would you describe the shape of the function?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03438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7726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9532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627811" y="3168571"/>
            <a:ext cx="1463675" cy="13112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6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is a sensible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05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 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 smtClean="0">
                <a:latin typeface="PFDinTextCompPro-Italic"/>
                <a:cs typeface="PFDinTextCompPro-Italic"/>
              </a:rPr>
              <a:t>0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4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 </a:t>
            </a:r>
            <a:r>
              <a:rPr lang="en-US" sz="30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>
                <a:latin typeface="PFDinTextCompPro-Italic"/>
                <a:cs typeface="PFDinTextCompPro-Italic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Interpretation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Exercise: Predicting Default Rates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347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</p:spTree>
    <p:extLst>
      <p:ext uri="{BB962C8B-B14F-4D97-AF65-F5344CB8AC3E}">
        <p14:creationId xmlns:p14="http://schemas.microsoft.com/office/powerpoint/2010/main" val="3179268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3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8234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4851" y="3279180"/>
            <a:ext cx="1771047" cy="1559520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50"/>
              <a:ext cx="1056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the range of the odds?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65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3739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2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8451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4851" y="2669951"/>
            <a:ext cx="1771047" cy="2016349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means that for every customer that converts you will have two customers that do not convert</a:t>
              </a: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Equation" r:id="rId5" imgW="1587240" imgH="393480" progId="Equation.3">
                  <p:embed/>
                </p:oleObj>
              </mc:Choice>
              <mc:Fallback>
                <p:oleObj name="Equation" r:id="rId5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7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40777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70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69245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84013"/>
              </p:ext>
            </p:extLst>
          </p:nvPr>
        </p:nvGraphicFramePr>
        <p:xfrm>
          <a:off x="819150" y="3532188"/>
          <a:ext cx="7975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532188"/>
                        <a:ext cx="7975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5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0. Basic Form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4346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6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169211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4851" y="3467100"/>
            <a:ext cx="1771047" cy="1295400"/>
            <a:chOff x="0" y="0"/>
            <a:chExt cx="1280" cy="712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the range of the </a:t>
              </a:r>
              <a:r>
                <a:rPr lang="en-US" sz="14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logit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function?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6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64292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214378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 unit change in x.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24217"/>
              </p:ext>
            </p:extLst>
          </p:nvPr>
        </p:nvGraphicFramePr>
        <p:xfrm>
          <a:off x="2566987" y="3895489"/>
          <a:ext cx="468377" cy="45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3895489"/>
                        <a:ext cx="468377" cy="45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based off of the p-value, just as with the linear regression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9896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</p:txBody>
      </p:sp>
    </p:spTree>
    <p:extLst>
      <p:ext uri="{BB962C8B-B14F-4D97-AF65-F5344CB8AC3E}">
        <p14:creationId xmlns:p14="http://schemas.microsoft.com/office/powerpoint/2010/main" val="196603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</p:txBody>
      </p:sp>
    </p:spTree>
    <p:extLst>
      <p:ext uri="{BB962C8B-B14F-4D97-AF65-F5344CB8AC3E}">
        <p14:creationId xmlns:p14="http://schemas.microsoft.com/office/powerpoint/2010/main" val="117379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02080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700337" y="11049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   continuous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    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categorical</a:t>
            </a:r>
            <a:endParaRPr lang="en-US" sz="4000" dirty="0" smtClean="0">
              <a:latin typeface="PFDinTextCompPro-MediumItalic"/>
              <a:cs typeface="PFDinTextCompPro-MediumItal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7" y="1998793"/>
            <a:ext cx="9116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52" y="1998793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Example: </a:t>
            </a:r>
            <a:r>
              <a:rPr lang="en-US" sz="3000" dirty="0" smtClean="0">
                <a:latin typeface="PFDinTextCompPro-Italic"/>
                <a:cs typeface="PFDinTextCompPro-Italic"/>
              </a:rPr>
              <a:t>Suppose </a:t>
            </a:r>
            <a:r>
              <a:rPr lang="en-US" sz="3000" dirty="0">
                <a:latin typeface="PFDinTextCompPro-Italic"/>
                <a:cs typeface="PFDinTextCompPro-Italic"/>
              </a:rPr>
              <a:t>we are interested in </a:t>
            </a:r>
            <a:r>
              <a:rPr lang="en-US" sz="3000" dirty="0" smtClean="0">
                <a:latin typeface="PFDinTextCompPro-Italic"/>
                <a:cs typeface="PFDinTextCompPro-Italic"/>
              </a:rPr>
              <a:t>mobile purchase behavior. </a:t>
            </a:r>
            <a:r>
              <a:rPr lang="en-US" sz="3000" dirty="0">
                <a:latin typeface="PFDinTextCompPro-Italic"/>
                <a:cs typeface="PFDinTextCompPro-Italic"/>
              </a:rPr>
              <a:t>Let y be a class label denoting purchase/no purchase, and let x denote </a:t>
            </a:r>
            <a:r>
              <a:rPr lang="en-US" sz="3000" dirty="0" smtClean="0">
                <a:latin typeface="PFDinTextCompPro-Italic"/>
                <a:cs typeface="PFDinTextCompPro-Italic"/>
              </a:rPr>
              <a:t>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exp</a:t>
            </a:r>
            <a:r>
              <a:rPr lang="en-US" sz="3000" dirty="0" smtClean="0">
                <a:latin typeface="PFDinTextCompPro-Italic"/>
                <a:cs typeface="PFDinTextCompPro-Italic"/>
              </a:rPr>
              <a:t>(0.693) = 2, meaning the likelihood of purchase is twice as high if the phone is an iPhone.</a:t>
            </a:r>
          </a:p>
        </p:txBody>
      </p:sp>
    </p:spTree>
    <p:extLst>
      <p:ext uri="{BB962C8B-B14F-4D97-AF65-F5344CB8AC3E}">
        <p14:creationId xmlns:p14="http://schemas.microsoft.com/office/powerpoint/2010/main" val="38675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459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2710979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232364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159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8182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46451"/>
              </p:ext>
            </p:extLst>
          </p:nvPr>
        </p:nvGraphicFramePr>
        <p:xfrm>
          <a:off x="2634524" y="3655699"/>
          <a:ext cx="4001952" cy="11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24" y="3655699"/>
                        <a:ext cx="4001952" cy="115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3854433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3467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Logistic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67917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95700"/>
            <a:ext cx="8426450" cy="1600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Exercise: PREDICTING DEFAULT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8731"/>
              </p:ext>
            </p:extLst>
          </p:nvPr>
        </p:nvGraphicFramePr>
        <p:xfrm>
          <a:off x="1636712" y="2324100"/>
          <a:ext cx="6242050" cy="24384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63625"/>
                <a:gridCol w="5178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</a:t>
                      </a:r>
                      <a:r>
                        <a:rPr lang="en-US" sz="1600" baseline="0" dirty="0" smtClean="0"/>
                        <a:t> variable indicating </a:t>
                      </a:r>
                      <a:r>
                        <a:rPr lang="en-US" sz="1600" dirty="0" smtClean="0"/>
                        <a:t>whether the credit card holder defaulted</a:t>
                      </a:r>
                      <a:r>
                        <a:rPr lang="en-US" sz="1600" baseline="0" dirty="0" smtClean="0"/>
                        <a:t> on their credit card obligations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 variable indicating</a:t>
                      </a:r>
                      <a:r>
                        <a:rPr lang="en-US" sz="1600" baseline="0" dirty="0" smtClean="0"/>
                        <a:t> whether the credit card holder is a student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Balance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recording the</a:t>
                      </a:r>
                      <a:r>
                        <a:rPr lang="en-US" sz="1600" baseline="0" dirty="0" smtClean="0"/>
                        <a:t> credit card holders current outstanding balance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representing the total annual income for the credit card holder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9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I: Exploration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</p:spTree>
    <p:extLst>
      <p:ext uri="{BB962C8B-B14F-4D97-AF65-F5344CB8AC3E}">
        <p14:creationId xmlns:p14="http://schemas.microsoft.com/office/powerpoint/2010/main" val="66963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training set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120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400" smtClean="0">
                <a:latin typeface="PFDinTextCompPro-Italic"/>
                <a:cs typeface="PFDinTextCompPro-Italic"/>
              </a:rPr>
              <a:t>module and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12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() </a:t>
            </a:r>
            <a:r>
              <a:rPr lang="en-US" sz="2400" dirty="0" smtClean="0">
                <a:latin typeface="PFDinTextCompPro-Italic"/>
                <a:cs typeface="PFDinTextCompPro-Italic"/>
              </a:rPr>
              <a:t>function</a:t>
            </a:r>
            <a:endParaRPr lang="en-US" sz="24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24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400" dirty="0" smtClean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Compute the overall accuracy, the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52805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Q&amp;A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Briefly</a:t>
            </a:r>
            <a:r>
              <a:rPr lang="en-US" sz="3000" dirty="0">
                <a:latin typeface="PFDinTextCompPro-Italic"/>
                <a:cs typeface="PFDinTextCompPro-Italic"/>
              </a:rPr>
              <a:t>, GLMs generalize the distribution of the </a:t>
            </a:r>
            <a:r>
              <a:rPr lang="en-US" sz="3000" b="1" dirty="0">
                <a:latin typeface="PFDinTextCompPro-Italic"/>
                <a:cs typeface="PFDinTextCompPro-Italic"/>
              </a:rPr>
              <a:t>error term</a:t>
            </a:r>
            <a:r>
              <a:rPr lang="en-US" sz="30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3000" dirty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09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error term follows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>
                <a:latin typeface="PFDinTextCompPro-Italic"/>
                <a:cs typeface="PFDinTextCompPro-Italic"/>
              </a:rPr>
              <a:t>and the </a:t>
            </a:r>
            <a:r>
              <a:rPr lang="en-US" sz="3000" dirty="0" err="1">
                <a:latin typeface="PFDinTextCompPro-Italic"/>
                <a:cs typeface="PFDinTextCompPro-Italic"/>
              </a:rPr>
              <a:t>logit</a:t>
            </a:r>
            <a:r>
              <a:rPr lang="en-US" sz="3000" dirty="0">
                <a:latin typeface="PFDinTextCompPro-Italic"/>
                <a:cs typeface="PFDinTextCompPro-Italic"/>
              </a:rPr>
              <a:t> is the link function that connects us to the linear predictor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712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model. However,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3000" b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71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7390"/>
              </p:ext>
            </p:extLst>
          </p:nvPr>
        </p:nvGraphicFramePr>
        <p:xfrm>
          <a:off x="4681537" y="1028700"/>
          <a:ext cx="1034998" cy="6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6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1028700"/>
                        <a:ext cx="1034998" cy="674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92764"/>
              </p:ext>
            </p:extLst>
          </p:nvPr>
        </p:nvGraphicFramePr>
        <p:xfrm>
          <a:off x="6348413" y="1096963"/>
          <a:ext cx="1117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7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096963"/>
                        <a:ext cx="1117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59243"/>
              </p:ext>
            </p:extLst>
          </p:nvPr>
        </p:nvGraphicFramePr>
        <p:xfrm>
          <a:off x="5824537" y="3390900"/>
          <a:ext cx="72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3390900"/>
                        <a:ext cx="723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heteroskedastic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7657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Check out this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link</a:t>
            </a:r>
            <a:r>
              <a:rPr lang="en-US" sz="3000" dirty="0" smtClean="0">
                <a:latin typeface="PFDinTextCompPro-Italic"/>
                <a:cs typeface="PFDinTextCompPro-Italic"/>
              </a:rPr>
              <a:t>,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331671" y="3186637"/>
            <a:ext cx="4852131" cy="111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50178" idx="0"/>
          </p:cNvCxnSpPr>
          <p:nvPr/>
        </p:nvCxnSpPr>
        <p:spPr bwMode="auto">
          <a:xfrm flipH="1">
            <a:off x="4381503" y="3186637"/>
            <a:ext cx="376234" cy="309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810123" y="3028950"/>
            <a:ext cx="3148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8432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56474" y="33909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105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Class membership is not always binary, however, that is what we will focus on for this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52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27267</TotalTime>
  <Pages>0</Pages>
  <Words>2209</Words>
  <Characters>0</Characters>
  <Application>Microsoft Macintosh PowerPoint</Application>
  <PresentationFormat>Custom</PresentationFormat>
  <Lines>0</Lines>
  <Paragraphs>369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4" baseType="lpstr">
      <vt:lpstr>Arial</vt:lpstr>
      <vt:lpstr>ArialMT</vt:lpstr>
      <vt:lpstr>Calibri</vt:lpstr>
      <vt:lpstr>Courier MonoThai</vt:lpstr>
      <vt:lpstr>Gill Sans</vt:lpstr>
      <vt:lpstr>Lucida Grande</vt:lpstr>
      <vt:lpstr>ＭＳ Ｐゴシック</vt:lpstr>
      <vt:lpstr>News706 BT</vt:lpstr>
      <vt:lpstr>PF Din Text Comp Pro</vt:lpstr>
      <vt:lpstr>PFDinTextCompPro-Bold</vt:lpstr>
      <vt:lpstr>PFDinTextCompPro-Italic</vt:lpstr>
      <vt:lpstr>PFDinTextCompPro-Medium</vt:lpstr>
      <vt:lpstr>PFDinTextCompPro-MediumItalic</vt:lpstr>
      <vt:lpstr>Symbol</vt:lpstr>
      <vt:lpstr>Wingdings</vt:lpstr>
      <vt:lpstr>ヒラギノ角ゴ ProN W3</vt:lpstr>
      <vt:lpstr>ヒラギノ角ゴ ProN W6</vt:lpstr>
      <vt:lpstr>GA_Instructor_Template_Deck</vt:lpstr>
      <vt:lpstr>Agenda</vt:lpstr>
      <vt:lpstr>1_Agenda</vt:lpstr>
      <vt:lpstr>Equation</vt:lpstr>
      <vt:lpstr>INTRO to DATA SCIENCE logistic regression</vt:lpstr>
      <vt:lpstr> 0. BASIC FORM I. Interpretation II. Exercise: Predicting Default Rates III. Q&amp;A</vt:lpstr>
      <vt:lpstr> 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I.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Exercise: PREDICTING DEFAULT</vt:lpstr>
      <vt:lpstr>PowerPoint Presentation</vt:lpstr>
      <vt:lpstr>PowerPoint Presentation</vt:lpstr>
      <vt:lpstr>PowerPoint Presentation</vt:lpstr>
      <vt:lpstr> III. 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3788</cp:revision>
  <dcterms:modified xsi:type="dcterms:W3CDTF">2016-04-21T22:23:19Z</dcterms:modified>
</cp:coreProperties>
</file>