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82"/>
  </p:notesMasterIdLst>
  <p:sldIdLst>
    <p:sldId id="259" r:id="rId2"/>
    <p:sldId id="264" r:id="rId3"/>
    <p:sldId id="266" r:id="rId4"/>
    <p:sldId id="267" r:id="rId5"/>
    <p:sldId id="271" r:id="rId6"/>
    <p:sldId id="272" r:id="rId7"/>
    <p:sldId id="273" r:id="rId8"/>
    <p:sldId id="274" r:id="rId9"/>
    <p:sldId id="276" r:id="rId10"/>
    <p:sldId id="278" r:id="rId11"/>
    <p:sldId id="280" r:id="rId12"/>
    <p:sldId id="281" r:id="rId13"/>
    <p:sldId id="392" r:id="rId14"/>
    <p:sldId id="283" r:id="rId15"/>
    <p:sldId id="288" r:id="rId16"/>
    <p:sldId id="289" r:id="rId17"/>
    <p:sldId id="290" r:id="rId18"/>
    <p:sldId id="291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2" r:id="rId29"/>
    <p:sldId id="313" r:id="rId30"/>
    <p:sldId id="315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5" r:id="rId39"/>
    <p:sldId id="326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57" r:id="rId61"/>
    <p:sldId id="358" r:id="rId62"/>
    <p:sldId id="359" r:id="rId63"/>
    <p:sldId id="361" r:id="rId64"/>
    <p:sldId id="362" r:id="rId65"/>
    <p:sldId id="363" r:id="rId66"/>
    <p:sldId id="367" r:id="rId67"/>
    <p:sldId id="366" r:id="rId68"/>
    <p:sldId id="368" r:id="rId69"/>
    <p:sldId id="371" r:id="rId70"/>
    <p:sldId id="372" r:id="rId71"/>
    <p:sldId id="374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9" autoAdjust="0"/>
    <p:restoredTop sz="85008" autoAdjust="0"/>
  </p:normalViewPr>
  <p:slideViewPr>
    <p:cSldViewPr snapToGrid="0" snapToObjects="1">
      <p:cViewPr varScale="1">
        <p:scale>
          <a:sx n="85" d="100"/>
          <a:sy n="85" d="100"/>
        </p:scale>
        <p:origin x="-1480" y="-112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Here we have both a trend</a:t>
            </a:r>
            <a:r>
              <a:rPr lang="en-US" baseline="0" dirty="0" smtClean="0"/>
              <a:t> and a cycle (a pattern)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Moving average- </a:t>
            </a:r>
            <a:r>
              <a:rPr lang="en-US" dirty="0" err="1" smtClean="0"/>
              <a:t>avg</a:t>
            </a:r>
            <a:r>
              <a:rPr lang="en-US" dirty="0" smtClean="0"/>
              <a:t> of data points around a certain</a:t>
            </a:r>
            <a:r>
              <a:rPr lang="en-US" baseline="0" dirty="0" smtClean="0"/>
              <a:t> point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if everyday we take the total # of tweets for GOT – Tuesday will be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of the last 7 days, wed will be the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off the last 7 days as well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Use a # k to see how many points you go back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“going back in time a couple of points, adding up all the points since then and dividing by the number”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Cant have a moving </a:t>
            </a:r>
            <a:r>
              <a:rPr lang="en-US" dirty="0" err="1" smtClean="0"/>
              <a:t>avg</a:t>
            </a:r>
            <a:r>
              <a:rPr lang="en-US" dirty="0" smtClean="0"/>
              <a:t> on non time specific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ROLLING AVG only</a:t>
            </a:r>
            <a:r>
              <a:rPr lang="en-US" baseline="0" dirty="0" smtClean="0"/>
              <a:t> make sense to smooth out </a:t>
            </a:r>
            <a:r>
              <a:rPr lang="en-US" baseline="0" dirty="0" err="1" smtClean="0"/>
              <a:t>ata</a:t>
            </a:r>
            <a:r>
              <a:rPr lang="en-US" baseline="0" dirty="0" smtClean="0"/>
              <a:t> that is changing over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Autocorrelation looks at both seasonal patterns</a:t>
            </a:r>
            <a:r>
              <a:rPr lang="en-US" baseline="0" dirty="0" smtClean="0"/>
              <a:t> and trends but is better in seasonal </a:t>
            </a:r>
            <a:r>
              <a:rPr lang="en-US" baseline="0" dirty="0" err="1" smtClean="0"/>
              <a:t>pattersns</a:t>
            </a: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</a:t>
            </a:r>
            <a:r>
              <a:rPr lang="en-US" baseline="0" dirty="0" err="1" smtClean="0"/>
              <a:t>corr</a:t>
            </a:r>
            <a:r>
              <a:rPr lang="en-US" baseline="0" dirty="0" smtClean="0"/>
              <a:t> – meaning that data depending on what the data was before (if strong correlation – that’s a trend)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if you increase the lag (how far in the future you’re looking) and now have a correlation – that implies a seasonal pattern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Moving </a:t>
            </a:r>
            <a:r>
              <a:rPr lang="en-US" baseline="0" dirty="0" err="1" smtClean="0"/>
              <a:t>avgs</a:t>
            </a:r>
            <a:r>
              <a:rPr lang="en-US" baseline="0" dirty="0" smtClean="0"/>
              <a:t> are good at predicting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K =</a:t>
            </a:r>
            <a:r>
              <a:rPr lang="en-US" baseline="0" dirty="0" smtClean="0"/>
              <a:t> lag </a:t>
            </a:r>
            <a:r>
              <a:rPr lang="is-IS" baseline="0" dirty="0" smtClean="0"/>
              <a:t>…how far you’re looking in to the past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is-I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F</a:t>
            </a:r>
            <a:r>
              <a:rPr lang="is-IS" baseline="0" dirty="0" smtClean="0"/>
              <a:t>inding the correlation of itself and itself in the past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idea of looking at data that changes over 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err="1" smtClean="0"/>
              <a:t>Arima</a:t>
            </a:r>
            <a:r>
              <a:rPr lang="en-US" baseline="0" dirty="0" smtClean="0"/>
              <a:t> model – specific for time series data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035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All you have to do is take the training and testing in order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	make sure our training data</a:t>
            </a:r>
            <a:r>
              <a:rPr lang="en-US" baseline="0" dirty="0" smtClean="0"/>
              <a:t> set exists before the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REQUIRE autocorrelation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Stationary assumption – no </a:t>
            </a:r>
            <a:r>
              <a:rPr lang="en-US" dirty="0" err="1" smtClean="0"/>
              <a:t>trent</a:t>
            </a:r>
            <a:r>
              <a:rPr lang="en-US" dirty="0" smtClean="0"/>
              <a:t> (means mean and variance</a:t>
            </a:r>
            <a:r>
              <a:rPr lang="en-US" baseline="0" dirty="0" smtClean="0"/>
              <a:t> of the model are the same over time)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If not stationary (there</a:t>
            </a:r>
            <a:r>
              <a:rPr lang="en-US" baseline="0" dirty="0" smtClean="0"/>
              <a:t> is a trend) you can either </a:t>
            </a:r>
            <a:r>
              <a:rPr lang="en-US" baseline="0" dirty="0" err="1" smtClean="0"/>
              <a:t>detrend</a:t>
            </a:r>
            <a:r>
              <a:rPr lang="en-US" baseline="0" dirty="0" smtClean="0"/>
              <a:t> or differencing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Fit a line and subtract the line from</a:t>
            </a:r>
            <a:r>
              <a:rPr lang="en-US" baseline="0" dirty="0" smtClean="0"/>
              <a:t> the date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blue – normal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red – line of best fit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black – blue point minus the red point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DIFFERENCING</a:t>
            </a:r>
            <a:r>
              <a:rPr lang="en-US" baseline="0" dirty="0" smtClean="0"/>
              <a:t> – takes the difference between the last </a:t>
            </a:r>
            <a:r>
              <a:rPr lang="en-US" baseline="0" dirty="0" err="1" smtClean="0"/>
              <a:t>paoint</a:t>
            </a:r>
            <a:r>
              <a:rPr lang="en-US" baseline="0" dirty="0" smtClean="0"/>
              <a:t> and this point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less </a:t>
            </a:r>
            <a:r>
              <a:rPr lang="en-US" baseline="0" dirty="0" err="1" smtClean="0"/>
              <a:t>intepretable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ploting</a:t>
            </a:r>
            <a:r>
              <a:rPr lang="en-US" baseline="0" dirty="0" smtClean="0"/>
              <a:t> the change as the y value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Combination</a:t>
            </a:r>
            <a:r>
              <a:rPr lang="en-US" baseline="0" dirty="0" smtClean="0"/>
              <a:t> between autoregressive (autocorrelation) and moving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models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205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There is a time</a:t>
            </a:r>
            <a:r>
              <a:rPr lang="en-US" baseline="0" dirty="0" smtClean="0"/>
              <a:t> aspect to every single data point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More crime in the summer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The input is outputs</a:t>
            </a:r>
            <a:r>
              <a:rPr lang="en-US" baseline="0" dirty="0" smtClean="0"/>
              <a:t> from the previous dataset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one column – and the predictor is itself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AR(1) – </a:t>
            </a:r>
            <a:r>
              <a:rPr lang="en-US" baseline="0" dirty="0" err="1" smtClean="0"/>
              <a:t>jAR</a:t>
            </a:r>
            <a:r>
              <a:rPr lang="en-US" baseline="0" dirty="0" smtClean="0"/>
              <a:t> of the last point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Fitting a linear regression where input is sales</a:t>
            </a:r>
            <a:r>
              <a:rPr lang="en-US" baseline="0" dirty="0" smtClean="0"/>
              <a:t> and the output is sales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359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 value of b1&gt;1 indicates growth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5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As you add complexity </a:t>
            </a:r>
            <a:r>
              <a:rPr lang="en-US" dirty="0" err="1" smtClean="0"/>
              <a:t>interpretibility</a:t>
            </a:r>
            <a:r>
              <a:rPr lang="en-US" baseline="0" dirty="0" smtClean="0"/>
              <a:t> goes 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554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AR models are dependent on data that are </a:t>
            </a:r>
            <a:r>
              <a:rPr lang="en-US" dirty="0" err="1" smtClean="0"/>
              <a:t>autocorrelated</a:t>
            </a:r>
            <a:r>
              <a:rPr lang="en-US" baseline="0" dirty="0" smtClean="0"/>
              <a:t> with itself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MA work well when moving </a:t>
            </a:r>
            <a:r>
              <a:rPr lang="en-US" dirty="0" err="1" smtClean="0"/>
              <a:t>avgs</a:t>
            </a:r>
            <a:r>
              <a:rPr lang="en-US" dirty="0" smtClean="0"/>
              <a:t> have a lot of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AR models are good at detecting changes from the past but not abrupt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canges</a:t>
            </a: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AR and MA models are opposites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MA – learns by </a:t>
            </a:r>
            <a:r>
              <a:rPr lang="en-US" dirty="0" err="1" smtClean="0"/>
              <a:t>corecting</a:t>
            </a:r>
            <a:r>
              <a:rPr lang="en-US" dirty="0" smtClean="0"/>
              <a:t> itself every single 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	useful in handling specific and </a:t>
            </a:r>
            <a:r>
              <a:rPr lang="en-US" dirty="0" err="1" smtClean="0"/>
              <a:t>abrubt</a:t>
            </a:r>
            <a:r>
              <a:rPr lang="en-US" dirty="0" smtClean="0"/>
              <a:t> changes in the system (seasonal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patern</a:t>
            </a:r>
            <a:r>
              <a:rPr lang="en-US" baseline="0" dirty="0" smtClean="0"/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slowly incorporate changes in the system by combining previous values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Looks at previous ERROR not the</a:t>
            </a:r>
            <a:r>
              <a:rPr lang="en-US" baseline="0" dirty="0" smtClean="0"/>
              <a:t> raw numbers from below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Takes in PREVIOUS errors as inputs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	trying to learn from its </a:t>
            </a:r>
            <a:r>
              <a:rPr lang="en-US" baseline="0" dirty="0" err="1" smtClean="0"/>
              <a:t>erros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Typically</a:t>
            </a:r>
            <a:r>
              <a:rPr lang="en-US" baseline="0" dirty="0" smtClean="0"/>
              <a:t> we’re in </a:t>
            </a:r>
            <a:r>
              <a:rPr lang="en-US" baseline="0" dirty="0" err="1" smtClean="0"/>
              <a:t>terested</a:t>
            </a:r>
            <a:r>
              <a:rPr lang="en-US" baseline="0" dirty="0" smtClean="0"/>
              <a:t> in trends and seasonality (is there a pattern in the data)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ARMA models are a combo or AR</a:t>
            </a:r>
            <a:r>
              <a:rPr lang="en-US" baseline="0" dirty="0" smtClean="0"/>
              <a:t> and 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P is the lag for autocorrelation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Q is the</a:t>
            </a:r>
            <a:r>
              <a:rPr lang="en-US" baseline="0" dirty="0" smtClean="0"/>
              <a:t> lag for moving average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ARIMA uses an ARMA to predict</a:t>
            </a:r>
            <a:r>
              <a:rPr lang="en-US" baseline="0" dirty="0" smtClean="0"/>
              <a:t> the difference in the series (the y(t) – y(t-1))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The differencing removes the trend (the non </a:t>
            </a:r>
            <a:r>
              <a:rPr lang="en-US" baseline="0" dirty="0" err="1" smtClean="0"/>
              <a:t>statianary</a:t>
            </a:r>
            <a:r>
              <a:rPr lang="en-US" baseline="0" dirty="0" smtClean="0"/>
              <a:t> part)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ARIMA takes into account 3 </a:t>
            </a:r>
            <a:r>
              <a:rPr lang="en-US" baseline="0" dirty="0" err="1" smtClean="0"/>
              <a:t>dif</a:t>
            </a:r>
            <a:r>
              <a:rPr lang="en-US" baseline="0" dirty="0" smtClean="0"/>
              <a:t> components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AR- predicts seasonal </a:t>
            </a:r>
            <a:r>
              <a:rPr lang="en-US" baseline="0" dirty="0" err="1" smtClean="0"/>
              <a:t>pattersn</a:t>
            </a: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I – </a:t>
            </a:r>
            <a:r>
              <a:rPr lang="en-US" baseline="0" dirty="0" err="1" smtClean="0"/>
              <a:t>accountss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foroverall</a:t>
            </a:r>
            <a:r>
              <a:rPr lang="en-US" baseline="0" dirty="0" smtClean="0"/>
              <a:t> trends of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MA – tries to account for sudden </a:t>
            </a:r>
            <a:r>
              <a:rPr lang="en-US" baseline="0" dirty="0" err="1" smtClean="0"/>
              <a:t>diffences</a:t>
            </a:r>
            <a:r>
              <a:rPr lang="en-US" baseline="0" dirty="0" smtClean="0"/>
              <a:t> in the</a:t>
            </a:r>
          </a:p>
        </p:txBody>
      </p:sp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ARIMA accounts for everything</a:t>
            </a:r>
            <a:r>
              <a:rPr lang="en-US" baseline="0" dirty="0" smtClean="0"/>
              <a:t> in the </a:t>
            </a:r>
            <a:r>
              <a:rPr lang="en-US" baseline="0" smtClean="0"/>
              <a:t>time series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 smtClean="0"/>
              <a:t>Thend</a:t>
            </a:r>
            <a:r>
              <a:rPr lang="en-US" dirty="0" smtClean="0"/>
              <a:t> downwards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Can detect non</a:t>
            </a:r>
            <a:r>
              <a:rPr lang="en-US" baseline="0" dirty="0" smtClean="0"/>
              <a:t> stationary data AND </a:t>
            </a:r>
            <a:r>
              <a:rPr lang="en-US" baseline="0" dirty="0" err="1" smtClean="0"/>
              <a:t>detrend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apckage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051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009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969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Seasonality asks if there is a cycle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Media attention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tv</a:t>
            </a:r>
            <a:r>
              <a:rPr lang="en-US" baseline="0" dirty="0" smtClean="0"/>
              <a:t> show/</a:t>
            </a:r>
            <a:r>
              <a:rPr lang="en-US" baseline="0" dirty="0" err="1" smtClean="0"/>
              <a:t>olympics</a:t>
            </a:r>
            <a:r>
              <a:rPr lang="en-US" baseline="0" dirty="0" smtClean="0"/>
              <a:t>) has seasonal trends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aseline="0" dirty="0" smtClean="0"/>
              <a:t>Economic growth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5334900" cy="442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often, we’re interested in studying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trend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not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fluctuations.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Therefore it is important to identify whether we think a change is due to an ongoing trend or seasonal change.</a:t>
            </a: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50" y="1460737"/>
            <a:ext cx="6258449" cy="40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0" name="Shape 58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COMMON ANALYSIS FOR TIME SERIES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MOVING AVERAGES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replaces each data point with an average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consecutive data points in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k/2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data points prior to and following a given time point, but it could also be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preceding points.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are often referred to as the “rolling” average.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measure of average could be mean or median.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formula for the rolling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</a:t>
            </a: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100" y="5804625"/>
            <a:ext cx="2012524" cy="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an average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 in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3258075"/>
            <a:ext cx="3556150" cy="1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930275" y="588852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Divide by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</a:t>
            </a:r>
          </a:p>
        </p:txBody>
      </p:sp>
      <p:cxnSp>
        <p:nvCxnSpPr>
          <p:cNvPr id="531" name="Shape 531"/>
          <p:cNvCxnSpPr>
            <a:stCxn id="530" idx="0"/>
          </p:cNvCxnSpPr>
          <p:nvPr/>
        </p:nvCxnSpPr>
        <p:spPr>
          <a:xfrm rot="10800000" flipH="1">
            <a:off x="3032675" y="4716425"/>
            <a:ext cx="2846400" cy="117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2" name="Shape 532"/>
          <p:cNvSpPr txBox="1"/>
          <p:nvPr/>
        </p:nvSpPr>
        <p:spPr>
          <a:xfrm>
            <a:off x="7250275" y="621767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Get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...</a:t>
            </a:r>
          </a:p>
        </p:txBody>
      </p:sp>
      <p:cxnSp>
        <p:nvCxnSpPr>
          <p:cNvPr id="533" name="Shape 533"/>
          <p:cNvCxnSpPr>
            <a:stCxn id="532" idx="0"/>
          </p:cNvCxnSpPr>
          <p:nvPr/>
        </p:nvCxnSpPr>
        <p:spPr>
          <a:xfrm rot="10800000">
            <a:off x="7488475" y="4986175"/>
            <a:ext cx="1864200" cy="123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4" name="Shape 534"/>
          <p:cNvSpPr txBox="1"/>
          <p:nvPr/>
        </p:nvSpPr>
        <p:spPr>
          <a:xfrm>
            <a:off x="8847300" y="2666275"/>
            <a:ext cx="4204800" cy="11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…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 - p + 1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includes t, t + 1, t + 2, …, t-p, t-p+1.</a:t>
            </a:r>
          </a:p>
        </p:txBody>
      </p:sp>
      <p:cxnSp>
        <p:nvCxnSpPr>
          <p:cNvPr id="535" name="Shape 535"/>
          <p:cNvCxnSpPr>
            <a:stCxn id="534" idx="1"/>
          </p:cNvCxnSpPr>
          <p:nvPr/>
        </p:nvCxnSpPr>
        <p:spPr>
          <a:xfrm flipH="1">
            <a:off x="7693200" y="3252325"/>
            <a:ext cx="1154100" cy="20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MOVING AVERAGES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rolling mean would average all values in the window, but can be skewed by outliers (extremely small or large values).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may be useful if we are looking to identify atypical periods or we want to evaluate these odd periods.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this would be useful if we are trying to identify particularly successful or unsuccessful sales days.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rolling median would provide the 50 percentile value for the period and would possibly be more representative of a “typical” day.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AUTOCORRELATION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previous classes, we have been concerned with how two variables are correlated (e.g. height and weight, education and salary).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how correlated a variable is with itself.  Specifically, how related are variables earlier in time with variables later in time.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AUTOCORRELATION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compute autocorrelation, we fix a “lag”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how many time points earlier we should use to compute the correlation.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lag of 1 computes how correlated a value is with the prior one.  A lag of 10 computes how correlated a value is with one 10 time points earlier.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AUTOCORRELATION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formula can be used to calculate autocorrelation.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250" y="2664950"/>
            <a:ext cx="7336299" cy="39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656" name="Shape 6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EXPLORING ROSSMANN DRUGSTORE SALES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ANALYSIS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class, we’ll discuss analyzing data that is changing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most of our previous examples, we didn’t care which data points were collected earlier or later than others.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We made assumptions that the data was </a:t>
            </a:r>
            <a:r>
              <a:rPr lang="en-US" sz="2800" i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 changing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class will focus on statistics around data that is changing over time and how to measure that change.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Now let’s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advance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these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techniques to show how to predict or forecast forward from time series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With a sequence of values (a time series), we will use the techniques in this class to predict a future value.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many times when you may want to use a series of values to predict a future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number of sales in a future month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Anticipated website traffic when buying a server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Financial forecasting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number of visitors to your store during the holidays</a:t>
            </a:r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models are models that will be used to predict a future value in the time series.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other predictive models, we will use prior history to predict the future.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previous models, we will use the                                                        earlier in time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outcome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variables as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inputs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for predictions.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0" y="3778925"/>
            <a:ext cx="5216150" cy="2902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will have to evaluate the different types of models to ensure we have chosen the best one.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want to evaluate on a held-out set or test data to ensure our model performs well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previous modeling exercises, we won’t be able to use standard cross-validation for evaluation.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Since there is a time component to our data, we cannot choose training and test examples at random.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Suppose we did select a random 80% sample of data points for training and a random 20% for testing. 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training dataset would likely contain data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test dataset.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not be possible in real life (you can’t use future, unseen data points when building your model).  Therefore, it’s not a valid test of how our model would perform in practice.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Instead, we will exclusively train on values earlier (in time) in our data and test our model on values at the end of the data period.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2" y="3005400"/>
            <a:ext cx="6573374" cy="3862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both the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moving average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and the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autocorrelation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values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to assess how we plan to model our time series.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Typically, for a high quality model, we require some autocorrelation in our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compute autocorrelation at various lag values to determine how far back in time we need to go.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models make an assumption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stationarity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assuming the mean and variance of our values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throughout.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 values (e.g. of sales) may shift up or down over time, the mean and variance of sales is constant (i.e. there aren’t many dramatic swings up or down).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assumptions may not represent real world data; we must be aware of that when we are breaking the assumptions of 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typical stock or market performance is not stationary.  In this plot of Dow Jones performance since 1986, the mean is clearly increasing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00" y="3009450"/>
            <a:ext cx="8548000" cy="427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6312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Often, if these assumptions don’t hold, we can alter our data to make them true. Two common methods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would mean to remove any major trends in our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do this is many ways, but the simplest is to fit a line to the trend and make a new series that is the difference between the line and the true series.</a:t>
            </a:r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35000" y="1320700"/>
            <a:ext cx="12155999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there is a clear upward (non-stationary) trend in google searches for “iphone”.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fit a line to this data first, we can create a new series that is the difference between the true number of searches and the predicted searches.</a:t>
            </a:r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00" y="2725150"/>
            <a:ext cx="8943725" cy="320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35006" y="13207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is an example where we look at US housing prices over time.  Clearly, there is an upward trend, making the time series non-stationary (ie: the mean house price is increasing).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35006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fit a line that represents the trend.  With our trend line, we can subtract the trend line value from the original value to get the bottom figure.</a:t>
            </a: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18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now has a fixed mean and will be easier to model.  This pattern is similar to mean-scaling our features in earlier models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StandardScaler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35006" y="12769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simpler method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very closely related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we saw in the last class.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 of predicting the series (again our non-stationary series), we can predict the difference between two consecutive values.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733198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35006" y="13531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7" y="1418449"/>
            <a:ext cx="12590224" cy="5508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MODELS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the rest of this lesson, we are going to build up to the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time series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model combines the ideas of differencing and two models we will see.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- autoregressive models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MA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- moving average models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(AR) models are those that use data from previous time points to predict the next.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very similar to previous regression models, except as input, we take the previous outcome.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attempting to predict weekly sales, we use the sales from a previous week as input.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AR models are notes AR(p) where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indicates the number of previous time points to incorporate, with AR(1) being the most common.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data is any data where the individual data points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change over time.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fairly common in sales and other business cases where data would likely change according to seasons and trends.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data is also useful for studying social phenomena. For instance, there is statistically more crime in the summer, which is a seasonal trend.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autoregressive model, similar to standard regression, we are learning regression coefficients for each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values.  Therefore, we will learn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 or 𝛃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yi from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𝜺</a:t>
            </a:r>
          </a:p>
          <a:p>
            <a:pPr marR="0" lvl="0" algn="ctr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with standard regression, our model assumes that each outcome variable is a linear combination of the inputs and a random error term.</a:t>
            </a:r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an AR(1) model, we will learn a single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coefficient,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will tell us the relationship between the previous value,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 - 1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the next value,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 - 1</a:t>
            </a:r>
          </a:p>
        </p:txBody>
      </p:sp>
      <p:sp>
        <p:nvSpPr>
          <p:cNvPr id="676" name="Shape 6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value &gt; 1 would indicate a growth over previous values.  This would typically represent non-stationary data, since if we compound the increases, the values are continually increasing.</a:t>
            </a:r>
          </a:p>
        </p:txBody>
      </p:sp>
      <p:sp>
        <p:nvSpPr>
          <p:cNvPr id="682" name="Shape 6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37" y="3060700"/>
            <a:ext cx="6638925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0350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Values between 1 and -1 represent increasing and decreasing patterns from previous patterns.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0" y="2855929"/>
            <a:ext cx="11885498" cy="4125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with other models, interpretation of the model becomes more complex as we add more factors.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Going from AR(1) to AR(2) can add significant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multi-collinearity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  <p:extLst>
      <p:ext uri="{BB962C8B-B14F-4D97-AF65-F5344CB8AC3E}">
        <p14:creationId xmlns:p14="http://schemas.microsoft.com/office/powerpoint/2010/main" val="198361403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correlation of a value with its series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lagged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behind.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model with high correlation implies that the data is highly dependent on previous values and an autoregressive model would perform well.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  <p:extLst>
      <p:ext uri="{BB962C8B-B14F-4D97-AF65-F5344CB8AC3E}">
        <p14:creationId xmlns:p14="http://schemas.microsoft.com/office/powerpoint/2010/main" val="165503532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models are useful for learning falls or rises in our series.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weight together the last few values to make a future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model type is useful for small-scale trends such as an increase in demand or change in tastes that will gradually increase or decrease the series.</a:t>
            </a:r>
          </a:p>
        </p:txBody>
      </p:sp>
      <p:sp>
        <p:nvSpPr>
          <p:cNvPr id="708" name="Shape 7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Moving average (MA)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 opposed to AR models, do not take the previous outputs (or values) as inputs.  They take the previous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attempt to predict the next value based on the overall average and how off our previous predictions were.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is useful for handling specific or abrupt changes in a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 models slowly incorporate changes in the system by combining previous values; MA models use prior errors to quickly incorporate changes.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modeling a sudden occurrence - something going out of stock or a sudden rise in popularity affecting sales.</a:t>
            </a:r>
          </a:p>
        </p:txBody>
      </p:sp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in AR models, we have an order term,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we refer to our model as MA(q).  The moving average model is dependent on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mean +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i-q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include the mean of the time series (that’s why it’s called a moving average) as we assume the model takes the mean value of the series and randomly jumps around it.</a:t>
            </a:r>
          </a:p>
        </p:txBody>
      </p:sp>
      <p:sp>
        <p:nvSpPr>
          <p:cNvPr id="738" name="Shape 7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Time series analysis is useful in many fields:  sales analysis, stock market trends, studying economic phenomena, social science problems,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we are interested in separating the effects of time into two components: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Trends - significant increases or decreases over time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Seasonality - regularly repeating increases or decreases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 course, we don’t have error terms when we start - where do they come from?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requires a more complex fitting procedure than we have seen previously.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iteratively fit a model (perhaps with random error terms), compute the errors and then refit, again and again.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model, we learn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MA(1) model, we learn one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value indicates the impact of how our previous error term on the next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Shape 7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3755699"/>
            <a:ext cx="10208874" cy="347892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‘R-mah’) models combine the autoregressive and moving average models.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ARMA(p,q) model is simply a combination (sum) of an AR(p) model and MA(q) model.</a:t>
            </a:r>
          </a:p>
        </p:txBody>
      </p:sp>
      <p:sp>
        <p:nvSpPr>
          <p:cNvPr id="757" name="Shape 7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specify two model settings,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correspond to combining an AR(p) model with an MA(q) model.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Incorporating both models allows us to mix two types of effects.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 models slowly incorporate changes in preferences, tastes, and patterns.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Moving average models base their prediction on the prior error, allowing to correct sudden changes based on random events - supply, popularity spikes, etc.</a:t>
            </a:r>
          </a:p>
        </p:txBody>
      </p:sp>
      <p:sp>
        <p:nvSpPr>
          <p:cNvPr id="763" name="Shape 7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(pronounced ‘uh-ri-mah’) is an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uto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egressive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oving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verage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model, we learn an ARMA(p,q) model to predict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series (as opposed to the value of the series).</a:t>
            </a: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pandas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  This computes the difference between two consecutive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an ARIMA model, we attempt to predict this difference instead of the actual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30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t-1</a:t>
            </a: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ARIMA(p,q)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handles the stationarity assumption we wanted for our data.  Instead of detrending or differencing manually, the model does this.</a:t>
            </a:r>
          </a:p>
        </p:txBody>
      </p:sp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198543348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ARIMA model has three parameters and is specified ARIMA(p, d, q).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autoregressive component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moving average component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degree of differencing.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was 1 in our prior example.  For d=2, our model would be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diff(diff(y)) = (y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- (y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ARIMA(p,q)</a:t>
            </a:r>
          </a:p>
        </p:txBody>
      </p:sp>
      <p:sp>
        <p:nvSpPr>
          <p:cNvPr id="781" name="Shape 7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Compared to an ARMA model, ARIMA models do </a:t>
            </a:r>
            <a:r>
              <a:rPr lang="en-US" sz="2800" b="1" dirty="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 dirty="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 rely on the underlying series being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differencing operation can 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series to one that is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attempting to predict values over time, our new series is the difference in values over time.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ARIMA models include differencing, they can be used on a broader set of data without the assumption of a constant mean.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93" name="Shape 7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time series models, we will continue to use the Rossmann sales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dataset has sales data for every Rossmann store for a 3-year period and indicators for holidays and basic store information.</a:t>
            </a:r>
          </a:p>
        </p:txBody>
      </p:sp>
      <p:sp>
        <p:nvSpPr>
          <p:cNvPr id="799" name="Shape 7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4437900" cy="573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plot of fireworks injury rates has an overall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trend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fewer injuries with no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pattern.</a:t>
            </a:r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800" y="1352275"/>
            <a:ext cx="7100000" cy="57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To explore AR, MA, and ARMA models, we will use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sm.tsa.ARMA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Remember, an ARMA model is a combination of autoregressive and moving average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train an AR model by turning off the MA component (q=0).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statsmodels.tsa.arima_model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ARMA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store1_sales_data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store1_open_data[[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astype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ARMA(store1_sales_data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200" dirty="0" smtClean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 smtClean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 smtClean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By passing 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in the second argument, we are fitting an ARMA model with p=1, q=0.  This is the same as an AR(1)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AR(1) model, we learn an intercept (or base sales)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Additionally, we learn a coefficient that tells us how to include the latest sales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case, we add an intercept of ~4700 to 0.68 times the previous month’s sales.  Note that the coefficient is not equal to the lag 1 autocorrelation.  This implies the data is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stationary.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learn an AR(2) model, which regresses each sales value on the last two.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case, we learn two coefficients, which tell us the effect of the last two sales values on the current sales.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While this model may perform better, it may be more difficult to interpret.</a:t>
            </a:r>
          </a:p>
        </p:txBody>
      </p:sp>
      <p:sp>
        <p:nvSpPr>
          <p:cNvPr id="871" name="Shape 8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Residuals are the errors of the model or how off our predictions are.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Ideally, we want randomly distributed errors that are small.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the errors are large, our model does not perform well.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the errors have a pattern, particularly over time, we may have overlooked something in the model or have periods of time that are different than the rest of the dataset.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to plot the residuals.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model.resid.plot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Here we see large spikes at the end of each year, indicating that our model does not account for the holiday spikes.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Our model considers a short period of time, so it does not take into account the longer seasonal pattern.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also plot the autocorrelations of the residuals.  In an ideal world, these would all be near 0 and appear random.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plot shows a problem:  the errors are increasing and decreasing every week in a clear pattern.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may need to expand our model.</a:t>
            </a: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</a:t>
            </a: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fit ARIMA models.  Let’s start by using ARIMA(1, 0, 1) to fit an ARMA(1, 1)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statsmodels.tsa.arima_model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ARIMA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Remember that this is an AR(1) + MA(1) model.  The AR coefficient represents dependency on the last value and the MA component represents any spikes independent of the last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coefficients here are 0.69 for the AR component and -0.03 for the MA component.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AR coefficient is the same as before (decreasing values).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MA component is fairly small (which we should have expected from the autocorrelation plots).</a:t>
            </a:r>
          </a:p>
        </p:txBody>
      </p:sp>
      <p:sp>
        <p:nvSpPr>
          <p:cNvPr id="925" name="Shape 9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fit a true ARIMA model to predict the difference of the series.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remove the MA component since it does not appear to be useful.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now have an AR(1) model on the differenced series with a coefficient of -0.18.</a:t>
            </a:r>
          </a:p>
        </p:txBody>
      </p:sp>
      <p:sp>
        <p:nvSpPr>
          <p:cNvPr id="937" name="Shape 9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our models, we can also plot our predictions against the true series using the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plot_predict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compare the last 50 days of true values against our predictions.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model.plot_predict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function takes two arguments, the start and end index of the </a:t>
            </a:r>
            <a:r>
              <a:rPr lang="en-US" sz="2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dataframe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plot.  Here, we are plotting the last 50 values.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872099"/>
            <a:ext cx="11734800" cy="415318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Meanwhile, the number of searches for the New Hampshire Primary has a clear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component - it peaks every four years and on election years.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plot earlier values with our predictions continuing where the true values stop, we can do the following.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import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matplotlib.pyplot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fig, ax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plt.subplots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ax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store1_sales_data[</a:t>
            </a:r>
            <a:r>
              <a:rPr lang="en-US" sz="22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'2014'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].plot(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ax)</a:t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 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model.plot_predict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ax, </a:t>
            </a:r>
            <a:r>
              <a:rPr lang="en-US" sz="22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plot_insample</a:t>
            </a:r>
            <a:r>
              <a:rPr lang="en-US" sz="22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plots true values in 2014 and our predictions 200 days out from 2014.</a:t>
            </a:r>
          </a:p>
        </p:txBody>
      </p:sp>
      <p:sp>
        <p:nvSpPr>
          <p:cNvPr id="967" name="Shape 9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two previous problems remain: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 errors around the holiday period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Errors with high autocorrelation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p increases the dependency on previous values further (longer lag).  But our autocorrelation plots show this isn’t necessary past a certain point.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q increases the likelihood of an unexpected jump at a handful of points.  The autocorrelation plots show this doesn’t help past a certain point.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d increases differencing, but d=1 moves our data towards stationarity (other than a few points).  d=2 would imply an exponential trend which we don’t have here.</a:t>
            </a:r>
          </a:p>
        </p:txBody>
      </p:sp>
      <p:sp>
        <p:nvSpPr>
          <p:cNvPr id="1009" name="Shape 10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variants of ARIMA that will better handle the seasonal aspect of our data.  This is referred to as Seasonal ARIMA.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models fit two ARIMA models, one on the current frequency (daily in our example) and another on the seasonal frequency (maybe monthly or yearly patterns).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Additionally, issues with seasonality could be handled by preprocessing tricks such as detrending.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10229638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hape 1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2961475" y="2224350"/>
            <a:ext cx="7559399" cy="4361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analyze the weekly sales data from Walmart over a two year period from 2010 to 2012.  The data is separated by store and department, but we will focus on analyzing one store for simplicity.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read in the data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'lessons/lesson-16/assets/data/train.csv'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</a:p>
        </p:txBody>
      </p:sp>
      <p:sp>
        <p:nvSpPr>
          <p:cNvPr id="1029" name="Shape 102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(50 minutes)</a:t>
            </a:r>
          </a:p>
        </p:txBody>
      </p:sp>
      <p:cxnSp>
        <p:nvCxnSpPr>
          <p:cNvPr id="1030" name="Shape 103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1" name="Shape 10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Shape 10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2961475" y="2224348"/>
            <a:ext cx="7559399" cy="42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Complete the following tasks: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ilter the dataframe to Store 1 sales and aggregate over departments to compute the total sales per store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rolling_mean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What general trends do you observe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the 1, 2, 52 autocorrelations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and/or create an autocorrelation 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does the autocorrelation plot say about the type of model you want to build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</p:txBody>
      </p:sp>
      <p:sp>
        <p:nvSpPr>
          <p:cNvPr id="1039" name="Shape 103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1040" name="Shape 104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1" name="Shape 104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Shape 10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2961475" y="2224348"/>
            <a:ext cx="7559399" cy="42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plit the weekly sales data in a training and test set - using 75% of the data for trainin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g.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an AR(1) model on the training data and compute the mean absolute error of the predictions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residuals - where are their significant errors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and AR(2) model and an ARMA(2, 2) model - does this improve your mean absolute error on the held out set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rabicPeriod" startAt="5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inally, compute an ARIMA model to improve your prediction error - iterate on the p, q, and parameters comparing the model's performance.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1050" name="Shape 105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1" name="Shape 105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  <p:extLst>
      <p:ext uri="{BB962C8B-B14F-4D97-AF65-F5344CB8AC3E}">
        <p14:creationId xmlns:p14="http://schemas.microsoft.com/office/powerpoint/2010/main" val="13606130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ime-series models use previous values to predict future values, also known as forecasting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and MA model are simple models on previous values or previous errors respectively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RMA combines these two types of models to account for both gradual shifts (due to AR models) and abrupt changes (MA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).</a:t>
            </a:r>
          </a:p>
        </p:txBody>
      </p:sp>
      <p:sp>
        <p:nvSpPr>
          <p:cNvPr id="1063" name="Shape 10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Similarly, searches for ‘gingerbread houses’ spike every year around the holiday season.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spikes recur on a fixed time-scale, making them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patterns.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721600"/>
            <a:ext cx="11734800" cy="32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RIMA models train ARMA models on differenced data to accoun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 for non-stationary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ote that none of these models may perform well for data that has more random variation.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for something like iphone sales (or searches) which may be sporadic, with short periods of increases, these models may not work well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634925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TIME SERIES DATA?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These aperiodic patterns are called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cycles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While identifying aperiodic cycles is important, they are often treated differently than seasonal effects.  Seasonal effects are useful for their consistency, since prior data is useful as a predictor.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4672</Words>
  <Application>Microsoft Macintosh PowerPoint</Application>
  <PresentationFormat>Custom</PresentationFormat>
  <Paragraphs>590</Paragraphs>
  <Slides>80</Slides>
  <Notes>80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Viktoriya Andonova</cp:lastModifiedBy>
  <cp:revision>25</cp:revision>
  <dcterms:modified xsi:type="dcterms:W3CDTF">2016-04-29T03:07:10Z</dcterms:modified>
</cp:coreProperties>
</file>