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9"/>
  </p:notesMasterIdLst>
  <p:sldIdLst>
    <p:sldId id="382" r:id="rId3"/>
    <p:sldId id="344" r:id="rId4"/>
    <p:sldId id="462" r:id="rId5"/>
    <p:sldId id="463" r:id="rId6"/>
    <p:sldId id="457" r:id="rId7"/>
    <p:sldId id="460" r:id="rId8"/>
    <p:sldId id="472" r:id="rId9"/>
    <p:sldId id="470" r:id="rId10"/>
    <p:sldId id="471" r:id="rId11"/>
    <p:sldId id="459" r:id="rId12"/>
    <p:sldId id="465" r:id="rId13"/>
    <p:sldId id="466" r:id="rId14"/>
    <p:sldId id="469" r:id="rId15"/>
    <p:sldId id="467" r:id="rId16"/>
    <p:sldId id="468" r:id="rId17"/>
    <p:sldId id="419" r:id="rId1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25"/>
    <p:restoredTop sz="81170" autoAdjust="0"/>
  </p:normalViewPr>
  <p:slideViewPr>
    <p:cSldViewPr>
      <p:cViewPr>
        <p:scale>
          <a:sx n="120" d="100"/>
          <a:sy n="120" d="100"/>
        </p:scale>
        <p:origin x="264" y="52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5000" dirty="0" smtClean="0"/>
              <a:t>Mid-course Review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3493" y="1181100"/>
            <a:ext cx="3672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Cross Validation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3708" y="1181100"/>
            <a:ext cx="7271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we do Cross Validation?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9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6083" y="1181100"/>
            <a:ext cx="51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prevent </a:t>
            </a:r>
            <a:r>
              <a:rPr lang="en-US" dirty="0" err="1" smtClean="0"/>
              <a:t>overfitting</a:t>
            </a:r>
            <a:r>
              <a:rPr lang="en-U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/>
              <a:t>in any </a:t>
            </a:r>
            <a:r>
              <a:rPr lang="en-US" sz="1400" dirty="0" smtClean="0"/>
              <a:t>dataset </a:t>
            </a:r>
            <a:r>
              <a:rPr lang="en-US" sz="1400" dirty="0"/>
              <a:t>we have the signal and the noise. </a:t>
            </a:r>
            <a:r>
              <a:rPr lang="en-US" sz="1400" dirty="0" smtClean="0"/>
              <a:t>A great model is only capturing the signal while an </a:t>
            </a:r>
            <a:r>
              <a:rPr lang="en-US" sz="1400" dirty="0" err="1" smtClean="0"/>
              <a:t>overfit</a:t>
            </a:r>
            <a:r>
              <a:rPr lang="en-US" sz="1400" dirty="0" smtClean="0"/>
              <a:t> model is also trying to predict the noise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It’s like bringing a very powerful microphone into a recording studio that hears the band playing AS WELL AS the background noise in the room. </a:t>
            </a: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We really only want the band.</a:t>
            </a: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Bonus question: why do you think R squared is a bad metric to detect </a:t>
            </a:r>
            <a:r>
              <a:rPr lang="en-US" sz="1400" dirty="0" err="1" smtClean="0">
                <a:latin typeface="News706 BT" charset="0"/>
                <a:ea typeface="ヒラギノ角ゴ ProN W3" charset="0"/>
                <a:cs typeface="ヒラギノ角ゴ ProN W3" charset="0"/>
              </a:rPr>
              <a:t>overfitting</a:t>
            </a: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?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Over-complicating models (too many unnecessary predictors) is a great way to </a:t>
            </a:r>
            <a:r>
              <a:rPr lang="en-US" sz="1400" dirty="0" err="1" smtClean="0">
                <a:latin typeface="News706 BT" charset="0"/>
                <a:ea typeface="ヒラギノ角ゴ ProN W3" charset="0"/>
                <a:cs typeface="ヒラギノ角ゴ ProN W3" charset="0"/>
              </a:rPr>
              <a:t>overfit</a:t>
            </a: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 a model.</a:t>
            </a: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Use a combination of cross validation and EDA to prevent </a:t>
            </a:r>
            <a:r>
              <a:rPr lang="en-US" sz="1400" dirty="0" err="1" smtClean="0">
                <a:latin typeface="News706 BT" charset="0"/>
                <a:ea typeface="ヒラギノ角ゴ ProN W3" charset="0"/>
                <a:cs typeface="ヒラギノ角ゴ ProN W3" charset="0"/>
              </a:rPr>
              <a:t>overfitting</a:t>
            </a: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5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5158" y="1181100"/>
            <a:ext cx="3548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vs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94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Bias is the measure of how off the model is (residuals)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Low bias models tend to have low training error</a:t>
            </a: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High bias models tend to have high training error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Variance is a measure of how random sampling affects our models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Low variance models tend to be more “Stable” on random samples</a:t>
            </a: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High variance </a:t>
            </a:r>
            <a:r>
              <a:rPr lang="en-US" sz="1400" dirty="0">
                <a:latin typeface="News706 BT" charset="0"/>
                <a:ea typeface="ヒラギノ角ゴ ProN W3" charset="0"/>
                <a:cs typeface="ヒラギノ角ゴ ProN W3" charset="0"/>
              </a:rPr>
              <a:t>models tend to be </a:t>
            </a: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less “Stable</a:t>
            </a:r>
            <a:r>
              <a:rPr lang="en-US" sz="1400" dirty="0">
                <a:latin typeface="News706 BT" charset="0"/>
                <a:ea typeface="ヒラギノ角ゴ ProN W3" charset="0"/>
                <a:cs typeface="ヒラギノ角ゴ ProN W3" charset="0"/>
              </a:rPr>
              <a:t>” on random </a:t>
            </a:r>
            <a:r>
              <a:rPr lang="en-US" sz="1400" dirty="0" smtClean="0">
                <a:latin typeface="News706 BT" charset="0"/>
                <a:ea typeface="ヒラギノ角ゴ ProN W3" charset="0"/>
                <a:cs typeface="ヒラギノ角ゴ ProN W3" charset="0"/>
              </a:rPr>
              <a:t>samples (less reliable in the wild)</a:t>
            </a: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lvl="1" algn="l"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1110948"/>
            <a:ext cx="4953000" cy="2646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5168808" y="1877278"/>
            <a:ext cx="47145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0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2337" y="4686411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These are called _____</a:t>
            </a:r>
            <a:endParaRPr lang="en-US" sz="3000" dirty="0" smtClean="0">
              <a:solidFill>
                <a:srgbClr val="0000FF"/>
              </a:solidFill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2653244" y="1266925"/>
            <a:ext cx="73289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3">
                    <a:lumMod val="50000"/>
                  </a:schemeClr>
                </a:solidFill>
                <a:latin typeface="PFDinTextCompPro-Thin"/>
                <a:cs typeface="PFDinTextCompPro-Thin"/>
              </a:rPr>
              <a:t>}</a:t>
            </a:r>
            <a:endParaRPr lang="en-US" sz="20000" dirty="0">
              <a:solidFill>
                <a:schemeClr val="accent3">
                  <a:lumMod val="50000"/>
                </a:schemeClr>
              </a:solidFill>
              <a:latin typeface="PFDinTextCompPro-Thin"/>
              <a:cs typeface="PFDinTextCompPro-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37" y="1331680"/>
            <a:ext cx="246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These are called ______</a:t>
            </a:r>
            <a:endParaRPr lang="en-US" sz="2000" i="1" dirty="0">
              <a:solidFill>
                <a:srgbClr val="CE0035"/>
              </a:solidFill>
              <a:latin typeface="PFDinTextCompPro-Italic"/>
              <a:cs typeface="PFDinTextCompPro-Italic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563118" y="3316747"/>
            <a:ext cx="533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8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337" y="3979902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This is called _____</a:t>
            </a:r>
            <a:endParaRPr lang="en-US" sz="3000" dirty="0" smtClean="0">
              <a:solidFill>
                <a:srgbClr val="0000FF"/>
              </a:solidFill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39614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846" y="1181100"/>
            <a:ext cx="7539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Science vs Machine 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64372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The art of extracting knowledge from data</a:t>
            </a:r>
          </a:p>
          <a:p>
            <a:pPr marL="285750" indent="-285750" algn="l">
              <a:buFont typeface="Arial"/>
              <a:buChar char="•"/>
            </a:pPr>
            <a:endParaRPr lang="en-US" sz="2000" i="1" dirty="0" smtClean="0"/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r>
              <a:rPr lang="en-US" sz="2000" i="1" dirty="0" smtClean="0"/>
              <a:t>Could be a visualization</a:t>
            </a:r>
          </a:p>
          <a:p>
            <a:pPr marL="285750" indent="-285750" algn="l">
              <a:buFont typeface="Arial"/>
              <a:buChar char="•"/>
            </a:pPr>
            <a:endParaRPr lang="en-US" sz="2000" i="1" dirty="0" smtClean="0"/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r>
              <a:rPr lang="en-US" sz="2000" i="1" dirty="0" smtClean="0"/>
              <a:t>Could be a statistical hypothesis test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Machine </a:t>
            </a:r>
            <a:r>
              <a:rPr lang="en-US" dirty="0" err="1" smtClean="0"/>
              <a:t>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64372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Algorithms that are self-correcting and self taught</a:t>
            </a:r>
          </a:p>
          <a:p>
            <a:pPr marL="285750" indent="-285750" algn="l">
              <a:buFont typeface="Arial"/>
              <a:buChar char="•"/>
            </a:pPr>
            <a:endParaRPr lang="en-US" sz="2000" i="1" dirty="0" smtClean="0"/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r>
              <a:rPr lang="en-US" sz="2000" i="1" dirty="0" smtClean="0"/>
              <a:t>Machine Learning is a part of data science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447" y="1222375"/>
            <a:ext cx="8267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Supervised </a:t>
            </a:r>
            <a:r>
              <a:rPr lang="en-US" smtClean="0"/>
              <a:t>vs 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64372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What is the point?</a:t>
            </a:r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r>
              <a:rPr lang="en-US" sz="2000" i="1" dirty="0" smtClean="0"/>
              <a:t>How do we evaluate it?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80220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unSupervised</a:t>
            </a:r>
            <a:r>
              <a:rPr lang="en-US" dirty="0" smtClean="0"/>
              <a:t> </a:t>
            </a:r>
            <a:r>
              <a:rPr lang="en-US" dirty="0"/>
              <a:t>Learning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64372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What is the point?</a:t>
            </a:r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r>
              <a:rPr lang="en-US" sz="2000" i="1" dirty="0" smtClean="0"/>
              <a:t>How do we evaluate it?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0238" y="1222375"/>
            <a:ext cx="6140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vs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8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vs.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64372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Regression is predicting a continuous variable</a:t>
            </a:r>
          </a:p>
          <a:p>
            <a:pPr marL="285750" indent="-285750" algn="l">
              <a:buFont typeface="Arial"/>
              <a:buChar char="•"/>
            </a:pPr>
            <a:endParaRPr lang="en-US" sz="2000" i="1" dirty="0" smtClean="0"/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endParaRPr lang="en-US" sz="2000" i="1" dirty="0"/>
          </a:p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Classification is </a:t>
            </a:r>
            <a:r>
              <a:rPr lang="en-US" sz="2000" dirty="0"/>
              <a:t>predicting a </a:t>
            </a:r>
            <a:r>
              <a:rPr lang="en-US" sz="2000" dirty="0" smtClean="0"/>
              <a:t>categorical variable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endParaRPr lang="en-US" sz="2000" dirty="0" smtClean="0"/>
          </a:p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That’s it!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32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10792</TotalTime>
  <Pages>0</Pages>
  <Words>244</Words>
  <Characters>0</Characters>
  <Application>Microsoft Macintosh PowerPoint</Application>
  <PresentationFormat>Custom</PresentationFormat>
  <Lines>0</Lines>
  <Paragraphs>108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ArialMT</vt:lpstr>
      <vt:lpstr>Calibri</vt:lpstr>
      <vt:lpstr>Gill Sans</vt:lpstr>
      <vt:lpstr>Lucida Grande</vt:lpstr>
      <vt:lpstr>ＭＳ Ｐゴシック</vt:lpstr>
      <vt:lpstr>News706 BT</vt:lpstr>
      <vt:lpstr>PFDinTextCompPro-Bold</vt:lpstr>
      <vt:lpstr>PFDinTextCompPro-Italic</vt:lpstr>
      <vt:lpstr>PFDinTextCompPro-Thin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DATA SCIENCE Mid-course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1049</cp:revision>
  <dcterms:modified xsi:type="dcterms:W3CDTF">2016-04-28T23:49:38Z</dcterms:modified>
</cp:coreProperties>
</file>