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0"/>
  </p:notesMasterIdLst>
  <p:sldIdLst>
    <p:sldId id="258" r:id="rId3"/>
    <p:sldId id="340" r:id="rId4"/>
    <p:sldId id="326" r:id="rId5"/>
    <p:sldId id="382" r:id="rId6"/>
    <p:sldId id="558" r:id="rId7"/>
    <p:sldId id="551" r:id="rId8"/>
    <p:sldId id="559" r:id="rId9"/>
    <p:sldId id="547" r:id="rId10"/>
    <p:sldId id="548" r:id="rId11"/>
    <p:sldId id="560" r:id="rId12"/>
    <p:sldId id="552" r:id="rId13"/>
    <p:sldId id="553" r:id="rId14"/>
    <p:sldId id="556" r:id="rId15"/>
    <p:sldId id="549" r:id="rId16"/>
    <p:sldId id="554" r:id="rId17"/>
    <p:sldId id="561" r:id="rId18"/>
    <p:sldId id="492" r:id="rId19"/>
    <p:sldId id="562" r:id="rId20"/>
    <p:sldId id="563" r:id="rId21"/>
    <p:sldId id="577" r:id="rId22"/>
    <p:sldId id="564" r:id="rId23"/>
    <p:sldId id="504" r:id="rId24"/>
    <p:sldId id="509" r:id="rId25"/>
    <p:sldId id="512" r:id="rId26"/>
    <p:sldId id="511" r:id="rId27"/>
    <p:sldId id="518" r:id="rId28"/>
    <p:sldId id="517" r:id="rId29"/>
    <p:sldId id="539" r:id="rId30"/>
    <p:sldId id="565" r:id="rId31"/>
    <p:sldId id="542" r:id="rId32"/>
    <p:sldId id="555" r:id="rId33"/>
    <p:sldId id="576" r:id="rId34"/>
    <p:sldId id="570" r:id="rId35"/>
    <p:sldId id="571" r:id="rId36"/>
    <p:sldId id="572" r:id="rId37"/>
    <p:sldId id="573" r:id="rId38"/>
    <p:sldId id="574" r:id="rId39"/>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xmlns="">
        <p15:guide id="1" orient="horz" pos="1279">
          <p15:clr>
            <a:srgbClr val="A4A3A4"/>
          </p15:clr>
        </p15:guide>
        <p15:guide id="2" orient="horz" pos="306">
          <p15:clr>
            <a:srgbClr val="A4A3A4"/>
          </p15:clr>
        </p15:guide>
        <p15:guide id="3" orient="horz" pos="565">
          <p15:clr>
            <a:srgbClr val="A4A3A4"/>
          </p15:clr>
        </p15:guide>
        <p15:guide id="4" orient="horz" pos="2193">
          <p15:clr>
            <a:srgbClr val="A4A3A4"/>
          </p15:clr>
        </p15:guide>
        <p15:guide id="5" orient="horz" pos="1611">
          <p15:clr>
            <a:srgbClr val="A4A3A4"/>
          </p15:clr>
        </p15:guide>
        <p15:guide id="6" pos="5607">
          <p15:clr>
            <a:srgbClr val="A4A3A4"/>
          </p15:clr>
        </p15:guide>
        <p15:guide id="7" pos="290">
          <p15:clr>
            <a:srgbClr val="A4A3A4"/>
          </p15:clr>
        </p15:guide>
        <p15:guide id="8" pos="1979">
          <p15:clr>
            <a:srgbClr val="A4A3A4"/>
          </p15:clr>
        </p15:guide>
        <p15:guide id="9" pos="3781">
          <p15:clr>
            <a:srgbClr val="A4A3A4"/>
          </p15:clr>
        </p15:guide>
        <p15:guide id="10" pos="2092">
          <p15:clr>
            <a:srgbClr val="A4A3A4"/>
          </p15:clr>
        </p15:guide>
        <p15:guide id="11" pos="3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5" autoAdjust="0"/>
    <p:restoredTop sz="89951" autoAdjust="0"/>
  </p:normalViewPr>
  <p:slideViewPr>
    <p:cSldViewPr>
      <p:cViewPr>
        <p:scale>
          <a:sx n="125" d="100"/>
          <a:sy n="125" d="100"/>
        </p:scale>
        <p:origin x="-472" y="-11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5/10/16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Sensitivity = p(positive test given that you have cancer)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given that you have cancer, how correct is the test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Specificity = p(negative given that you don’t have cancer)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given that you don</a:t>
            </a:r>
            <a:r>
              <a:rPr lang="uk-UA" sz="1200" baseline="0" dirty="0" smtClean="0">
                <a:solidFill>
                  <a:prstClr val="black"/>
                </a:solidFill>
                <a:latin typeface="ArialMT"/>
                <a:sym typeface="Wingdings"/>
              </a:rPr>
              <a:t>’</a:t>
            </a:r>
            <a:r>
              <a:rPr lang="en-US" sz="1200" baseline="0" dirty="0" smtClean="0">
                <a:solidFill>
                  <a:prstClr val="black"/>
                </a:solidFill>
                <a:latin typeface="ArialMT"/>
                <a:sym typeface="Wingdings"/>
              </a:rPr>
              <a:t>t have cancer how often does the test tell you you don</a:t>
            </a:r>
            <a:r>
              <a:rPr lang="uk-UA" sz="1200" baseline="0" dirty="0" smtClean="0">
                <a:solidFill>
                  <a:prstClr val="black"/>
                </a:solidFill>
                <a:latin typeface="ArialMT"/>
                <a:sym typeface="Wingdings"/>
              </a:rPr>
              <a:t>’</a:t>
            </a:r>
            <a:r>
              <a:rPr lang="en-US" sz="1200" baseline="0" dirty="0" smtClean="0">
                <a:solidFill>
                  <a:prstClr val="black"/>
                </a:solidFill>
                <a:latin typeface="ArialMT"/>
                <a:sym typeface="Wingdings"/>
              </a:rPr>
              <a:t>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But people only really care about the true positive rate though (</a:t>
            </a:r>
            <a:r>
              <a:rPr lang="en-US" sz="1200" baseline="0" dirty="0" err="1" smtClean="0">
                <a:solidFill>
                  <a:prstClr val="black"/>
                </a:solidFill>
                <a:latin typeface="ArialMT"/>
                <a:sym typeface="Wingdings"/>
              </a:rPr>
              <a:t>prob</a:t>
            </a:r>
            <a:r>
              <a:rPr lang="en-US" sz="1200" baseline="0" dirty="0" smtClean="0">
                <a:solidFill>
                  <a:prstClr val="black"/>
                </a:solidFill>
                <a:latin typeface="ArialMT"/>
                <a:sym typeface="Wingdings"/>
              </a:rPr>
              <a:t> that you have cancer given that the test is positive)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Sensitivity – is easier to find 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Prob</a:t>
            </a:r>
            <a:r>
              <a:rPr lang="en-US" dirty="0" smtClean="0"/>
              <a:t> of having the disease</a:t>
            </a:r>
            <a:r>
              <a:rPr lang="en-US" baseline="0" dirty="0" smtClean="0"/>
              <a:t> if you have a </a:t>
            </a:r>
            <a:r>
              <a:rPr lang="en-US" baseline="0" dirty="0" err="1" smtClean="0"/>
              <a:t>pos</a:t>
            </a:r>
            <a:r>
              <a:rPr lang="en-US" baseline="0" dirty="0" smtClean="0"/>
              <a:t> test --- is less </a:t>
            </a:r>
            <a:r>
              <a:rPr lang="en-US" baseline="0" dirty="0" err="1" smtClean="0"/>
              <a:t>tha</a:t>
            </a:r>
            <a:r>
              <a:rPr lang="en-US" baseline="0" dirty="0" smtClean="0"/>
              <a:t> 1%. Even with the .99 sensitivity and specificity it’s so low because the disease is so rare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341193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machine learning model based on </a:t>
            </a:r>
            <a:r>
              <a:rPr lang="en-US" baseline="0" dirty="0" err="1" smtClean="0"/>
              <a:t>baye’s</a:t>
            </a:r>
            <a:r>
              <a:rPr lang="en-US" baseline="0" dirty="0" smtClean="0"/>
              <a:t> theorem </a:t>
            </a:r>
          </a:p>
          <a:p>
            <a:r>
              <a:rPr lang="en-US" baseline="0" dirty="0" err="1" smtClean="0"/>
              <a:t>Topid</a:t>
            </a:r>
            <a:r>
              <a:rPr lang="en-US" baseline="0" dirty="0" smtClean="0"/>
              <a:t> for today – how we use data to update our beliefs</a:t>
            </a:r>
          </a:p>
          <a:p>
            <a:endParaRPr lang="en-US" baseline="0" dirty="0" smtClean="0"/>
          </a:p>
          <a:p>
            <a:r>
              <a:rPr lang="en-US" baseline="0" dirty="0" smtClean="0"/>
              <a:t>Naïve Bayes is particularly good for TEXT – letters e and s are very common – we know the distribution of e and s</a:t>
            </a:r>
          </a:p>
          <a:p>
            <a:r>
              <a:rPr lang="en-US" baseline="0" dirty="0" smtClean="0"/>
              <a:t>	#in general things that follow a distribution tend to work well with naïve </a:t>
            </a:r>
            <a:r>
              <a:rPr lang="en-US" baseline="0" dirty="0" err="1" smtClean="0"/>
              <a:t>bayes</a:t>
            </a:r>
            <a:endParaRPr lang="en-US" baseline="0" dirty="0" smtClean="0"/>
          </a:p>
          <a:p>
            <a:r>
              <a:rPr lang="en-US" baseline="0" dirty="0" smtClean="0"/>
              <a:t>	#ELECTIONS follow a distributions and we have the priors</a:t>
            </a:r>
          </a:p>
          <a:p>
            <a:r>
              <a:rPr lang="en-US" baseline="0" dirty="0" smtClean="0"/>
              <a:t>	#weather - what will you do today </a:t>
            </a:r>
          </a:p>
          <a:p>
            <a:endParaRPr lang="en-US" baseline="0" dirty="0" smtClean="0"/>
          </a:p>
          <a:p>
            <a:r>
              <a:rPr lang="en-US" baseline="0" dirty="0" smtClean="0"/>
              <a:t>Also good b/c sometimes the </a:t>
            </a:r>
            <a:r>
              <a:rPr lang="en-US" baseline="0" dirty="0" err="1" smtClean="0"/>
              <a:t>prob</a:t>
            </a:r>
            <a:r>
              <a:rPr lang="en-US" baseline="0" dirty="0" smtClean="0"/>
              <a:t> that are hard to get in </a:t>
            </a:r>
            <a:r>
              <a:rPr lang="en-US" baseline="0" dirty="0" err="1" smtClean="0"/>
              <a:t>practive</a:t>
            </a:r>
            <a:r>
              <a:rPr lang="en-US" baseline="0" dirty="0" smtClean="0"/>
              <a:t> are not hard to get in </a:t>
            </a:r>
            <a:r>
              <a:rPr lang="en-US" baseline="0" dirty="0" err="1" smtClean="0"/>
              <a:t>bayes</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Chance of *something happening, given this happened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P</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given</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these</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features</a:t>
            </a:r>
            <a:r>
              <a:rPr lang="de-DE" sz="1200" baseline="0" dirty="0" smtClean="0">
                <a:solidFill>
                  <a:prstClr val="black"/>
                </a:solidFill>
                <a:latin typeface="ArialMT"/>
                <a:sym typeface="Wingding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de-DE"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It usually is ignored b/c it is the only number that does not depend on C (our class function)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here it means for </a:t>
            </a:r>
            <a:r>
              <a:rPr lang="en-US" sz="1200" baseline="0" dirty="0" err="1" smtClean="0">
                <a:solidFill>
                  <a:prstClr val="black"/>
                </a:solidFill>
                <a:latin typeface="ArialMT"/>
                <a:sym typeface="Wingdings"/>
              </a:rPr>
              <a:t>e.g</a:t>
            </a:r>
            <a:r>
              <a:rPr lang="en-US" sz="1200" baseline="0" dirty="0" smtClean="0">
                <a:solidFill>
                  <a:prstClr val="black"/>
                </a:solidFill>
                <a:latin typeface="ArialMT"/>
                <a:sym typeface="Wingdings"/>
              </a:rPr>
              <a:t> the </a:t>
            </a:r>
            <a:r>
              <a:rPr lang="en-US" sz="1200" baseline="0" dirty="0" err="1" smtClean="0">
                <a:solidFill>
                  <a:prstClr val="black"/>
                </a:solidFill>
                <a:latin typeface="ArialMT"/>
                <a:sym typeface="Wingdings"/>
              </a:rPr>
              <a:t>prob</a:t>
            </a:r>
            <a:r>
              <a:rPr lang="en-US" sz="1200" baseline="0" dirty="0" smtClean="0">
                <a:solidFill>
                  <a:prstClr val="black"/>
                </a:solidFill>
                <a:latin typeface="ArialMT"/>
                <a:sym typeface="Wingdings"/>
              </a:rPr>
              <a:t> of a RANDOM email in the world containing the word “</a:t>
            </a:r>
            <a:r>
              <a:rPr lang="en-US" sz="1200" baseline="0" dirty="0" err="1" smtClean="0">
                <a:solidFill>
                  <a:prstClr val="black"/>
                </a:solidFill>
                <a:latin typeface="ArialMT"/>
                <a:sym typeface="Wingdings"/>
              </a:rPr>
              <a:t>viagra</a:t>
            </a:r>
            <a:r>
              <a:rPr lang="en-US" sz="1200" baseline="0" dirty="0" smtClean="0">
                <a:solidFill>
                  <a:prstClr val="black"/>
                </a:solidFill>
                <a:latin typeface="ArialMT"/>
                <a:sym typeface="Wingdings"/>
              </a:rPr>
              <a:t>”</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The probability of the posterior probability is updated with each new observation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A and B change to being “belonging to a class” and “data”</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1827336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Receiver operating characteristic – area under the curve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#good at binary classifications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#GREAT when classes are imbalanced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#GREAT for comparing across models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#gives you a good description of which model to choose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143211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289700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168002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439493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1760243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162259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Complement of an event is the opposite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smtClean="0"/>
              <a:t>naive </a:t>
            </a:r>
            <a:r>
              <a:rPr lang="en-US" sz="5000" dirty="0" err="1" smtClean="0"/>
              <a:t>bayes</a:t>
            </a:r>
            <a:r>
              <a:rPr lang="en-US" sz="5000" dirty="0" smtClean="0"/>
              <a:t> classification and roc/</a:t>
            </a:r>
            <a:r>
              <a:rPr lang="en-US" sz="5000" dirty="0" err="1" smtClean="0"/>
              <a:t>auc</a:t>
            </a:r>
            <a:r>
              <a:rPr lang="en-US" sz="5000" dirty="0" smtClean="0"/>
              <a:t> curves</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p>
          <a:p>
            <a:r>
              <a:rPr lang="en-US" sz="2800" b="1" dirty="0" smtClean="0">
                <a:latin typeface="PFDinTextCompPro-Italic"/>
                <a:cs typeface="PFDinTextCompPro-Italic"/>
              </a:rPr>
              <a:t>P(A|B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p>
          <a:p>
            <a:r>
              <a:rPr lang="en-US" sz="2800" b="1" dirty="0" smtClean="0">
                <a:latin typeface="PFDinTextCompPro-Italic"/>
                <a:cs typeface="PFDinTextCompPro-Italic"/>
              </a:rPr>
              <a:t>P(AB)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18</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19</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probability and Bayes’ Theorem</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Naïve Bayes classification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ROC AUC curves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20</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82828202"/>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21</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6" name="Picture 5"/>
          <p:cNvPicPr>
            <a:picLocks noChangeAspect="1"/>
          </p:cNvPicPr>
          <p:nvPr/>
        </p:nvPicPr>
        <p:blipFill>
          <a:blip r:embed="rId3"/>
          <a:stretch>
            <a:fillRect/>
          </a:stretch>
        </p:blipFill>
        <p:spPr>
          <a:xfrm>
            <a:off x="1100137" y="2176518"/>
            <a:ext cx="6723063" cy="1747782"/>
          </a:xfrm>
          <a:prstGeom prst="rect">
            <a:avLst/>
          </a:prstGeom>
        </p:spPr>
      </p:pic>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prior probability</a:t>
            </a:r>
            <a:r>
              <a:rPr lang="en-US" sz="3000" b="1" dirty="0" smtClean="0">
                <a:latin typeface="PFDinTextCompPro-Italic"/>
                <a:cs typeface="PFDinTextCompPro-Italic"/>
              </a:rPr>
              <a:t> </a:t>
            </a:r>
            <a:r>
              <a:rPr lang="en-US" sz="3000" dirty="0" smtClean="0">
                <a:latin typeface="PFDinTextCompPro-Italic"/>
                <a:cs typeface="PFDinTextCompPro-Italic"/>
              </a:rPr>
              <a:t>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6" name="Picture 5"/>
          <p:cNvPicPr>
            <a:picLocks noChangeAspect="1"/>
          </p:cNvPicPr>
          <p:nvPr/>
        </p:nvPicPr>
        <p:blipFill>
          <a:blip r:embed="rId3"/>
          <a:stretch>
            <a:fillRect/>
          </a:stretch>
        </p:blipFill>
        <p:spPr>
          <a:xfrm>
            <a:off x="1100137" y="2328918"/>
            <a:ext cx="6723063" cy="1747782"/>
          </a:xfrm>
          <a:prstGeom prst="rect">
            <a:avLst/>
          </a:prstGeom>
        </p:spPr>
      </p:pic>
      <p:sp>
        <p:nvSpPr>
          <p:cNvPr id="9" name="TextBox 8"/>
          <p:cNvSpPr txBox="1"/>
          <p:nvPr/>
        </p:nvSpPr>
        <p:spPr>
          <a:xfrm>
            <a:off x="566737" y="1156037"/>
            <a:ext cx="8382000" cy="144655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likelihood functio</a:t>
            </a:r>
            <a:r>
              <a:rPr lang="en-US" sz="2800" dirty="0" smtClean="0">
                <a:latin typeface="PFDinTextCompPro-Medium"/>
                <a:cs typeface="PFDinTextCompPro-Medium"/>
              </a:rPr>
              <a:t>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3232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normalization constant</a:t>
            </a:r>
            <a:r>
              <a:rPr lang="en-US" sz="2800" dirty="0" smtClean="0">
                <a:latin typeface="PFDinTextCompPro-Medium"/>
                <a:cs typeface="PFDinTextCompPro-Medium"/>
              </a:rPr>
              <a: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generally ignored.</a:t>
            </a: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09737" y="3086100"/>
            <a:ext cx="762000" cy="432137"/>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1384995"/>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endParaRPr lang="en-US" sz="1400" i="1" dirty="0">
              <a:latin typeface="PFDinTextCompPro-Italic"/>
              <a:cs typeface="PFDinTextCompPro-Italic"/>
            </a:endParaRPr>
          </a:p>
          <a:p>
            <a:pPr algn="l"/>
            <a:endParaRPr lang="en-US" sz="2800" dirty="0" smtClean="0">
              <a:latin typeface="PFDinTextCompPro-Italic"/>
              <a:cs typeface="PFDinTextCompPro-Italic"/>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1937477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a:t>
            </a:r>
            <a:r>
              <a:rPr lang="en-US" sz="7500" smtClean="0"/>
              <a:t>. probability And</a:t>
            </a:r>
            <a:br>
              <a:rPr lang="en-US" sz="7500" smtClean="0"/>
            </a:br>
            <a:r>
              <a:rPr lang="en-US" sz="750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9" name="TextBox 8"/>
          <p:cNvSpPr txBox="1"/>
          <p:nvPr/>
        </p:nvSpPr>
        <p:spPr>
          <a:xfrm>
            <a:off x="566737" y="1104900"/>
            <a:ext cx="8382000" cy="3877985"/>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a:t>
            </a:r>
            <a:r>
              <a:rPr lang="en-US" sz="2800" b="1" dirty="0">
                <a:latin typeface="PFDinTextCompPro-Italic"/>
                <a:cs typeface="PFDinTextCompPro-Italic"/>
              </a:rPr>
              <a:t>conditionally independent</a:t>
            </a:r>
            <a:r>
              <a:rPr lang="en-US" sz="2800" dirty="0">
                <a:latin typeface="PFDinTextCompPro-Italic"/>
                <a:cs typeface="PFDinTextCompPro-Italic"/>
              </a:rPr>
              <a: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smtClean="0">
                <a:latin typeface="+mn-lt"/>
                <a:cs typeface="PFDinTextCompPro-Italic"/>
              </a:rPr>
              <a:t>}|C)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1538883"/>
          </a:xfrm>
          <a:prstGeom prst="rect">
            <a:avLst/>
          </a:prstGeom>
          <a:noFill/>
        </p:spPr>
        <p:txBody>
          <a:bodyPr wrap="square" rtlCol="0">
            <a:spAutoFit/>
          </a:bodyPr>
          <a:lstStyle/>
          <a:p>
            <a:pPr algn="l"/>
            <a:r>
              <a:rPr lang="en-US" sz="1400" dirty="0" smtClean="0">
                <a:latin typeface="PFDinTextCompPro-Italic"/>
                <a:cs typeface="PFDinTextCompPro-Italic"/>
              </a:rPr>
              <a:t>In summary, the </a:t>
            </a:r>
            <a:r>
              <a:rPr lang="en-US" sz="1400" b="1" dirty="0" smtClean="0">
                <a:latin typeface="PFDinTextCompPro-Medium" panose="02000500000000020004" pitchFamily="2" charset="0"/>
                <a:cs typeface="PFDinTextCompPro-Italic"/>
              </a:rPr>
              <a:t>training phase</a:t>
            </a:r>
            <a:r>
              <a:rPr lang="en-US" sz="1400" b="1" dirty="0" smtClean="0">
                <a:latin typeface="PFDinTextCompPro-Italic"/>
                <a:cs typeface="PFDinTextCompPro-Italic"/>
              </a:rPr>
              <a:t> </a:t>
            </a:r>
            <a:r>
              <a:rPr lang="en-US" sz="1400" dirty="0" smtClean="0">
                <a:latin typeface="PFDinTextCompPro-Italic"/>
                <a:cs typeface="PFDinTextCompPro-Italic"/>
              </a:rPr>
              <a:t>of the model involves computing the </a:t>
            </a:r>
            <a:r>
              <a:rPr lang="en-US" sz="1400" b="1" dirty="0" smtClean="0">
                <a:latin typeface="PFDinTextCompPro-Medium" panose="02000500000000020004" pitchFamily="2" charset="0"/>
                <a:cs typeface="PFDinTextCompPro-Italic"/>
              </a:rPr>
              <a:t>likelihood function</a:t>
            </a:r>
            <a:r>
              <a:rPr lang="en-US" sz="1400" dirty="0" smtClean="0">
                <a:latin typeface="PFDinTextCompPro-Italic"/>
                <a:cs typeface="PFDinTextCompPro-Italic"/>
              </a:rPr>
              <a:t>, which is the conditional probability of each feature given each class</a:t>
            </a:r>
            <a:r>
              <a:rPr lang="en-US" sz="1400" dirty="0" smtClean="0">
                <a:latin typeface="PFDinTextCompPro-Italic"/>
                <a:cs typeface="PFDinTextCompPro-Italic"/>
              </a:rPr>
              <a:t>.</a:t>
            </a:r>
          </a:p>
          <a:p>
            <a:pPr algn="l"/>
            <a:r>
              <a:rPr lang="en-US" sz="1400" dirty="0">
                <a:latin typeface="PFDinTextCompPro-Italic"/>
                <a:cs typeface="PFDinTextCompPro-Italic"/>
              </a:rPr>
              <a:t>	</a:t>
            </a:r>
            <a:r>
              <a:rPr lang="en-US" sz="1400" dirty="0" smtClean="0">
                <a:latin typeface="PFDinTextCompPro-Italic"/>
                <a:cs typeface="PFDinTextCompPro-Italic"/>
              </a:rPr>
              <a:t>counts the unique words and finds the </a:t>
            </a:r>
            <a:r>
              <a:rPr lang="en-US" sz="1400" dirty="0" err="1" smtClean="0">
                <a:latin typeface="PFDinTextCompPro-Italic"/>
                <a:cs typeface="PFDinTextCompPro-Italic"/>
              </a:rPr>
              <a:t>prob</a:t>
            </a:r>
            <a:r>
              <a:rPr lang="en-US" sz="1400" dirty="0" smtClean="0">
                <a:latin typeface="PFDinTextCompPro-Italic"/>
                <a:cs typeface="PFDinTextCompPro-Italic"/>
              </a:rPr>
              <a:t> of each email with the word is spam</a:t>
            </a:r>
            <a:endParaRPr lang="en-US" sz="1400" dirty="0" smtClean="0">
              <a:latin typeface="PFDinTextCompPro-Italic"/>
              <a:cs typeface="PFDinTextCompPro-Italic"/>
            </a:endParaRPr>
          </a:p>
          <a:p>
            <a:pPr algn="l"/>
            <a:endParaRPr lang="en-US" sz="1400" dirty="0">
              <a:latin typeface="PFDinTextCompPro-Italic"/>
              <a:cs typeface="PFDinTextCompPro-Italic"/>
            </a:endParaRPr>
          </a:p>
          <a:p>
            <a:pPr algn="l"/>
            <a:r>
              <a:rPr lang="en-US" sz="1400" dirty="0" smtClean="0">
                <a:latin typeface="PFDinTextCompPro-Italic"/>
                <a:cs typeface="PFDinTextCompPro-Italic"/>
              </a:rPr>
              <a:t>The </a:t>
            </a:r>
            <a:r>
              <a:rPr lang="en-US" sz="1400" dirty="0" smtClean="0">
                <a:latin typeface="PFDinTextCompPro-Medium" panose="02000500000000020004" pitchFamily="2" charset="0"/>
                <a:cs typeface="PFDinTextCompPro-Italic"/>
              </a:rPr>
              <a:t>prediction phase</a:t>
            </a:r>
            <a:r>
              <a:rPr lang="en-US" sz="1400" dirty="0" smtClean="0">
                <a:latin typeface="PFDinTextCompPro-Italic"/>
                <a:cs typeface="PFDinTextCompPro-Italic"/>
              </a:rPr>
              <a:t> of the model involves computing the </a:t>
            </a:r>
            <a:r>
              <a:rPr lang="en-US" sz="1400" dirty="0" smtClean="0">
                <a:latin typeface="PFDinTextCompPro-Medium" panose="02000500000000020004" pitchFamily="2" charset="0"/>
                <a:cs typeface="PFDinTextCompPro-Italic"/>
              </a:rPr>
              <a:t>posterior probability</a:t>
            </a:r>
            <a:r>
              <a:rPr lang="en-US" sz="1400" dirty="0" smtClean="0">
                <a:latin typeface="PFDinTextCompPro-Italic"/>
                <a:cs typeface="PFDinTextCompPro-Italic"/>
              </a:rPr>
              <a:t> of each class given the observed features, and choosing the class with the highest probability</a:t>
            </a:r>
            <a:r>
              <a:rPr lang="en-US" sz="2400" dirty="0" smtClean="0">
                <a:latin typeface="PFDinTextCompPro-Italic"/>
                <a:cs typeface="PFDinTextCompPro-Italic"/>
              </a:rPr>
              <a:t>.</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Iii. ROC AUC curves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1122557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4324261"/>
          </a:xfrm>
          <a:prstGeom prst="rect">
            <a:avLst/>
          </a:prstGeom>
          <a:noFill/>
        </p:spPr>
        <p:txBody>
          <a:bodyPr wrap="square" rtlCol="0">
            <a:spAutoFit/>
          </a:bodyPr>
          <a:lstStyle/>
          <a:p>
            <a:pPr algn="l"/>
            <a:r>
              <a:rPr lang="en-US" sz="2500" dirty="0" smtClean="0">
                <a:latin typeface="PFDinTextCompPro-Italic"/>
                <a:cs typeface="PFDinTextCompPro-Italic"/>
              </a:rPr>
              <a:t>Every email is assigned a “</a:t>
            </a:r>
            <a:r>
              <a:rPr lang="en-US" sz="2500" dirty="0" err="1" smtClean="0">
                <a:latin typeface="PFDinTextCompPro-Italic"/>
                <a:cs typeface="PFDinTextCompPro-Italic"/>
              </a:rPr>
              <a:t>spamminess</a:t>
            </a:r>
            <a:r>
              <a:rPr lang="en-US" sz="2500" dirty="0" smtClean="0">
                <a:latin typeface="PFDinTextCompPro-Italic"/>
                <a:cs typeface="PFDinTextCompPro-Italic"/>
              </a:rPr>
              <a:t>” score</a:t>
            </a:r>
            <a:r>
              <a:rPr lang="en-US" sz="2500" dirty="0">
                <a:latin typeface="PFDinTextCompPro-Italic"/>
                <a:cs typeface="PFDinTextCompPro-Italic"/>
              </a:rPr>
              <a:t> </a:t>
            </a:r>
            <a:r>
              <a:rPr lang="en-US" sz="2500" dirty="0" smtClean="0">
                <a:latin typeface="PFDinTextCompPro-Italic"/>
                <a:cs typeface="PFDinTextCompPro-Italic"/>
              </a:rPr>
              <a:t>by our classification algorithm. To actually make our predictions, we choose a numeric cutoff for classifying as spam.</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An ROC Curve will help us to visualize how well our classifier is doing without having to choose a cutoff!</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Tree>
    <p:extLst>
      <p:ext uri="{BB962C8B-B14F-4D97-AF65-F5344CB8AC3E}">
        <p14:creationId xmlns:p14="http://schemas.microsoft.com/office/powerpoint/2010/main" val="2007477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11" name="TextBox 10"/>
          <p:cNvSpPr txBox="1"/>
          <p:nvPr/>
        </p:nvSpPr>
        <p:spPr>
          <a:xfrm>
            <a:off x="3767137" y="1104900"/>
            <a:ext cx="5257800" cy="3939540"/>
          </a:xfrm>
          <a:prstGeom prst="rect">
            <a:avLst/>
          </a:prstGeom>
          <a:noFill/>
        </p:spPr>
        <p:txBody>
          <a:bodyPr wrap="square" rtlCol="0">
            <a:spAutoFit/>
          </a:bodyPr>
          <a:lstStyle/>
          <a:p>
            <a:pPr algn="l"/>
            <a:r>
              <a:rPr lang="en-US" sz="2500" dirty="0" smtClean="0">
                <a:latin typeface="PFDinTextCompPro-Italic"/>
                <a:cs typeface="PFDinTextCompPro-Italic"/>
              </a:rPr>
              <a:t>The ROC plots the True Positive Rate (TRP)  on the y-axis against the False Positive Rate (FPR) on the x-axis.</a:t>
            </a:r>
          </a:p>
          <a:p>
            <a:pPr algn="l"/>
            <a:endParaRPr lang="en-US" sz="2500" u="sng" dirty="0">
              <a:latin typeface="PFDinTextCompPro-Italic"/>
              <a:cs typeface="PFDinTextCompPro-Italic"/>
            </a:endParaRPr>
          </a:p>
          <a:p>
            <a:pPr algn="l"/>
            <a:r>
              <a:rPr lang="en-US" sz="2500" u="sng" dirty="0" smtClean="0">
                <a:latin typeface="PFDinTextCompPro-Italic"/>
                <a:cs typeface="PFDinTextCompPro-Italic"/>
              </a:rPr>
              <a:t>TPR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spam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correct</a:t>
            </a:r>
            <a:r>
              <a:rPr lang="en-US" sz="2500" dirty="0" smtClean="0">
                <a:latin typeface="PFDinTextCompPro-Italic"/>
                <a:cs typeface="PFDinTextCompPro-Italic"/>
              </a:rPr>
              <a:t>?</a:t>
            </a:r>
          </a:p>
          <a:p>
            <a:pPr algn="l"/>
            <a:endParaRPr lang="en-US" sz="2500" dirty="0" smtClean="0">
              <a:latin typeface="PFDinTextCompPro-Italic"/>
              <a:cs typeface="PFDinTextCompPro-Italic"/>
            </a:endParaRPr>
          </a:p>
          <a:p>
            <a:pPr algn="l"/>
            <a:r>
              <a:rPr lang="en-US" sz="2500" u="sng" dirty="0" smtClean="0">
                <a:latin typeface="PFDinTextCompPro-Italic"/>
                <a:cs typeface="PFDinTextCompPro-Italic"/>
              </a:rPr>
              <a:t>FPR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ham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wrong</a:t>
            </a:r>
            <a:r>
              <a:rPr lang="en-US" sz="2500" dirty="0" smtClean="0">
                <a:latin typeface="PFDinTextCompPro-Italic"/>
                <a:cs typeface="PFDinTextCompPro-Italic"/>
              </a:rPr>
              <a:t>?</a:t>
            </a:r>
          </a:p>
        </p:txBody>
      </p:sp>
    </p:spTree>
    <p:extLst>
      <p:ext uri="{BB962C8B-B14F-4D97-AF65-F5344CB8AC3E}">
        <p14:creationId xmlns:p14="http://schemas.microsoft.com/office/powerpoint/2010/main" val="11171426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dirty="0" smtClean="0">
                <a:latin typeface="PFDinTextCompPro-Italic"/>
                <a:cs typeface="PFDinTextCompPro-Italic"/>
              </a:rPr>
              <a:t>TPR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spam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correct</a:t>
            </a:r>
            <a:r>
              <a:rPr lang="en-US" sz="2400" dirty="0" smtClean="0">
                <a:latin typeface="PFDinTextCompPro-Italic"/>
                <a:cs typeface="PFDinTextCompPro-Italic"/>
              </a:rPr>
              <a:t>?</a:t>
            </a:r>
          </a:p>
          <a:p>
            <a:pPr algn="l"/>
            <a:endParaRPr lang="en-US" sz="1000" dirty="0" smtClean="0">
              <a:latin typeface="PFDinTextCompPro-Italic"/>
              <a:cs typeface="PFDinTextCompPro-Italic"/>
            </a:endParaRPr>
          </a:p>
          <a:p>
            <a:pPr algn="l"/>
            <a:r>
              <a:rPr lang="en-US" sz="2400" u="sng" dirty="0" smtClean="0">
                <a:latin typeface="PFDinTextCompPro-Italic"/>
                <a:cs typeface="PFDinTextCompPro-Italic"/>
              </a:rPr>
              <a:t>FPR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ham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wrong</a:t>
            </a:r>
            <a:r>
              <a:rPr lang="en-US" sz="2400" dirty="0" smtClean="0">
                <a:latin typeface="PFDinTextCompPro-Italic"/>
                <a:cs typeface="PFDinTextCompPro-Italic"/>
              </a:rPr>
              <a:t>?</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endParaRPr lang="en-US"/>
                    </a:p>
                  </a:txBody>
                  <a:tcPr/>
                </a:tc>
                <a:tc>
                  <a:txBody>
                    <a:bodyPr/>
                    <a:lstStyle/>
                    <a:p>
                      <a:endParaRPr lang="en-US"/>
                    </a:p>
                  </a:txBody>
                  <a:tcPr/>
                </a:tc>
                <a:tc>
                  <a:txBody>
                    <a:bodyPr/>
                    <a:lstStyle/>
                    <a:p>
                      <a:r>
                        <a:rPr lang="en-US" b="1" smtClean="0"/>
                        <a:t>0.50</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0.05</a:t>
                      </a:r>
                      <a:endParaRPr lang="en-US" b="1"/>
                    </a:p>
                  </a:txBody>
                  <a:tcPr/>
                </a:tc>
                <a:tc>
                  <a:txBody>
                    <a:bodyPr/>
                    <a:lstStyle/>
                    <a:p>
                      <a:endParaRPr lang="en-US"/>
                    </a:p>
                  </a:txBody>
                  <a:tcPr/>
                </a:tc>
                <a:tc>
                  <a:txBody>
                    <a:bodyPr/>
                    <a:lstStyle/>
                    <a:p>
                      <a:endParaRPr lang="en-US"/>
                    </a:p>
                  </a:txBody>
                  <a:tcPr/>
                </a:tc>
                <a:tc>
                  <a:txBody>
                    <a:bodyPr/>
                    <a:lstStyle/>
                    <a:p>
                      <a:r>
                        <a:rPr lang="en-US" b="1" smtClean="0"/>
                        <a:t>0.65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0.15</a:t>
                      </a:r>
                      <a:endParaRPr lang="en-US" b="1"/>
                    </a:p>
                  </a:txBody>
                  <a:tcPr/>
                </a:tc>
                <a:tc>
                  <a:txBody>
                    <a:bodyPr/>
                    <a:lstStyle/>
                    <a:p>
                      <a:endParaRPr lang="en-US"/>
                    </a:p>
                  </a:txBody>
                  <a:tcPr/>
                </a:tc>
                <a:tc>
                  <a:txBody>
                    <a:bodyPr/>
                    <a:lstStyle/>
                    <a:p>
                      <a:endParaRPr lang="en-US"/>
                    </a:p>
                  </a:txBody>
                  <a:tcPr/>
                </a:tc>
                <a:tc>
                  <a:txBody>
                    <a:bodyPr/>
                    <a:lstStyle/>
                    <a:p>
                      <a:r>
                        <a:rPr lang="en-US" b="1" smtClean="0"/>
                        <a:t>0.85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0.25</a:t>
                      </a:r>
                      <a:endParaRPr lang="en-US" b="1"/>
                    </a:p>
                  </a:txBody>
                  <a:tcPr/>
                </a:tc>
                <a:tc>
                  <a:txBody>
                    <a:bodyPr/>
                    <a:lstStyle/>
                    <a:p>
                      <a:endParaRPr lang="en-US"/>
                    </a:p>
                  </a:txBody>
                  <a:tcPr/>
                </a:tc>
                <a:tc>
                  <a:txBody>
                    <a:bodyPr/>
                    <a:lstStyle/>
                    <a:p>
                      <a:endParaRPr lang="en-US"/>
                    </a:p>
                  </a:txBody>
                  <a:tcPr/>
                </a:tc>
                <a:tc>
                  <a:txBody>
                    <a:bodyPr/>
                    <a:lstStyle/>
                    <a:p>
                      <a:r>
                        <a:rPr lang="en-US" b="1" smtClean="0"/>
                        <a:t>1</a:t>
                      </a:r>
                      <a:endParaRPr lang="en-US" b="1"/>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501228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smtClean="0">
                <a:latin typeface="PFDinTextCompPro-Italic"/>
                <a:cs typeface="PFDinTextCompPro-Italic"/>
              </a:rPr>
              <a:t>TPR</a:t>
            </a:r>
            <a:r>
              <a:rPr lang="en-US" sz="2400" smtClean="0">
                <a:latin typeface="PFDinTextCompPro-Italic"/>
                <a:cs typeface="PFDinTextCompPro-Italic"/>
              </a:rPr>
              <a:t>: When actual value is </a:t>
            </a:r>
            <a:r>
              <a:rPr lang="en-US" sz="2400" b="1" smtClean="0">
                <a:latin typeface="PFDinTextCompPro-Italic"/>
                <a:cs typeface="PFDinTextCompPro-Italic"/>
              </a:rPr>
              <a:t>spam</a:t>
            </a:r>
            <a:r>
              <a:rPr lang="en-US" sz="2400" smtClean="0">
                <a:latin typeface="PFDinTextCompPro-Italic"/>
                <a:cs typeface="PFDinTextCompPro-Italic"/>
              </a:rPr>
              <a:t>, how often is prediction </a:t>
            </a:r>
            <a:r>
              <a:rPr lang="en-US" sz="2400" b="1" smtClean="0">
                <a:latin typeface="PFDinTextCompPro-Italic"/>
                <a:cs typeface="PFDinTextCompPro-Italic"/>
              </a:rPr>
              <a:t>correct</a:t>
            </a:r>
            <a:r>
              <a:rPr lang="en-US" sz="2400" smtClean="0">
                <a:latin typeface="PFDinTextCompPro-Italic"/>
                <a:cs typeface="PFDinTextCompPro-Italic"/>
              </a:rPr>
              <a:t>?</a:t>
            </a:r>
          </a:p>
          <a:p>
            <a:pPr algn="l"/>
            <a:endParaRPr lang="en-US" sz="1000" smtClean="0">
              <a:latin typeface="PFDinTextCompPro-Italic"/>
              <a:cs typeface="PFDinTextCompPro-Italic"/>
            </a:endParaRPr>
          </a:p>
          <a:p>
            <a:pPr algn="l"/>
            <a:r>
              <a:rPr lang="en-US" sz="2400" u="sng" smtClean="0">
                <a:latin typeface="PFDinTextCompPro-Italic"/>
                <a:cs typeface="PFDinTextCompPro-Italic"/>
              </a:rPr>
              <a:t>FPR</a:t>
            </a:r>
            <a:r>
              <a:rPr lang="en-US" sz="2400" smtClean="0">
                <a:latin typeface="PFDinTextCompPro-Italic"/>
                <a:cs typeface="PFDinTextCompPro-Italic"/>
              </a:rPr>
              <a:t>: When actual value is </a:t>
            </a:r>
            <a:r>
              <a:rPr lang="en-US" sz="2400" b="1" smtClean="0">
                <a:latin typeface="PFDinTextCompPro-Italic"/>
                <a:cs typeface="PFDinTextCompPro-Italic"/>
              </a:rPr>
              <a:t>ham</a:t>
            </a:r>
            <a:r>
              <a:rPr lang="en-US" sz="2400" smtClean="0">
                <a:latin typeface="PFDinTextCompPro-Italic"/>
                <a:cs typeface="PFDinTextCompPro-Italic"/>
              </a:rPr>
              <a:t>, how often is prediction </a:t>
            </a:r>
            <a:r>
              <a:rPr lang="en-US" sz="2400" b="1" smtClean="0">
                <a:latin typeface="PFDinTextCompPro-Italic"/>
                <a:cs typeface="PFDinTextCompPro-Italic"/>
              </a:rPr>
              <a:t>wrong</a:t>
            </a:r>
            <a:r>
              <a:rPr lang="en-US" sz="2400" smtClean="0">
                <a:latin typeface="PFDinTextCompPro-Italic"/>
                <a:cs typeface="PFDinTextCompPro-Italic"/>
              </a:rPr>
              <a:t>?</a:t>
            </a:r>
            <a:endParaRPr lang="en-US" sz="24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r>
                        <a:rPr lang="en-US" smtClean="0"/>
                        <a:t>1</a:t>
                      </a:r>
                      <a:endParaRPr lang="en-US"/>
                    </a:p>
                  </a:txBody>
                  <a:tcPr/>
                </a:tc>
                <a:tc>
                  <a:txBody>
                    <a:bodyPr/>
                    <a:lstStyle/>
                    <a:p>
                      <a:r>
                        <a:rPr lang="en-US" smtClean="0"/>
                        <a:t>1</a:t>
                      </a:r>
                      <a:endParaRPr lang="en-US"/>
                    </a:p>
                  </a:txBody>
                  <a:tcPr/>
                </a:tc>
                <a:tc>
                  <a:txBody>
                    <a:bodyPr/>
                    <a:lstStyle/>
                    <a:p>
                      <a:r>
                        <a:rPr lang="en-US" b="1" smtClean="0"/>
                        <a:t>0.50</a:t>
                      </a:r>
                      <a:endParaRPr lang="en-US" b="1"/>
                    </a:p>
                  </a:txBody>
                  <a:tcPr/>
                </a:tc>
                <a:tc>
                  <a:txBody>
                    <a:bodyPr/>
                    <a:lstStyle/>
                    <a:p>
                      <a:r>
                        <a:rPr lang="en-US" smtClean="0"/>
                        <a:t>0.75</a:t>
                      </a:r>
                      <a:endParaRPr lang="en-US"/>
                    </a:p>
                  </a:txBody>
                  <a:tcPr/>
                </a:tc>
                <a:tc>
                  <a:txBody>
                    <a:bodyPr/>
                    <a:lstStyle/>
                    <a:p>
                      <a:r>
                        <a:rPr lang="en-US" smtClean="0"/>
                        <a:t>0.25</a:t>
                      </a:r>
                      <a:endParaRPr lang="en-US"/>
                    </a:p>
                  </a:txBody>
                  <a:tcPr/>
                </a:tc>
              </a:tr>
              <a:tr h="266492">
                <a:tc>
                  <a:txBody>
                    <a:bodyPr/>
                    <a:lstStyle/>
                    <a:p>
                      <a:r>
                        <a:rPr lang="en-US" b="1" smtClean="0"/>
                        <a:t>0.05</a:t>
                      </a:r>
                      <a:endParaRPr lang="en-US" b="1"/>
                    </a:p>
                  </a:txBody>
                  <a:tcPr/>
                </a:tc>
                <a:tc>
                  <a:txBody>
                    <a:bodyPr/>
                    <a:lstStyle/>
                    <a:p>
                      <a:r>
                        <a:rPr lang="en-US" smtClean="0"/>
                        <a:t>1</a:t>
                      </a:r>
                      <a:endParaRPr lang="en-US"/>
                    </a:p>
                  </a:txBody>
                  <a:tcPr/>
                </a:tc>
                <a:tc>
                  <a:txBody>
                    <a:bodyPr/>
                    <a:lstStyle/>
                    <a:p>
                      <a:r>
                        <a:rPr lang="en-US" smtClean="0"/>
                        <a:t>0.75</a:t>
                      </a:r>
                      <a:endParaRPr lang="en-US"/>
                    </a:p>
                  </a:txBody>
                  <a:tcPr/>
                </a:tc>
                <a:tc>
                  <a:txBody>
                    <a:bodyPr/>
                    <a:lstStyle/>
                    <a:p>
                      <a:r>
                        <a:rPr lang="en-US" b="1" smtClean="0"/>
                        <a:t>0.65</a:t>
                      </a:r>
                      <a:endParaRPr lang="en-US" b="1"/>
                    </a:p>
                  </a:txBody>
                  <a:tcPr/>
                </a:tc>
                <a:tc>
                  <a:txBody>
                    <a:bodyPr/>
                    <a:lstStyle/>
                    <a:p>
                      <a:r>
                        <a:rPr lang="en-US" smtClean="0"/>
                        <a:t>0.5</a:t>
                      </a:r>
                      <a:endParaRPr lang="en-US"/>
                    </a:p>
                  </a:txBody>
                  <a:tcPr/>
                </a:tc>
                <a:tc>
                  <a:txBody>
                    <a:bodyPr/>
                    <a:lstStyle/>
                    <a:p>
                      <a:r>
                        <a:rPr lang="en-US" smtClean="0"/>
                        <a:t>0</a:t>
                      </a:r>
                      <a:endParaRPr lang="en-US"/>
                    </a:p>
                  </a:txBody>
                  <a:tcPr/>
                </a:tc>
              </a:tr>
              <a:tr h="266492">
                <a:tc>
                  <a:txBody>
                    <a:bodyPr/>
                    <a:lstStyle/>
                    <a:p>
                      <a:r>
                        <a:rPr lang="en-US" b="1" smtClean="0"/>
                        <a:t>0.15</a:t>
                      </a:r>
                      <a:endParaRPr lang="en-US" b="1"/>
                    </a:p>
                  </a:txBody>
                  <a:tcPr/>
                </a:tc>
                <a:tc>
                  <a:txBody>
                    <a:bodyPr/>
                    <a:lstStyle/>
                    <a:p>
                      <a:r>
                        <a:rPr lang="en-US" smtClean="0"/>
                        <a:t>1</a:t>
                      </a:r>
                      <a:endParaRPr lang="en-US"/>
                    </a:p>
                  </a:txBody>
                  <a:tcPr/>
                </a:tc>
                <a:tc>
                  <a:txBody>
                    <a:bodyPr/>
                    <a:lstStyle/>
                    <a:p>
                      <a:r>
                        <a:rPr lang="en-US" smtClean="0"/>
                        <a:t>0.5</a:t>
                      </a:r>
                      <a:endParaRPr lang="en-US"/>
                    </a:p>
                  </a:txBody>
                  <a:tcPr/>
                </a:tc>
                <a:tc>
                  <a:txBody>
                    <a:bodyPr/>
                    <a:lstStyle/>
                    <a:p>
                      <a:r>
                        <a:rPr lang="en-US" b="1" smtClean="0"/>
                        <a:t>0.85</a:t>
                      </a:r>
                      <a:endParaRPr lang="en-US" b="1"/>
                    </a:p>
                  </a:txBody>
                  <a:tcPr/>
                </a:tc>
                <a:tc>
                  <a:txBody>
                    <a:bodyPr/>
                    <a:lstStyle/>
                    <a:p>
                      <a:r>
                        <a:rPr lang="en-US" smtClean="0"/>
                        <a:t>0.25</a:t>
                      </a:r>
                      <a:endParaRPr lang="en-US"/>
                    </a:p>
                  </a:txBody>
                  <a:tcPr/>
                </a:tc>
                <a:tc>
                  <a:txBody>
                    <a:bodyPr/>
                    <a:lstStyle/>
                    <a:p>
                      <a:r>
                        <a:rPr lang="en-US" smtClean="0"/>
                        <a:t>0</a:t>
                      </a:r>
                      <a:endParaRPr lang="en-US"/>
                    </a:p>
                  </a:txBody>
                  <a:tcPr/>
                </a:tc>
              </a:tr>
              <a:tr h="266492">
                <a:tc>
                  <a:txBody>
                    <a:bodyPr/>
                    <a:lstStyle/>
                    <a:p>
                      <a:r>
                        <a:rPr lang="en-US" b="1" smtClean="0"/>
                        <a:t>0.25</a:t>
                      </a:r>
                      <a:endParaRPr lang="en-US" b="1"/>
                    </a:p>
                  </a:txBody>
                  <a:tcPr/>
                </a:tc>
                <a:tc>
                  <a:txBody>
                    <a:bodyPr/>
                    <a:lstStyle/>
                    <a:p>
                      <a:r>
                        <a:rPr lang="en-US" smtClean="0"/>
                        <a:t>1</a:t>
                      </a:r>
                      <a:endParaRPr lang="en-US"/>
                    </a:p>
                  </a:txBody>
                  <a:tcPr/>
                </a:tc>
                <a:tc>
                  <a:txBody>
                    <a:bodyPr/>
                    <a:lstStyle/>
                    <a:p>
                      <a:r>
                        <a:rPr lang="en-US" smtClean="0"/>
                        <a:t>0.25</a:t>
                      </a:r>
                      <a:endParaRPr lang="en-US"/>
                    </a:p>
                  </a:txBody>
                  <a:tcPr/>
                </a:tc>
                <a:tc>
                  <a:txBody>
                    <a:bodyPr/>
                    <a:lstStyle/>
                    <a:p>
                      <a:r>
                        <a:rPr lang="en-US" b="1" smtClean="0"/>
                        <a:t>1</a:t>
                      </a:r>
                      <a:endParaRPr lang="en-US" b="1"/>
                    </a:p>
                  </a:txBody>
                  <a:tcPr/>
                </a:tc>
                <a:tc>
                  <a:txBody>
                    <a:bodyPr/>
                    <a:lstStyle/>
                    <a:p>
                      <a:r>
                        <a:rPr lang="en-US" smtClean="0"/>
                        <a:t>0</a:t>
                      </a:r>
                      <a:endParaRPr lang="en-US"/>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9908929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24537" y="952500"/>
            <a:ext cx="1524000" cy="553998"/>
          </a:xfrm>
          <a:prstGeom prst="rect">
            <a:avLst/>
          </a:prstGeom>
          <a:noFill/>
        </p:spPr>
        <p:txBody>
          <a:bodyPr wrap="square" rtlCol="0">
            <a:spAutoFit/>
          </a:bodyPr>
          <a:lstStyle/>
          <a:p>
            <a:pPr algn="l"/>
            <a:r>
              <a:rPr lang="en-US" sz="3000" smtClean="0">
                <a:latin typeface="PFDinTextCompPro-Italic"/>
                <a:cs typeface="PFDinTextCompPro-Italic"/>
              </a:rPr>
              <a:t>ROC Curve</a:t>
            </a:r>
            <a:endParaRPr lang="en-US" sz="30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7" name="TextBox 6"/>
          <p:cNvSpPr txBox="1"/>
          <p:nvPr/>
        </p:nvSpPr>
        <p:spPr>
          <a:xfrm>
            <a:off x="6510337" y="4741902"/>
            <a:ext cx="1066800" cy="553998"/>
          </a:xfrm>
          <a:prstGeom prst="rect">
            <a:avLst/>
          </a:prstGeom>
          <a:noFill/>
        </p:spPr>
        <p:txBody>
          <a:bodyPr wrap="square" rtlCol="0">
            <a:spAutoFit/>
          </a:bodyPr>
          <a:lstStyle/>
          <a:p>
            <a:pPr algn="l"/>
            <a:r>
              <a:rPr lang="en-US" sz="3000" dirty="0" smtClean="0">
                <a:latin typeface="PFDinTextCompPro-Italic"/>
                <a:cs typeface="PFDinTextCompPro-Italic"/>
              </a:rPr>
              <a:t>FPR</a:t>
            </a:r>
          </a:p>
        </p:txBody>
      </p:sp>
      <p:sp>
        <p:nvSpPr>
          <p:cNvPr id="9" name="TextBox 8"/>
          <p:cNvSpPr txBox="1"/>
          <p:nvPr/>
        </p:nvSpPr>
        <p:spPr>
          <a:xfrm>
            <a:off x="4148137" y="2760702"/>
            <a:ext cx="685800" cy="553998"/>
          </a:xfrm>
          <a:prstGeom prst="rect">
            <a:avLst/>
          </a:prstGeom>
          <a:noFill/>
        </p:spPr>
        <p:txBody>
          <a:bodyPr wrap="square" rtlCol="0">
            <a:spAutoFit/>
          </a:bodyPr>
          <a:lstStyle/>
          <a:p>
            <a:pPr algn="l"/>
            <a:r>
              <a:rPr lang="en-US" sz="3000" dirty="0" smtClean="0">
                <a:latin typeface="PFDinTextCompPro-Italic"/>
                <a:cs typeface="PFDinTextCompPro-Italic"/>
              </a:rPr>
              <a:t>TPR</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99" b="5669"/>
          <a:stretch/>
        </p:blipFill>
        <p:spPr bwMode="auto">
          <a:xfrm>
            <a:off x="4800585" y="1496268"/>
            <a:ext cx="3462352" cy="326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1923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b="1"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a:t>
            </a:r>
            <a:r>
              <a:rPr lang="en-US" sz="2300" b="1" dirty="0" smtClean="0">
                <a:latin typeface="PFDinTextCompPro-Italic"/>
                <a:cs typeface="PFDinTextCompPro-Italic"/>
              </a:rPr>
              <a:t>This universe is known as the</a:t>
            </a:r>
            <a:r>
              <a:rPr lang="en-US" sz="2300" dirty="0" smtClean="0">
                <a:latin typeface="PFDinTextCompPro-Italic"/>
                <a:cs typeface="PFDinTextCompPro-Italic"/>
              </a:rPr>
              <a:t>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a:t>
            </a:r>
            <a:r>
              <a:rPr lang="en-US" sz="2300" b="1" dirty="0" smtClean="0">
                <a:latin typeface="PFDinTextCompPro-Italic"/>
                <a:cs typeface="PFDinTextCompPro-Italic"/>
              </a:rPr>
              <a:t>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21472</TotalTime>
  <Pages>0</Pages>
  <Words>2763</Words>
  <Characters>0</Characters>
  <Application>Microsoft Macintosh PowerPoint</Application>
  <PresentationFormat>Custom</PresentationFormat>
  <Lines>0</Lines>
  <Paragraphs>474</Paragraphs>
  <Slides>37</Slides>
  <Notes>34</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GA_Instructor_Template_Deck</vt:lpstr>
      <vt:lpstr>Agenda</vt:lpstr>
      <vt:lpstr>DATA SCIENCE naive bayes classification and roc/auc curves</vt:lpstr>
      <vt:lpstr>   I. probability and Bayes’ Theorem iI. Naïve Bayes classification iii. ROC AUC curves</vt:lpstr>
      <vt:lpstr> I.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Iii. ROC AUC curves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Viktoriya Andonova</cp:lastModifiedBy>
  <cp:revision>2279</cp:revision>
  <cp:lastPrinted>2013-03-31T16:37:02Z</cp:lastPrinted>
  <dcterms:modified xsi:type="dcterms:W3CDTF">2016-05-15T02:46:54Z</dcterms:modified>
</cp:coreProperties>
</file>