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40"/>
  </p:notesMasterIdLst>
  <p:sldIdLst>
    <p:sldId id="258" r:id="rId3"/>
    <p:sldId id="340" r:id="rId4"/>
    <p:sldId id="326" r:id="rId5"/>
    <p:sldId id="382" r:id="rId6"/>
    <p:sldId id="558" r:id="rId7"/>
    <p:sldId id="551" r:id="rId8"/>
    <p:sldId id="559" r:id="rId9"/>
    <p:sldId id="547" r:id="rId10"/>
    <p:sldId id="548" r:id="rId11"/>
    <p:sldId id="560" r:id="rId12"/>
    <p:sldId id="552" r:id="rId13"/>
    <p:sldId id="553" r:id="rId14"/>
    <p:sldId id="556" r:id="rId15"/>
    <p:sldId id="549" r:id="rId16"/>
    <p:sldId id="554" r:id="rId17"/>
    <p:sldId id="561" r:id="rId18"/>
    <p:sldId id="492" r:id="rId19"/>
    <p:sldId id="562" r:id="rId20"/>
    <p:sldId id="563" r:id="rId21"/>
    <p:sldId id="577" r:id="rId22"/>
    <p:sldId id="564" r:id="rId23"/>
    <p:sldId id="504" r:id="rId24"/>
    <p:sldId id="509" r:id="rId25"/>
    <p:sldId id="512" r:id="rId26"/>
    <p:sldId id="511" r:id="rId27"/>
    <p:sldId id="518" r:id="rId28"/>
    <p:sldId id="517" r:id="rId29"/>
    <p:sldId id="539" r:id="rId30"/>
    <p:sldId id="565" r:id="rId31"/>
    <p:sldId id="542" r:id="rId32"/>
    <p:sldId id="555" r:id="rId33"/>
    <p:sldId id="576" r:id="rId34"/>
    <p:sldId id="570" r:id="rId35"/>
    <p:sldId id="571" r:id="rId36"/>
    <p:sldId id="572" r:id="rId37"/>
    <p:sldId id="573" r:id="rId38"/>
    <p:sldId id="574" r:id="rId39"/>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xmlns="">
        <p15:guide id="1" orient="horz" pos="1279">
          <p15:clr>
            <a:srgbClr val="A4A3A4"/>
          </p15:clr>
        </p15:guide>
        <p15:guide id="2" orient="horz" pos="306">
          <p15:clr>
            <a:srgbClr val="A4A3A4"/>
          </p15:clr>
        </p15:guide>
        <p15:guide id="3" orient="horz" pos="565">
          <p15:clr>
            <a:srgbClr val="A4A3A4"/>
          </p15:clr>
        </p15:guide>
        <p15:guide id="4" orient="horz" pos="2193">
          <p15:clr>
            <a:srgbClr val="A4A3A4"/>
          </p15:clr>
        </p15:guide>
        <p15:guide id="5" orient="horz" pos="1611">
          <p15:clr>
            <a:srgbClr val="A4A3A4"/>
          </p15:clr>
        </p15:guide>
        <p15:guide id="6" pos="5607">
          <p15:clr>
            <a:srgbClr val="A4A3A4"/>
          </p15:clr>
        </p15:guide>
        <p15:guide id="7" pos="290">
          <p15:clr>
            <a:srgbClr val="A4A3A4"/>
          </p15:clr>
        </p15:guide>
        <p15:guide id="8" pos="1979">
          <p15:clr>
            <a:srgbClr val="A4A3A4"/>
          </p15:clr>
        </p15:guide>
        <p15:guide id="9" pos="3781">
          <p15:clr>
            <a:srgbClr val="A4A3A4"/>
          </p15:clr>
        </p15:guide>
        <p15:guide id="10" pos="2092">
          <p15:clr>
            <a:srgbClr val="A4A3A4"/>
          </p15:clr>
        </p15:guide>
        <p15:guide id="11" pos="3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25" autoAdjust="0"/>
    <p:restoredTop sz="89951" autoAdjust="0"/>
  </p:normalViewPr>
  <p:slideViewPr>
    <p:cSldViewPr>
      <p:cViewPr>
        <p:scale>
          <a:sx n="125" d="100"/>
          <a:sy n="125" d="100"/>
        </p:scale>
        <p:origin x="-472" y="-11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57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5/10/16</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Sensitivity = p(positive test given that you have cancer)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given that you have cancer, how correct is the test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Specificity = p(negative given that you don’t have cancer)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given that you don</a:t>
            </a:r>
            <a:r>
              <a:rPr lang="uk-UA" sz="1200" baseline="0" dirty="0" smtClean="0">
                <a:solidFill>
                  <a:prstClr val="black"/>
                </a:solidFill>
                <a:latin typeface="ArialMT"/>
                <a:sym typeface="Wingdings"/>
              </a:rPr>
              <a:t>’</a:t>
            </a:r>
            <a:r>
              <a:rPr lang="en-US" sz="1200" baseline="0" dirty="0" smtClean="0">
                <a:solidFill>
                  <a:prstClr val="black"/>
                </a:solidFill>
                <a:latin typeface="ArialMT"/>
                <a:sym typeface="Wingdings"/>
              </a:rPr>
              <a:t>t have cancer how often does the test tell you you don</a:t>
            </a:r>
            <a:r>
              <a:rPr lang="uk-UA" sz="1200" baseline="0" dirty="0" smtClean="0">
                <a:solidFill>
                  <a:prstClr val="black"/>
                </a:solidFill>
                <a:latin typeface="ArialMT"/>
                <a:sym typeface="Wingdings"/>
              </a:rPr>
              <a:t>’</a:t>
            </a:r>
            <a:r>
              <a:rPr lang="en-US" sz="1200" baseline="0" dirty="0" smtClean="0">
                <a:solidFill>
                  <a:prstClr val="black"/>
                </a:solidFill>
                <a:latin typeface="ArialMT"/>
                <a:sym typeface="Wingdings"/>
              </a:rPr>
              <a:t>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But people only really care about the true positive rate though (</a:t>
            </a:r>
            <a:r>
              <a:rPr lang="en-US" sz="1200" baseline="0" dirty="0" err="1" smtClean="0">
                <a:solidFill>
                  <a:prstClr val="black"/>
                </a:solidFill>
                <a:latin typeface="ArialMT"/>
                <a:sym typeface="Wingdings"/>
              </a:rPr>
              <a:t>prob</a:t>
            </a:r>
            <a:r>
              <a:rPr lang="en-US" sz="1200" baseline="0" dirty="0" smtClean="0">
                <a:solidFill>
                  <a:prstClr val="black"/>
                </a:solidFill>
                <a:latin typeface="ArialMT"/>
                <a:sym typeface="Wingdings"/>
              </a:rPr>
              <a:t> that you have cancer given that the test is positive)</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Sensitivity – is easier to find out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Prob</a:t>
            </a:r>
            <a:r>
              <a:rPr lang="en-US" dirty="0" smtClean="0"/>
              <a:t> of having the disease</a:t>
            </a:r>
            <a:r>
              <a:rPr lang="en-US" baseline="0" dirty="0" smtClean="0"/>
              <a:t> if you have a </a:t>
            </a:r>
            <a:r>
              <a:rPr lang="en-US" baseline="0" dirty="0" err="1" smtClean="0"/>
              <a:t>pos</a:t>
            </a:r>
            <a:r>
              <a:rPr lang="en-US" baseline="0" dirty="0" smtClean="0"/>
              <a:t> test --- is less </a:t>
            </a:r>
            <a:r>
              <a:rPr lang="en-US" baseline="0" dirty="0" err="1" smtClean="0"/>
              <a:t>tha</a:t>
            </a:r>
            <a:r>
              <a:rPr lang="en-US" baseline="0" dirty="0" smtClean="0"/>
              <a:t> 1%. Even with the .99 sensitivity and specificity it’s so low because the disease is so rare</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341193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machine learning model based on </a:t>
            </a:r>
            <a:r>
              <a:rPr lang="en-US" baseline="0" dirty="0" err="1" smtClean="0"/>
              <a:t>baye’s</a:t>
            </a:r>
            <a:r>
              <a:rPr lang="en-US" baseline="0" dirty="0" smtClean="0"/>
              <a:t> theorem </a:t>
            </a:r>
          </a:p>
          <a:p>
            <a:r>
              <a:rPr lang="en-US" baseline="0" dirty="0" err="1" smtClean="0"/>
              <a:t>Topid</a:t>
            </a:r>
            <a:r>
              <a:rPr lang="en-US" baseline="0" dirty="0" smtClean="0"/>
              <a:t> for today – how we use data to update our beliefs</a:t>
            </a:r>
          </a:p>
          <a:p>
            <a:endParaRPr lang="en-US" baseline="0" dirty="0" smtClean="0"/>
          </a:p>
          <a:p>
            <a:r>
              <a:rPr lang="en-US" baseline="0" dirty="0" smtClean="0"/>
              <a:t>Naïve Bayes is particularly good for TEXT – letters e and s are very common – we know the distribution of e and s</a:t>
            </a:r>
          </a:p>
          <a:p>
            <a:r>
              <a:rPr lang="en-US" baseline="0" dirty="0" smtClean="0"/>
              <a:t>	#in general things that follow a distribution tend to work well with naïve </a:t>
            </a:r>
            <a:r>
              <a:rPr lang="en-US" baseline="0" dirty="0" err="1" smtClean="0"/>
              <a:t>bayes</a:t>
            </a:r>
            <a:endParaRPr lang="en-US" baseline="0" dirty="0" smtClean="0"/>
          </a:p>
          <a:p>
            <a:r>
              <a:rPr lang="en-US" baseline="0" dirty="0" smtClean="0"/>
              <a:t>	#ELECTIONS follow a distributions and we have the priors</a:t>
            </a:r>
          </a:p>
          <a:p>
            <a:r>
              <a:rPr lang="en-US" baseline="0" dirty="0" smtClean="0"/>
              <a:t>	#weather - what will you do today </a:t>
            </a:r>
          </a:p>
          <a:p>
            <a:endParaRPr lang="en-US" baseline="0" dirty="0" smtClean="0"/>
          </a:p>
          <a:p>
            <a:r>
              <a:rPr lang="en-US" baseline="0" dirty="0" smtClean="0"/>
              <a:t>Also good b/c sometimes the </a:t>
            </a:r>
            <a:r>
              <a:rPr lang="en-US" baseline="0" dirty="0" err="1" smtClean="0"/>
              <a:t>prob</a:t>
            </a:r>
            <a:r>
              <a:rPr lang="en-US" baseline="0" dirty="0" smtClean="0"/>
              <a:t> that are hard to get in </a:t>
            </a:r>
            <a:r>
              <a:rPr lang="en-US" baseline="0" dirty="0" err="1" smtClean="0"/>
              <a:t>practive</a:t>
            </a:r>
            <a:r>
              <a:rPr lang="en-US" baseline="0" dirty="0" smtClean="0"/>
              <a:t> are not hard to get in </a:t>
            </a:r>
            <a:r>
              <a:rPr lang="en-US" baseline="0" smtClean="0"/>
              <a:t>bayes</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Chance of *something happening, given this happened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P</a:t>
            </a:r>
            <a:r>
              <a:rPr lang="de-DE" sz="1200" baseline="0" dirty="0" smtClean="0">
                <a:solidFill>
                  <a:prstClr val="black"/>
                </a:solidFill>
                <a:latin typeface="ArialMT"/>
                <a:sym typeface="Wingdings"/>
              </a:rPr>
              <a:t>© </a:t>
            </a:r>
            <a:r>
              <a:rPr lang="de-DE" sz="1200" baseline="0" dirty="0" err="1" smtClean="0">
                <a:solidFill>
                  <a:prstClr val="black"/>
                </a:solidFill>
                <a:latin typeface="ArialMT"/>
                <a:sym typeface="Wingdings"/>
              </a:rPr>
              <a:t>given</a:t>
            </a:r>
            <a:r>
              <a:rPr lang="de-DE" sz="1200" baseline="0" dirty="0" smtClean="0">
                <a:solidFill>
                  <a:prstClr val="black"/>
                </a:solidFill>
                <a:latin typeface="ArialMT"/>
                <a:sym typeface="Wingdings"/>
              </a:rPr>
              <a:t> </a:t>
            </a:r>
            <a:r>
              <a:rPr lang="de-DE" sz="1200" baseline="0" dirty="0" err="1" smtClean="0">
                <a:solidFill>
                  <a:prstClr val="black"/>
                </a:solidFill>
                <a:latin typeface="ArialMT"/>
                <a:sym typeface="Wingdings"/>
              </a:rPr>
              <a:t>these</a:t>
            </a:r>
            <a:r>
              <a:rPr lang="de-DE" sz="1200" baseline="0" dirty="0" smtClean="0">
                <a:solidFill>
                  <a:prstClr val="black"/>
                </a:solidFill>
                <a:latin typeface="ArialMT"/>
                <a:sym typeface="Wingdings"/>
              </a:rPr>
              <a:t> </a:t>
            </a:r>
            <a:r>
              <a:rPr lang="de-DE" sz="1200" baseline="0" dirty="0" err="1" smtClean="0">
                <a:solidFill>
                  <a:prstClr val="black"/>
                </a:solidFill>
                <a:latin typeface="ArialMT"/>
                <a:sym typeface="Wingdings"/>
              </a:rPr>
              <a:t>features</a:t>
            </a:r>
            <a:r>
              <a:rPr lang="de-DE" sz="1200" baseline="0" dirty="0" smtClean="0">
                <a:solidFill>
                  <a:prstClr val="black"/>
                </a:solidFill>
                <a:latin typeface="ArialMT"/>
                <a:sym typeface="Wingding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de-DE"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It usually is ignored b/c it is the only number that does not depend on C (our class function)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here it means for </a:t>
            </a:r>
            <a:r>
              <a:rPr lang="en-US" sz="1200" baseline="0" dirty="0" err="1" smtClean="0">
                <a:solidFill>
                  <a:prstClr val="black"/>
                </a:solidFill>
                <a:latin typeface="ArialMT"/>
                <a:sym typeface="Wingdings"/>
              </a:rPr>
              <a:t>e.g</a:t>
            </a:r>
            <a:r>
              <a:rPr lang="en-US" sz="1200" baseline="0" dirty="0" smtClean="0">
                <a:solidFill>
                  <a:prstClr val="black"/>
                </a:solidFill>
                <a:latin typeface="ArialMT"/>
                <a:sym typeface="Wingdings"/>
              </a:rPr>
              <a:t> the </a:t>
            </a:r>
            <a:r>
              <a:rPr lang="en-US" sz="1200" baseline="0" dirty="0" err="1" smtClean="0">
                <a:solidFill>
                  <a:prstClr val="black"/>
                </a:solidFill>
                <a:latin typeface="ArialMT"/>
                <a:sym typeface="Wingdings"/>
              </a:rPr>
              <a:t>prob</a:t>
            </a:r>
            <a:r>
              <a:rPr lang="en-US" sz="1200" baseline="0" dirty="0" smtClean="0">
                <a:solidFill>
                  <a:prstClr val="black"/>
                </a:solidFill>
                <a:latin typeface="ArialMT"/>
                <a:sym typeface="Wingdings"/>
              </a:rPr>
              <a:t> of a RANDOM email in the world containing the word “</a:t>
            </a:r>
            <a:r>
              <a:rPr lang="en-US" sz="1200" baseline="0" dirty="0" err="1" smtClean="0">
                <a:solidFill>
                  <a:prstClr val="black"/>
                </a:solidFill>
                <a:latin typeface="ArialMT"/>
                <a:sym typeface="Wingdings"/>
              </a:rPr>
              <a:t>viagra</a:t>
            </a:r>
            <a:r>
              <a:rPr lang="en-US" sz="1200" baseline="0" dirty="0" smtClean="0">
                <a:solidFill>
                  <a:prstClr val="black"/>
                </a:solidFill>
                <a:latin typeface="ArialMT"/>
                <a:sym typeface="Wingdings"/>
              </a:rPr>
              <a:t>”</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The probability of the posterior probability is updated with each new observation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A and B change to being “belonging to a class” and “data”</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1827336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143211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289700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34</a:t>
            </a:fld>
            <a:endParaRPr lang="en-US"/>
          </a:p>
        </p:txBody>
      </p:sp>
    </p:spTree>
    <p:extLst>
      <p:ext uri="{BB962C8B-B14F-4D97-AF65-F5344CB8AC3E}">
        <p14:creationId xmlns:p14="http://schemas.microsoft.com/office/powerpoint/2010/main" val="168002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439493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36</a:t>
            </a:fld>
            <a:endParaRPr lang="en-US"/>
          </a:p>
        </p:txBody>
      </p:sp>
    </p:spTree>
    <p:extLst>
      <p:ext uri="{BB962C8B-B14F-4D97-AF65-F5344CB8AC3E}">
        <p14:creationId xmlns:p14="http://schemas.microsoft.com/office/powerpoint/2010/main" val="1760243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37</a:t>
            </a:fld>
            <a:endParaRPr lang="en-US"/>
          </a:p>
        </p:txBody>
      </p:sp>
    </p:spTree>
    <p:extLst>
      <p:ext uri="{BB962C8B-B14F-4D97-AF65-F5344CB8AC3E}">
        <p14:creationId xmlns:p14="http://schemas.microsoft.com/office/powerpoint/2010/main" val="162259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Complement of an event is the opposite</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dirty="0" smtClean="0"/>
              <a:t>DATA SCIENCE</a:t>
            </a:r>
            <a:br>
              <a:rPr lang="en-US" sz="9000" dirty="0" smtClean="0"/>
            </a:br>
            <a:r>
              <a:rPr lang="en-US" sz="5000" dirty="0" smtClean="0"/>
              <a:t>naive </a:t>
            </a:r>
            <a:r>
              <a:rPr lang="en-US" sz="5000" dirty="0" err="1" smtClean="0"/>
              <a:t>bayes</a:t>
            </a:r>
            <a:r>
              <a:rPr lang="en-US" sz="5000" dirty="0" smtClean="0"/>
              <a:t> classification and roc/</a:t>
            </a:r>
            <a:r>
              <a:rPr lang="en-US" sz="5000" dirty="0" err="1" smtClean="0"/>
              <a:t>auc</a:t>
            </a:r>
            <a:r>
              <a:rPr lang="en-US" sz="5000" dirty="0" smtClean="0"/>
              <a:t> curves</a:t>
            </a:r>
            <a:endParaRPr lang="en-US" sz="5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r>
              <a:rPr lang="en-US" sz="2300" dirty="0" smtClean="0">
                <a:latin typeface="PFDinTextCompPro-Italic"/>
                <a:cs typeface="PFDinTextCompPro-Italic"/>
              </a:rPr>
              <a:t>A: Pink: cancer, negative test</a:t>
            </a:r>
          </a:p>
          <a:p>
            <a:pPr algn="l"/>
            <a:r>
              <a:rPr lang="en-US" sz="2300" dirty="0">
                <a:latin typeface="PFDinTextCompPro-Italic"/>
                <a:cs typeface="PFDinTextCompPro-Italic"/>
              </a:rPr>
              <a:t> </a:t>
            </a:r>
            <a:r>
              <a:rPr lang="en-US" sz="2300" dirty="0" smtClean="0">
                <a:latin typeface="PFDinTextCompPro-Italic"/>
                <a:cs typeface="PFDinTextCompPro-Italic"/>
              </a:rPr>
              <a:t>   Purple: cancer, positive test</a:t>
            </a:r>
          </a:p>
          <a:p>
            <a:pPr algn="l"/>
            <a:r>
              <a:rPr lang="en-US" sz="2300" dirty="0" smtClean="0">
                <a:latin typeface="PFDinTextCompPro-Italic"/>
                <a:cs typeface="PFDinTextCompPro-Italic"/>
              </a:rPr>
              <a:t>    Blue: no cancer, positive test</a:t>
            </a:r>
          </a:p>
          <a:p>
            <a:pPr algn="l"/>
            <a:r>
              <a:rPr lang="en-US" sz="2300" dirty="0" smtClean="0">
                <a:latin typeface="PFDinTextCompPro-Italic"/>
                <a:cs typeface="PFDinTextCompPro-Italic"/>
              </a:rPr>
              <a:t>    White: no cancer, negative test</a:t>
            </a:r>
          </a:p>
        </p:txBody>
      </p:sp>
    </p:spTree>
    <p:extLst>
      <p:ext uri="{BB962C8B-B14F-4D97-AF65-F5344CB8AC3E}">
        <p14:creationId xmlns:p14="http://schemas.microsoft.com/office/powerpoint/2010/main" val="16664073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124450" cy="2569935"/>
          </a:xfrm>
          <a:prstGeom prst="rect">
            <a:avLst/>
          </a:prstGeom>
          <a:noFill/>
        </p:spPr>
        <p:txBody>
          <a:bodyPr wrap="square" rtlCol="0">
            <a:spAutoFit/>
          </a:bodyPr>
          <a:lstStyle/>
          <a:p>
            <a:pPr algn="l"/>
            <a:r>
              <a:rPr lang="en-US" sz="2300" dirty="0" smtClean="0">
                <a:latin typeface="PFDinTextCompPro-Italic"/>
                <a:cs typeface="PFDinTextCompPro-Italic"/>
              </a:rPr>
              <a:t>The purple section is known as the </a:t>
            </a:r>
            <a:r>
              <a:rPr lang="en-US" sz="2300" dirty="0" smtClean="0">
                <a:latin typeface="PFDinTextCompPro-Medium" panose="02000500000000020004" pitchFamily="2" charset="0"/>
                <a:cs typeface="PFDinTextCompPro-Italic"/>
              </a:rPr>
              <a:t>intersection</a:t>
            </a:r>
            <a:r>
              <a:rPr lang="en-US" sz="2300" dirty="0" smtClean="0">
                <a:latin typeface="PFDinTextCompPro-Italic"/>
                <a:cs typeface="PFDinTextCompPro-Italic"/>
              </a:rPr>
              <a:t> of A and B,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Thinking of this test as a classifier for predicting cancer, draw the confusion matrix.</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3086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462213"/>
          </a:xfrm>
          <a:prstGeom prst="rect">
            <a:avLst/>
          </a:prstGeom>
          <a:noFill/>
        </p:spPr>
        <p:txBody>
          <a:bodyPr wrap="square" rtlCol="0">
            <a:spAutoFit/>
          </a:bodyPr>
          <a:lstStyle/>
          <a:p>
            <a:pPr algn="l"/>
            <a:r>
              <a:rPr lang="en-US" sz="2800" dirty="0" smtClean="0">
                <a:latin typeface="PFDinTextCompPro-Italic"/>
                <a:cs typeface="PFDinTextCompPro-Italic"/>
              </a:rPr>
              <a:t>Q: Let’s pick an arbitrary person from this study. If you were told their test result was positive, what is the probability they actually have cancer?</a:t>
            </a:r>
          </a:p>
          <a:p>
            <a:pPr algn="l"/>
            <a:endParaRPr lang="en-US" sz="14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9534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4339650"/>
          </a:xfrm>
          <a:prstGeom prst="rect">
            <a:avLst/>
          </a:prstGeom>
          <a:noFill/>
        </p:spPr>
        <p:txBody>
          <a:bodyPr wrap="square" rtlCol="0">
            <a:spAutoFit/>
          </a:bodyPr>
          <a:lstStyle/>
          <a:p>
            <a:pPr algn="l"/>
            <a:r>
              <a:rPr lang="en-US" sz="2300" dirty="0" smtClean="0">
                <a:latin typeface="PFDinTextCompPro-Italic"/>
                <a:cs typeface="PFDinTextCompPro-Italic"/>
              </a:rPr>
              <a:t>Q: Let’s pick an arbitrary person from this study. If you were told their test result was positive, what is the probability they actually have cancer?</a:t>
            </a:r>
          </a:p>
          <a:p>
            <a:pPr algn="l"/>
            <a:r>
              <a:rPr lang="en-US" sz="2300" dirty="0" smtClean="0">
                <a:latin typeface="PFDinTextCompPro-Italic"/>
                <a:cs typeface="PFDinTextCompPro-Italic"/>
              </a:rPr>
              <a:t>A: 20/30</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This is the </a:t>
            </a:r>
            <a:r>
              <a:rPr lang="en-US" sz="2300" dirty="0" smtClean="0">
                <a:latin typeface="PFDinTextCompPro-Medium" panose="02000500000000020004" pitchFamily="2" charset="0"/>
                <a:cs typeface="PFDinTextCompPro-Italic"/>
              </a:rPr>
              <a:t>conditional probability of A given B</a:t>
            </a:r>
            <a:r>
              <a:rPr lang="en-US" sz="2300" dirty="0" smtClean="0">
                <a:latin typeface="PFDinTextCompPro-Italic"/>
                <a:cs typeface="PFDinTextCompPro-Italic"/>
              </a:rPr>
              <a:t>,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P(A|B) = P(AB) / P(B) = (20/100) / (30/100)</a:t>
            </a:r>
            <a:endParaRPr lang="en-US" sz="23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205338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1209675"/>
            <a:ext cx="36195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19537" y="1181100"/>
            <a:ext cx="5048250" cy="2893100"/>
          </a:xfrm>
          <a:prstGeom prst="rect">
            <a:avLst/>
          </a:prstGeom>
          <a:noFill/>
        </p:spPr>
        <p:txBody>
          <a:bodyPr wrap="square" rtlCol="0">
            <a:spAutoFit/>
          </a:bodyPr>
          <a:lstStyle/>
          <a:p>
            <a:pPr algn="l"/>
            <a:r>
              <a:rPr lang="en-US" sz="2800" dirty="0" smtClean="0">
                <a:latin typeface="PFDinTextCompPro-Italic"/>
                <a:cs typeface="PFDinTextCompPro-Italic"/>
              </a:rPr>
              <a:t>You can think of conditional probability as “changing the relevant universe.” P(A|B) is a way of saying “Given that my entire universe is now B, what is the probability of A?”</a:t>
            </a:r>
          </a:p>
          <a:p>
            <a:pPr algn="l"/>
            <a:endParaRPr lang="en-US" sz="1400" dirty="0">
              <a:latin typeface="PFDinTextCompPro-Italic"/>
              <a:cs typeface="PFDinTextCompPro-Italic"/>
            </a:endParaRPr>
          </a:p>
          <a:p>
            <a:pPr algn="l"/>
            <a:r>
              <a:rPr lang="en-US" sz="2800" dirty="0" smtClean="0">
                <a:latin typeface="PFDinTextCompPro-Italic"/>
                <a:cs typeface="PFDinTextCompPro-Italic"/>
              </a:rPr>
              <a:t>This is also known as </a:t>
            </a:r>
            <a:r>
              <a:rPr lang="en-US" sz="2800" dirty="0" smtClean="0">
                <a:latin typeface="PFDinTextCompPro-Medium" panose="02000500000000020004" pitchFamily="2" charset="0"/>
                <a:cs typeface="PFDinTextCompPro-Italic"/>
              </a:rPr>
              <a:t>transforming the sample space</a:t>
            </a:r>
            <a:r>
              <a:rPr lang="en-US" sz="2800" dirty="0" smtClean="0">
                <a:latin typeface="PFDinTextCompPro-Italic"/>
                <a:cs typeface="PFDinTextCompPro-Italic"/>
              </a:rPr>
              <a:t>.</a:t>
            </a:r>
            <a:endParaRPr lang="en-US" sz="2800" dirty="0">
              <a:latin typeface="PFDinTextCompPro-Italic"/>
              <a:cs typeface="PFDinTextCompPro-Italic"/>
            </a:endParaRPr>
          </a:p>
        </p:txBody>
      </p:sp>
    </p:spTree>
    <p:extLst>
      <p:ext uri="{BB962C8B-B14F-4D97-AF65-F5344CB8AC3E}">
        <p14:creationId xmlns:p14="http://schemas.microsoft.com/office/powerpoint/2010/main" val="1128305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2677656"/>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381017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3539431"/>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a:p>
            <a:pPr algn="l"/>
            <a:r>
              <a:rPr lang="en-US" sz="2800" dirty="0" smtClean="0">
                <a:latin typeface="PFDinTextCompPro-Italic"/>
                <a:cs typeface="PFDinTextCompPro-Italic"/>
              </a:rPr>
              <a:t>A: P(B|A) = P(AB) / P(A) = 20/25</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668930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3754874"/>
          </a:xfrm>
          <a:prstGeom prst="rect">
            <a:avLst/>
          </a:prstGeom>
          <a:noFill/>
        </p:spPr>
        <p:txBody>
          <a:bodyPr wrap="square" rtlCol="0">
            <a:spAutoFit/>
          </a:bodyPr>
          <a:lstStyle/>
          <a:p>
            <a:r>
              <a:rPr lang="en-US" sz="2800" dirty="0" smtClean="0">
                <a:latin typeface="PFDinTextCompPro-Medium"/>
                <a:cs typeface="PFDinTextCompPro-Medium"/>
              </a:rPr>
              <a:t>Deriving Bayes’ theorem:</a:t>
            </a:r>
          </a:p>
          <a:p>
            <a:endParaRPr lang="en-US" sz="1400" dirty="0" smtClean="0">
              <a:latin typeface="PFDinTextCompPro-Italic"/>
              <a:cs typeface="PFDinTextCompPro-Italic"/>
            </a:endParaRPr>
          </a:p>
          <a:p>
            <a:r>
              <a:rPr lang="en-US" sz="2800" dirty="0" smtClean="0">
                <a:latin typeface="PFDinTextCompPro-Italic"/>
                <a:cs typeface="PFDinTextCompPro-Italic"/>
              </a:rPr>
              <a:t>We know: </a:t>
            </a:r>
          </a:p>
          <a:p>
            <a:r>
              <a:rPr lang="en-US" sz="2800" b="1" dirty="0" smtClean="0">
                <a:latin typeface="PFDinTextCompPro-Italic"/>
                <a:cs typeface="PFDinTextCompPro-Italic"/>
              </a:rPr>
              <a:t>P(A|B</a:t>
            </a:r>
            <a:r>
              <a:rPr lang="en-US" sz="2800" b="1" dirty="0">
                <a:latin typeface="PFDinTextCompPro-Italic"/>
                <a:cs typeface="PFDinTextCompPro-Italic"/>
              </a:rPr>
              <a:t>) = P(AB) / P(B</a:t>
            </a:r>
            <a:r>
              <a:rPr lang="en-US" sz="2800" b="1" dirty="0" smtClean="0">
                <a:latin typeface="PFDinTextCompPro-Italic"/>
                <a:cs typeface="PFDinTextCompPro-Italic"/>
              </a:rPr>
              <a:t>) and </a:t>
            </a:r>
            <a:r>
              <a:rPr lang="en-US" sz="2800" b="1" dirty="0">
                <a:latin typeface="PFDinTextCompPro-Italic"/>
                <a:cs typeface="PFDinTextCompPro-Italic"/>
              </a:rPr>
              <a:t>P(B|A) = </a:t>
            </a:r>
            <a:r>
              <a:rPr lang="en-US" sz="2800" b="1" dirty="0" smtClean="0">
                <a:latin typeface="PFDinTextCompPro-Italic"/>
                <a:cs typeface="PFDinTextCompPro-Italic"/>
              </a:rPr>
              <a:t>P(AB) </a:t>
            </a:r>
            <a:r>
              <a:rPr lang="en-US" sz="2800" b="1" dirty="0">
                <a:latin typeface="PFDinTextCompPro-Italic"/>
                <a:cs typeface="PFDinTextCompPro-Italic"/>
              </a:rPr>
              <a:t>/ P(A</a:t>
            </a:r>
            <a:r>
              <a:rPr lang="en-US" sz="2800" b="1" dirty="0" smtClean="0">
                <a:latin typeface="PFDinTextCompPro-Italic"/>
                <a:cs typeface="PFDinTextCompPro-Italic"/>
              </a:rPr>
              <a:t>)</a:t>
            </a:r>
          </a:p>
          <a:p>
            <a:endParaRPr lang="en-US" sz="1400" dirty="0" smtClean="0">
              <a:latin typeface="PFDinTextCompPro-Italic"/>
              <a:cs typeface="PFDinTextCompPro-Italic"/>
            </a:endParaRPr>
          </a:p>
          <a:p>
            <a:r>
              <a:rPr lang="en-US" sz="2800" dirty="0" smtClean="0">
                <a:latin typeface="PFDinTextCompPro-Italic"/>
                <a:cs typeface="PFDinTextCompPro-Italic"/>
              </a:rPr>
              <a:t>Thus: </a:t>
            </a:r>
          </a:p>
          <a:p>
            <a:r>
              <a:rPr lang="en-US" sz="2800" b="1" dirty="0" smtClean="0">
                <a:latin typeface="PFDinTextCompPro-Italic"/>
                <a:cs typeface="PFDinTextCompPro-Italic"/>
              </a:rPr>
              <a:t>P(AB) = P(A|B) * P(B) = P(B|A) * P(A)</a:t>
            </a:r>
          </a:p>
          <a:p>
            <a:endParaRPr lang="en-US" sz="1400" dirty="0">
              <a:latin typeface="PFDinTextCompPro-Italic"/>
              <a:cs typeface="PFDinTextCompPro-Italic"/>
            </a:endParaRPr>
          </a:p>
          <a:p>
            <a:r>
              <a:rPr lang="en-US" sz="2800" dirty="0" smtClean="0">
                <a:latin typeface="PFDinTextCompPro-Italic"/>
                <a:cs typeface="PFDinTextCompPro-Italic"/>
              </a:rPr>
              <a:t>Rearrange to get </a:t>
            </a:r>
            <a:r>
              <a:rPr lang="en-US" sz="2800" dirty="0" smtClean="0">
                <a:latin typeface="PFDinTextCompPro-Medium" panose="02000500000000020004" pitchFamily="2" charset="0"/>
                <a:cs typeface="PFDinTextCompPro-Italic"/>
              </a:rPr>
              <a:t>Bayes’ theorem</a:t>
            </a:r>
            <a:r>
              <a:rPr lang="en-US" sz="2800" dirty="0" smtClean="0">
                <a:latin typeface="PFDinTextCompPro-Italic"/>
                <a:cs typeface="PFDinTextCompPro-Italic"/>
              </a:rPr>
              <a:t>: </a:t>
            </a:r>
          </a:p>
          <a:p>
            <a:r>
              <a:rPr lang="en-US" sz="2800" b="1" dirty="0" smtClean="0">
                <a:latin typeface="PFDinTextCompPro-Italic"/>
                <a:cs typeface="PFDinTextCompPro-Italic"/>
              </a:rPr>
              <a:t>P</a:t>
            </a:r>
            <a:r>
              <a:rPr lang="en-US" sz="2800" b="1" dirty="0">
                <a:latin typeface="PFDinTextCompPro-Italic"/>
                <a:cs typeface="PFDinTextCompPro-Italic"/>
              </a:rPr>
              <a:t>(A|B) </a:t>
            </a:r>
            <a:r>
              <a:rPr lang="en-US" sz="2800" b="1" dirty="0" smtClean="0">
                <a:latin typeface="PFDinTextCompPro-Italic"/>
                <a:cs typeface="PFDinTextCompPro-Italic"/>
              </a:rPr>
              <a:t>= P(B|A</a:t>
            </a:r>
            <a:r>
              <a:rPr lang="en-US" sz="2800" b="1" dirty="0">
                <a:latin typeface="PFDinTextCompPro-Italic"/>
                <a:cs typeface="PFDinTextCompPro-Italic"/>
              </a:rPr>
              <a:t>) * P(A</a:t>
            </a:r>
            <a:r>
              <a:rPr lang="en-US" sz="2800" b="1" dirty="0" smtClean="0">
                <a:latin typeface="PFDinTextCompPro-Italic"/>
                <a:cs typeface="PFDinTextCompPro-Italic"/>
              </a:rPr>
              <a:t>) / P(B)</a:t>
            </a:r>
          </a:p>
        </p:txBody>
      </p:sp>
    </p:spTree>
    <p:extLst>
      <p:ext uri="{BB962C8B-B14F-4D97-AF65-F5344CB8AC3E}">
        <p14:creationId xmlns:p14="http://schemas.microsoft.com/office/powerpoint/2010/main" val="1448876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18</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338137" y="2019300"/>
            <a:ext cx="8382000" cy="1938992"/>
          </a:xfrm>
          <a:prstGeom prst="rect">
            <a:avLst/>
          </a:prstGeom>
          <a:noFill/>
        </p:spPr>
        <p:txBody>
          <a:bodyPr wrap="square" rtlCol="0">
            <a:spAutoFit/>
          </a:bodyPr>
          <a:lstStyle/>
          <a:p>
            <a:pPr algn="l"/>
            <a:r>
              <a:rPr lang="en-US" sz="2000" dirty="0" smtClean="0"/>
              <a:t>Suppose you might have a rare life-threatening disease and so you get tested. The disease’s test is 99% sensitive and 99% specific (if you have it, the test is correct 99% of the time and same if you don’t have it). This disease occurs in 1 in every 10,000 people. </a:t>
            </a:r>
          </a:p>
          <a:p>
            <a:pPr algn="l"/>
            <a:endParaRPr lang="en-US" sz="2000" dirty="0"/>
          </a:p>
          <a:p>
            <a:pPr algn="l"/>
            <a:r>
              <a:rPr lang="en-US" sz="2000" dirty="0" smtClean="0"/>
              <a:t>Q.       Your test is positive. What is the probability that you have the disease?</a:t>
            </a:r>
            <a:endParaRPr lang="en-US" sz="2000" dirty="0"/>
          </a:p>
        </p:txBody>
      </p:sp>
    </p:spTree>
    <p:extLst>
      <p:ext uri="{BB962C8B-B14F-4D97-AF65-F5344CB8AC3E}">
        <p14:creationId xmlns:p14="http://schemas.microsoft.com/office/powerpoint/2010/main" val="1488268364"/>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19</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Tree>
    <p:extLst>
      <p:ext uri="{BB962C8B-B14F-4D97-AF65-F5344CB8AC3E}">
        <p14:creationId xmlns:p14="http://schemas.microsoft.com/office/powerpoint/2010/main" val="2258646155"/>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probability and Bayes’ Theorem</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iI</a:t>
            </a:r>
            <a:r>
              <a:rPr lang="en-US" sz="3000" dirty="0" smtClean="0">
                <a:latin typeface="PFDinTextCompPro-Bold" charset="0"/>
                <a:ea typeface="ヒラギノ角ゴ ProN W6" charset="0"/>
                <a:cs typeface="ヒラギノ角ゴ ProN W6" charset="0"/>
              </a:rPr>
              <a:t>. Naïve Bayes classification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ROC AUC curves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20</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Tree>
    <p:extLst>
      <p:ext uri="{BB962C8B-B14F-4D97-AF65-F5344CB8AC3E}">
        <p14:creationId xmlns:p14="http://schemas.microsoft.com/office/powerpoint/2010/main" val="282828202"/>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21</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10" name="TextBox 9"/>
          <p:cNvSpPr txBox="1"/>
          <p:nvPr/>
        </p:nvSpPr>
        <p:spPr>
          <a:xfrm>
            <a:off x="0" y="3467100"/>
            <a:ext cx="9082693" cy="1015663"/>
          </a:xfrm>
          <a:prstGeom prst="rect">
            <a:avLst/>
          </a:prstGeom>
          <a:noFill/>
        </p:spPr>
        <p:txBody>
          <a:bodyPr wrap="square" rtlCol="0">
            <a:spAutoFit/>
          </a:bodyPr>
          <a:lstStyle/>
          <a:p>
            <a:pPr algn="l"/>
            <a:r>
              <a:rPr lang="en-US" sz="2000" dirty="0" smtClean="0"/>
              <a:t> P(B) = P(the test was positive) = P(B | A) *  P(A)     OR     P(B | not A) *   P(not A)</a:t>
            </a:r>
          </a:p>
          <a:p>
            <a:pPr algn="l"/>
            <a:r>
              <a:rPr lang="en-US" sz="2000" dirty="0"/>
              <a:t> </a:t>
            </a:r>
            <a:r>
              <a:rPr lang="en-US" sz="2000" dirty="0" smtClean="0"/>
              <a:t>P(B)                                       =   .99      *  .0001     +           .01          *    </a:t>
            </a:r>
            <a:r>
              <a:rPr lang="en-US" sz="2000" dirty="0"/>
              <a:t>.9999  </a:t>
            </a:r>
            <a:endParaRPr lang="en-US" sz="2000" dirty="0" smtClean="0"/>
          </a:p>
          <a:p>
            <a:pPr algn="l"/>
            <a:r>
              <a:rPr lang="en-US" sz="2000" dirty="0"/>
              <a:t>	</a:t>
            </a:r>
            <a:r>
              <a:rPr lang="en-US" sz="2000" dirty="0" smtClean="0"/>
              <a:t>		       =    .010098 </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
        <p:nvSpPr>
          <p:cNvPr id="13" name="TextBox 12"/>
          <p:cNvSpPr txBox="1"/>
          <p:nvPr/>
        </p:nvSpPr>
        <p:spPr>
          <a:xfrm>
            <a:off x="0" y="4703802"/>
            <a:ext cx="2633128" cy="553998"/>
          </a:xfrm>
          <a:prstGeom prst="rect">
            <a:avLst/>
          </a:prstGeom>
          <a:noFill/>
        </p:spPr>
        <p:txBody>
          <a:bodyPr wrap="none" rtlCol="0">
            <a:spAutoFit/>
          </a:bodyPr>
          <a:lstStyle/>
          <a:p>
            <a:r>
              <a:rPr lang="en-US" sz="3000" dirty="0" smtClean="0"/>
              <a:t>Bayes Theorem:</a:t>
            </a:r>
            <a:endParaRPr lang="en-US" sz="3000" dirty="0"/>
          </a:p>
        </p:txBody>
      </p:sp>
      <p:sp>
        <p:nvSpPr>
          <p:cNvPr id="14" name="TextBox 13"/>
          <p:cNvSpPr txBox="1"/>
          <p:nvPr/>
        </p:nvSpPr>
        <p:spPr>
          <a:xfrm>
            <a:off x="2996171" y="4396026"/>
            <a:ext cx="6400799" cy="861774"/>
          </a:xfrm>
          <a:prstGeom prst="rect">
            <a:avLst/>
          </a:prstGeom>
          <a:noFill/>
        </p:spPr>
        <p:txBody>
          <a:bodyPr wrap="square" rtlCol="0">
            <a:spAutoFit/>
          </a:bodyPr>
          <a:lstStyle/>
          <a:p>
            <a:pPr algn="l"/>
            <a:r>
              <a:rPr lang="en-US" sz="2500" dirty="0" smtClean="0"/>
              <a:t>P(A|B) = P(B|A)P(A) / P(B)</a:t>
            </a:r>
          </a:p>
          <a:p>
            <a:pPr algn="l"/>
            <a:r>
              <a:rPr lang="en-US" sz="2500" dirty="0"/>
              <a:t> </a:t>
            </a:r>
            <a:r>
              <a:rPr lang="en-US" sz="2500" dirty="0" smtClean="0"/>
              <a:t>          =  .99 * .0001 / </a:t>
            </a:r>
            <a:r>
              <a:rPr lang="en-US" sz="2500" dirty="0"/>
              <a:t>.010098 </a:t>
            </a:r>
            <a:r>
              <a:rPr lang="en-US" sz="2500" dirty="0" smtClean="0"/>
              <a:t>=     0.00980</a:t>
            </a:r>
            <a:endParaRPr lang="en-US" sz="2500" dirty="0"/>
          </a:p>
        </p:txBody>
      </p:sp>
      <p:sp>
        <p:nvSpPr>
          <p:cNvPr id="15" name="Oval 14"/>
          <p:cNvSpPr/>
          <p:nvPr/>
        </p:nvSpPr>
        <p:spPr bwMode="auto">
          <a:xfrm>
            <a:off x="7653337" y="4638040"/>
            <a:ext cx="1371600" cy="647700"/>
          </a:xfrm>
          <a:prstGeom prst="ellipse">
            <a:avLst/>
          </a:prstGeom>
          <a:solidFill>
            <a:srgbClr val="333399">
              <a:alpha val="0"/>
            </a:srgbClr>
          </a:solidFill>
          <a:ln w="254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1" i="0" u="none" strike="noStrike" normalizeH="0" baseline="0">
              <a:ln w="18000">
                <a:solidFill>
                  <a:schemeClr val="accent2">
                    <a:satMod val="140000"/>
                  </a:schemeClr>
                </a:solidFill>
                <a:prstDash val="solid"/>
                <a:miter lim="800000"/>
              </a:ln>
              <a:noFill/>
              <a:effectLst>
                <a:outerShdw blurRad="25500" dist="23000" dir="7020000" algn="tl">
                  <a:srgbClr val="000000">
                    <a:alpha val="50000"/>
                  </a:srgbClr>
                </a:outerShdw>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67839490"/>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05100"/>
            <a:ext cx="8426450" cy="1828800"/>
          </a:xfrm>
        </p:spPr>
        <p:txBody>
          <a:bodyPr/>
          <a:lstStyle/>
          <a:p>
            <a:pPr>
              <a:defRPr/>
            </a:pPr>
            <a:r>
              <a:rPr lang="en-US" sz="7500" dirty="0" smtClean="0"/>
              <a:t/>
            </a:r>
            <a:br>
              <a:rPr lang="en-US" sz="7500" dirty="0" smtClean="0"/>
            </a:br>
            <a:r>
              <a:rPr lang="en-US" sz="7500" dirty="0" smtClean="0"/>
              <a:t>II. Naïve </a:t>
            </a:r>
            <a:r>
              <a:rPr lang="en-US" sz="7500" dirty="0" err="1" smtClean="0"/>
              <a:t>bayes</a:t>
            </a:r>
            <a:r>
              <a:rPr lang="en-US" sz="7500" dirty="0" smtClean="0"/>
              <a:t> classification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648369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Bayesian inference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Suppose we have a dataset with features</a:t>
            </a:r>
            <a:r>
              <a:rPr lang="en-US" sz="3000" dirty="0" smtClean="0">
                <a:latin typeface="PFDinTextCompPro-Italic"/>
                <a:cs typeface="PFDinTextCompPro-Italic"/>
              </a:rPr>
              <a:t> </a:t>
            </a:r>
            <a:r>
              <a:rPr lang="en-US" sz="2000" i="1" dirty="0" smtClean="0">
                <a:latin typeface="+mn-lt"/>
                <a:cs typeface="PFDinTextCompPro-Italic"/>
              </a:rPr>
              <a:t>x</a:t>
            </a:r>
            <a:r>
              <a:rPr lang="en-US" sz="2000" i="1" baseline="-25000" dirty="0" smtClean="0">
                <a:latin typeface="+mn-lt"/>
                <a:cs typeface="PFDinTextCompPro-Italic"/>
              </a:rPr>
              <a:t>1</a:t>
            </a:r>
            <a:r>
              <a:rPr lang="en-US" sz="2000" i="1" dirty="0" smtClean="0">
                <a:latin typeface="+mn-lt"/>
                <a:cs typeface="PFDinTextCompPro-Italic"/>
              </a:rPr>
              <a:t>, …, </a:t>
            </a:r>
            <a:r>
              <a:rPr lang="en-US" sz="2000" i="1" dirty="0" err="1" smtClean="0">
                <a:latin typeface="+mn-lt"/>
                <a:cs typeface="PFDinTextCompPro-Italic"/>
              </a:rPr>
              <a:t>x</a:t>
            </a:r>
            <a:r>
              <a:rPr lang="en-US" sz="2000" i="1" baseline="-25000" dirty="0" err="1" smtClean="0">
                <a:latin typeface="+mn-lt"/>
                <a:cs typeface="PFDinTextCompPro-Italic"/>
              </a:rPr>
              <a:t>n</a:t>
            </a:r>
            <a:r>
              <a:rPr lang="en-US" sz="3000" dirty="0" smtClean="0">
                <a:latin typeface="PFDinTextCompPro-Italic"/>
                <a:cs typeface="PFDinTextCompPro-Italic"/>
              </a:rPr>
              <a:t> </a:t>
            </a:r>
            <a:r>
              <a:rPr lang="en-US" sz="2800" dirty="0" smtClean="0">
                <a:latin typeface="PFDinTextCompPro-Italic"/>
                <a:cs typeface="PFDinTextCompPro-Italic"/>
              </a:rPr>
              <a:t>and a class label</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What can we say about classification using Bayes’ theorem?</a:t>
            </a:r>
          </a:p>
        </p:txBody>
      </p:sp>
      <p:sp>
        <p:nvSpPr>
          <p:cNvPr id="7" name="TextBox 6"/>
          <p:cNvSpPr txBox="1"/>
          <p:nvPr/>
        </p:nvSpPr>
        <p:spPr>
          <a:xfrm>
            <a:off x="261937" y="4891326"/>
            <a:ext cx="4515741" cy="861774"/>
          </a:xfrm>
          <a:prstGeom prst="rect">
            <a:avLst/>
          </a:prstGeom>
          <a:noFill/>
        </p:spPr>
        <p:txBody>
          <a:bodyPr wrap="square" rtlCol="0">
            <a:spAutoFit/>
          </a:bodyPr>
          <a:lstStyle/>
          <a:p>
            <a:r>
              <a:rPr lang="en-US" sz="800" i="1" dirty="0" smtClean="0">
                <a:latin typeface="+mn-lt"/>
              </a:rPr>
              <a:t>source: </a:t>
            </a:r>
            <a:r>
              <a:rPr lang="en-US" sz="800" i="1" u="sng" dirty="0" smtClean="0">
                <a:latin typeface="+mn-lt"/>
              </a:rPr>
              <a:t>Data </a:t>
            </a:r>
            <a:r>
              <a:rPr lang="en-US" sz="800" i="1" u="sng" dirty="0">
                <a:latin typeface="+mn-lt"/>
              </a:rPr>
              <a:t>Analysis with Open Source Tools</a:t>
            </a:r>
            <a:r>
              <a:rPr lang="en-US" sz="800" i="1" dirty="0">
                <a:latin typeface="+mn-lt"/>
              </a:rPr>
              <a:t>, by Philipp K. </a:t>
            </a:r>
            <a:r>
              <a:rPr lang="en-US" sz="800" i="1" dirty="0" err="1">
                <a:latin typeface="+mn-lt"/>
              </a:rPr>
              <a:t>Janert</a:t>
            </a:r>
            <a:r>
              <a:rPr lang="en-US" sz="800" i="1" dirty="0">
                <a:latin typeface="+mn-lt"/>
              </a:rPr>
              <a:t>. </a:t>
            </a:r>
            <a:r>
              <a:rPr lang="en-US" sz="800" i="1" dirty="0" smtClean="0">
                <a:latin typeface="+mn-lt"/>
              </a:rPr>
              <a:t>O’Reilly Media, 2011.</a:t>
            </a:r>
            <a:endParaRPr lang="en-US" sz="800" i="1" dirty="0">
              <a:latin typeface="+mn-lt"/>
            </a:endParaRPr>
          </a:p>
          <a:p>
            <a:endParaRPr lang="en-US" dirty="0"/>
          </a:p>
        </p:txBody>
      </p:sp>
      <p:sp>
        <p:nvSpPr>
          <p:cNvPr id="10" name="TextBox 9"/>
          <p:cNvSpPr txBox="1"/>
          <p:nvPr/>
        </p:nvSpPr>
        <p:spPr>
          <a:xfrm>
            <a:off x="719137" y="3594437"/>
            <a:ext cx="8382000" cy="954107"/>
          </a:xfrm>
          <a:prstGeom prst="rect">
            <a:avLst/>
          </a:prstGeom>
          <a:noFill/>
        </p:spPr>
        <p:txBody>
          <a:bodyPr wrap="square" rtlCol="0">
            <a:spAutoFit/>
          </a:bodyPr>
          <a:lstStyle/>
          <a:p>
            <a:pPr algn="l"/>
            <a:r>
              <a:rPr lang="en-US" sz="2800" dirty="0">
                <a:latin typeface="PFDinTextCompPro-Italic"/>
                <a:cs typeface="PFDinTextCompPro-Italic"/>
              </a:rPr>
              <a:t>Bayes’ theorem can help us to determine the probability of a record belonging to a class, </a:t>
            </a:r>
            <a:r>
              <a:rPr lang="en-US" sz="2800" i="1" dirty="0">
                <a:latin typeface="PFDinTextCompPro-Italic"/>
                <a:cs typeface="PFDinTextCompPro-Italic"/>
              </a:rPr>
              <a:t>given</a:t>
            </a:r>
            <a:r>
              <a:rPr lang="en-US" sz="2800" dirty="0">
                <a:latin typeface="PFDinTextCompPro-Italic"/>
                <a:cs typeface="PFDinTextCompPro-Italic"/>
              </a:rPr>
              <a:t> the data we observe.</a:t>
            </a:r>
            <a:endParaRPr lang="en-US" sz="2800" dirty="0" smtClean="0">
              <a:latin typeface="PFDinTextCompPro-Italic"/>
              <a:cs typeface="PFDinTextCompPro-Italic"/>
            </a:endParaRPr>
          </a:p>
        </p:txBody>
      </p:sp>
    </p:spTree>
    <p:extLst>
      <p:ext uri="{BB962C8B-B14F-4D97-AF65-F5344CB8AC3E}">
        <p14:creationId xmlns:p14="http://schemas.microsoft.com/office/powerpoint/2010/main" val="31147382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pic>
        <p:nvPicPr>
          <p:cNvPr id="6" name="Picture 5"/>
          <p:cNvPicPr>
            <a:picLocks noChangeAspect="1"/>
          </p:cNvPicPr>
          <p:nvPr/>
        </p:nvPicPr>
        <p:blipFill>
          <a:blip r:embed="rId3"/>
          <a:stretch>
            <a:fillRect/>
          </a:stretch>
        </p:blipFill>
        <p:spPr>
          <a:xfrm>
            <a:off x="1100137" y="2176518"/>
            <a:ext cx="6723063" cy="1747782"/>
          </a:xfrm>
          <a:prstGeom prst="rect">
            <a:avLst/>
          </a:prstGeom>
        </p:spPr>
      </p:pic>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b="1" dirty="0" smtClean="0">
                <a:latin typeface="PFDinTextCompPro-Medium"/>
                <a:cs typeface="PFDinTextCompPro-Medium"/>
              </a:rPr>
              <a:t>prior probability</a:t>
            </a:r>
            <a:r>
              <a:rPr lang="en-US" sz="3000" b="1" dirty="0" smtClean="0">
                <a:latin typeface="PFDinTextCompPro-Italic"/>
                <a:cs typeface="PFDinTextCompPro-Italic"/>
              </a:rPr>
              <a:t> </a:t>
            </a:r>
            <a:r>
              <a:rPr lang="en-US" sz="3000" dirty="0" smtClean="0">
                <a:latin typeface="PFDinTextCompPro-Italic"/>
                <a:cs typeface="PFDinTextCompPro-Italic"/>
              </a:rPr>
              <a:t>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200" i="1" dirty="0" smtClean="0">
                <a:cs typeface="PFDinTextCompPro-Italic"/>
              </a:rPr>
              <a:t> </a:t>
            </a:r>
            <a:r>
              <a:rPr lang="en-US" sz="2800" dirty="0" smtClean="0">
                <a:latin typeface="PFDinTextCompPro-Italic"/>
                <a:cs typeface="PFDinTextCompPro-Italic"/>
              </a:rPr>
              <a:t>before the data is taken into account.</a:t>
            </a:r>
          </a:p>
        </p:txBody>
      </p:sp>
      <p:cxnSp>
        <p:nvCxnSpPr>
          <p:cNvPr id="11" name="Straight Arrow Connector 10"/>
          <p:cNvCxnSpPr/>
          <p:nvPr/>
        </p:nvCxnSpPr>
        <p:spPr bwMode="auto">
          <a:xfrm flipH="1" flipV="1">
            <a:off x="6891337" y="2781300"/>
            <a:ext cx="533400" cy="914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92337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pic>
        <p:nvPicPr>
          <p:cNvPr id="6" name="Picture 5"/>
          <p:cNvPicPr>
            <a:picLocks noChangeAspect="1"/>
          </p:cNvPicPr>
          <p:nvPr/>
        </p:nvPicPr>
        <p:blipFill>
          <a:blip r:embed="rId3"/>
          <a:stretch>
            <a:fillRect/>
          </a:stretch>
        </p:blipFill>
        <p:spPr>
          <a:xfrm>
            <a:off x="1100137" y="2328918"/>
            <a:ext cx="6723063" cy="1747782"/>
          </a:xfrm>
          <a:prstGeom prst="rect">
            <a:avLst/>
          </a:prstGeom>
        </p:spPr>
      </p:pic>
      <p:sp>
        <p:nvSpPr>
          <p:cNvPr id="9" name="TextBox 8"/>
          <p:cNvSpPr txBox="1"/>
          <p:nvPr/>
        </p:nvSpPr>
        <p:spPr>
          <a:xfrm>
            <a:off x="566737" y="1156037"/>
            <a:ext cx="8382000" cy="1446550"/>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b="1" dirty="0" smtClean="0">
                <a:latin typeface="PFDinTextCompPro-Medium"/>
                <a:cs typeface="PFDinTextCompPro-Medium"/>
              </a:rPr>
              <a:t>likelihood functio</a:t>
            </a:r>
            <a:r>
              <a:rPr lang="en-US" sz="2800" dirty="0" smtClean="0">
                <a:latin typeface="PFDinTextCompPro-Medium"/>
                <a:cs typeface="PFDinTextCompPro-Medium"/>
              </a:rPr>
              <a:t>n</a:t>
            </a:r>
            <a:r>
              <a:rPr lang="en-US" sz="2800" dirty="0" smtClean="0">
                <a:latin typeface="PFDinTextCompPro-Italic"/>
                <a:cs typeface="PFDinTextCompPro-Italic"/>
              </a:rPr>
              <a:t>. It represents the joint probability of observing features</a:t>
            </a:r>
            <a:r>
              <a:rPr lang="en-US" sz="3000" dirty="0" smtClean="0">
                <a:latin typeface="PFDinTextCompPro-Italic"/>
                <a:cs typeface="PFDinTextCompPro-Italic"/>
              </a:rPr>
              <a:t> </a:t>
            </a:r>
            <a:r>
              <a:rPr lang="en-US" sz="2000" dirty="0" smtClean="0">
                <a:latin typeface="+mn-lt"/>
                <a:cs typeface="PFDinTextCompPro-Italic"/>
              </a:rPr>
              <a:t>{</a:t>
            </a:r>
            <a:r>
              <a:rPr lang="en-US" sz="2000" i="1" dirty="0" smtClean="0">
                <a:latin typeface="+mn-lt"/>
                <a:cs typeface="PFDinTextCompPro-Italic"/>
              </a:rPr>
              <a:t>x</a:t>
            </a:r>
            <a:r>
              <a:rPr lang="en-US" sz="2000" i="1" baseline="-25000" dirty="0" smtClean="0">
                <a:latin typeface="+mn-lt"/>
                <a:cs typeface="PFDinTextCompPro-Italic"/>
              </a:rPr>
              <a:t>i</a:t>
            </a:r>
            <a:r>
              <a:rPr lang="en-US" sz="2000" dirty="0" smtClean="0">
                <a:latin typeface="PFDinTextCompPro-Italic"/>
                <a:cs typeface="PFDinTextCompPro-Italic"/>
              </a:rPr>
              <a:t>}</a:t>
            </a:r>
            <a:r>
              <a:rPr lang="en-US" sz="3000" dirty="0" smtClean="0">
                <a:latin typeface="PFDinTextCompPro-Italic"/>
                <a:cs typeface="PFDinTextCompPro-Italic"/>
              </a:rPr>
              <a:t> </a:t>
            </a:r>
            <a:r>
              <a:rPr lang="en-US" sz="2800" dirty="0" smtClean="0">
                <a:latin typeface="PFDinTextCompPro-Italic"/>
                <a:cs typeface="PFDinTextCompPro-Italic"/>
              </a:rPr>
              <a:t>given that that record belongs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a:t>
            </a:r>
          </a:p>
        </p:txBody>
      </p:sp>
      <p:cxnSp>
        <p:nvCxnSpPr>
          <p:cNvPr id="3" name="Straight Arrow Connector 2"/>
          <p:cNvCxnSpPr/>
          <p:nvPr/>
        </p:nvCxnSpPr>
        <p:spPr bwMode="auto">
          <a:xfrm flipV="1">
            <a:off x="4300537" y="3232282"/>
            <a:ext cx="457200" cy="84441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7305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b="1" dirty="0" smtClean="0">
                <a:latin typeface="PFDinTextCompPro-Medium"/>
                <a:cs typeface="PFDinTextCompPro-Medium"/>
              </a:rPr>
              <a:t>normalization constant</a:t>
            </a:r>
            <a:r>
              <a:rPr lang="en-US" sz="2800" dirty="0" smtClean="0">
                <a:latin typeface="PFDinTextCompPro-Medium"/>
                <a:cs typeface="PFDinTextCompPro-Medium"/>
              </a:rPr>
              <a:t>. </a:t>
            </a:r>
            <a:r>
              <a:rPr lang="en-US" sz="2800" dirty="0" smtClean="0">
                <a:latin typeface="PFDinTextCompPro-Italic"/>
                <a:cs typeface="PFDinTextCompPro-Italic"/>
              </a:rPr>
              <a:t>It doesn’t depend on</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and is generally ignored.</a:t>
            </a:r>
          </a:p>
        </p:txBody>
      </p:sp>
      <p:cxnSp>
        <p:nvCxnSpPr>
          <p:cNvPr id="7" name="Straight Arrow Connector 6"/>
          <p:cNvCxnSpPr/>
          <p:nvPr/>
        </p:nvCxnSpPr>
        <p:spPr bwMode="auto">
          <a:xfrm flipH="1" flipV="1">
            <a:off x="5739368" y="3238499"/>
            <a:ext cx="624922" cy="75910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7298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posterior probability</a:t>
            </a:r>
            <a:r>
              <a:rPr lang="en-US" sz="28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after the data is taken into account.</a:t>
            </a:r>
          </a:p>
        </p:txBody>
      </p:sp>
      <p:cxnSp>
        <p:nvCxnSpPr>
          <p:cNvPr id="11" name="Straight Arrow Connector 10"/>
          <p:cNvCxnSpPr/>
          <p:nvPr/>
        </p:nvCxnSpPr>
        <p:spPr bwMode="auto">
          <a:xfrm flipV="1">
            <a:off x="1709737" y="3086100"/>
            <a:ext cx="762000" cy="432137"/>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566737" y="3518237"/>
            <a:ext cx="8382000" cy="1015663"/>
          </a:xfrm>
          <a:prstGeom prst="rect">
            <a:avLst/>
          </a:prstGeom>
          <a:noFill/>
        </p:spPr>
        <p:txBody>
          <a:bodyPr wrap="square" rtlCol="0">
            <a:spAutoFit/>
          </a:bodyPr>
          <a:lstStyle/>
          <a:p>
            <a:pPr algn="l"/>
            <a:r>
              <a:rPr lang="en-US" sz="3000">
                <a:latin typeface="PFDinTextCompPro-Italic"/>
                <a:cs typeface="PFDinTextCompPro-Italic"/>
              </a:rPr>
              <a:t>The idea of Bayesian inference, then, is to </a:t>
            </a:r>
            <a:r>
              <a:rPr lang="en-US" sz="3000">
                <a:latin typeface="PFDinTextCompPro-Medium"/>
                <a:cs typeface="PFDinTextCompPro-Medium"/>
              </a:rPr>
              <a:t>update </a:t>
            </a:r>
            <a:r>
              <a:rPr lang="en-US" sz="3000">
                <a:latin typeface="PFDinTextCompPro-Italic"/>
                <a:cs typeface="PFDinTextCompPro-Italic"/>
              </a:rPr>
              <a:t>our beliefs about the distribution of </a:t>
            </a:r>
            <a:r>
              <a:rPr lang="en-US" sz="2000" i="1">
                <a:cs typeface="PFDinTextCompPro-Italic"/>
              </a:rPr>
              <a:t>C</a:t>
            </a:r>
            <a:r>
              <a:rPr lang="en-US" sz="3000">
                <a:latin typeface="PFDinTextCompPro-Italic"/>
                <a:cs typeface="PFDinTextCompPro-Italic"/>
              </a:rPr>
              <a:t> using the data (“evidence”) at our disposal.</a:t>
            </a:r>
            <a:endParaRPr lang="en-US" sz="3000" dirty="0" smtClean="0">
              <a:latin typeface="PFDinTextCompPro-Italic"/>
              <a:cs typeface="PFDinTextCompPro-Italic"/>
            </a:endParaRPr>
          </a:p>
        </p:txBody>
      </p:sp>
    </p:spTree>
    <p:extLst>
      <p:ext uri="{BB962C8B-B14F-4D97-AF65-F5344CB8AC3E}">
        <p14:creationId xmlns:p14="http://schemas.microsoft.com/office/powerpoint/2010/main" val="2619848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9" name="TextBox 8"/>
          <p:cNvSpPr txBox="1"/>
          <p:nvPr/>
        </p:nvSpPr>
        <p:spPr>
          <a:xfrm>
            <a:off x="566737" y="1104900"/>
            <a:ext cx="8382000" cy="1384995"/>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endParaRPr lang="en-US" sz="1400" i="1" dirty="0">
              <a:latin typeface="PFDinTextCompPro-Italic"/>
              <a:cs typeface="PFDinTextCompPro-Italic"/>
            </a:endParaRPr>
          </a:p>
          <a:p>
            <a:pPr algn="l"/>
            <a:endParaRPr lang="en-US" sz="2800" dirty="0" smtClean="0">
              <a:latin typeface="PFDinTextCompPro-Italic"/>
              <a:cs typeface="PFDinTextCompPro-Italic"/>
            </a:endParaRPr>
          </a:p>
        </p:txBody>
      </p:sp>
    </p:spTree>
    <p:extLst>
      <p:ext uri="{BB962C8B-B14F-4D97-AF65-F5344CB8AC3E}">
        <p14:creationId xmlns:p14="http://schemas.microsoft.com/office/powerpoint/2010/main" val="36951588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9" name="TextBox 8"/>
          <p:cNvSpPr txBox="1"/>
          <p:nvPr/>
        </p:nvSpPr>
        <p:spPr>
          <a:xfrm>
            <a:off x="566737" y="1104900"/>
            <a:ext cx="8382000" cy="3539430"/>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p>
          <a:p>
            <a:pPr algn="l"/>
            <a:endParaRPr lang="en-US" sz="1400" i="1" dirty="0" smtClean="0">
              <a:latin typeface="PFDinTextCompPro-Italic"/>
              <a:cs typeface="PFDinTextCompPro-Italic"/>
            </a:endParaRPr>
          </a:p>
          <a:p>
            <a:pPr algn="l"/>
            <a:r>
              <a:rPr lang="en-US" sz="2800" dirty="0" smtClean="0">
                <a:latin typeface="PFDinTextCompPro-Italic"/>
                <a:cs typeface="PFDinTextCompPro-Italic"/>
              </a:rPr>
              <a:t>A: Estimating the full likelihood </a:t>
            </a:r>
            <a:r>
              <a:rPr lang="en-US" sz="2800" smtClean="0">
                <a:latin typeface="PFDinTextCompPro-Italic"/>
                <a:cs typeface="PFDinTextCompPro-Italic"/>
              </a:rPr>
              <a:t>function.</a:t>
            </a:r>
          </a:p>
          <a:p>
            <a:pPr algn="l"/>
            <a:endParaRPr lang="en-US" sz="2000">
              <a:latin typeface="PFDinTextCompPro-Italic"/>
              <a:cs typeface="PFDinTextCompPro-Italic"/>
            </a:endParaRPr>
          </a:p>
          <a:p>
            <a:r>
              <a:rPr lang="en-US" sz="2400" i="1">
                <a:cs typeface="PFDinTextCompPro-Italic"/>
              </a:rPr>
              <a:t>P({x</a:t>
            </a:r>
            <a:r>
              <a:rPr lang="en-US" sz="2400" i="1" baseline="-25000">
                <a:cs typeface="PFDinTextCompPro-Italic"/>
              </a:rPr>
              <a:t>i</a:t>
            </a:r>
            <a:r>
              <a:rPr lang="en-US" sz="2400" i="1">
                <a:cs typeface="PFDinTextCompPro-Italic"/>
              </a:rPr>
              <a:t>}|C) = P({x</a:t>
            </a:r>
            <a:r>
              <a:rPr lang="en-US" sz="2400" i="1" baseline="-25000">
                <a:cs typeface="PFDinTextCompPro-Italic"/>
              </a:rPr>
              <a:t>1</a:t>
            </a:r>
            <a:r>
              <a:rPr lang="en-US" sz="2400" i="1">
                <a:cs typeface="PFDinTextCompPro-Italic"/>
              </a:rPr>
              <a:t>, x</a:t>
            </a:r>
            <a:r>
              <a:rPr lang="en-US" sz="2400" i="1" baseline="-25000">
                <a:cs typeface="PFDinTextCompPro-Italic"/>
              </a:rPr>
              <a:t>2</a:t>
            </a:r>
            <a:r>
              <a:rPr lang="en-US" sz="2400" i="1">
                <a:cs typeface="PFDinTextCompPro-Italic"/>
              </a:rPr>
              <a:t>, …, x</a:t>
            </a:r>
            <a:r>
              <a:rPr lang="en-US" sz="2400" i="1" baseline="-25000">
                <a:cs typeface="PFDinTextCompPro-Italic"/>
              </a:rPr>
              <a:t>n</a:t>
            </a:r>
            <a:r>
              <a:rPr lang="en-US" sz="2400" i="1">
                <a:cs typeface="PFDinTextCompPro-Italic"/>
              </a:rPr>
              <a:t>})|C)</a:t>
            </a:r>
          </a:p>
          <a:p>
            <a:endParaRPr lang="en-US" sz="2000" i="1">
              <a:cs typeface="PFDinTextCompPro-Italic"/>
            </a:endParaRPr>
          </a:p>
          <a:p>
            <a:pPr algn="l"/>
            <a:r>
              <a:rPr lang="en-US" sz="2800">
                <a:latin typeface="PFDinTextCompPro-Italic"/>
                <a:cs typeface="PFDinTextCompPro-Italic"/>
              </a:rPr>
              <a:t>Observing this exactly would require us to have enough data for every possible combination of features to make a reasonable estimate</a:t>
            </a:r>
            <a:r>
              <a:rPr lang="en-US" sz="2800" smtClean="0">
                <a:latin typeface="PFDinTextCompPro-Italic"/>
                <a:cs typeface="PFDinTextCompPro-Italic"/>
              </a:rPr>
              <a:t>.</a:t>
            </a:r>
            <a:endParaRPr lang="en-US" sz="2800" i="1">
              <a:cs typeface="PFDinTextCompPro-Italic"/>
            </a:endParaRPr>
          </a:p>
        </p:txBody>
      </p:sp>
    </p:spTree>
    <p:extLst>
      <p:ext uri="{BB962C8B-B14F-4D97-AF65-F5344CB8AC3E}">
        <p14:creationId xmlns:p14="http://schemas.microsoft.com/office/powerpoint/2010/main" val="19374770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a:t>
            </a:r>
            <a:r>
              <a:rPr lang="en-US" sz="7500" smtClean="0"/>
              <a:t>. probability And</a:t>
            </a:r>
            <a:br>
              <a:rPr lang="en-US" sz="7500" smtClean="0"/>
            </a:br>
            <a:r>
              <a:rPr lang="en-US" sz="7500" smtClean="0"/>
              <a:t>Bayes’ Theorem</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9" name="TextBox 8"/>
          <p:cNvSpPr txBox="1"/>
          <p:nvPr/>
        </p:nvSpPr>
        <p:spPr>
          <a:xfrm>
            <a:off x="566737" y="1104900"/>
            <a:ext cx="8382000" cy="3877985"/>
          </a:xfrm>
          <a:prstGeom prst="rect">
            <a:avLst/>
          </a:prstGeom>
          <a:noFill/>
        </p:spPr>
        <p:txBody>
          <a:bodyPr wrap="square" rtlCol="0">
            <a:spAutoFit/>
          </a:bodyPr>
          <a:lstStyle/>
          <a:p>
            <a:pPr algn="l"/>
            <a:r>
              <a:rPr lang="en-US" sz="2800" dirty="0" smtClean="0">
                <a:latin typeface="PFDinTextCompPro-Italic"/>
                <a:cs typeface="PFDinTextCompPro-Italic"/>
              </a:rPr>
              <a:t>Q: So what can we do about it?</a:t>
            </a:r>
          </a:p>
          <a:p>
            <a:pPr algn="l"/>
            <a:endParaRPr lang="en-US" sz="1400" dirty="0">
              <a:latin typeface="PFDinTextCompPro-Italic"/>
              <a:cs typeface="PFDinTextCompPro-Italic"/>
            </a:endParaRPr>
          </a:p>
          <a:p>
            <a:pPr algn="l"/>
            <a:r>
              <a:rPr lang="en-US" sz="2800" dirty="0">
                <a:latin typeface="PFDinTextCompPro-Italic"/>
                <a:cs typeface="PFDinTextCompPro-Italic"/>
              </a:rPr>
              <a:t>A: Make a simplifying assumption. In particular, we assume that the features </a:t>
            </a:r>
            <a:r>
              <a:rPr lang="en-US" sz="2000" i="1" dirty="0">
                <a:latin typeface="+mn-lt"/>
                <a:cs typeface="PFDinTextCompPro-Italic"/>
              </a:rPr>
              <a:t>x</a:t>
            </a:r>
            <a:r>
              <a:rPr lang="en-US" sz="2000" i="1" baseline="-25000" dirty="0">
                <a:latin typeface="+mn-lt"/>
                <a:cs typeface="PFDinTextCompPro-Italic"/>
              </a:rPr>
              <a:t>i</a:t>
            </a:r>
            <a:r>
              <a:rPr lang="en-US" sz="3200" i="1" baseline="-25000" dirty="0">
                <a:cs typeface="PFDinTextCompPro-Italic"/>
              </a:rPr>
              <a:t> </a:t>
            </a:r>
            <a:r>
              <a:rPr lang="en-US" sz="2800" dirty="0">
                <a:latin typeface="PFDinTextCompPro-Italic"/>
                <a:cs typeface="PFDinTextCompPro-Italic"/>
              </a:rPr>
              <a:t>are </a:t>
            </a:r>
            <a:r>
              <a:rPr lang="en-US" sz="2800" b="1" dirty="0">
                <a:latin typeface="PFDinTextCompPro-Italic"/>
                <a:cs typeface="PFDinTextCompPro-Italic"/>
              </a:rPr>
              <a:t>conditionally independent</a:t>
            </a:r>
            <a:r>
              <a:rPr lang="en-US" sz="2800" dirty="0">
                <a:latin typeface="PFDinTextCompPro-Italic"/>
                <a:cs typeface="PFDinTextCompPro-Italic"/>
              </a:rPr>
              <a:t> from each other:</a:t>
            </a:r>
          </a:p>
          <a:p>
            <a:pPr algn="l"/>
            <a:endParaRPr lang="en-US" sz="1400" dirty="0">
              <a:latin typeface="PFDinTextCompPro-Italic"/>
              <a:cs typeface="PFDinTextCompPro-Italic"/>
            </a:endParaRPr>
          </a:p>
          <a:p>
            <a:pPr algn="l">
              <a:lnSpc>
                <a:spcPct val="150000"/>
              </a:lnSpc>
            </a:pPr>
            <a:r>
              <a:rPr lang="en-US" sz="2000" i="1" dirty="0">
                <a:latin typeface="+mn-lt"/>
                <a:cs typeface="PFDinTextCompPro-Italic"/>
              </a:rPr>
              <a:t>P({x</a:t>
            </a:r>
            <a:r>
              <a:rPr lang="en-US" sz="2000" i="1" baseline="-25000" dirty="0">
                <a:latin typeface="+mn-lt"/>
                <a:cs typeface="PFDinTextCompPro-Italic"/>
              </a:rPr>
              <a:t>i</a:t>
            </a:r>
            <a:r>
              <a:rPr lang="en-US" sz="2000" i="1" dirty="0">
                <a:latin typeface="+mn-lt"/>
                <a:cs typeface="PFDinTextCompPro-Italic"/>
              </a:rPr>
              <a:t>}|C) </a:t>
            </a:r>
            <a:r>
              <a:rPr lang="en-US" sz="2000" i="1" dirty="0" smtClean="0">
                <a:latin typeface="+mn-lt"/>
                <a:cs typeface="PFDinTextCompPro-Italic"/>
              </a:rPr>
              <a:t> =  P({x</a:t>
            </a:r>
            <a:r>
              <a:rPr lang="en-US" sz="2000" i="1" baseline="-25000" dirty="0" smtClean="0">
                <a:latin typeface="+mn-lt"/>
                <a:cs typeface="PFDinTextCompPro-Italic"/>
              </a:rPr>
              <a:t>1</a:t>
            </a:r>
            <a:r>
              <a:rPr lang="en-US" sz="2000" i="1" dirty="0">
                <a:latin typeface="+mn-lt"/>
                <a:cs typeface="PFDinTextCompPro-Italic"/>
              </a:rPr>
              <a:t>, x</a:t>
            </a:r>
            <a:r>
              <a:rPr lang="en-US" sz="2000" i="1" baseline="-25000" dirty="0">
                <a:latin typeface="+mn-lt"/>
                <a:cs typeface="PFDinTextCompPro-Italic"/>
              </a:rPr>
              <a:t>2</a:t>
            </a:r>
            <a:r>
              <a:rPr lang="en-US" sz="2000" i="1" dirty="0">
                <a:latin typeface="+mn-lt"/>
                <a:cs typeface="PFDinTextCompPro-Italic"/>
              </a:rPr>
              <a:t>, …, </a:t>
            </a:r>
            <a:r>
              <a:rPr lang="en-US" sz="2000" i="1" dirty="0" err="1" smtClean="0">
                <a:latin typeface="+mn-lt"/>
                <a:cs typeface="PFDinTextCompPro-Italic"/>
              </a:rPr>
              <a:t>x</a:t>
            </a:r>
            <a:r>
              <a:rPr lang="en-US" sz="2000" i="1" baseline="-25000" dirty="0" err="1" smtClean="0">
                <a:latin typeface="+mn-lt"/>
                <a:cs typeface="PFDinTextCompPro-Italic"/>
              </a:rPr>
              <a:t>n</a:t>
            </a:r>
            <a:r>
              <a:rPr lang="en-US" sz="2000" i="1" dirty="0" smtClean="0">
                <a:latin typeface="+mn-lt"/>
                <a:cs typeface="PFDinTextCompPro-Italic"/>
              </a:rPr>
              <a:t>}|C)  ≈   P(x</a:t>
            </a:r>
            <a:r>
              <a:rPr lang="en-US" sz="2000" i="1" baseline="-25000" dirty="0" smtClean="0">
                <a:latin typeface="+mn-lt"/>
                <a:cs typeface="PFDinTextCompPro-Italic"/>
              </a:rPr>
              <a:t>1</a:t>
            </a:r>
            <a:r>
              <a:rPr lang="en-US" sz="2000" i="1" dirty="0" smtClean="0">
                <a:latin typeface="+mn-lt"/>
                <a:cs typeface="PFDinTextCompPro-Italic"/>
              </a:rPr>
              <a:t>|C) * P(x</a:t>
            </a:r>
            <a:r>
              <a:rPr lang="en-US" sz="2000" i="1" baseline="-25000" dirty="0" smtClean="0">
                <a:latin typeface="+mn-lt"/>
                <a:cs typeface="PFDinTextCompPro-Italic"/>
              </a:rPr>
              <a:t>2</a:t>
            </a:r>
            <a:r>
              <a:rPr lang="en-US" sz="2000" i="1" dirty="0" smtClean="0">
                <a:latin typeface="+mn-lt"/>
                <a:cs typeface="PFDinTextCompPro-Italic"/>
              </a:rPr>
              <a:t>|C) * … * P(</a:t>
            </a:r>
            <a:r>
              <a:rPr lang="en-US" sz="2000" i="1" dirty="0" err="1" smtClean="0">
                <a:latin typeface="+mn-lt"/>
                <a:cs typeface="PFDinTextCompPro-Italic"/>
              </a:rPr>
              <a:t>x</a:t>
            </a:r>
            <a:r>
              <a:rPr lang="en-US" sz="2000" i="1" baseline="-25000" dirty="0" err="1" smtClean="0">
                <a:latin typeface="+mn-lt"/>
                <a:cs typeface="PFDinTextCompPro-Italic"/>
              </a:rPr>
              <a:t>n</a:t>
            </a:r>
            <a:r>
              <a:rPr lang="en-US" sz="2000" i="1" dirty="0" err="1" smtClean="0">
                <a:latin typeface="+mn-lt"/>
                <a:cs typeface="PFDinTextCompPro-Italic"/>
              </a:rPr>
              <a:t>|C</a:t>
            </a:r>
            <a:r>
              <a:rPr lang="en-US" sz="2000" i="1" dirty="0" smtClean="0">
                <a:latin typeface="+mn-lt"/>
                <a:cs typeface="PFDinTextCompPro-Italic"/>
              </a:rPr>
              <a:t>)</a:t>
            </a:r>
          </a:p>
          <a:p>
            <a:pPr algn="l"/>
            <a:endParaRPr lang="en-US" sz="2000" i="1" dirty="0">
              <a:latin typeface="+mn-lt"/>
              <a:cs typeface="PFDinTextCompPro-Italic"/>
            </a:endParaRPr>
          </a:p>
          <a:p>
            <a:pPr algn="l"/>
            <a:r>
              <a:rPr lang="en-US" sz="2800" dirty="0" smtClean="0">
                <a:latin typeface="PFDinTextCompPro-Italic"/>
                <a:cs typeface="PFDinTextCompPro-Italic"/>
              </a:rPr>
              <a:t>This “naïve” assumption simplifies the likelihood function</a:t>
            </a:r>
            <a:r>
              <a:rPr lang="en-US" sz="2800" dirty="0">
                <a:latin typeface="PFDinTextCompPro-Italic"/>
                <a:cs typeface="PFDinTextCompPro-Italic"/>
              </a:rPr>
              <a:t> </a:t>
            </a:r>
            <a:r>
              <a:rPr lang="en-US" sz="2800" dirty="0" smtClean="0">
                <a:latin typeface="PFDinTextCompPro-Italic"/>
                <a:cs typeface="PFDinTextCompPro-Italic"/>
              </a:rPr>
              <a:t>to make it tractable.</a:t>
            </a:r>
            <a:endParaRPr lang="en-US" sz="2800" i="1" dirty="0" smtClean="0">
              <a:latin typeface="+mn-lt"/>
              <a:cs typeface="PFDinTextCompPro-Italic"/>
            </a:endParaRPr>
          </a:p>
        </p:txBody>
      </p:sp>
    </p:spTree>
    <p:extLst>
      <p:ext uri="{BB962C8B-B14F-4D97-AF65-F5344CB8AC3E}">
        <p14:creationId xmlns:p14="http://schemas.microsoft.com/office/powerpoint/2010/main" val="14299983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pic>
        <p:nvPicPr>
          <p:cNvPr id="11" name="Picture 10"/>
          <p:cNvPicPr>
            <a:picLocks noChangeAspect="1"/>
          </p:cNvPicPr>
          <p:nvPr/>
        </p:nvPicPr>
        <p:blipFill>
          <a:blip r:embed="rId3"/>
          <a:stretch>
            <a:fillRect/>
          </a:stretch>
        </p:blipFill>
        <p:spPr>
          <a:xfrm>
            <a:off x="1100137" y="957318"/>
            <a:ext cx="6723063" cy="1747782"/>
          </a:xfrm>
          <a:prstGeom prst="rect">
            <a:avLst/>
          </a:prstGeom>
        </p:spPr>
      </p:pic>
      <p:sp>
        <p:nvSpPr>
          <p:cNvPr id="10" name="TextBox 9"/>
          <p:cNvSpPr txBox="1"/>
          <p:nvPr/>
        </p:nvSpPr>
        <p:spPr>
          <a:xfrm>
            <a:off x="566737" y="2326600"/>
            <a:ext cx="8382000" cy="1538883"/>
          </a:xfrm>
          <a:prstGeom prst="rect">
            <a:avLst/>
          </a:prstGeom>
          <a:noFill/>
        </p:spPr>
        <p:txBody>
          <a:bodyPr wrap="square" rtlCol="0">
            <a:spAutoFit/>
          </a:bodyPr>
          <a:lstStyle/>
          <a:p>
            <a:pPr algn="l"/>
            <a:r>
              <a:rPr lang="en-US" sz="1400" dirty="0" smtClean="0">
                <a:latin typeface="PFDinTextCompPro-Italic"/>
                <a:cs typeface="PFDinTextCompPro-Italic"/>
              </a:rPr>
              <a:t>In summary, the </a:t>
            </a:r>
            <a:r>
              <a:rPr lang="en-US" sz="1400" b="1" dirty="0" smtClean="0">
                <a:latin typeface="PFDinTextCompPro-Medium" panose="02000500000000020004" pitchFamily="2" charset="0"/>
                <a:cs typeface="PFDinTextCompPro-Italic"/>
              </a:rPr>
              <a:t>training phase</a:t>
            </a:r>
            <a:r>
              <a:rPr lang="en-US" sz="1400" b="1" dirty="0" smtClean="0">
                <a:latin typeface="PFDinTextCompPro-Italic"/>
                <a:cs typeface="PFDinTextCompPro-Italic"/>
              </a:rPr>
              <a:t> </a:t>
            </a:r>
            <a:r>
              <a:rPr lang="en-US" sz="1400" dirty="0" smtClean="0">
                <a:latin typeface="PFDinTextCompPro-Italic"/>
                <a:cs typeface="PFDinTextCompPro-Italic"/>
              </a:rPr>
              <a:t>of the model involves computing the </a:t>
            </a:r>
            <a:r>
              <a:rPr lang="en-US" sz="1400" b="1" dirty="0" smtClean="0">
                <a:latin typeface="PFDinTextCompPro-Medium" panose="02000500000000020004" pitchFamily="2" charset="0"/>
                <a:cs typeface="PFDinTextCompPro-Italic"/>
              </a:rPr>
              <a:t>likelihood function</a:t>
            </a:r>
            <a:r>
              <a:rPr lang="en-US" sz="1400" dirty="0" smtClean="0">
                <a:latin typeface="PFDinTextCompPro-Italic"/>
                <a:cs typeface="PFDinTextCompPro-Italic"/>
              </a:rPr>
              <a:t>, which is the conditional probability of each feature given each class</a:t>
            </a:r>
            <a:r>
              <a:rPr lang="en-US" sz="1400" dirty="0" smtClean="0">
                <a:latin typeface="PFDinTextCompPro-Italic"/>
                <a:cs typeface="PFDinTextCompPro-Italic"/>
              </a:rPr>
              <a:t>.</a:t>
            </a:r>
          </a:p>
          <a:p>
            <a:pPr algn="l"/>
            <a:r>
              <a:rPr lang="en-US" sz="1400" dirty="0">
                <a:latin typeface="PFDinTextCompPro-Italic"/>
                <a:cs typeface="PFDinTextCompPro-Italic"/>
              </a:rPr>
              <a:t>	</a:t>
            </a:r>
            <a:r>
              <a:rPr lang="en-US" sz="1400" dirty="0" smtClean="0">
                <a:latin typeface="PFDinTextCompPro-Italic"/>
                <a:cs typeface="PFDinTextCompPro-Italic"/>
              </a:rPr>
              <a:t>counts the unique words and finds the </a:t>
            </a:r>
            <a:r>
              <a:rPr lang="en-US" sz="1400" dirty="0" err="1" smtClean="0">
                <a:latin typeface="PFDinTextCompPro-Italic"/>
                <a:cs typeface="PFDinTextCompPro-Italic"/>
              </a:rPr>
              <a:t>prob</a:t>
            </a:r>
            <a:r>
              <a:rPr lang="en-US" sz="1400" dirty="0" smtClean="0">
                <a:latin typeface="PFDinTextCompPro-Italic"/>
                <a:cs typeface="PFDinTextCompPro-Italic"/>
              </a:rPr>
              <a:t> of each email with the word is spam</a:t>
            </a:r>
            <a:endParaRPr lang="en-US" sz="1400" dirty="0" smtClean="0">
              <a:latin typeface="PFDinTextCompPro-Italic"/>
              <a:cs typeface="PFDinTextCompPro-Italic"/>
            </a:endParaRPr>
          </a:p>
          <a:p>
            <a:pPr algn="l"/>
            <a:endParaRPr lang="en-US" sz="1400" dirty="0">
              <a:latin typeface="PFDinTextCompPro-Italic"/>
              <a:cs typeface="PFDinTextCompPro-Italic"/>
            </a:endParaRPr>
          </a:p>
          <a:p>
            <a:pPr algn="l"/>
            <a:r>
              <a:rPr lang="en-US" sz="1400" dirty="0" smtClean="0">
                <a:latin typeface="PFDinTextCompPro-Italic"/>
                <a:cs typeface="PFDinTextCompPro-Italic"/>
              </a:rPr>
              <a:t>The </a:t>
            </a:r>
            <a:r>
              <a:rPr lang="en-US" sz="1400" dirty="0" smtClean="0">
                <a:latin typeface="PFDinTextCompPro-Medium" panose="02000500000000020004" pitchFamily="2" charset="0"/>
                <a:cs typeface="PFDinTextCompPro-Italic"/>
              </a:rPr>
              <a:t>prediction phase</a:t>
            </a:r>
            <a:r>
              <a:rPr lang="en-US" sz="1400" dirty="0" smtClean="0">
                <a:latin typeface="PFDinTextCompPro-Italic"/>
                <a:cs typeface="PFDinTextCompPro-Italic"/>
              </a:rPr>
              <a:t> of the model involves computing the </a:t>
            </a:r>
            <a:r>
              <a:rPr lang="en-US" sz="1400" dirty="0" smtClean="0">
                <a:latin typeface="PFDinTextCompPro-Medium" panose="02000500000000020004" pitchFamily="2" charset="0"/>
                <a:cs typeface="PFDinTextCompPro-Italic"/>
              </a:rPr>
              <a:t>posterior probability</a:t>
            </a:r>
            <a:r>
              <a:rPr lang="en-US" sz="1400" dirty="0" smtClean="0">
                <a:latin typeface="PFDinTextCompPro-Italic"/>
                <a:cs typeface="PFDinTextCompPro-Italic"/>
              </a:rPr>
              <a:t> of each class given the observed features, and choosing the class with the highest probability</a:t>
            </a:r>
            <a:r>
              <a:rPr lang="en-US" sz="2400" dirty="0" smtClean="0">
                <a:latin typeface="PFDinTextCompPro-Italic"/>
                <a:cs typeface="PFDinTextCompPro-Italic"/>
              </a:rPr>
              <a:t>.</a:t>
            </a:r>
          </a:p>
        </p:txBody>
      </p:sp>
      <p:cxnSp>
        <p:nvCxnSpPr>
          <p:cNvPr id="12" name="Straight Arrow Connector 11"/>
          <p:cNvCxnSpPr/>
          <p:nvPr/>
        </p:nvCxnSpPr>
        <p:spPr bwMode="auto">
          <a:xfrm flipV="1">
            <a:off x="4376737" y="1831209"/>
            <a:ext cx="351631" cy="416691"/>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2014537" y="1257300"/>
            <a:ext cx="457200" cy="416692"/>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793433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Iii. ROC AUC curves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1122557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4324261"/>
          </a:xfrm>
          <a:prstGeom prst="rect">
            <a:avLst/>
          </a:prstGeom>
          <a:noFill/>
        </p:spPr>
        <p:txBody>
          <a:bodyPr wrap="square" rtlCol="0">
            <a:spAutoFit/>
          </a:bodyPr>
          <a:lstStyle/>
          <a:p>
            <a:pPr algn="l"/>
            <a:r>
              <a:rPr lang="en-US" sz="2500" dirty="0" smtClean="0">
                <a:latin typeface="PFDinTextCompPro-Italic"/>
                <a:cs typeface="PFDinTextCompPro-Italic"/>
              </a:rPr>
              <a:t>Every email is assigned a “</a:t>
            </a:r>
            <a:r>
              <a:rPr lang="en-US" sz="2500" dirty="0" err="1" smtClean="0">
                <a:latin typeface="PFDinTextCompPro-Italic"/>
                <a:cs typeface="PFDinTextCompPro-Italic"/>
              </a:rPr>
              <a:t>spamminess</a:t>
            </a:r>
            <a:r>
              <a:rPr lang="en-US" sz="2500" dirty="0" smtClean="0">
                <a:latin typeface="PFDinTextCompPro-Italic"/>
                <a:cs typeface="PFDinTextCompPro-Italic"/>
              </a:rPr>
              <a:t>” score</a:t>
            </a:r>
            <a:r>
              <a:rPr lang="en-US" sz="2500" dirty="0">
                <a:latin typeface="PFDinTextCompPro-Italic"/>
                <a:cs typeface="PFDinTextCompPro-Italic"/>
              </a:rPr>
              <a:t> </a:t>
            </a:r>
            <a:r>
              <a:rPr lang="en-US" sz="2500" dirty="0" smtClean="0">
                <a:latin typeface="PFDinTextCompPro-Italic"/>
                <a:cs typeface="PFDinTextCompPro-Italic"/>
              </a:rPr>
              <a:t>by our classification algorithm. To actually make our predictions, we choose a numeric cutoff for classifying as spam.</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An ROC Curve will help us to visualize how well our classifier is doing without having to choose a cutoff!</a:t>
            </a: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Tree>
    <p:extLst>
      <p:ext uri="{BB962C8B-B14F-4D97-AF65-F5344CB8AC3E}">
        <p14:creationId xmlns:p14="http://schemas.microsoft.com/office/powerpoint/2010/main" val="2007477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34</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
        <p:nvSpPr>
          <p:cNvPr id="11" name="TextBox 10"/>
          <p:cNvSpPr txBox="1"/>
          <p:nvPr/>
        </p:nvSpPr>
        <p:spPr>
          <a:xfrm>
            <a:off x="3767137" y="1104900"/>
            <a:ext cx="5257800" cy="3939540"/>
          </a:xfrm>
          <a:prstGeom prst="rect">
            <a:avLst/>
          </a:prstGeom>
          <a:noFill/>
        </p:spPr>
        <p:txBody>
          <a:bodyPr wrap="square" rtlCol="0">
            <a:spAutoFit/>
          </a:bodyPr>
          <a:lstStyle/>
          <a:p>
            <a:pPr algn="l"/>
            <a:r>
              <a:rPr lang="en-US" sz="2500" dirty="0" smtClean="0">
                <a:latin typeface="PFDinTextCompPro-Italic"/>
                <a:cs typeface="PFDinTextCompPro-Italic"/>
              </a:rPr>
              <a:t>The ROC plots the True Positive Rate (TRP)  on the y-axis against the False Positive Rate (FPR) on the x-axis.</a:t>
            </a:r>
          </a:p>
          <a:p>
            <a:pPr algn="l"/>
            <a:endParaRPr lang="en-US" sz="2500" u="sng" dirty="0">
              <a:latin typeface="PFDinTextCompPro-Italic"/>
              <a:cs typeface="PFDinTextCompPro-Italic"/>
            </a:endParaRPr>
          </a:p>
          <a:p>
            <a:pPr algn="l"/>
            <a:r>
              <a:rPr lang="en-US" sz="2500" u="sng" dirty="0" smtClean="0">
                <a:latin typeface="PFDinTextCompPro-Italic"/>
                <a:cs typeface="PFDinTextCompPro-Italic"/>
              </a:rPr>
              <a:t>TPR</a:t>
            </a:r>
            <a:r>
              <a:rPr lang="en-US" sz="2500" dirty="0" smtClean="0">
                <a:latin typeface="PFDinTextCompPro-Italic"/>
                <a:cs typeface="PFDinTextCompPro-Italic"/>
              </a:rPr>
              <a:t>: When actual value is </a:t>
            </a:r>
            <a:r>
              <a:rPr lang="en-US" sz="2500" b="1" dirty="0" smtClean="0">
                <a:latin typeface="PFDinTextCompPro-Italic"/>
                <a:cs typeface="PFDinTextCompPro-Italic"/>
              </a:rPr>
              <a:t>spam</a:t>
            </a:r>
            <a:r>
              <a:rPr lang="en-US" sz="2500" dirty="0" smtClean="0">
                <a:latin typeface="PFDinTextCompPro-Italic"/>
                <a:cs typeface="PFDinTextCompPro-Italic"/>
              </a:rPr>
              <a:t>, how often is prediction </a:t>
            </a:r>
            <a:r>
              <a:rPr lang="en-US" sz="2500" b="1" dirty="0" smtClean="0">
                <a:latin typeface="PFDinTextCompPro-Italic"/>
                <a:cs typeface="PFDinTextCompPro-Italic"/>
              </a:rPr>
              <a:t>correct</a:t>
            </a:r>
            <a:r>
              <a:rPr lang="en-US" sz="2500" dirty="0" smtClean="0">
                <a:latin typeface="PFDinTextCompPro-Italic"/>
                <a:cs typeface="PFDinTextCompPro-Italic"/>
              </a:rPr>
              <a:t>?</a:t>
            </a:r>
          </a:p>
          <a:p>
            <a:pPr algn="l"/>
            <a:endParaRPr lang="en-US" sz="2500" dirty="0" smtClean="0">
              <a:latin typeface="PFDinTextCompPro-Italic"/>
              <a:cs typeface="PFDinTextCompPro-Italic"/>
            </a:endParaRPr>
          </a:p>
          <a:p>
            <a:pPr algn="l"/>
            <a:r>
              <a:rPr lang="en-US" sz="2500" u="sng" dirty="0" smtClean="0">
                <a:latin typeface="PFDinTextCompPro-Italic"/>
                <a:cs typeface="PFDinTextCompPro-Italic"/>
              </a:rPr>
              <a:t>FPR</a:t>
            </a:r>
            <a:r>
              <a:rPr lang="en-US" sz="2500" dirty="0" smtClean="0">
                <a:latin typeface="PFDinTextCompPro-Italic"/>
                <a:cs typeface="PFDinTextCompPro-Italic"/>
              </a:rPr>
              <a:t>: When actual value is </a:t>
            </a:r>
            <a:r>
              <a:rPr lang="en-US" sz="2500" b="1" dirty="0" smtClean="0">
                <a:latin typeface="PFDinTextCompPro-Italic"/>
                <a:cs typeface="PFDinTextCompPro-Italic"/>
              </a:rPr>
              <a:t>ham</a:t>
            </a:r>
            <a:r>
              <a:rPr lang="en-US" sz="2500" dirty="0" smtClean="0">
                <a:latin typeface="PFDinTextCompPro-Italic"/>
                <a:cs typeface="PFDinTextCompPro-Italic"/>
              </a:rPr>
              <a:t>, how often is prediction </a:t>
            </a:r>
            <a:r>
              <a:rPr lang="en-US" sz="2500" b="1" dirty="0" smtClean="0">
                <a:latin typeface="PFDinTextCompPro-Italic"/>
                <a:cs typeface="PFDinTextCompPro-Italic"/>
              </a:rPr>
              <a:t>wrong</a:t>
            </a:r>
            <a:r>
              <a:rPr lang="en-US" sz="2500" dirty="0" smtClean="0">
                <a:latin typeface="PFDinTextCompPro-Italic"/>
                <a:cs typeface="PFDinTextCompPro-Italic"/>
              </a:rPr>
              <a:t>?</a:t>
            </a:r>
          </a:p>
        </p:txBody>
      </p:sp>
    </p:spTree>
    <p:extLst>
      <p:ext uri="{BB962C8B-B14F-4D97-AF65-F5344CB8AC3E}">
        <p14:creationId xmlns:p14="http://schemas.microsoft.com/office/powerpoint/2010/main" val="11171426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1723549"/>
          </a:xfrm>
          <a:prstGeom prst="rect">
            <a:avLst/>
          </a:prstGeom>
          <a:noFill/>
        </p:spPr>
        <p:txBody>
          <a:bodyPr wrap="square" rtlCol="0">
            <a:spAutoFit/>
          </a:bodyPr>
          <a:lstStyle/>
          <a:p>
            <a:pPr algn="l"/>
            <a:r>
              <a:rPr lang="en-US" sz="2400" u="sng" dirty="0" smtClean="0">
                <a:latin typeface="PFDinTextCompPro-Italic"/>
                <a:cs typeface="PFDinTextCompPro-Italic"/>
              </a:rPr>
              <a:t>TPR</a:t>
            </a:r>
            <a:r>
              <a:rPr lang="en-US" sz="2400" dirty="0" smtClean="0">
                <a:latin typeface="PFDinTextCompPro-Italic"/>
                <a:cs typeface="PFDinTextCompPro-Italic"/>
              </a:rPr>
              <a:t>: When actual value is </a:t>
            </a:r>
            <a:r>
              <a:rPr lang="en-US" sz="2400" b="1" dirty="0" smtClean="0">
                <a:latin typeface="PFDinTextCompPro-Italic"/>
                <a:cs typeface="PFDinTextCompPro-Italic"/>
              </a:rPr>
              <a:t>spam</a:t>
            </a:r>
            <a:r>
              <a:rPr lang="en-US" sz="2400" dirty="0" smtClean="0">
                <a:latin typeface="PFDinTextCompPro-Italic"/>
                <a:cs typeface="PFDinTextCompPro-Italic"/>
              </a:rPr>
              <a:t>, how often is prediction </a:t>
            </a:r>
            <a:r>
              <a:rPr lang="en-US" sz="2400" b="1" dirty="0" smtClean="0">
                <a:latin typeface="PFDinTextCompPro-Italic"/>
                <a:cs typeface="PFDinTextCompPro-Italic"/>
              </a:rPr>
              <a:t>correct</a:t>
            </a:r>
            <a:r>
              <a:rPr lang="en-US" sz="2400" dirty="0" smtClean="0">
                <a:latin typeface="PFDinTextCompPro-Italic"/>
                <a:cs typeface="PFDinTextCompPro-Italic"/>
              </a:rPr>
              <a:t>?</a:t>
            </a:r>
          </a:p>
          <a:p>
            <a:pPr algn="l"/>
            <a:endParaRPr lang="en-US" sz="1000" dirty="0" smtClean="0">
              <a:latin typeface="PFDinTextCompPro-Italic"/>
              <a:cs typeface="PFDinTextCompPro-Italic"/>
            </a:endParaRPr>
          </a:p>
          <a:p>
            <a:pPr algn="l"/>
            <a:r>
              <a:rPr lang="en-US" sz="2400" u="sng" dirty="0" smtClean="0">
                <a:latin typeface="PFDinTextCompPro-Italic"/>
                <a:cs typeface="PFDinTextCompPro-Italic"/>
              </a:rPr>
              <a:t>FPR</a:t>
            </a:r>
            <a:r>
              <a:rPr lang="en-US" sz="2400" dirty="0" smtClean="0">
                <a:latin typeface="PFDinTextCompPro-Italic"/>
                <a:cs typeface="PFDinTextCompPro-Italic"/>
              </a:rPr>
              <a:t>: When actual value is </a:t>
            </a:r>
            <a:r>
              <a:rPr lang="en-US" sz="2400" b="1" dirty="0" smtClean="0">
                <a:latin typeface="PFDinTextCompPro-Italic"/>
                <a:cs typeface="PFDinTextCompPro-Italic"/>
              </a:rPr>
              <a:t>ham</a:t>
            </a:r>
            <a:r>
              <a:rPr lang="en-US" sz="2400" dirty="0" smtClean="0">
                <a:latin typeface="PFDinTextCompPro-Italic"/>
                <a:cs typeface="PFDinTextCompPro-Italic"/>
              </a:rPr>
              <a:t>, how often is prediction </a:t>
            </a:r>
            <a:r>
              <a:rPr lang="en-US" sz="2400" b="1" dirty="0" smtClean="0">
                <a:latin typeface="PFDinTextCompPro-Italic"/>
                <a:cs typeface="PFDinTextCompPro-Italic"/>
              </a:rPr>
              <a:t>wrong</a:t>
            </a:r>
            <a:r>
              <a:rPr lang="en-US" sz="2400" dirty="0" smtClean="0">
                <a:latin typeface="PFDinTextCompPro-Italic"/>
                <a:cs typeface="PFDinTextCompPro-Italic"/>
              </a:rPr>
              <a:t>?</a:t>
            </a: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35</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graphicFrame>
        <p:nvGraphicFramePr>
          <p:cNvPr id="6" name="Table 5"/>
          <p:cNvGraphicFramePr>
            <a:graphicFrameLocks noGrp="1"/>
          </p:cNvGraphicFramePr>
          <p:nvPr>
            <p:extLst/>
          </p:nvPr>
        </p:nvGraphicFramePr>
        <p:xfrm>
          <a:off x="3843337" y="3238500"/>
          <a:ext cx="4648200" cy="1447800"/>
        </p:xfrm>
        <a:graphic>
          <a:graphicData uri="http://schemas.openxmlformats.org/drawingml/2006/table">
            <a:tbl>
              <a:tblPr firstRow="1" bandRow="1">
                <a:tableStyleId>{5C22544A-7EE6-4342-B048-85BDC9FD1C3A}</a:tableStyleId>
              </a:tblPr>
              <a:tblGrid>
                <a:gridCol w="685800"/>
                <a:gridCol w="773349"/>
                <a:gridCol w="826851"/>
                <a:gridCol w="685800"/>
                <a:gridCol w="838200"/>
                <a:gridCol w="838200"/>
              </a:tblGrid>
              <a:tr h="266492">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r>
              <a:tr h="266492">
                <a:tc>
                  <a:txBody>
                    <a:bodyPr/>
                    <a:lstStyle/>
                    <a:p>
                      <a:r>
                        <a:rPr lang="en-US" b="1" smtClean="0"/>
                        <a:t>0</a:t>
                      </a:r>
                      <a:endParaRPr lang="en-US" b="1"/>
                    </a:p>
                  </a:txBody>
                  <a:tcPr/>
                </a:tc>
                <a:tc>
                  <a:txBody>
                    <a:bodyPr/>
                    <a:lstStyle/>
                    <a:p>
                      <a:endParaRPr lang="en-US"/>
                    </a:p>
                  </a:txBody>
                  <a:tcPr/>
                </a:tc>
                <a:tc>
                  <a:txBody>
                    <a:bodyPr/>
                    <a:lstStyle/>
                    <a:p>
                      <a:endParaRPr lang="en-US"/>
                    </a:p>
                  </a:txBody>
                  <a:tcPr/>
                </a:tc>
                <a:tc>
                  <a:txBody>
                    <a:bodyPr/>
                    <a:lstStyle/>
                    <a:p>
                      <a:r>
                        <a:rPr lang="en-US" b="1" smtClean="0"/>
                        <a:t>0.50</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0.05</a:t>
                      </a:r>
                      <a:endParaRPr lang="en-US" b="1"/>
                    </a:p>
                  </a:txBody>
                  <a:tcPr/>
                </a:tc>
                <a:tc>
                  <a:txBody>
                    <a:bodyPr/>
                    <a:lstStyle/>
                    <a:p>
                      <a:endParaRPr lang="en-US"/>
                    </a:p>
                  </a:txBody>
                  <a:tcPr/>
                </a:tc>
                <a:tc>
                  <a:txBody>
                    <a:bodyPr/>
                    <a:lstStyle/>
                    <a:p>
                      <a:endParaRPr lang="en-US"/>
                    </a:p>
                  </a:txBody>
                  <a:tcPr/>
                </a:tc>
                <a:tc>
                  <a:txBody>
                    <a:bodyPr/>
                    <a:lstStyle/>
                    <a:p>
                      <a:r>
                        <a:rPr lang="en-US" b="1" smtClean="0"/>
                        <a:t>0.65</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0.15</a:t>
                      </a:r>
                      <a:endParaRPr lang="en-US" b="1"/>
                    </a:p>
                  </a:txBody>
                  <a:tcPr/>
                </a:tc>
                <a:tc>
                  <a:txBody>
                    <a:bodyPr/>
                    <a:lstStyle/>
                    <a:p>
                      <a:endParaRPr lang="en-US"/>
                    </a:p>
                  </a:txBody>
                  <a:tcPr/>
                </a:tc>
                <a:tc>
                  <a:txBody>
                    <a:bodyPr/>
                    <a:lstStyle/>
                    <a:p>
                      <a:endParaRPr lang="en-US"/>
                    </a:p>
                  </a:txBody>
                  <a:tcPr/>
                </a:tc>
                <a:tc>
                  <a:txBody>
                    <a:bodyPr/>
                    <a:lstStyle/>
                    <a:p>
                      <a:r>
                        <a:rPr lang="en-US" b="1" smtClean="0"/>
                        <a:t>0.85</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0.25</a:t>
                      </a:r>
                      <a:endParaRPr lang="en-US" b="1"/>
                    </a:p>
                  </a:txBody>
                  <a:tcPr/>
                </a:tc>
                <a:tc>
                  <a:txBody>
                    <a:bodyPr/>
                    <a:lstStyle/>
                    <a:p>
                      <a:endParaRPr lang="en-US"/>
                    </a:p>
                  </a:txBody>
                  <a:tcPr/>
                </a:tc>
                <a:tc>
                  <a:txBody>
                    <a:bodyPr/>
                    <a:lstStyle/>
                    <a:p>
                      <a:endParaRPr lang="en-US"/>
                    </a:p>
                  </a:txBody>
                  <a:tcPr/>
                </a:tc>
                <a:tc>
                  <a:txBody>
                    <a:bodyPr/>
                    <a:lstStyle/>
                    <a:p>
                      <a:r>
                        <a:rPr lang="en-US" b="1" smtClean="0"/>
                        <a:t>1</a:t>
                      </a:r>
                      <a:endParaRPr lang="en-US" b="1"/>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501228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1723549"/>
          </a:xfrm>
          <a:prstGeom prst="rect">
            <a:avLst/>
          </a:prstGeom>
          <a:noFill/>
        </p:spPr>
        <p:txBody>
          <a:bodyPr wrap="square" rtlCol="0">
            <a:spAutoFit/>
          </a:bodyPr>
          <a:lstStyle/>
          <a:p>
            <a:pPr algn="l"/>
            <a:r>
              <a:rPr lang="en-US" sz="2400" u="sng" smtClean="0">
                <a:latin typeface="PFDinTextCompPro-Italic"/>
                <a:cs typeface="PFDinTextCompPro-Italic"/>
              </a:rPr>
              <a:t>TPR</a:t>
            </a:r>
            <a:r>
              <a:rPr lang="en-US" sz="2400" smtClean="0">
                <a:latin typeface="PFDinTextCompPro-Italic"/>
                <a:cs typeface="PFDinTextCompPro-Italic"/>
              </a:rPr>
              <a:t>: When actual value is </a:t>
            </a:r>
            <a:r>
              <a:rPr lang="en-US" sz="2400" b="1" smtClean="0">
                <a:latin typeface="PFDinTextCompPro-Italic"/>
                <a:cs typeface="PFDinTextCompPro-Italic"/>
              </a:rPr>
              <a:t>spam</a:t>
            </a:r>
            <a:r>
              <a:rPr lang="en-US" sz="2400" smtClean="0">
                <a:latin typeface="PFDinTextCompPro-Italic"/>
                <a:cs typeface="PFDinTextCompPro-Italic"/>
              </a:rPr>
              <a:t>, how often is prediction </a:t>
            </a:r>
            <a:r>
              <a:rPr lang="en-US" sz="2400" b="1" smtClean="0">
                <a:latin typeface="PFDinTextCompPro-Italic"/>
                <a:cs typeface="PFDinTextCompPro-Italic"/>
              </a:rPr>
              <a:t>correct</a:t>
            </a:r>
            <a:r>
              <a:rPr lang="en-US" sz="2400" smtClean="0">
                <a:latin typeface="PFDinTextCompPro-Italic"/>
                <a:cs typeface="PFDinTextCompPro-Italic"/>
              </a:rPr>
              <a:t>?</a:t>
            </a:r>
          </a:p>
          <a:p>
            <a:pPr algn="l"/>
            <a:endParaRPr lang="en-US" sz="1000" smtClean="0">
              <a:latin typeface="PFDinTextCompPro-Italic"/>
              <a:cs typeface="PFDinTextCompPro-Italic"/>
            </a:endParaRPr>
          </a:p>
          <a:p>
            <a:pPr algn="l"/>
            <a:r>
              <a:rPr lang="en-US" sz="2400" u="sng" smtClean="0">
                <a:latin typeface="PFDinTextCompPro-Italic"/>
                <a:cs typeface="PFDinTextCompPro-Italic"/>
              </a:rPr>
              <a:t>FPR</a:t>
            </a:r>
            <a:r>
              <a:rPr lang="en-US" sz="2400" smtClean="0">
                <a:latin typeface="PFDinTextCompPro-Italic"/>
                <a:cs typeface="PFDinTextCompPro-Italic"/>
              </a:rPr>
              <a:t>: When actual value is </a:t>
            </a:r>
            <a:r>
              <a:rPr lang="en-US" sz="2400" b="1" smtClean="0">
                <a:latin typeface="PFDinTextCompPro-Italic"/>
                <a:cs typeface="PFDinTextCompPro-Italic"/>
              </a:rPr>
              <a:t>ham</a:t>
            </a:r>
            <a:r>
              <a:rPr lang="en-US" sz="2400" smtClean="0">
                <a:latin typeface="PFDinTextCompPro-Italic"/>
                <a:cs typeface="PFDinTextCompPro-Italic"/>
              </a:rPr>
              <a:t>, how often is prediction </a:t>
            </a:r>
            <a:r>
              <a:rPr lang="en-US" sz="2400" b="1" smtClean="0">
                <a:latin typeface="PFDinTextCompPro-Italic"/>
                <a:cs typeface="PFDinTextCompPro-Italic"/>
              </a:rPr>
              <a:t>wrong</a:t>
            </a:r>
            <a:r>
              <a:rPr lang="en-US" sz="2400" smtClean="0">
                <a:latin typeface="PFDinTextCompPro-Italic"/>
                <a:cs typeface="PFDinTextCompPro-Italic"/>
              </a:rPr>
              <a:t>?</a:t>
            </a:r>
            <a:endParaRPr lang="en-US" sz="2400" dirty="0" smtClean="0">
              <a:latin typeface="PFDinTextCompPro-Italic"/>
              <a:cs typeface="PFDinTextCompPro-Italic"/>
            </a:endParaRP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36</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graphicFrame>
        <p:nvGraphicFramePr>
          <p:cNvPr id="6" name="Table 5"/>
          <p:cNvGraphicFramePr>
            <a:graphicFrameLocks noGrp="1"/>
          </p:cNvGraphicFramePr>
          <p:nvPr>
            <p:extLst/>
          </p:nvPr>
        </p:nvGraphicFramePr>
        <p:xfrm>
          <a:off x="3843337" y="3238500"/>
          <a:ext cx="4648200" cy="1447800"/>
        </p:xfrm>
        <a:graphic>
          <a:graphicData uri="http://schemas.openxmlformats.org/drawingml/2006/table">
            <a:tbl>
              <a:tblPr firstRow="1" bandRow="1">
                <a:tableStyleId>{5C22544A-7EE6-4342-B048-85BDC9FD1C3A}</a:tableStyleId>
              </a:tblPr>
              <a:tblGrid>
                <a:gridCol w="685800"/>
                <a:gridCol w="773349"/>
                <a:gridCol w="826851"/>
                <a:gridCol w="685800"/>
                <a:gridCol w="838200"/>
                <a:gridCol w="838200"/>
              </a:tblGrid>
              <a:tr h="266492">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r>
              <a:tr h="266492">
                <a:tc>
                  <a:txBody>
                    <a:bodyPr/>
                    <a:lstStyle/>
                    <a:p>
                      <a:r>
                        <a:rPr lang="en-US" b="1" smtClean="0"/>
                        <a:t>0</a:t>
                      </a:r>
                      <a:endParaRPr lang="en-US" b="1"/>
                    </a:p>
                  </a:txBody>
                  <a:tcPr/>
                </a:tc>
                <a:tc>
                  <a:txBody>
                    <a:bodyPr/>
                    <a:lstStyle/>
                    <a:p>
                      <a:r>
                        <a:rPr lang="en-US" smtClean="0"/>
                        <a:t>1</a:t>
                      </a:r>
                      <a:endParaRPr lang="en-US"/>
                    </a:p>
                  </a:txBody>
                  <a:tcPr/>
                </a:tc>
                <a:tc>
                  <a:txBody>
                    <a:bodyPr/>
                    <a:lstStyle/>
                    <a:p>
                      <a:r>
                        <a:rPr lang="en-US" smtClean="0"/>
                        <a:t>1</a:t>
                      </a:r>
                      <a:endParaRPr lang="en-US"/>
                    </a:p>
                  </a:txBody>
                  <a:tcPr/>
                </a:tc>
                <a:tc>
                  <a:txBody>
                    <a:bodyPr/>
                    <a:lstStyle/>
                    <a:p>
                      <a:r>
                        <a:rPr lang="en-US" b="1" smtClean="0"/>
                        <a:t>0.50</a:t>
                      </a:r>
                      <a:endParaRPr lang="en-US" b="1"/>
                    </a:p>
                  </a:txBody>
                  <a:tcPr/>
                </a:tc>
                <a:tc>
                  <a:txBody>
                    <a:bodyPr/>
                    <a:lstStyle/>
                    <a:p>
                      <a:r>
                        <a:rPr lang="en-US" smtClean="0"/>
                        <a:t>0.75</a:t>
                      </a:r>
                      <a:endParaRPr lang="en-US"/>
                    </a:p>
                  </a:txBody>
                  <a:tcPr/>
                </a:tc>
                <a:tc>
                  <a:txBody>
                    <a:bodyPr/>
                    <a:lstStyle/>
                    <a:p>
                      <a:r>
                        <a:rPr lang="en-US" smtClean="0"/>
                        <a:t>0.25</a:t>
                      </a:r>
                      <a:endParaRPr lang="en-US"/>
                    </a:p>
                  </a:txBody>
                  <a:tcPr/>
                </a:tc>
              </a:tr>
              <a:tr h="266492">
                <a:tc>
                  <a:txBody>
                    <a:bodyPr/>
                    <a:lstStyle/>
                    <a:p>
                      <a:r>
                        <a:rPr lang="en-US" b="1" smtClean="0"/>
                        <a:t>0.05</a:t>
                      </a:r>
                      <a:endParaRPr lang="en-US" b="1"/>
                    </a:p>
                  </a:txBody>
                  <a:tcPr/>
                </a:tc>
                <a:tc>
                  <a:txBody>
                    <a:bodyPr/>
                    <a:lstStyle/>
                    <a:p>
                      <a:r>
                        <a:rPr lang="en-US" smtClean="0"/>
                        <a:t>1</a:t>
                      </a:r>
                      <a:endParaRPr lang="en-US"/>
                    </a:p>
                  </a:txBody>
                  <a:tcPr/>
                </a:tc>
                <a:tc>
                  <a:txBody>
                    <a:bodyPr/>
                    <a:lstStyle/>
                    <a:p>
                      <a:r>
                        <a:rPr lang="en-US" smtClean="0"/>
                        <a:t>0.75</a:t>
                      </a:r>
                      <a:endParaRPr lang="en-US"/>
                    </a:p>
                  </a:txBody>
                  <a:tcPr/>
                </a:tc>
                <a:tc>
                  <a:txBody>
                    <a:bodyPr/>
                    <a:lstStyle/>
                    <a:p>
                      <a:r>
                        <a:rPr lang="en-US" b="1" smtClean="0"/>
                        <a:t>0.65</a:t>
                      </a:r>
                      <a:endParaRPr lang="en-US" b="1"/>
                    </a:p>
                  </a:txBody>
                  <a:tcPr/>
                </a:tc>
                <a:tc>
                  <a:txBody>
                    <a:bodyPr/>
                    <a:lstStyle/>
                    <a:p>
                      <a:r>
                        <a:rPr lang="en-US" smtClean="0"/>
                        <a:t>0.5</a:t>
                      </a:r>
                      <a:endParaRPr lang="en-US"/>
                    </a:p>
                  </a:txBody>
                  <a:tcPr/>
                </a:tc>
                <a:tc>
                  <a:txBody>
                    <a:bodyPr/>
                    <a:lstStyle/>
                    <a:p>
                      <a:r>
                        <a:rPr lang="en-US" smtClean="0"/>
                        <a:t>0</a:t>
                      </a:r>
                      <a:endParaRPr lang="en-US"/>
                    </a:p>
                  </a:txBody>
                  <a:tcPr/>
                </a:tc>
              </a:tr>
              <a:tr h="266492">
                <a:tc>
                  <a:txBody>
                    <a:bodyPr/>
                    <a:lstStyle/>
                    <a:p>
                      <a:r>
                        <a:rPr lang="en-US" b="1" smtClean="0"/>
                        <a:t>0.15</a:t>
                      </a:r>
                      <a:endParaRPr lang="en-US" b="1"/>
                    </a:p>
                  </a:txBody>
                  <a:tcPr/>
                </a:tc>
                <a:tc>
                  <a:txBody>
                    <a:bodyPr/>
                    <a:lstStyle/>
                    <a:p>
                      <a:r>
                        <a:rPr lang="en-US" smtClean="0"/>
                        <a:t>1</a:t>
                      </a:r>
                      <a:endParaRPr lang="en-US"/>
                    </a:p>
                  </a:txBody>
                  <a:tcPr/>
                </a:tc>
                <a:tc>
                  <a:txBody>
                    <a:bodyPr/>
                    <a:lstStyle/>
                    <a:p>
                      <a:r>
                        <a:rPr lang="en-US" smtClean="0"/>
                        <a:t>0.5</a:t>
                      </a:r>
                      <a:endParaRPr lang="en-US"/>
                    </a:p>
                  </a:txBody>
                  <a:tcPr/>
                </a:tc>
                <a:tc>
                  <a:txBody>
                    <a:bodyPr/>
                    <a:lstStyle/>
                    <a:p>
                      <a:r>
                        <a:rPr lang="en-US" b="1" smtClean="0"/>
                        <a:t>0.85</a:t>
                      </a:r>
                      <a:endParaRPr lang="en-US" b="1"/>
                    </a:p>
                  </a:txBody>
                  <a:tcPr/>
                </a:tc>
                <a:tc>
                  <a:txBody>
                    <a:bodyPr/>
                    <a:lstStyle/>
                    <a:p>
                      <a:r>
                        <a:rPr lang="en-US" smtClean="0"/>
                        <a:t>0.25</a:t>
                      </a:r>
                      <a:endParaRPr lang="en-US"/>
                    </a:p>
                  </a:txBody>
                  <a:tcPr/>
                </a:tc>
                <a:tc>
                  <a:txBody>
                    <a:bodyPr/>
                    <a:lstStyle/>
                    <a:p>
                      <a:r>
                        <a:rPr lang="en-US" smtClean="0"/>
                        <a:t>0</a:t>
                      </a:r>
                      <a:endParaRPr lang="en-US"/>
                    </a:p>
                  </a:txBody>
                  <a:tcPr/>
                </a:tc>
              </a:tr>
              <a:tr h="266492">
                <a:tc>
                  <a:txBody>
                    <a:bodyPr/>
                    <a:lstStyle/>
                    <a:p>
                      <a:r>
                        <a:rPr lang="en-US" b="1" smtClean="0"/>
                        <a:t>0.25</a:t>
                      </a:r>
                      <a:endParaRPr lang="en-US" b="1"/>
                    </a:p>
                  </a:txBody>
                  <a:tcPr/>
                </a:tc>
                <a:tc>
                  <a:txBody>
                    <a:bodyPr/>
                    <a:lstStyle/>
                    <a:p>
                      <a:r>
                        <a:rPr lang="en-US" smtClean="0"/>
                        <a:t>1</a:t>
                      </a:r>
                      <a:endParaRPr lang="en-US"/>
                    </a:p>
                  </a:txBody>
                  <a:tcPr/>
                </a:tc>
                <a:tc>
                  <a:txBody>
                    <a:bodyPr/>
                    <a:lstStyle/>
                    <a:p>
                      <a:r>
                        <a:rPr lang="en-US" smtClean="0"/>
                        <a:t>0.25</a:t>
                      </a:r>
                      <a:endParaRPr lang="en-US"/>
                    </a:p>
                  </a:txBody>
                  <a:tcPr/>
                </a:tc>
                <a:tc>
                  <a:txBody>
                    <a:bodyPr/>
                    <a:lstStyle/>
                    <a:p>
                      <a:r>
                        <a:rPr lang="en-US" b="1" smtClean="0"/>
                        <a:t>1</a:t>
                      </a:r>
                      <a:endParaRPr lang="en-US" b="1"/>
                    </a:p>
                  </a:txBody>
                  <a:tcPr/>
                </a:tc>
                <a:tc>
                  <a:txBody>
                    <a:bodyPr/>
                    <a:lstStyle/>
                    <a:p>
                      <a:r>
                        <a:rPr lang="en-US" smtClean="0"/>
                        <a:t>0</a:t>
                      </a:r>
                      <a:endParaRPr lang="en-US"/>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9908929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24537" y="952500"/>
            <a:ext cx="1524000" cy="553998"/>
          </a:xfrm>
          <a:prstGeom prst="rect">
            <a:avLst/>
          </a:prstGeom>
          <a:noFill/>
        </p:spPr>
        <p:txBody>
          <a:bodyPr wrap="square" rtlCol="0">
            <a:spAutoFit/>
          </a:bodyPr>
          <a:lstStyle/>
          <a:p>
            <a:pPr algn="l"/>
            <a:r>
              <a:rPr lang="en-US" sz="3000" smtClean="0">
                <a:latin typeface="PFDinTextCompPro-Italic"/>
                <a:cs typeface="PFDinTextCompPro-Italic"/>
              </a:rPr>
              <a:t>ROC Curve</a:t>
            </a:r>
            <a:endParaRPr lang="en-US" sz="3000" dirty="0" smtClean="0">
              <a:latin typeface="PFDinTextCompPro-Italic"/>
              <a:cs typeface="PFDinTextCompPro-Italic"/>
            </a:endParaRP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37</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
        <p:nvSpPr>
          <p:cNvPr id="7" name="TextBox 6"/>
          <p:cNvSpPr txBox="1"/>
          <p:nvPr/>
        </p:nvSpPr>
        <p:spPr>
          <a:xfrm>
            <a:off x="6510337" y="4741902"/>
            <a:ext cx="1066800" cy="553998"/>
          </a:xfrm>
          <a:prstGeom prst="rect">
            <a:avLst/>
          </a:prstGeom>
          <a:noFill/>
        </p:spPr>
        <p:txBody>
          <a:bodyPr wrap="square" rtlCol="0">
            <a:spAutoFit/>
          </a:bodyPr>
          <a:lstStyle/>
          <a:p>
            <a:pPr algn="l"/>
            <a:r>
              <a:rPr lang="en-US" sz="3000" dirty="0" smtClean="0">
                <a:latin typeface="PFDinTextCompPro-Italic"/>
                <a:cs typeface="PFDinTextCompPro-Italic"/>
              </a:rPr>
              <a:t>FPR</a:t>
            </a:r>
          </a:p>
        </p:txBody>
      </p:sp>
      <p:sp>
        <p:nvSpPr>
          <p:cNvPr id="9" name="TextBox 8"/>
          <p:cNvSpPr txBox="1"/>
          <p:nvPr/>
        </p:nvSpPr>
        <p:spPr>
          <a:xfrm>
            <a:off x="4148137" y="2760702"/>
            <a:ext cx="685800" cy="553998"/>
          </a:xfrm>
          <a:prstGeom prst="rect">
            <a:avLst/>
          </a:prstGeom>
          <a:noFill/>
        </p:spPr>
        <p:txBody>
          <a:bodyPr wrap="square" rtlCol="0">
            <a:spAutoFit/>
          </a:bodyPr>
          <a:lstStyle/>
          <a:p>
            <a:pPr algn="l"/>
            <a:r>
              <a:rPr lang="en-US" sz="3000" dirty="0" smtClean="0">
                <a:latin typeface="PFDinTextCompPro-Italic"/>
                <a:cs typeface="PFDinTextCompPro-Italic"/>
              </a:rPr>
              <a:t>TPR</a:t>
            </a: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299" b="5669"/>
          <a:stretch/>
        </p:blipFill>
        <p:spPr bwMode="auto">
          <a:xfrm>
            <a:off x="4800585" y="1496268"/>
            <a:ext cx="3462352" cy="326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1923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631764"/>
          </a:xfrm>
          <a:prstGeom prst="rect">
            <a:avLst/>
          </a:prstGeom>
          <a:noFill/>
        </p:spPr>
        <p:txBody>
          <a:bodyPr wrap="square" rtlCol="0">
            <a:spAutoFit/>
          </a:bodyPr>
          <a:lstStyle/>
          <a:p>
            <a:pPr algn="l"/>
            <a:r>
              <a:rPr lang="en-US" sz="2300" b="1"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a:t>
            </a:r>
            <a:r>
              <a:rPr lang="en-US" sz="2300" b="1" dirty="0" smtClean="0">
                <a:latin typeface="PFDinTextCompPro-Italic"/>
                <a:cs typeface="PFDinTextCompPro-Italic"/>
              </a:rPr>
              <a:t>This universe is known as the</a:t>
            </a:r>
            <a:r>
              <a:rPr lang="en-US" sz="2300" dirty="0" smtClean="0">
                <a:latin typeface="PFDinTextCompPro-Italic"/>
                <a:cs typeface="PFDinTextCompPro-Italic"/>
              </a:rPr>
              <a:t>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a:t>
            </a:r>
            <a:r>
              <a:rPr lang="en-US" sz="2300" b="1" dirty="0" smtClean="0">
                <a:latin typeface="PFDinTextCompPro-Italic"/>
                <a:cs typeface="PFDinTextCompPro-Italic"/>
              </a:rPr>
              <a:t>What are the mutually exclusive events that make up the sample space for a coin flip?</a:t>
            </a:r>
          </a:p>
        </p:txBody>
      </p:sp>
    </p:spTree>
    <p:extLst>
      <p:ext uri="{BB962C8B-B14F-4D97-AF65-F5344CB8AC3E}">
        <p14:creationId xmlns:p14="http://schemas.microsoft.com/office/powerpoint/2010/main" val="12092992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985707"/>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a:p>
            <a:pPr algn="l"/>
            <a:r>
              <a:rPr lang="en-US" sz="2300" dirty="0" smtClean="0">
                <a:latin typeface="PFDinTextCompPro-Italic"/>
                <a:cs typeface="PFDinTextCompPro-Italic"/>
              </a:rPr>
              <a:t>A: Heads and tails</a:t>
            </a:r>
          </a:p>
        </p:txBody>
      </p:sp>
    </p:spTree>
    <p:extLst>
      <p:ext uri="{BB962C8B-B14F-4D97-AF65-F5344CB8AC3E}">
        <p14:creationId xmlns:p14="http://schemas.microsoft.com/office/powerpoint/2010/main" val="1811361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477875"/>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endParaRPr lang="en-US" sz="2000" dirty="0" smtClean="0">
              <a:latin typeface="PFDinTextCompPro-Italic"/>
              <a:cs typeface="PFDinTextCompPro-Italic"/>
            </a:endParaRP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p:txBody>
      </p:sp>
    </p:spTree>
    <p:extLst>
      <p:ext uri="{BB962C8B-B14F-4D97-AF65-F5344CB8AC3E}">
        <p14:creationId xmlns:p14="http://schemas.microsoft.com/office/powerpoint/2010/main" val="4636993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785652"/>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r>
              <a:rPr lang="en-US" sz="2000" dirty="0" smtClean="0">
                <a:latin typeface="PFDinTextCompPro-Italic"/>
                <a:cs typeface="PFDinTextCompPro-Italic"/>
              </a:rPr>
              <a:t>A: P(A) = 25/100</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a:p>
            <a:pPr algn="l"/>
            <a:r>
              <a:rPr lang="en-US" sz="2000" dirty="0" smtClean="0">
                <a:latin typeface="PFDinTextCompPro-Italic"/>
                <a:cs typeface="PFDinTextCompPro-Italic"/>
              </a:rPr>
              <a:t>A: 1</a:t>
            </a:r>
          </a:p>
        </p:txBody>
      </p:sp>
    </p:spTree>
    <p:extLst>
      <p:ext uri="{BB962C8B-B14F-4D97-AF65-F5344CB8AC3E}">
        <p14:creationId xmlns:p14="http://schemas.microsoft.com/office/powerpoint/2010/main" val="3840765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104900"/>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This represents the same set of people, except everyone in the study is given a test. Event “B” is everyone in the study for whom the test is positive.</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portion of the diagram represents the subset of people with a negative test?</a:t>
            </a:r>
          </a:p>
          <a:p>
            <a:pPr algn="l"/>
            <a:r>
              <a:rPr lang="en-US" sz="2300" dirty="0" smtClean="0">
                <a:latin typeface="PFDinTextCompPro-Italic"/>
                <a:cs typeface="PFDinTextCompPro-Italic"/>
              </a:rPr>
              <a:t>A: The white area between the smaller circle and the larger circle.</a:t>
            </a:r>
          </a:p>
        </p:txBody>
      </p:sp>
    </p:spTree>
    <p:extLst>
      <p:ext uri="{BB962C8B-B14F-4D97-AF65-F5344CB8AC3E}">
        <p14:creationId xmlns:p14="http://schemas.microsoft.com/office/powerpoint/2010/main" val="28812161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923878"/>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endParaRPr lang="en-US" sz="2300" dirty="0" smtClean="0">
              <a:latin typeface="PFDinTextCompPro-Italic"/>
              <a:cs typeface="PFDinTextCompPro-Italic"/>
            </a:endParaRPr>
          </a:p>
        </p:txBody>
      </p:sp>
    </p:spTree>
    <p:extLst>
      <p:ext uri="{BB962C8B-B14F-4D97-AF65-F5344CB8AC3E}">
        <p14:creationId xmlns:p14="http://schemas.microsoft.com/office/powerpoint/2010/main" val="40087983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15782</TotalTime>
  <Pages>0</Pages>
  <Words>2755</Words>
  <Characters>0</Characters>
  <Application>Microsoft Macintosh PowerPoint</Application>
  <PresentationFormat>Custom</PresentationFormat>
  <Lines>0</Lines>
  <Paragraphs>469</Paragraphs>
  <Slides>37</Slides>
  <Notes>34</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GA_Instructor_Template_Deck</vt:lpstr>
      <vt:lpstr>Agenda</vt:lpstr>
      <vt:lpstr>DATA SCIENCE naive bayes classification and roc/auc curves</vt:lpstr>
      <vt:lpstr>   I. probability and Bayes’ Theorem iI. Naïve Bayes classification iii. ROC AUC curves</vt:lpstr>
      <vt:lpstr> I. probability And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 Naïve bayes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Iii. ROC AUC curves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Viktoriya Andonova</cp:lastModifiedBy>
  <cp:revision>2277</cp:revision>
  <cp:lastPrinted>2013-03-31T16:37:02Z</cp:lastPrinted>
  <dcterms:modified xsi:type="dcterms:W3CDTF">2016-05-11T03:57:25Z</dcterms:modified>
</cp:coreProperties>
</file>