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7" Type="http://schemas.openxmlformats.org/officeDocument/2006/relationships/image" Target="../media/image20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image" Target="../media/image2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jpg"/><Relationship Id="rId6" Type="http://schemas.openxmlformats.org/officeDocument/2006/relationships/image" Target="../media/image3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Inspection and quality control</a:t>
            </a:r>
          </a:p>
        </p:txBody>
      </p:sp>
      <p:pic>
        <p:nvPicPr>
          <p:cNvPr id="3" name="Picture 2" descr="GSE125881_prepare_inspect_elbo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2857500" cy="2286000"/>
          </a:xfrm>
          <a:prstGeom prst="rect">
            <a:avLst/>
          </a:prstGeom>
        </p:spPr>
      </p:pic>
      <p:pic>
        <p:nvPicPr>
          <p:cNvPr id="4" name="Picture 3" descr="GSE125881_prepare_vlnplot_quality_control_standard_origina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00400"/>
            <a:ext cx="3657600" cy="2286000"/>
          </a:xfrm>
          <a:prstGeom prst="rect">
            <a:avLst/>
          </a:prstGeom>
        </p:spPr>
      </p:pic>
      <p:pic>
        <p:nvPicPr>
          <p:cNvPr id="5" name="Picture 4" descr="GSE125881_prepare_varplt_labele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486400"/>
            <a:ext cx="2286000" cy="2286000"/>
          </a:xfrm>
          <a:prstGeom prst="rect">
            <a:avLst/>
          </a:prstGeom>
        </p:spPr>
      </p:pic>
      <p:pic>
        <p:nvPicPr>
          <p:cNvPr id="6" name="Picture 5" descr="GSE125881_prepare_inspect_clusterin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UMAPs for cell annotations</a:t>
            </a:r>
          </a:p>
        </p:txBody>
      </p:sp>
      <p:pic>
        <p:nvPicPr>
          <p:cNvPr id="3" name="Picture 2" descr="GSE125881_prepare_umap_grou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566160" cy="2743200"/>
          </a:xfrm>
          <a:prstGeom prst="rect">
            <a:avLst/>
          </a:prstGeom>
        </p:spPr>
      </p:pic>
      <p:pic>
        <p:nvPicPr>
          <p:cNvPr id="4" name="Picture 3" descr="GSE125881_prepare_umap_timepoin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prepare_umap_phas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prepare_umap_predicted_monaco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914400"/>
            <a:ext cx="4114800" cy="2743200"/>
          </a:xfrm>
          <a:prstGeom prst="rect">
            <a:avLst/>
          </a:prstGeom>
        </p:spPr>
      </p:pic>
      <p:pic>
        <p:nvPicPr>
          <p:cNvPr id="7" name="Picture 6" descr="GSE125881_prepare_barplot_phase_group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429000" cy="2743200"/>
          </a:xfrm>
          <a:prstGeom prst="rect">
            <a:avLst/>
          </a:prstGeom>
        </p:spPr>
      </p:pic>
      <p:pic>
        <p:nvPicPr>
          <p:cNvPr id="8" name="Picture 7" descr="GSE125881_prepare_barplot_monaco_group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UMAPs for cell states</a:t>
            </a:r>
          </a:p>
        </p:txBody>
      </p:sp>
      <p:pic>
        <p:nvPicPr>
          <p:cNvPr id="3" name="Picture 2" descr="GSE125881_prepare_umap_sig_activ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5881_prepare_umap_sig_anerg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prepare_umap_sig_senescenc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prepare_umap_sig_stemnes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UMAPs for exhaustion scores</a:t>
            </a:r>
          </a:p>
        </p:txBody>
      </p:sp>
      <p:pic>
        <p:nvPicPr>
          <p:cNvPr id="3" name="Picture 2" descr="GSE125881_prepare_umap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5881_prepare_umap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prepare_umap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prepare_umap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25881_prepare_umap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25881_prepare_umap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Pseudo-bulk exhaustion scores</a:t>
            </a:r>
          </a:p>
        </p:txBody>
      </p:sp>
      <p:pic>
        <p:nvPicPr>
          <p:cNvPr id="3" name="Picture 2" descr="GSE125881_query_agg_aggplot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5881_query_agg_aggplot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query_agg_aggplot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query_agg_aggplot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25881_query_agg_aggplot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25881_query_agg_aggplot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Pseudo-bulk immune checkpoint expression levels</a:t>
            </a:r>
          </a:p>
        </p:txBody>
      </p:sp>
      <p:pic>
        <p:nvPicPr>
          <p:cNvPr id="3" name="Picture 2" descr="GSE125881_query_agg_aggplot_PDCD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5881_query_agg_aggplot_HAVCR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query_agg_aggplot_LAG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query_agg_aggplot_CTLA4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25881_query_agg_aggplot_NT5E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Violin plots for canonical exhaustion markers</a:t>
            </a:r>
          </a:p>
        </p:txBody>
      </p:sp>
      <p:pic>
        <p:nvPicPr>
          <p:cNvPr id="3" name="Picture 2" descr="GSE125881_prepare_vlnplot_group_exhaustion_marker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75360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5029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Gene and corresponding protein</a:t>
            </a:r>
          </a:p>
          <a:p>
            <a:r>
              <a:t>PDCD1 encodes PD-1</a:t>
            </a:r>
          </a:p>
          <a:p>
            <a:r>
              <a:t>HAVCR2 encodes TIM-3</a:t>
            </a:r>
          </a:p>
          <a:p>
            <a:r>
              <a:t>LAG3 encodes LAG-3</a:t>
            </a:r>
          </a:p>
          <a:p>
            <a:r>
              <a:t>CTLA4 encodes CTLA-4</a:t>
            </a:r>
          </a:p>
          <a:p>
            <a:r>
              <a:t>NT5E encodes CD73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