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7.jpg"/><Relationship Id="rId6" Type="http://schemas.openxmlformats.org/officeDocument/2006/relationships/image" Target="../media/image18.jpg"/><Relationship Id="rId7" Type="http://schemas.openxmlformats.org/officeDocument/2006/relationships/image" Target="../media/image1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5" Type="http://schemas.openxmlformats.org/officeDocument/2006/relationships/image" Target="../media/image23.jpg"/><Relationship Id="rId6" Type="http://schemas.openxmlformats.org/officeDocument/2006/relationships/image" Target="../media/image24.jpg"/><Relationship Id="rId7" Type="http://schemas.openxmlformats.org/officeDocument/2006/relationships/image" Target="../media/image25.jpg"/><Relationship Id="rId8" Type="http://schemas.openxmlformats.org/officeDocument/2006/relationships/image" Target="../media/image26.jpg"/><Relationship Id="rId9" Type="http://schemas.openxmlformats.org/officeDocument/2006/relationships/image" Target="../media/image27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Relationship Id="rId3" Type="http://schemas.openxmlformats.org/officeDocument/2006/relationships/image" Target="../media/image29.jpg"/><Relationship Id="rId4" Type="http://schemas.openxmlformats.org/officeDocument/2006/relationships/image" Target="../media/image30.jpg"/><Relationship Id="rId5" Type="http://schemas.openxmlformats.org/officeDocument/2006/relationships/image" Target="../media/image31.jpg"/><Relationship Id="rId6" Type="http://schemas.openxmlformats.org/officeDocument/2006/relationships/image" Target="../media/image32.jpg"/><Relationship Id="rId7" Type="http://schemas.openxmlformats.org/officeDocument/2006/relationships/image" Target="../media/image33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Relationship Id="rId3" Type="http://schemas.openxmlformats.org/officeDocument/2006/relationships/image" Target="../media/image35.jpg"/><Relationship Id="rId4" Type="http://schemas.openxmlformats.org/officeDocument/2006/relationships/image" Target="../media/image36.jpg"/><Relationship Id="rId5" Type="http://schemas.openxmlformats.org/officeDocument/2006/relationships/image" Target="../media/image37.jpg"/><Relationship Id="rId6" Type="http://schemas.openxmlformats.org/officeDocument/2006/relationships/image" Target="../media/image38.jpg"/><Relationship Id="rId7" Type="http://schemas.openxmlformats.org/officeDocument/2006/relationships/image" Target="../media/image39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GSE136874: comparison of CD19 and GD2 CAR T cells on day 10 in culture</a:t>
            </a:r>
          </a:p>
          <a:p>
            <a:r>
              <a:t>Inspection and quality control</a:t>
            </a:r>
          </a:p>
        </p:txBody>
      </p:sp>
      <p:pic>
        <p:nvPicPr>
          <p:cNvPr id="3" name="Picture 2" descr="GSE136874_prepare_inspect_elbow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2857500" cy="2286000"/>
          </a:xfrm>
          <a:prstGeom prst="rect">
            <a:avLst/>
          </a:prstGeom>
        </p:spPr>
      </p:pic>
      <p:pic>
        <p:nvPicPr>
          <p:cNvPr id="4" name="Picture 3" descr="GSE136874_prepare_vlnplot_quality_control_standard_original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200400"/>
            <a:ext cx="3657600" cy="2286000"/>
          </a:xfrm>
          <a:prstGeom prst="rect">
            <a:avLst/>
          </a:prstGeom>
        </p:spPr>
      </p:pic>
      <p:pic>
        <p:nvPicPr>
          <p:cNvPr id="5" name="Picture 4" descr="GSE136874_prepare_varplt_labeled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5486400"/>
            <a:ext cx="2857500" cy="2286000"/>
          </a:xfrm>
          <a:prstGeom prst="rect">
            <a:avLst/>
          </a:prstGeom>
        </p:spPr>
      </p:pic>
      <p:pic>
        <p:nvPicPr>
          <p:cNvPr id="6" name="Picture 5" descr="GSE136874_prepare_inspect_clustering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91440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GSE136874: comparison of CD19 and GD2 CAR T cells on day 10 in culture</a:t>
            </a:r>
          </a:p>
          <a:p>
            <a:r>
              <a:t>UMAPs for cell annotations</a:t>
            </a:r>
          </a:p>
        </p:txBody>
      </p:sp>
      <p:pic>
        <p:nvPicPr>
          <p:cNvPr id="3" name="Picture 2" descr="GSE136874_prepare_umap_CA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291840" cy="2743200"/>
          </a:xfrm>
          <a:prstGeom prst="rect">
            <a:avLst/>
          </a:prstGeom>
        </p:spPr>
      </p:pic>
      <p:pic>
        <p:nvPicPr>
          <p:cNvPr id="4" name="Picture 3" descr="GSE136874_prepare_umap_phase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3291840" cy="2743200"/>
          </a:xfrm>
          <a:prstGeom prst="rect">
            <a:avLst/>
          </a:prstGeom>
        </p:spPr>
      </p:pic>
      <p:pic>
        <p:nvPicPr>
          <p:cNvPr id="5" name="Picture 4" descr="GSE136874_prepare_umap_predicted_monaco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914400"/>
            <a:ext cx="4114800" cy="2743200"/>
          </a:xfrm>
          <a:prstGeom prst="rect">
            <a:avLst/>
          </a:prstGeom>
        </p:spPr>
      </p:pic>
      <p:pic>
        <p:nvPicPr>
          <p:cNvPr id="6" name="Picture 5" descr="GSE136874_prepare_barplot_phase_CAR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4114800"/>
            <a:ext cx="3429000" cy="2743200"/>
          </a:xfrm>
          <a:prstGeom prst="rect">
            <a:avLst/>
          </a:prstGeom>
        </p:spPr>
      </p:pic>
      <p:pic>
        <p:nvPicPr>
          <p:cNvPr id="7" name="Picture 6" descr="GSE136874_prepare_barplot_monaco_CAR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200" y="41148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GSE136874: comparison of CD19 and GD2 CAR T cells on day 10 in culture</a:t>
            </a:r>
          </a:p>
          <a:p>
            <a:r>
              <a:t>UMAPs for cell states</a:t>
            </a:r>
          </a:p>
        </p:txBody>
      </p:sp>
      <p:pic>
        <p:nvPicPr>
          <p:cNvPr id="3" name="Picture 2" descr="GSE136874_prepare_umap_sig_activatio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291840" cy="2743200"/>
          </a:xfrm>
          <a:prstGeom prst="rect">
            <a:avLst/>
          </a:prstGeom>
        </p:spPr>
      </p:pic>
      <p:pic>
        <p:nvPicPr>
          <p:cNvPr id="4" name="Picture 3" descr="GSE136874_prepare_umap_sig_anergy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3291840" cy="2743200"/>
          </a:xfrm>
          <a:prstGeom prst="rect">
            <a:avLst/>
          </a:prstGeom>
        </p:spPr>
      </p:pic>
      <p:pic>
        <p:nvPicPr>
          <p:cNvPr id="5" name="Picture 4" descr="GSE136874_prepare_umap_sig_senescenc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14800"/>
            <a:ext cx="3291840" cy="2743200"/>
          </a:xfrm>
          <a:prstGeom prst="rect">
            <a:avLst/>
          </a:prstGeom>
        </p:spPr>
      </p:pic>
      <p:pic>
        <p:nvPicPr>
          <p:cNvPr id="6" name="Picture 5" descr="GSE136874_prepare_umap_sig_stemness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4114800"/>
            <a:ext cx="32918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GSE136874: comparison of CD19 and GD2 CAR T cells on day 10 in culture</a:t>
            </a:r>
          </a:p>
          <a:p>
            <a:r>
              <a:t>UMAPs for exhaustion scores</a:t>
            </a:r>
          </a:p>
        </p:txBody>
      </p:sp>
      <p:pic>
        <p:nvPicPr>
          <p:cNvPr id="3" name="Picture 2" descr="GSE136874_prepare_umap_CARTEx_63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291840" cy="2743200"/>
          </a:xfrm>
          <a:prstGeom prst="rect">
            <a:avLst/>
          </a:prstGeom>
        </p:spPr>
      </p:pic>
      <p:pic>
        <p:nvPicPr>
          <p:cNvPr id="4" name="Picture 3" descr="GSE136874_prepare_umap_CARTEx_20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3291840" cy="2743200"/>
          </a:xfrm>
          <a:prstGeom prst="rect">
            <a:avLst/>
          </a:prstGeom>
        </p:spPr>
      </p:pic>
      <p:pic>
        <p:nvPicPr>
          <p:cNvPr id="5" name="Picture 4" descr="GSE136874_prepare_umap_CARTEx_84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914400"/>
            <a:ext cx="3291840" cy="2743200"/>
          </a:xfrm>
          <a:prstGeom prst="rect">
            <a:avLst/>
          </a:prstGeom>
        </p:spPr>
      </p:pic>
      <p:pic>
        <p:nvPicPr>
          <p:cNvPr id="6" name="Picture 5" descr="GSE136874_prepare_umap_LCMV_Tex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114800"/>
            <a:ext cx="3291840" cy="2743200"/>
          </a:xfrm>
          <a:prstGeom prst="rect">
            <a:avLst/>
          </a:prstGeom>
        </p:spPr>
      </p:pic>
      <p:pic>
        <p:nvPicPr>
          <p:cNvPr id="7" name="Picture 6" descr="GSE136874_prepare_umap_NKlike_Tex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4114800"/>
            <a:ext cx="3291840" cy="2743200"/>
          </a:xfrm>
          <a:prstGeom prst="rect">
            <a:avLst/>
          </a:prstGeom>
        </p:spPr>
      </p:pic>
      <p:pic>
        <p:nvPicPr>
          <p:cNvPr id="8" name="Picture 7" descr="GSE136874_prepare_umap_BBD_Tex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4114800"/>
            <a:ext cx="32918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GSE136874: comparison of CD19 and GD2 CAR T cells on day 10 in culture</a:t>
            </a:r>
          </a:p>
          <a:p>
            <a:r>
              <a:t>Diffusion maps</a:t>
            </a:r>
          </a:p>
        </p:txBody>
      </p:sp>
      <p:pic>
        <p:nvPicPr>
          <p:cNvPr id="3" name="Picture 2" descr="GSE136874_prepare_dmap_CA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3566160" cy="2743200"/>
          </a:xfrm>
          <a:prstGeom prst="rect">
            <a:avLst/>
          </a:prstGeom>
        </p:spPr>
      </p:pic>
      <p:pic>
        <p:nvPicPr>
          <p:cNvPr id="4" name="Picture 3" descr="GSE136874_prepare_dmap_CARTEx_63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914400"/>
            <a:ext cx="3291840" cy="2743200"/>
          </a:xfrm>
          <a:prstGeom prst="rect">
            <a:avLst/>
          </a:prstGeom>
        </p:spPr>
      </p:pic>
      <p:pic>
        <p:nvPicPr>
          <p:cNvPr id="5" name="Picture 4" descr="GSE136874_prepare_dmap_CARTEx_200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914400"/>
            <a:ext cx="3291840" cy="2743200"/>
          </a:xfrm>
          <a:prstGeom prst="rect">
            <a:avLst/>
          </a:prstGeom>
        </p:spPr>
      </p:pic>
      <p:pic>
        <p:nvPicPr>
          <p:cNvPr id="6" name="Picture 5" descr="GSE136874_prepare_dmap_CARTEx_84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1400" y="914400"/>
            <a:ext cx="3291840" cy="2743200"/>
          </a:xfrm>
          <a:prstGeom prst="rect">
            <a:avLst/>
          </a:prstGeom>
        </p:spPr>
      </p:pic>
      <p:pic>
        <p:nvPicPr>
          <p:cNvPr id="7" name="Picture 6" descr="GSE136874_prepare_dmap_sig_activation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4114800"/>
            <a:ext cx="3291840" cy="2743200"/>
          </a:xfrm>
          <a:prstGeom prst="rect">
            <a:avLst/>
          </a:prstGeom>
        </p:spPr>
      </p:pic>
      <p:pic>
        <p:nvPicPr>
          <p:cNvPr id="8" name="Picture 7" descr="GSE136874_prepare_dmap_sig_anergy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6200" y="4114800"/>
            <a:ext cx="3291840" cy="2743200"/>
          </a:xfrm>
          <a:prstGeom prst="rect">
            <a:avLst/>
          </a:prstGeom>
        </p:spPr>
      </p:pic>
      <p:pic>
        <p:nvPicPr>
          <p:cNvPr id="9" name="Picture 8" descr="GSE136874_prepare_dmap_sig_senescence.jpe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3800" y="4114800"/>
            <a:ext cx="3291840" cy="2743200"/>
          </a:xfrm>
          <a:prstGeom prst="rect">
            <a:avLst/>
          </a:prstGeom>
        </p:spPr>
      </p:pic>
      <p:pic>
        <p:nvPicPr>
          <p:cNvPr id="10" name="Picture 9" descr="GSE136874_prepare_dmap_sig_stemness.jpe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01400" y="4114800"/>
            <a:ext cx="32918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GSE136874: comparison of CD19 and GD2 CAR T cells on day 10 in culture</a:t>
            </a:r>
          </a:p>
          <a:p>
            <a:r>
              <a:t>Transition plots</a:t>
            </a:r>
          </a:p>
        </p:txBody>
      </p:sp>
      <p:pic>
        <p:nvPicPr>
          <p:cNvPr id="3" name="Picture 2" descr="GSE136874_transition_transitplot_CAR_CARTEx_63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4389120" cy="2743200"/>
          </a:xfrm>
          <a:prstGeom prst="rect">
            <a:avLst/>
          </a:prstGeom>
        </p:spPr>
      </p:pic>
      <p:pic>
        <p:nvPicPr>
          <p:cNvPr id="4" name="Picture 3" descr="GSE136874_transition_transitplot_CAR_CARTEx_20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4389120" cy="2743200"/>
          </a:xfrm>
          <a:prstGeom prst="rect">
            <a:avLst/>
          </a:prstGeom>
        </p:spPr>
      </p:pic>
      <p:pic>
        <p:nvPicPr>
          <p:cNvPr id="5" name="Picture 4" descr="GSE136874_transition_transitplot_CAR_CARTEx_84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914400"/>
            <a:ext cx="4389120" cy="2743200"/>
          </a:xfrm>
          <a:prstGeom prst="rect">
            <a:avLst/>
          </a:prstGeom>
        </p:spPr>
      </p:pic>
      <p:pic>
        <p:nvPicPr>
          <p:cNvPr id="6" name="Picture 5" descr="GSE136874_transition_transitplot_CAR_activation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114800"/>
            <a:ext cx="4389120" cy="2743200"/>
          </a:xfrm>
          <a:prstGeom prst="rect">
            <a:avLst/>
          </a:prstGeom>
        </p:spPr>
      </p:pic>
      <p:pic>
        <p:nvPicPr>
          <p:cNvPr id="7" name="Picture 6" descr="GSE136874_transition_transitplot_CAR_anergy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4114800"/>
            <a:ext cx="4389120" cy="2743200"/>
          </a:xfrm>
          <a:prstGeom prst="rect">
            <a:avLst/>
          </a:prstGeom>
        </p:spPr>
      </p:pic>
      <p:pic>
        <p:nvPicPr>
          <p:cNvPr id="8" name="Picture 7" descr="GSE136874_transition_transitplot_CAR_senescence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4114800"/>
            <a:ext cx="438912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GSE136874: comparison of CD19 and GD2 CAR T cells on day 10 in culture</a:t>
            </a:r>
          </a:p>
          <a:p>
            <a:r>
              <a:t>Pseudo-bulk exhaustion scores</a:t>
            </a:r>
          </a:p>
        </p:txBody>
      </p:sp>
      <p:pic>
        <p:nvPicPr>
          <p:cNvPr id="3" name="Picture 2" descr="GSE136874_query_agg_aggplot_CARTEx_63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291840" cy="2743200"/>
          </a:xfrm>
          <a:prstGeom prst="rect">
            <a:avLst/>
          </a:prstGeom>
        </p:spPr>
      </p:pic>
      <p:pic>
        <p:nvPicPr>
          <p:cNvPr id="4" name="Picture 3" descr="GSE136874_query_agg_aggplot_CARTEx_20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3291840" cy="2743200"/>
          </a:xfrm>
          <a:prstGeom prst="rect">
            <a:avLst/>
          </a:prstGeom>
        </p:spPr>
      </p:pic>
      <p:pic>
        <p:nvPicPr>
          <p:cNvPr id="5" name="Picture 4" descr="GSE136874_query_agg_aggplot_CARTEx_84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914400"/>
            <a:ext cx="3291840" cy="2743200"/>
          </a:xfrm>
          <a:prstGeom prst="rect">
            <a:avLst/>
          </a:prstGeom>
        </p:spPr>
      </p:pic>
      <p:pic>
        <p:nvPicPr>
          <p:cNvPr id="6" name="Picture 5" descr="GSE136874_query_agg_aggplot_LCMV_Tex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114800"/>
            <a:ext cx="3291840" cy="2743200"/>
          </a:xfrm>
          <a:prstGeom prst="rect">
            <a:avLst/>
          </a:prstGeom>
        </p:spPr>
      </p:pic>
      <p:pic>
        <p:nvPicPr>
          <p:cNvPr id="7" name="Picture 6" descr="GSE136874_query_agg_aggplot_NKlike_Tex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4114800"/>
            <a:ext cx="3291840" cy="2743200"/>
          </a:xfrm>
          <a:prstGeom prst="rect">
            <a:avLst/>
          </a:prstGeom>
        </p:spPr>
      </p:pic>
      <p:pic>
        <p:nvPicPr>
          <p:cNvPr id="8" name="Picture 7" descr="GSE136874_query_agg_aggplot_BBD_Tex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4114800"/>
            <a:ext cx="32918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GSE136874: comparison of CD19 and GD2 CAR T cells on day 10 in culture</a:t>
            </a:r>
          </a:p>
          <a:p>
            <a:r>
              <a:t>Violin plots for canonical exhaustion markers</a:t>
            </a:r>
          </a:p>
        </p:txBody>
      </p:sp>
      <p:pic>
        <p:nvPicPr>
          <p:cNvPr id="3" name="Picture 2" descr="GSE136874_prepare_vlnplot_CAR_exhaustion_marker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9753600" cy="7315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15200" y="5029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Gene and corresponding protein</a:t>
            </a:r>
          </a:p>
          <a:p>
            <a:r>
              <a:t>PDCD1 encodes PD-1</a:t>
            </a:r>
          </a:p>
          <a:p>
            <a:r>
              <a:t>HAVCR2 encodes TIM-3</a:t>
            </a:r>
          </a:p>
          <a:p>
            <a:r>
              <a:t>LAG3 encodes LAG-3</a:t>
            </a:r>
          </a:p>
          <a:p>
            <a:r>
              <a:t>CTLA4 encodes CTLA-4</a:t>
            </a:r>
          </a:p>
          <a:p>
            <a:r>
              <a:t>NT5E encodes CD73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