
<file path=[Content_Types].xml><?xml version="1.0" encoding="utf-8"?>
<Types xmlns="http://schemas.openxmlformats.org/package/2006/content-types">
  <Default ContentType="application/vnd.openxmlformats-officedocument.presentationml.printerSettings" Extension="bin"/>
  <Default ContentType="image/jpeg" Extension="jpeg"/>
  <Default ContentType="image/jpeg" Extension="jpg"/>
  <Default ContentType="application/vnd.openxmlformats-package.relationships+xml" Extension="rels"/>
  <Default ContentType="application/xml" Extension="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r:id="rId7" id="256"/>
    <p:sldId r:id="rId8" id="257"/>
    <p:sldId r:id="rId9" id="258"/>
    <p:sldId r:id="rId10" id="259"/>
    <p:sldId r:id="rId11" id="260"/>
    <p:sldId r:id="rId12" id="261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Relationship Id="rId3" Type="http://schemas.openxmlformats.org/officeDocument/2006/relationships/image" Target="../media/image6.jpg"/><Relationship Id="rId4" Type="http://schemas.openxmlformats.org/officeDocument/2006/relationships/image" Target="../media/image7.jpg"/><Relationship Id="rId5" Type="http://schemas.openxmlformats.org/officeDocument/2006/relationships/image" Target="../media/image8.jpg"/><Relationship Id="rId6" Type="http://schemas.openxmlformats.org/officeDocument/2006/relationships/image" Target="../media/image9.jpg"/><Relationship Id="rId7" Type="http://schemas.openxmlformats.org/officeDocument/2006/relationships/image" Target="../media/image10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Relationship Id="rId4" Type="http://schemas.openxmlformats.org/officeDocument/2006/relationships/image" Target="../media/image13.jpg"/><Relationship Id="rId5" Type="http://schemas.openxmlformats.org/officeDocument/2006/relationships/image" Target="../media/image14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Relationship Id="rId4" Type="http://schemas.openxmlformats.org/officeDocument/2006/relationships/image" Target="../media/image17.jpg"/><Relationship Id="rId5" Type="http://schemas.openxmlformats.org/officeDocument/2006/relationships/image" Target="../media/image18.jpg"/><Relationship Id="rId6" Type="http://schemas.openxmlformats.org/officeDocument/2006/relationships/image" Target="../media/image19.jpg"/><Relationship Id="rId7" Type="http://schemas.openxmlformats.org/officeDocument/2006/relationships/image" Target="../media/image20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Relationship Id="rId3" Type="http://schemas.openxmlformats.org/officeDocument/2006/relationships/image" Target="../media/image23.jpg"/><Relationship Id="rId4" Type="http://schemas.openxmlformats.org/officeDocument/2006/relationships/image" Target="../media/image24.jpg"/><Relationship Id="rId5" Type="http://schemas.openxmlformats.org/officeDocument/2006/relationships/image" Target="../media/image25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GSE136184: CD8+ T cells across 9 decades of life</a:t>
            </a:r>
          </a:p>
          <a:p>
            <a:r>
              <a:t>Inspection and quality control</a:t>
            </a:r>
          </a:p>
        </p:txBody>
      </p:sp>
      <p:pic>
        <p:nvPicPr>
          <p:cNvPr id="3" name="Picture 2" descr="GSE136184_cs_prepare_inspect_elbow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2857500" cy="2286000"/>
          </a:xfrm>
          <a:prstGeom prst="rect">
            <a:avLst/>
          </a:prstGeom>
        </p:spPr>
      </p:pic>
      <p:pic>
        <p:nvPicPr>
          <p:cNvPr id="4" name="Picture 3" descr="GSE136184_cs_prepare_vlnplot_quality_control_standard_original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3200400"/>
            <a:ext cx="3657600" cy="2286000"/>
          </a:xfrm>
          <a:prstGeom prst="rect">
            <a:avLst/>
          </a:prstGeom>
        </p:spPr>
      </p:pic>
      <p:pic>
        <p:nvPicPr>
          <p:cNvPr id="5" name="Picture 4" descr="GSE136184_cs_prepare_varplt_labeled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5486400"/>
            <a:ext cx="2286000" cy="2286000"/>
          </a:xfrm>
          <a:prstGeom prst="rect">
            <a:avLst/>
          </a:prstGeom>
        </p:spPr>
      </p:pic>
      <p:pic>
        <p:nvPicPr>
          <p:cNvPr id="6" name="Picture 5" descr="GSE136184_cs_prepare_inspect_clustering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914400"/>
            <a:ext cx="9601200" cy="64008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GSE136184: CD8+ T cells across 9 decades of life</a:t>
            </a:r>
          </a:p>
          <a:p>
            <a:r>
              <a:t>UMAPs for cell annotations</a:t>
            </a:r>
          </a:p>
        </p:txBody>
      </p:sp>
      <p:pic>
        <p:nvPicPr>
          <p:cNvPr id="3" name="Picture 2" descr="GSE136184_cs_prepare_umap_age_group_2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3291840" cy="2743200"/>
          </a:xfrm>
          <a:prstGeom prst="rect">
            <a:avLst/>
          </a:prstGeom>
        </p:spPr>
      </p:pic>
      <p:pic>
        <p:nvPicPr>
          <p:cNvPr id="4" name="Picture 3" descr="GSE136184_cs_prepare_umap_sex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114800"/>
            <a:ext cx="3291840" cy="2743200"/>
          </a:xfrm>
          <a:prstGeom prst="rect">
            <a:avLst/>
          </a:prstGeom>
        </p:spPr>
      </p:pic>
      <p:pic>
        <p:nvPicPr>
          <p:cNvPr id="5" name="Picture 4" descr="GSE136184_cs_prepare_umap_phase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914400"/>
            <a:ext cx="3291840" cy="2743200"/>
          </a:xfrm>
          <a:prstGeom prst="rect">
            <a:avLst/>
          </a:prstGeom>
        </p:spPr>
      </p:pic>
      <p:pic>
        <p:nvPicPr>
          <p:cNvPr id="6" name="Picture 5" descr="GSE136184_cs_prepare_umap_predicted_monaco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01200" y="914400"/>
            <a:ext cx="4114800" cy="2743200"/>
          </a:xfrm>
          <a:prstGeom prst="rect">
            <a:avLst/>
          </a:prstGeom>
        </p:spPr>
      </p:pic>
      <p:pic>
        <p:nvPicPr>
          <p:cNvPr id="7" name="Picture 6" descr="GSE136184_cs_prepare_barplot_phase_age_group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9200" y="4114800"/>
            <a:ext cx="3429000" cy="2743200"/>
          </a:xfrm>
          <a:prstGeom prst="rect">
            <a:avLst/>
          </a:prstGeom>
        </p:spPr>
      </p:pic>
      <p:pic>
        <p:nvPicPr>
          <p:cNvPr id="8" name="Picture 7" descr="GSE136184_cs_prepare_barplot_monaco_age_group.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1200" y="41148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GSE136184: CD8+ T cells across 9 decades of life</a:t>
            </a:r>
          </a:p>
          <a:p>
            <a:r>
              <a:t>UMAPs for cell states</a:t>
            </a:r>
          </a:p>
        </p:txBody>
      </p:sp>
      <p:pic>
        <p:nvPicPr>
          <p:cNvPr id="3" name="Picture 2" descr="GSE136184_cs_prepare_umap_sig_activation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3291840" cy="2743200"/>
          </a:xfrm>
          <a:prstGeom prst="rect">
            <a:avLst/>
          </a:prstGeom>
        </p:spPr>
      </p:pic>
      <p:pic>
        <p:nvPicPr>
          <p:cNvPr id="4" name="Picture 3" descr="GSE136184_cs_prepare_umap_sig_anergy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914400"/>
            <a:ext cx="3291840" cy="2743200"/>
          </a:xfrm>
          <a:prstGeom prst="rect">
            <a:avLst/>
          </a:prstGeom>
        </p:spPr>
      </p:pic>
      <p:pic>
        <p:nvPicPr>
          <p:cNvPr id="5" name="Picture 4" descr="GSE136184_cs_prepare_umap_sig_senescence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4114800"/>
            <a:ext cx="3291840" cy="2743200"/>
          </a:xfrm>
          <a:prstGeom prst="rect">
            <a:avLst/>
          </a:prstGeom>
        </p:spPr>
      </p:pic>
      <p:pic>
        <p:nvPicPr>
          <p:cNvPr id="6" name="Picture 5" descr="GSE136184_cs_prepare_umap_sig_stemness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9200" y="4114800"/>
            <a:ext cx="329184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GSE136184: CD8+ T cells across 9 decades of life</a:t>
            </a:r>
          </a:p>
          <a:p>
            <a:r>
              <a:t>UMAPs for exhaustion scores</a:t>
            </a:r>
          </a:p>
        </p:txBody>
      </p:sp>
      <p:pic>
        <p:nvPicPr>
          <p:cNvPr id="3" name="Picture 2" descr="GSE136184_cs_prepare_umap_CARTEx_630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3291840" cy="2743200"/>
          </a:xfrm>
          <a:prstGeom prst="rect">
            <a:avLst/>
          </a:prstGeom>
        </p:spPr>
      </p:pic>
      <p:pic>
        <p:nvPicPr>
          <p:cNvPr id="4" name="Picture 3" descr="GSE136184_cs_prepare_umap_CARTEx_200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9200" y="914400"/>
            <a:ext cx="3291840" cy="2743200"/>
          </a:xfrm>
          <a:prstGeom prst="rect">
            <a:avLst/>
          </a:prstGeom>
        </p:spPr>
      </p:pic>
      <p:pic>
        <p:nvPicPr>
          <p:cNvPr id="5" name="Picture 4" descr="GSE136184_cs_prepare_umap_CARTEx_84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01200" y="914400"/>
            <a:ext cx="3291840" cy="2743200"/>
          </a:xfrm>
          <a:prstGeom prst="rect">
            <a:avLst/>
          </a:prstGeom>
        </p:spPr>
      </p:pic>
      <p:pic>
        <p:nvPicPr>
          <p:cNvPr id="6" name="Picture 5" descr="GSE136184_cs_prepare_umap_LCMV_Tex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" y="4114800"/>
            <a:ext cx="3291840" cy="2743200"/>
          </a:xfrm>
          <a:prstGeom prst="rect">
            <a:avLst/>
          </a:prstGeom>
        </p:spPr>
      </p:pic>
      <p:pic>
        <p:nvPicPr>
          <p:cNvPr id="7" name="Picture 6" descr="GSE136184_cs_prepare_umap_NKlike_Tex.jpe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29200" y="4114800"/>
            <a:ext cx="3291840" cy="2743200"/>
          </a:xfrm>
          <a:prstGeom prst="rect">
            <a:avLst/>
          </a:prstGeom>
        </p:spPr>
      </p:pic>
      <p:pic>
        <p:nvPicPr>
          <p:cNvPr id="8" name="Picture 7" descr="GSE136184_cs_prepare_umap_BBD_Tex.jpe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01200" y="4114800"/>
            <a:ext cx="329184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GSE136184: CD8+ T cells across 9 decades of life</a:t>
            </a:r>
          </a:p>
          <a:p>
            <a:r>
              <a:t>Violin plots for canonical exhaustion markers across age</a:t>
            </a:r>
          </a:p>
        </p:txBody>
      </p:sp>
      <p:pic>
        <p:nvPicPr>
          <p:cNvPr id="3" name="Picture 2" descr="GSE136184_cs_prepare_vlnplot_age_group_exhaustion_markers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914400"/>
            <a:ext cx="9753600" cy="7315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7315200" y="502920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Gene and corresponding protein</a:t>
            </a:r>
          </a:p>
          <a:p>
            <a:r>
              <a:t>PDCD1 encodes PD-1</a:t>
            </a:r>
          </a:p>
          <a:p>
            <a:r>
              <a:t>HAVCR2 encodes TIM-3</a:t>
            </a:r>
          </a:p>
          <a:p>
            <a:r>
              <a:t>LAG3 encodes LAG-3</a:t>
            </a:r>
          </a:p>
          <a:p>
            <a:r>
              <a:t>CTLA4 encodes CTLA-4</a:t>
            </a:r>
          </a:p>
          <a:p>
            <a:r>
              <a:t>NT5E encodes CD73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0"/>
            <a:ext cx="914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GSE136184: CD8+ T cells across 9 decades of life</a:t>
            </a:r>
          </a:p>
          <a:p>
            <a:r>
              <a:t>Extraction of young naive T cells and old terminal effector T cells</a:t>
            </a:r>
          </a:p>
        </p:txBody>
      </p:sp>
      <p:pic>
        <p:nvPicPr>
          <p:cNvPr id="3" name="Picture 2" descr="GSE136184_cs_extract_umap_highlight_combined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914400"/>
            <a:ext cx="5486400" cy="2286000"/>
          </a:xfrm>
          <a:prstGeom prst="rect">
            <a:avLst/>
          </a:prstGeom>
        </p:spPr>
      </p:pic>
      <p:pic>
        <p:nvPicPr>
          <p:cNvPr id="4" name="Picture 3" descr="GSE136184_extract_vlnplot_CARTEx_combined_extract_ident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800" y="914400"/>
            <a:ext cx="7680960" cy="2743200"/>
          </a:xfrm>
          <a:prstGeom prst="rect">
            <a:avLst/>
          </a:prstGeom>
        </p:spPr>
      </p:pic>
      <p:pic>
        <p:nvPicPr>
          <p:cNvPr id="5" name="Picture 4" descr="GSE136184_extract_featplot_CARTEx_combined_extract_ident.jpe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4114800"/>
            <a:ext cx="7680960" cy="2743200"/>
          </a:xfrm>
          <a:prstGeom prst="rect">
            <a:avLst/>
          </a:prstGeom>
        </p:spPr>
      </p:pic>
      <p:pic>
        <p:nvPicPr>
          <p:cNvPr id="6" name="Picture 5" descr="GSE136184_transition_volcano_OTvYN_CARTEx_200.jpe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3200400"/>
            <a:ext cx="5715000" cy="4572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