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6" Type="http://schemas.openxmlformats.org/officeDocument/2006/relationships/image" Target="../media/image18.jpg"/><Relationship Id="rId7" Type="http://schemas.openxmlformats.org/officeDocument/2006/relationships/image" Target="../media/image1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jpg"/><Relationship Id="rId6" Type="http://schemas.openxmlformats.org/officeDocument/2006/relationships/image" Target="../media/image24.jpg"/><Relationship Id="rId7" Type="http://schemas.openxmlformats.org/officeDocument/2006/relationships/image" Target="../media/image2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6" Type="http://schemas.openxmlformats.org/officeDocument/2006/relationships/image" Target="../media/image30.jpg"/><Relationship Id="rId7" Type="http://schemas.openxmlformats.org/officeDocument/2006/relationships/image" Target="../media/image3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GSE151511: CD19 CAR T cell infusion product from cancer patients</a:t>
            </a:r>
          </a:p>
          <a:p>
            <a:r>
              <a:t>Inspection and quality control</a:t>
            </a:r>
          </a:p>
        </p:txBody>
      </p:sp>
      <p:pic>
        <p:nvPicPr>
          <p:cNvPr id="3" name="Picture 2" descr="GSE151511_prepare_inspect_elbow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2857500" cy="2286000"/>
          </a:xfrm>
          <a:prstGeom prst="rect">
            <a:avLst/>
          </a:prstGeom>
        </p:spPr>
      </p:pic>
      <p:pic>
        <p:nvPicPr>
          <p:cNvPr id="4" name="Picture 3" descr="GSE151511_prepare_vlnplot_quality_control_standard_original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200400"/>
            <a:ext cx="3657600" cy="2286000"/>
          </a:xfrm>
          <a:prstGeom prst="rect">
            <a:avLst/>
          </a:prstGeom>
        </p:spPr>
      </p:pic>
      <p:pic>
        <p:nvPicPr>
          <p:cNvPr id="5" name="Picture 4" descr="GSE151511_prepare_varplt_labeled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486400"/>
            <a:ext cx="2286000" cy="2286000"/>
          </a:xfrm>
          <a:prstGeom prst="rect">
            <a:avLst/>
          </a:prstGeom>
        </p:spPr>
      </p:pic>
      <p:pic>
        <p:nvPicPr>
          <p:cNvPr id="6" name="Picture 5" descr="GSE151511_prepare_inspect_clustering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91440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GSE151511: CD19 CAR T cell infusion product from cancer patients</a:t>
            </a:r>
          </a:p>
          <a:p>
            <a:r>
              <a:t>UMAPs for cell annotations</a:t>
            </a:r>
          </a:p>
        </p:txBody>
      </p:sp>
      <p:pic>
        <p:nvPicPr>
          <p:cNvPr id="3" name="Picture 2" descr="GSE151511_prepare_umap_respon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4114800" cy="2743200"/>
          </a:xfrm>
          <a:prstGeom prst="rect">
            <a:avLst/>
          </a:prstGeom>
        </p:spPr>
      </p:pic>
      <p:pic>
        <p:nvPicPr>
          <p:cNvPr id="4" name="Picture 3" descr="GSE151511_prepare_umap_phas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4114800" cy="2743200"/>
          </a:xfrm>
          <a:prstGeom prst="rect">
            <a:avLst/>
          </a:prstGeom>
        </p:spPr>
      </p:pic>
      <p:pic>
        <p:nvPicPr>
          <p:cNvPr id="5" name="Picture 4" descr="GSE151511_prepare_umap_predicted_monaco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3977640" cy="2743200"/>
          </a:xfrm>
          <a:prstGeom prst="rect">
            <a:avLst/>
          </a:prstGeom>
        </p:spPr>
      </p:pic>
      <p:pic>
        <p:nvPicPr>
          <p:cNvPr id="6" name="Picture 5" descr="GSE151511_prepare_barplot_phase_responder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114800"/>
            <a:ext cx="3429000" cy="2743200"/>
          </a:xfrm>
          <a:prstGeom prst="rect">
            <a:avLst/>
          </a:prstGeom>
        </p:spPr>
      </p:pic>
      <p:pic>
        <p:nvPicPr>
          <p:cNvPr id="7" name="Picture 6" descr="GSE151511_prepare_barplot_monaco_responder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41148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GSE151511: CD19 CAR T cell infusion product from cancer patients</a:t>
            </a:r>
          </a:p>
          <a:p>
            <a:r>
              <a:t>UMAPs for cell states</a:t>
            </a:r>
          </a:p>
        </p:txBody>
      </p:sp>
      <p:pic>
        <p:nvPicPr>
          <p:cNvPr id="3" name="Picture 2" descr="GSE151511_prepare_umap_sig_activati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703320" cy="2743200"/>
          </a:xfrm>
          <a:prstGeom prst="rect">
            <a:avLst/>
          </a:prstGeom>
        </p:spPr>
      </p:pic>
      <p:pic>
        <p:nvPicPr>
          <p:cNvPr id="4" name="Picture 3" descr="GSE151511_prepare_umap_sig_anergy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703320" cy="2743200"/>
          </a:xfrm>
          <a:prstGeom prst="rect">
            <a:avLst/>
          </a:prstGeom>
        </p:spPr>
      </p:pic>
      <p:pic>
        <p:nvPicPr>
          <p:cNvPr id="5" name="Picture 4" descr="GSE151511_prepare_umap_sig_senescenc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703320" cy="2743200"/>
          </a:xfrm>
          <a:prstGeom prst="rect">
            <a:avLst/>
          </a:prstGeom>
        </p:spPr>
      </p:pic>
      <p:pic>
        <p:nvPicPr>
          <p:cNvPr id="6" name="Picture 5" descr="GSE151511_prepare_umap_sig_stemness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114800"/>
            <a:ext cx="370332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GSE151511: CD19 CAR T cell infusion product from cancer patients</a:t>
            </a:r>
          </a:p>
          <a:p>
            <a:r>
              <a:t>UMAPs for exhaustion scores</a:t>
            </a:r>
          </a:p>
        </p:txBody>
      </p:sp>
      <p:pic>
        <p:nvPicPr>
          <p:cNvPr id="3" name="Picture 2" descr="GSE151511_prepare_umap_CARTEx_63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703320" cy="2743200"/>
          </a:xfrm>
          <a:prstGeom prst="rect">
            <a:avLst/>
          </a:prstGeom>
        </p:spPr>
      </p:pic>
      <p:pic>
        <p:nvPicPr>
          <p:cNvPr id="4" name="Picture 3" descr="GSE151511_prepare_umap_CARTEx_20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703320" cy="2743200"/>
          </a:xfrm>
          <a:prstGeom prst="rect">
            <a:avLst/>
          </a:prstGeom>
        </p:spPr>
      </p:pic>
      <p:pic>
        <p:nvPicPr>
          <p:cNvPr id="5" name="Picture 4" descr="GSE151511_prepare_umap_CARTEx_8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3703320" cy="2743200"/>
          </a:xfrm>
          <a:prstGeom prst="rect">
            <a:avLst/>
          </a:prstGeom>
        </p:spPr>
      </p:pic>
      <p:pic>
        <p:nvPicPr>
          <p:cNvPr id="6" name="Picture 5" descr="GSE151511_prepare_umap_LCMV_Tex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14800"/>
            <a:ext cx="3703320" cy="2743200"/>
          </a:xfrm>
          <a:prstGeom prst="rect">
            <a:avLst/>
          </a:prstGeom>
        </p:spPr>
      </p:pic>
      <p:pic>
        <p:nvPicPr>
          <p:cNvPr id="7" name="Picture 6" descr="GSE151511_prepare_umap_NKlike_Tex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703320" cy="2743200"/>
          </a:xfrm>
          <a:prstGeom prst="rect">
            <a:avLst/>
          </a:prstGeom>
        </p:spPr>
      </p:pic>
      <p:pic>
        <p:nvPicPr>
          <p:cNvPr id="8" name="Picture 7" descr="GSE151511_prepare_umap_BBD_Tex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370332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GSE151511: CD19 CAR T cell infusion product from cancer patients</a:t>
            </a:r>
          </a:p>
          <a:p>
            <a:r>
              <a:t>Pseudo-bulk exhaustion scores (clinical)</a:t>
            </a:r>
          </a:p>
        </p:txBody>
      </p:sp>
      <p:pic>
        <p:nvPicPr>
          <p:cNvPr id="3" name="Picture 2" descr="GSE151511_query_agg_aggplot_CARTEx_63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2743200" cy="2743200"/>
          </a:xfrm>
          <a:prstGeom prst="rect">
            <a:avLst/>
          </a:prstGeom>
        </p:spPr>
      </p:pic>
      <p:pic>
        <p:nvPicPr>
          <p:cNvPr id="4" name="Picture 3" descr="GSE151511_query_agg_aggplot_CARTEx_20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2743200" cy="2743200"/>
          </a:xfrm>
          <a:prstGeom prst="rect">
            <a:avLst/>
          </a:prstGeom>
        </p:spPr>
      </p:pic>
      <p:pic>
        <p:nvPicPr>
          <p:cNvPr id="5" name="Picture 4" descr="GSE151511_query_agg_aggplot_CARTEx_8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2743200" cy="2743200"/>
          </a:xfrm>
          <a:prstGeom prst="rect">
            <a:avLst/>
          </a:prstGeom>
        </p:spPr>
      </p:pic>
      <p:pic>
        <p:nvPicPr>
          <p:cNvPr id="6" name="Picture 5" descr="GSE151511_query_agg_aggplot_LCMV_Tex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14800"/>
            <a:ext cx="2743200" cy="2743200"/>
          </a:xfrm>
          <a:prstGeom prst="rect">
            <a:avLst/>
          </a:prstGeom>
        </p:spPr>
      </p:pic>
      <p:pic>
        <p:nvPicPr>
          <p:cNvPr id="7" name="Picture 6" descr="GSE151511_query_agg_aggplot_NKlike_Tex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2743200" cy="2743200"/>
          </a:xfrm>
          <a:prstGeom prst="rect">
            <a:avLst/>
          </a:prstGeom>
        </p:spPr>
      </p:pic>
      <p:pic>
        <p:nvPicPr>
          <p:cNvPr id="8" name="Picture 7" descr="GSE151511_query_agg_aggplot_BBD_Tex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GSE151511: CD19 CAR T cell infusion product from cancer patients</a:t>
            </a:r>
          </a:p>
          <a:p>
            <a:r>
              <a:t>Pseudo-bulk exhaustion scores (EMR)</a:t>
            </a:r>
          </a:p>
        </p:txBody>
      </p:sp>
      <p:pic>
        <p:nvPicPr>
          <p:cNvPr id="3" name="Picture 2" descr="GSE151511_query_agg_aggplot_CARTEx_630_EM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2743200" cy="2743200"/>
          </a:xfrm>
          <a:prstGeom prst="rect">
            <a:avLst/>
          </a:prstGeom>
        </p:spPr>
      </p:pic>
      <p:pic>
        <p:nvPicPr>
          <p:cNvPr id="4" name="Picture 3" descr="GSE151511_query_agg_aggplot_CARTEx_200_EMR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2743200" cy="2743200"/>
          </a:xfrm>
          <a:prstGeom prst="rect">
            <a:avLst/>
          </a:prstGeom>
        </p:spPr>
      </p:pic>
      <p:pic>
        <p:nvPicPr>
          <p:cNvPr id="5" name="Picture 4" descr="GSE151511_query_agg_aggplot_CARTEx_84_EMR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2743200" cy="2743200"/>
          </a:xfrm>
          <a:prstGeom prst="rect">
            <a:avLst/>
          </a:prstGeom>
        </p:spPr>
      </p:pic>
      <p:pic>
        <p:nvPicPr>
          <p:cNvPr id="6" name="Picture 5" descr="GSE151511_query_agg_aggplot_LCMV_Tex_EMR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14800"/>
            <a:ext cx="2743200" cy="2743200"/>
          </a:xfrm>
          <a:prstGeom prst="rect">
            <a:avLst/>
          </a:prstGeom>
        </p:spPr>
      </p:pic>
      <p:pic>
        <p:nvPicPr>
          <p:cNvPr id="7" name="Picture 6" descr="GSE151511_query_agg_aggplot_NKlike_Tex_EMR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2743200" cy="2743200"/>
          </a:xfrm>
          <a:prstGeom prst="rect">
            <a:avLst/>
          </a:prstGeom>
        </p:spPr>
      </p:pic>
      <p:pic>
        <p:nvPicPr>
          <p:cNvPr id="8" name="Picture 7" descr="GSE151511_query_agg_aggplot_BBD_Tex_EMR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GSE151511: CD19 CAR T cell infusion product from cancer patients</a:t>
            </a:r>
          </a:p>
          <a:p>
            <a:r>
              <a:t>Violin plots for canonical exhaustion markers</a:t>
            </a:r>
          </a:p>
        </p:txBody>
      </p:sp>
      <p:pic>
        <p:nvPicPr>
          <p:cNvPr id="3" name="Picture 2" descr="GSE151511_prepare_vlnplot_response_exhaustion_marker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9753600" cy="731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0" y="5029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Gene and corresponding protein</a:t>
            </a:r>
          </a:p>
          <a:p>
            <a:r>
              <a:t>PDCD1 encodes PD-1</a:t>
            </a:r>
          </a:p>
          <a:p>
            <a:r>
              <a:t>HAVCR2 encodes TIM-3</a:t>
            </a:r>
          </a:p>
          <a:p>
            <a:r>
              <a:t>LAG3 encodes LAG-3</a:t>
            </a:r>
          </a:p>
          <a:p>
            <a:r>
              <a:t>CTLA4 encodes CTLA-4</a:t>
            </a:r>
          </a:p>
          <a:p>
            <a:r>
              <a:t>NT5E encodes CD73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