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559675" cy="10691813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21338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755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05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1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77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798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557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29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81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659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435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93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053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910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377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213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606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1157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29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781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274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6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99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81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944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7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96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cxnLst/>
            <a:rect l="l" t="t" r="r" b="b"/>
            <a:pathLst>
              <a:path w="22" h="136" extrusionOk="0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cxnLst/>
            <a:rect l="l" t="t" r="r" b="b"/>
            <a:pathLst>
              <a:path w="140" h="504" extrusionOk="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cxnLst/>
            <a:rect l="l" t="t" r="r" b="b"/>
            <a:pathLst>
              <a:path w="132" h="308" extrusionOk="0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cxnLst/>
            <a:rect l="l" t="t" r="r" b="b"/>
            <a:pathLst>
              <a:path w="37" h="79" extrusionOk="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cxnLst/>
            <a:rect l="l" t="t" r="r" b="b"/>
            <a:pathLst>
              <a:path w="178" h="722" extrusionOk="0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cxnLst/>
            <a:rect l="l" t="t" r="r" b="b"/>
            <a:pathLst>
              <a:path w="23" h="635" extrusionOk="0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cxnLst/>
            <a:rect l="l" t="t" r="r" b="b"/>
            <a:pathLst>
              <a:path w="41" h="222" extrusionOk="0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cxnLst/>
            <a:rect l="l" t="t" r="r" b="b"/>
            <a:pathLst>
              <a:path w="450" h="878" extrusionOk="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cxnLst/>
            <a:rect l="l" t="t" r="r" b="b"/>
            <a:pathLst>
              <a:path w="35" h="73" extrusionOk="0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cxnLst/>
            <a:rect l="l" t="t" r="r" b="b"/>
            <a:pathLst>
              <a:path w="52" h="135" extrusionOk="0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cxnLst/>
            <a:rect l="l" t="t" r="r" b="b"/>
            <a:pathLst>
              <a:path w="103" h="920" extrusionOk="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cxnLst/>
            <a:rect l="l" t="t" r="r" b="b"/>
            <a:pathLst>
              <a:path w="88" h="330" extrusionOk="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cxnLst/>
            <a:rect l="l" t="t" r="r" b="b"/>
            <a:pathLst>
              <a:path w="90" h="207" extrusionOk="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cxnLst/>
            <a:rect l="l" t="t" r="r" b="b"/>
            <a:pathLst>
              <a:path w="115" h="467" extrusionOk="0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cxnLst/>
            <a:rect l="l" t="t" r="r" b="b"/>
            <a:pathLst>
              <a:path w="36" h="633" extrusionOk="0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cxnLst/>
            <a:rect l="l" t="t" r="r" b="b"/>
            <a:pathLst>
              <a:path w="28" h="59" extrusionOk="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cxnLst/>
            <a:rect l="l" t="t" r="r" b="b"/>
            <a:pathLst>
              <a:path w="294" h="568" extrusionOk="0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cxnLst/>
            <a:rect l="l" t="t" r="r" b="b"/>
            <a:pathLst>
              <a:path w="25" h="53" extrusionOk="0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cxnLst/>
            <a:rect l="l" t="t" r="r" b="b"/>
            <a:pathLst>
              <a:path w="29" h="141" extrusionOk="0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cxnLst/>
            <a:rect l="l" t="t" r="r" b="b"/>
            <a:pathLst>
              <a:path w="44" h="111" extrusionOk="0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cxnLst/>
            <a:rect l="l" t="t" r="r" b="b"/>
            <a:pathLst>
              <a:path w="22" h="136" extrusionOk="0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cxnLst/>
            <a:rect l="l" t="t" r="r" b="b"/>
            <a:pathLst>
              <a:path w="140" h="504" extrusionOk="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cxnLst/>
            <a:rect l="l" t="t" r="r" b="b"/>
            <a:pathLst>
              <a:path w="132" h="308" extrusionOk="0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cxnLst/>
            <a:rect l="l" t="t" r="r" b="b"/>
            <a:pathLst>
              <a:path w="37" h="79" extrusionOk="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cxnLst/>
            <a:rect l="l" t="t" r="r" b="b"/>
            <a:pathLst>
              <a:path w="178" h="722" extrusionOk="0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cxnLst/>
            <a:rect l="l" t="t" r="r" b="b"/>
            <a:pathLst>
              <a:path w="23" h="635" extrusionOk="0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cxnLst/>
            <a:rect l="l" t="t" r="r" b="b"/>
            <a:pathLst>
              <a:path w="41" h="222" extrusionOk="0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cxnLst/>
            <a:rect l="l" t="t" r="r" b="b"/>
            <a:pathLst>
              <a:path w="450" h="878" extrusionOk="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cxnLst/>
            <a:rect l="l" t="t" r="r" b="b"/>
            <a:pathLst>
              <a:path w="35" h="73" extrusionOk="0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cxnLst/>
            <a:rect l="l" t="t" r="r" b="b"/>
            <a:pathLst>
              <a:path w="52" h="135" extrusionOk="0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cxnLst/>
            <a:rect l="l" t="t" r="r" b="b"/>
            <a:pathLst>
              <a:path w="103" h="920" extrusionOk="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cxnLst/>
            <a:rect l="l" t="t" r="r" b="b"/>
            <a:pathLst>
              <a:path w="88" h="330" extrusionOk="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cxnLst/>
            <a:rect l="l" t="t" r="r" b="b"/>
            <a:pathLst>
              <a:path w="90" h="207" extrusionOk="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cxnLst/>
            <a:rect l="l" t="t" r="r" b="b"/>
            <a:pathLst>
              <a:path w="115" h="467" extrusionOk="0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cxnLst/>
            <a:rect l="l" t="t" r="r" b="b"/>
            <a:pathLst>
              <a:path w="36" h="633" extrusionOk="0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cxnLst/>
            <a:rect l="l" t="t" r="r" b="b"/>
            <a:pathLst>
              <a:path w="28" h="59" extrusionOk="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cxnLst/>
            <a:rect l="l" t="t" r="r" b="b"/>
            <a:pathLst>
              <a:path w="294" h="568" extrusionOk="0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cxnLst/>
            <a:rect l="l" t="t" r="r" b="b"/>
            <a:pathLst>
              <a:path w="25" h="53" extrusionOk="0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cxnLst/>
            <a:rect l="l" t="t" r="r" b="b"/>
            <a:pathLst>
              <a:path w="29" h="141" extrusionOk="0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cxnLst/>
            <a:rect l="l" t="t" r="r" b="b"/>
            <a:pathLst>
              <a:path w="44" h="111" extrusionOk="0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rot="10800000" flipH="1">
            <a:off x="1580400" y="172872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cs.dartmouth.edu/~ac/Teach/CS105-Winter05/Notes/wan-ba-scribe.pdf" TargetMode="External"/><Relationship Id="rId4" Type="http://schemas.openxmlformats.org/officeDocument/2006/relationships/hyperlink" Target="http://pt.wikipedia.org/wiki/Cobertura_de_v%C3%A9rtices_(teoria_dos_grafos)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2589120" y="1953000"/>
            <a:ext cx="8914680" cy="22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 da Cobertura de Vértices</a:t>
            </a:r>
            <a:endParaRPr sz="5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(Vertex Cover Problem)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2589120" y="4215600"/>
            <a:ext cx="8914680" cy="112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Profª: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Dra. Márcia Aparecida Fernandes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4720" y="187200"/>
            <a:ext cx="3135240" cy="72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2650320" y="5094360"/>
            <a:ext cx="8914680" cy="15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7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Alunos:</a:t>
            </a:r>
            <a:endParaRPr sz="147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7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7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Ângelo Neto Travizan</a:t>
            </a:r>
            <a:endParaRPr sz="147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7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7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Laura Ferreira Marquez</a:t>
            </a:r>
            <a:endParaRPr sz="147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7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7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Leonard Vieira Martins</a:t>
            </a:r>
            <a:endParaRPr sz="147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de Força 		     	Bruta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algoritmo tem como entrada um Grafo, não direcionado e não ponderado. Cuja a saída é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solução ótima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problema de Cobertura de Vértices;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essa Análise, considere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número de vértices, e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número de arestas;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linhas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extraem do grafo o conjunto de vértices e de arestas, respectivamente, com custo constante.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V’ = V(G)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E’ = E(G)</a:t>
            </a:r>
            <a:r>
              <a:rPr lang="pt-BR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de Força 		     	Bruta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 linhas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tem-se a seguinte divisão: a linha 3 mostra que as linhas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serão executadas V vezes.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	para cada v em V’: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	para cada permutação de V’, de tamanho 1 a n: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		 E’’ = E’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		para cada vértice da permutação: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			E’’ = E’’ - (u,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		para toda aresta incidente a v: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			E’’ = E’’ - (v,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retorne C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linha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realiza-se uma operação de permutação, que gera 2^V itens.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de Força 				Bruta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 linhas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basicamente, verifica se cada tupla retornada pela operação de permutação, já realiza ou não a cobertura de todo o grafo. Caso seja verdade, retorna-se essa tupla.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		para cada vértice da permutação: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			E’’ = E’’ - (u,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		para toda aresta incidente a v: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			E’’ = E’’ - (v,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Isto é feito em tempo O(V+E);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Juntando tudo isso, tem-se um tempo O(V * 2^V *(V+E)).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de Força 				Bruta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7020" y="2424960"/>
            <a:ext cx="6372360" cy="383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de Força 				Bruta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Sempre retorna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solução ótima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ou seja, solução composta pelo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número de vértices;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 muito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elevado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 de combinação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Torna-se todos os subconjuntos possíveis de vértices do grafo, começando pelos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menores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 verifica se aquele subconjunto realiza a cobertura de  todas as arestas do grafo. Se realizar, ele é a resposta ótima, pois o algoritmo toma dos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menores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subconjuntos para os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maiores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Cobertura_Aproximado 		(G, V, E)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1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Algoritmo_coberturaAproximada(G):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1 - C = {}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2 - E’ = E(G)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3 - enquanto E’ != {}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4 - 	(u, v) = aresta de E’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5 -		C = C + {u, v}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6 - 		para toda aresta incidente a u: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7 - 				E’ = E’ - (u,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8 - 		para toda aresta incidente a v: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9 - 				E’ = E’ - (v,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10 - 	retorne C</a:t>
            </a:r>
            <a:r>
              <a:rPr lang="pt-BR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28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Aproximado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entrada do algoritmo é um grafo não direcionado e não ponderado, representado utilizando lista de adjacência;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/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/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/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/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saída é o conjunto de vértices da cobertura de vértices por arestas aproximado.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Aproximado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linha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algoritmo inicia a cobertura C com nenhum vértice, com custo constante;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C = {}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linha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extrai do grafo o conjunto de arestas, com custo de percorrer a lista de adjacência uma vez, com custo proporcional a quantidade de arestas na lista O(E) ou a quantidade de vértices, caso o grafo tenha mais vértices do que arestas O(V). Logo, temos O(V+E), para construir este conjunto.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2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E’ = E(G)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Aproximado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linha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executada para, no máximo, todas as arestas do grafo, logo o custo máximo do laço é O(E);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enquanto E’ != {}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linha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seleciona uma aresta qualquer, tendo custo constante;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(u, v) = aresta E’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linha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adiciona os 2 vértices incidentes na aresta selecionada na cobertura C, com custo constante;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C = C + {u, v}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Aproximado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 linhas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removem as arestas incidentes nos vértices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e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varrendo a lista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E’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Tal operação tem custo proporcional a quantidade de arestas O(E);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para toda aresta incidente a u: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E’= E’ - (u,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para toda aresta incidente a v: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	E’ = E’- (v,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linha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apenas retorna a cobertura construída, tendo um custo constante;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retorne C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problema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200"/>
              <a:buFont typeface="Noto Sans Symbols"/>
              <a:buChar char="•"/>
            </a:pPr>
            <a:r>
              <a:rPr lang="pt-BR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Formalmente: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026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200"/>
              <a:buFont typeface="Noto Sans Symbols"/>
              <a:buNone/>
            </a:pP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Seja G=(V, E) um grafo não orientado;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cobertura de vértices é um subconjunto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V’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contido em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tal que, se (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é uma aresta de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então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pertence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V’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pertence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V’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(ou ambos);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tamanho de uma cobertura de vértices é 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 de vértices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ela contém.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Algoritmo Aproximado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6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6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Portanto, o tempo de execução do algoritmo é O(V+E), considerando que o grafo está representado em lista de adjacência, e suas arestas foram extraídas desta.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Razão de Aproximação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7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Já foi mostrado que o Algoritmo Aproximado é executado em tempo polinomial;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ver se ele retorna uma cobertura que é no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máximo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duas vezes o tamanho de uma cobertura ótima, seja A, o conjunto de arestas dadas ao algoritmo. Para cobrir as arestas em A, qualquer cobertura, em especial uma cobertura ótima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C*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deve-se incluir pelo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menos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uma extremidade de cada aresta em A.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Razão de Aproximação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8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Duas arestas em A não compartilham uma extremidade, pois uma vez que uma aresta é escolhida, todas as outras que são incidentes são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eliminadas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pelo algoritmo. Desse modo, não há duas arestas cobertas pelo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vértice de C*;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Encontramos assim, um limite inferior: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200"/>
              <a:buFont typeface="Noto Sans Symbols"/>
              <a:buChar char="•"/>
            </a:pPr>
            <a:r>
              <a:rPr lang="pt-BR" sz="2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|C*| &gt;= |A| 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o tamanho de uma cobertura ótima.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Razão de Aproximação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9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iteração do loop escolhe uma aresta que não possui nenhuma das extremidades em C, assim, encontramos um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superior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sobre o tamanho da cobertura de vértices retornada: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200"/>
              <a:buFont typeface="Noto Sans Symbols"/>
              <a:buChar char="•"/>
            </a:pPr>
            <a:r>
              <a:rPr lang="pt-BR" sz="2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|C| = 2 |A|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Combinado as equações, temos: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200"/>
              <a:buFont typeface="Noto Sans Symbols"/>
              <a:buChar char="•"/>
            </a:pPr>
            <a:r>
              <a:rPr lang="pt-BR" sz="2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|C| = 2 |A| &lt;= 2 |C*|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026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200"/>
              <a:buFont typeface="Noto Sans Symbols"/>
              <a:buNone/>
            </a:pP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Provando assim, a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razão de aproximação 2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Razão de Aproximação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0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0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9080" y="1783440"/>
            <a:ext cx="7702561" cy="461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1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1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145" y="2728900"/>
            <a:ext cx="10223640" cy="3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2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2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9150" y="2544505"/>
            <a:ext cx="5758920" cy="348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 Bibliográficas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32000" marR="0" lvl="0" indent="-3236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pt-BR" sz="20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http://pt.wikipedia.org/wiki/Cobertura_de_v%C3%A9rtices_(teoria_dos_grafos)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6648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pt-BR" sz="20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Algoritmos: teoria e prática / Thomas H. Cormen</a:t>
            </a:r>
            <a:r>
              <a:rPr lang="pt-BR" sz="2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Tradução da segunda edição [americana] Vandenberg D. deSouza – Rio de Janeiro : Campus, 2002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6648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pt-BR" sz="20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http://www.cs.dartmouth.edu/~ac/Teach/CS105-Winter05/Notes/wan-ba-scribe.pdf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6648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pt-BR" sz="2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Notas de aula de Análise de Algoritmo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Cobertura de Vértices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4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4"/>
          <p:cNvSpPr/>
          <p:nvPr/>
        </p:nvSpPr>
        <p:spPr>
          <a:xfrm>
            <a:off x="2517120" y="1783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2363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pt-BR" sz="6000" b="0" i="0" u="sng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 :)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pt-BR" sz="6000" b="0" i="0" u="sng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Dúvidas?!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NP-Completo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Cobertura dos vértices é um problema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NP-Completo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8000" y="2088000"/>
            <a:ext cx="6740640" cy="476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/>
          </a:p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/>
          </a:p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/>
          </a:p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/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de complexidade;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Subconjunto dos problemas de decisão;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Tempo polinomial não determinístico (Non-Deterministic Polynomial Time).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Simplificado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 um grafo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G=(V, E)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para todas as arestas de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pelo menos uma das extremidades de cada aresta está na cobertura;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ideal seria encontrarmos o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número de vértices possíveis para tal problema…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 significa que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Solução Ótima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será aquela que contém a </a:t>
            </a:r>
            <a:r>
              <a:rPr lang="pt-BR"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</a:t>
            </a: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quantidade de vértices que cobrem todas as arestas.</a:t>
            </a:r>
            <a:r>
              <a:rPr lang="pt-BR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Cobertura de Vértices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8880" y="1744200"/>
            <a:ext cx="7846921" cy="49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Cobertura de Vértices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105" y="1740900"/>
            <a:ext cx="6899040" cy="4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cobr</a:t>
            </a:r>
            <a:r>
              <a:rPr lang="pt-BR" sz="3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</a:t>
            </a: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amos os vértices?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2589120" y="1567440"/>
            <a:ext cx="8914680" cy="52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/>
          </a:p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/>
          </a:p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/>
          </a:p>
          <a:p>
            <a:pPr marL="343080" marR="0" lvl="0" indent="-2280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endParaRPr sz="1800"/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200"/>
              <a:buFont typeface="Noto Sans Symbols"/>
              <a:buChar char="•"/>
            </a:pPr>
            <a:r>
              <a:rPr lang="pt-BR" sz="2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práticas para cobertura de vértices: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 de localização:</a:t>
            </a:r>
            <a:endParaRPr sz="20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2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melhor lugar para se colocar uma antena ou câmera de segurança;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00280" marR="0" lvl="0" indent="-215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002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o menor número de guardas deve-se contratar para vigiarem um determinado ambiente;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de Força Bruta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2589120" y="1567440"/>
            <a:ext cx="8714520" cy="4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Algoritmo_coberturaOtima(G):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1 - V’ = V(G)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2 - E’ = E(G)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3 -	para cada v em V’: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4 -	para cada permutação de V’, de tamanho 1 a n: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5 -		 E’’ = E’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6 - 			para cada vértice da permutação: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7 - 				E’’ = E’’ - (u,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8 - 			para toda aresta incidente a v: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9 - 				E’’ = E’’ - (v, 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0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10 - 	retorne C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00" y="200160"/>
            <a:ext cx="1370880" cy="3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Microsoft Office PowerPoint</Application>
  <PresentationFormat>Widescreen</PresentationFormat>
  <Paragraphs>268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Noto Sans Symbols</vt:lpstr>
      <vt:lpstr>Century Gothic</vt:lpstr>
      <vt:lpstr>Arial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</dc:creator>
  <cp:lastModifiedBy>adriana silva</cp:lastModifiedBy>
  <cp:revision>1</cp:revision>
  <dcterms:modified xsi:type="dcterms:W3CDTF">2018-12-09T18:38:52Z</dcterms:modified>
</cp:coreProperties>
</file>