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871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050B3C9-D5B4-47BA-BEEF-8ECA96702DB6}">
  <a:tblStyle styleId="{A050B3C9-D5B4-47BA-BEEF-8ECA96702DB6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704"/>
  </p:normalViewPr>
  <p:slideViewPr>
    <p:cSldViewPr snapToGrid="0" snapToObjects="1">
      <p:cViewPr varScale="1">
        <p:scale>
          <a:sx n="120" d="100"/>
          <a:sy n="120" d="100"/>
        </p:scale>
        <p:origin x="86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9865006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56928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08365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81995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58131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25102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89363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32841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19179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28540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CCF6F-087B-1147-AD88-47C0C8623C88}" type="datetimeFigureOut">
              <a:rPr lang="en-US" smtClean="0"/>
              <a:t>6/13/17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lang="en" sz="1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72203078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CCF6F-087B-1147-AD88-47C0C8623C88}" type="datetimeFigureOut">
              <a:rPr lang="en-US" smtClean="0"/>
              <a:t>6/13/17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lang="en" sz="1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101917698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CCF6F-087B-1147-AD88-47C0C8623C88}" type="datetimeFigureOut">
              <a:rPr lang="en-US" smtClean="0"/>
              <a:t>6/13/17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lang="en" sz="1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97793438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50908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CCF6F-087B-1147-AD88-47C0C8623C88}" type="datetimeFigureOut">
              <a:rPr lang="en-US" smtClean="0"/>
              <a:t>6/13/17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lang="en" sz="1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188878113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CCF6F-087B-1147-AD88-47C0C8623C88}" type="datetimeFigureOut">
              <a:rPr lang="en-US" smtClean="0"/>
              <a:t>6/13/17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lang="en" sz="1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64131641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CCF6F-087B-1147-AD88-47C0C8623C88}" type="datetimeFigureOut">
              <a:rPr lang="en-US" smtClean="0"/>
              <a:t>6/13/17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lang="en" sz="1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384512191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CCF6F-087B-1147-AD88-47C0C8623C88}" type="datetimeFigureOut">
              <a:rPr lang="en-US" smtClean="0"/>
              <a:t>6/13/17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lang="en" sz="1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718100314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CCF6F-087B-1147-AD88-47C0C8623C88}" type="datetimeFigureOut">
              <a:rPr lang="en-US" smtClean="0"/>
              <a:t>6/13/17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lang="en" sz="1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253881258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CCF6F-087B-1147-AD88-47C0C8623C88}" type="datetimeFigureOut">
              <a:rPr lang="en-US" smtClean="0"/>
              <a:t>6/13/17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79780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CCF6F-087B-1147-AD88-47C0C8623C88}" type="datetimeFigureOut">
              <a:rPr lang="en-US" smtClean="0"/>
              <a:t>6/13/17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lang="en" sz="1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275574829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CCF6F-087B-1147-AD88-47C0C8623C88}" type="datetimeFigureOut">
              <a:rPr lang="en-US" smtClean="0"/>
              <a:t>6/13/17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lang="en" sz="1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161140807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4CCF6F-087B-1147-AD88-47C0C8623C88}" type="datetimeFigureOut">
              <a:rPr lang="en-US" smtClean="0"/>
              <a:t>6/13/17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lang="en" sz="1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2047480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2" r:id="rId1"/>
    <p:sldLayoutId id="2147483873" r:id="rId2"/>
    <p:sldLayoutId id="2147483874" r:id="rId3"/>
    <p:sldLayoutId id="2147483875" r:id="rId4"/>
    <p:sldLayoutId id="2147483876" r:id="rId5"/>
    <p:sldLayoutId id="2147483877" r:id="rId6"/>
    <p:sldLayoutId id="2147483878" r:id="rId7"/>
    <p:sldLayoutId id="2147483879" r:id="rId8"/>
    <p:sldLayoutId id="2147483880" r:id="rId9"/>
    <p:sldLayoutId id="2147483881" r:id="rId10"/>
    <p:sldLayoutId id="2147483882" r:id="rId11"/>
    <p:sldLayoutId id="2147483883" r:id="rId12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subTitle" idx="1"/>
          </p:nvPr>
        </p:nvSpPr>
        <p:spPr>
          <a:xfrm>
            <a:off x="480150" y="3238950"/>
            <a:ext cx="8183700" cy="1364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61111"/>
              <a:buFont typeface="Arial"/>
              <a:buNone/>
            </a:pPr>
            <a:r>
              <a:rPr lang="en" sz="1800" dirty="0" smtClean="0">
                <a:solidFill>
                  <a:srgbClr val="1D1F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Student</a:t>
            </a:r>
            <a:r>
              <a:rPr lang="en-US" sz="1800" dirty="0" smtClean="0">
                <a:solidFill>
                  <a:srgbClr val="1D1F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" sz="1800" dirty="0" smtClean="0">
                <a:solidFill>
                  <a:srgbClr val="1D1F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   </a:t>
            </a:r>
            <a:endParaRPr lang="en" sz="1800" dirty="0">
              <a:solidFill>
                <a:srgbClr val="1D1F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61111"/>
              <a:buFont typeface="Arial"/>
              <a:buNone/>
            </a:pPr>
            <a:r>
              <a:rPr lang="en" sz="1800" dirty="0">
                <a:solidFill>
                  <a:srgbClr val="1D1F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LE VAN DUC                                       	Ali Almokhtar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61111"/>
              <a:buFont typeface="Arial"/>
              <a:buNone/>
            </a:pPr>
            <a:r>
              <a:rPr lang="en" sz="1800" dirty="0">
                <a:solidFill>
                  <a:srgbClr val="1D1F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2016-27885                                         	2015-30846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lvl="0">
              <a:lnSpc>
                <a:spcPct val="115000"/>
              </a:lnSpc>
              <a:spcBef>
                <a:spcPts val="0"/>
              </a:spcBef>
            </a:pPr>
            <a:r>
              <a:rPr lang="en" sz="3000" dirty="0">
                <a:solidFill>
                  <a:srgbClr val="1D1F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Topics in Computer and VLSI</a:t>
            </a:r>
            <a:br>
              <a:rPr lang="en" sz="3000" dirty="0">
                <a:solidFill>
                  <a:srgbClr val="1D1F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" sz="3000" dirty="0">
                <a:solidFill>
                  <a:srgbClr val="1D1F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Project</a:t>
            </a:r>
            <a:br>
              <a:rPr lang="en" sz="3000" dirty="0">
                <a:solidFill>
                  <a:srgbClr val="1D1F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" sz="3000" dirty="0">
                <a:solidFill>
                  <a:srgbClr val="1D1F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Group 9</a:t>
            </a:r>
            <a:endParaRPr lang="en-US" sz="3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Pre-Processing data</a:t>
            </a:r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spcAft>
                <a:spcPts val="0"/>
              </a:spcAft>
              <a:buClr>
                <a:srgbClr val="1D1F22"/>
              </a:buClr>
              <a:buFont typeface="Times New Roman"/>
            </a:pPr>
            <a:r>
              <a:rPr lang="en" dirty="0">
                <a:solidFill>
                  <a:srgbClr val="1D1F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Removing missing values columns: &gt;20% missing values columns (5 columns)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D1F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28600" rtl="0">
              <a:spcBef>
                <a:spcPts val="0"/>
              </a:spcBef>
              <a:spcAft>
                <a:spcPts val="0"/>
              </a:spcAft>
              <a:buClr>
                <a:srgbClr val="1D1F22"/>
              </a:buClr>
              <a:buFont typeface="Times New Roman"/>
            </a:pPr>
            <a:r>
              <a:rPr lang="en" dirty="0">
                <a:solidFill>
                  <a:srgbClr val="1D1F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Impute missing values: &lt; 20% missing values columns, fill by mean column value.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D1F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28600" rtl="0">
              <a:spcBef>
                <a:spcPts val="0"/>
              </a:spcBef>
              <a:spcAft>
                <a:spcPts val="0"/>
              </a:spcAft>
              <a:buClr>
                <a:srgbClr val="1D1F22"/>
              </a:buClr>
              <a:buFont typeface="Times New Roman"/>
            </a:pPr>
            <a:r>
              <a:rPr lang="en" dirty="0" err="1">
                <a:solidFill>
                  <a:srgbClr val="1D1F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OneHotEncoding</a:t>
            </a:r>
            <a:r>
              <a:rPr lang="en" dirty="0">
                <a:solidFill>
                  <a:srgbClr val="1D1F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: for categorical features (</a:t>
            </a:r>
            <a:r>
              <a:rPr lang="en" dirty="0" err="1">
                <a:solidFill>
                  <a:srgbClr val="1D1F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MSZoning</a:t>
            </a:r>
            <a:r>
              <a:rPr lang="en" dirty="0">
                <a:solidFill>
                  <a:srgbClr val="1D1F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: RL/RM/FV -&gt; 1,0,0/0,1,0/0,0,1</a:t>
            </a:r>
            <a:r>
              <a:rPr lang="en" dirty="0" smtClean="0">
                <a:solidFill>
                  <a:srgbClr val="1D1F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lang="en-US" dirty="0" smtClean="0">
              <a:solidFill>
                <a:srgbClr val="1D1F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28600" rtl="0">
              <a:spcBef>
                <a:spcPts val="0"/>
              </a:spcBef>
              <a:spcAft>
                <a:spcPts val="0"/>
              </a:spcAft>
              <a:buClr>
                <a:srgbClr val="1D1F22"/>
              </a:buClr>
              <a:buFont typeface="Times New Roman"/>
            </a:pPr>
            <a:endParaRPr lang="en" dirty="0">
              <a:solidFill>
                <a:srgbClr val="1D1F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28600" rtl="0">
              <a:spcBef>
                <a:spcPts val="0"/>
              </a:spcBef>
              <a:spcAft>
                <a:spcPts val="0"/>
              </a:spcAft>
              <a:buClr>
                <a:srgbClr val="1D1F22"/>
              </a:buClr>
              <a:buFont typeface="Times New Roman"/>
            </a:pPr>
            <a:r>
              <a:rPr lang="en" dirty="0">
                <a:solidFill>
                  <a:srgbClr val="1D1F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data is scale to range [0-1]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Regression ( Basic model )</a:t>
            </a:r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805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" sz="1200">
                <a:solidFill>
                  <a:srgbClr val="1D1F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Linear Neural Network:</a:t>
            </a:r>
          </a:p>
          <a:p>
            <a:pPr marL="914400" lvl="1" indent="-3048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D1F22"/>
              </a:buClr>
              <a:buSzPct val="100000"/>
              <a:buFont typeface="Arial"/>
            </a:pPr>
            <a:r>
              <a:rPr lang="en" sz="1200">
                <a:solidFill>
                  <a:srgbClr val="1D1F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1 Input Layer = 269 nodes.</a:t>
            </a:r>
          </a:p>
          <a:p>
            <a:pPr marL="914400" lvl="1" indent="-3048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D1F22"/>
              </a:buClr>
              <a:buSzPct val="100000"/>
              <a:buFont typeface="Arial"/>
            </a:pPr>
            <a:r>
              <a:rPr lang="en" sz="1200">
                <a:solidFill>
                  <a:srgbClr val="1D1F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1 Output Layer = 1 node.</a:t>
            </a:r>
          </a:p>
          <a:p>
            <a:pPr marL="457200" lvl="0" indent="-3048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D1F22"/>
              </a:buClr>
              <a:buSzPct val="100000"/>
              <a:buFont typeface="Arial"/>
            </a:pPr>
            <a:r>
              <a:rPr lang="en" sz="1200">
                <a:solidFill>
                  <a:srgbClr val="1D1F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Loss function: L(w) = ½ * (w.T * x - y)</a:t>
            </a:r>
            <a:r>
              <a:rPr lang="en" sz="1200" baseline="30000">
                <a:solidFill>
                  <a:srgbClr val="1D1F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2</a:t>
            </a:r>
          </a:p>
          <a:p>
            <a:pPr marL="457200" lvl="0" indent="-3048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D1F22"/>
              </a:buClr>
              <a:buSzPct val="100000"/>
              <a:buFont typeface="Arial"/>
            </a:pPr>
            <a:r>
              <a:rPr lang="en" sz="1200">
                <a:solidFill>
                  <a:srgbClr val="1D1F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Gradient descent: w = w - learning_rate * gradient </a:t>
            </a:r>
          </a:p>
          <a:p>
            <a:pPr lvl="0" indent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D1F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= learning_rate * (w.T * x - y) * x)</a:t>
            </a:r>
          </a:p>
          <a:p>
            <a:pPr marL="457200" lvl="0" indent="-3048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D1F22"/>
              </a:buClr>
              <a:buSzPct val="100000"/>
              <a:buFont typeface="Arial"/>
            </a:pPr>
            <a:r>
              <a:rPr lang="en" sz="1200">
                <a:solidFill>
                  <a:srgbClr val="1D1F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Training with mini-batch: batch size = 100 examples, </a:t>
            </a:r>
          </a:p>
          <a:p>
            <a:pPr lvl="0" indent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D1F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learning rate = 0.0002, </a:t>
            </a:r>
          </a:p>
          <a:p>
            <a:pPr lvl="0" indent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D1F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number of iterations = 200 * 3000 = 60,000.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1D1F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73" name="Shape 73"/>
          <p:cNvGraphicFramePr/>
          <p:nvPr>
            <p:extLst>
              <p:ext uri="{D42A27DB-BD31-4B8C-83A1-F6EECF244321}">
                <p14:modId xmlns:p14="http://schemas.microsoft.com/office/powerpoint/2010/main" val="1284198"/>
              </p:ext>
            </p:extLst>
          </p:nvPr>
        </p:nvGraphicFramePr>
        <p:xfrm>
          <a:off x="4929000" y="1296383"/>
          <a:ext cx="2892450" cy="3078250"/>
        </p:xfrm>
        <a:graphic>
          <a:graphicData uri="http://schemas.openxmlformats.org/drawingml/2006/table">
            <a:tbl>
              <a:tblPr>
                <a:noFill/>
                <a:tableStyleId>{A050B3C9-D5B4-47BA-BEEF-8ECA96702DB6}</a:tableStyleId>
              </a:tblPr>
              <a:tblGrid>
                <a:gridCol w="1466975"/>
                <a:gridCol w="1425475"/>
              </a:tblGrid>
              <a:tr h="3962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Predicted Value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Real Vlaue</a:t>
                      </a:r>
                    </a:p>
                  </a:txBody>
                  <a:tcPr marL="91425" marR="91425" marT="91425" marB="91425"/>
                </a:tc>
              </a:tr>
              <a:tr h="279300">
                <a:tc>
                  <a:txBody>
                    <a:bodyPr/>
                    <a:lstStyle/>
                    <a:p>
                      <a:pPr lvl="0" rtl="0">
                        <a:lnSpc>
                          <a:spcPct val="15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1D1F22"/>
                          </a:solidFill>
                          <a:highlight>
                            <a:srgbClr val="FFFFFF"/>
                          </a:highlight>
                        </a:rPr>
                        <a:t>164477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1D1F22"/>
                          </a:solidFill>
                          <a:highlight>
                            <a:srgbClr val="FFFFFF"/>
                          </a:highlight>
                        </a:rPr>
                        <a:t>134000</a:t>
                      </a:r>
                    </a:p>
                  </a:txBody>
                  <a:tcPr marL="91425" marR="91425" marT="91425" marB="91425"/>
                </a:tc>
              </a:tr>
              <a:tr h="3962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1D1F22"/>
                          </a:solidFill>
                          <a:highlight>
                            <a:srgbClr val="FFFFFF"/>
                          </a:highlight>
                        </a:rPr>
                        <a:t>157664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1D1F22"/>
                          </a:solidFill>
                          <a:highlight>
                            <a:srgbClr val="FFFFFF"/>
                          </a:highlight>
                        </a:rPr>
                        <a:t>110000</a:t>
                      </a:r>
                    </a:p>
                  </a:txBody>
                  <a:tcPr marL="91425" marR="91425" marT="91425" marB="91425"/>
                </a:tc>
              </a:tr>
              <a:tr h="396200">
                <a:tc>
                  <a:txBody>
                    <a:bodyPr/>
                    <a:lstStyle/>
                    <a:p>
                      <a:pPr lvl="0" rtl="0">
                        <a:lnSpc>
                          <a:spcPct val="15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1D1F22"/>
                          </a:solidFill>
                          <a:highlight>
                            <a:srgbClr val="FFFFFF"/>
                          </a:highlight>
                        </a:rPr>
                        <a:t>185081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1D1F22"/>
                          </a:solidFill>
                          <a:highlight>
                            <a:srgbClr val="FFFFFF"/>
                          </a:highlight>
                        </a:rPr>
                        <a:t>284000</a:t>
                      </a:r>
                    </a:p>
                  </a:txBody>
                  <a:tcPr marL="91425" marR="91425" marT="91425" marB="91425"/>
                </a:tc>
              </a:tr>
              <a:tr h="396200">
                <a:tc>
                  <a:txBody>
                    <a:bodyPr/>
                    <a:lstStyle/>
                    <a:p>
                      <a:pPr lvl="0" rtl="0">
                        <a:lnSpc>
                          <a:spcPct val="15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1D1F22"/>
                          </a:solidFill>
                          <a:highlight>
                            <a:srgbClr val="FFFFFF"/>
                          </a:highlight>
                        </a:rPr>
                        <a:t>132671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5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1D1F22"/>
                          </a:solidFill>
                          <a:highlight>
                            <a:srgbClr val="FFFFFF"/>
                          </a:highlight>
                        </a:rPr>
                        <a:t>97000</a:t>
                      </a:r>
                    </a:p>
                  </a:txBody>
                  <a:tcPr marL="91425" marR="91425" marT="91425" marB="91425"/>
                </a:tc>
              </a:tr>
              <a:tr h="396200">
                <a:tc>
                  <a:txBody>
                    <a:bodyPr/>
                    <a:lstStyle/>
                    <a:p>
                      <a:pPr lvl="0" rtl="0">
                        <a:lnSpc>
                          <a:spcPct val="15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1D1F22"/>
                          </a:solidFill>
                          <a:highlight>
                            <a:srgbClr val="FFFFFF"/>
                          </a:highlight>
                        </a:rPr>
                        <a:t>146387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5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1D1F22"/>
                          </a:solidFill>
                          <a:highlight>
                            <a:srgbClr val="FFFFFF"/>
                          </a:highlight>
                        </a:rPr>
                        <a:t>119000</a:t>
                      </a:r>
                    </a:p>
                  </a:txBody>
                  <a:tcPr marL="91425" marR="91425" marT="91425" marB="91425"/>
                </a:tc>
              </a:tr>
              <a:tr h="396200">
                <a:tc>
                  <a:txBody>
                    <a:bodyPr/>
                    <a:lstStyle/>
                    <a:p>
                      <a:pPr lvl="0" rtl="0">
                        <a:lnSpc>
                          <a:spcPct val="15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 dirty="0">
                          <a:solidFill>
                            <a:srgbClr val="1D1F22"/>
                          </a:solidFill>
                          <a:highlight>
                            <a:srgbClr val="FFFFFF"/>
                          </a:highlight>
                        </a:rPr>
                        <a:t>185310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5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 dirty="0">
                          <a:solidFill>
                            <a:srgbClr val="1D1F22"/>
                          </a:solidFill>
                          <a:highlight>
                            <a:srgbClr val="FFFFFF"/>
                          </a:highlight>
                        </a:rPr>
                        <a:t>175500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74" name="Shape 74"/>
          <p:cNvSpPr txBox="1"/>
          <p:nvPr/>
        </p:nvSpPr>
        <p:spPr>
          <a:xfrm>
            <a:off x="3429000" y="35052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200">
                <a:solidFill>
                  <a:srgbClr val="1D1F22"/>
                </a:solidFill>
                <a:highlight>
                  <a:srgbClr val="FFFFFF"/>
                </a:highlight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Regression ( Optimization model )</a:t>
            </a:r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Use dimensional reduction by Sklearn PCA algorithm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Reduce dimension 269 -&gt; 40.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Compare the result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graphicFrame>
        <p:nvGraphicFramePr>
          <p:cNvPr id="81" name="Shape 81"/>
          <p:cNvGraphicFramePr/>
          <p:nvPr>
            <p:extLst>
              <p:ext uri="{D42A27DB-BD31-4B8C-83A1-F6EECF244321}">
                <p14:modId xmlns:p14="http://schemas.microsoft.com/office/powerpoint/2010/main" val="1770815456"/>
              </p:ext>
            </p:extLst>
          </p:nvPr>
        </p:nvGraphicFramePr>
        <p:xfrm>
          <a:off x="5453075" y="1751700"/>
          <a:ext cx="3050900" cy="3043050"/>
        </p:xfrm>
        <a:graphic>
          <a:graphicData uri="http://schemas.openxmlformats.org/drawingml/2006/table">
            <a:tbl>
              <a:tblPr>
                <a:noFill/>
                <a:tableStyleId>{A050B3C9-D5B4-47BA-BEEF-8ECA96702DB6}</a:tableStyleId>
              </a:tblPr>
              <a:tblGrid>
                <a:gridCol w="1525450"/>
                <a:gridCol w="1525450"/>
              </a:tblGrid>
              <a:tr h="507175">
                <a:tc>
                  <a:txBody>
                    <a:bodyPr/>
                    <a:lstStyle/>
                    <a:p>
                      <a:pPr lvl="0" rtl="0">
                        <a:lnSpc>
                          <a:spcPct val="15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200" dirty="0" smtClean="0">
                          <a:solidFill>
                            <a:srgbClr val="1D1F22"/>
                          </a:solidFill>
                          <a:highlight>
                            <a:srgbClr val="FFFFFF"/>
                          </a:highlight>
                        </a:rPr>
                        <a:t>Predicted</a:t>
                      </a:r>
                      <a:r>
                        <a:rPr lang="en-US" sz="1200" baseline="0" dirty="0" smtClean="0">
                          <a:solidFill>
                            <a:srgbClr val="1D1F22"/>
                          </a:solidFill>
                          <a:highlight>
                            <a:srgbClr val="FFFFFF"/>
                          </a:highlight>
                        </a:rPr>
                        <a:t> Value</a:t>
                      </a:r>
                      <a:endParaRPr lang="en" sz="1200" dirty="0">
                        <a:solidFill>
                          <a:srgbClr val="1D1F2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5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200" dirty="0" smtClean="0">
                          <a:solidFill>
                            <a:srgbClr val="1D1F22"/>
                          </a:solidFill>
                          <a:highlight>
                            <a:srgbClr val="FFFFFF"/>
                          </a:highlight>
                        </a:rPr>
                        <a:t>Real</a:t>
                      </a:r>
                      <a:r>
                        <a:rPr lang="en-US" sz="1200" baseline="0" dirty="0" smtClean="0">
                          <a:solidFill>
                            <a:srgbClr val="1D1F22"/>
                          </a:solidFill>
                          <a:highlight>
                            <a:srgbClr val="FFFFFF"/>
                          </a:highlight>
                        </a:rPr>
                        <a:t> Value</a:t>
                      </a:r>
                      <a:endParaRPr lang="en" sz="1200" dirty="0">
                        <a:solidFill>
                          <a:srgbClr val="1D1F2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91425" marR="91425" marT="91425" marB="91425"/>
                </a:tc>
              </a:tr>
              <a:tr h="507175">
                <a:tc>
                  <a:txBody>
                    <a:bodyPr/>
                    <a:lstStyle/>
                    <a:p>
                      <a:pPr lvl="0" rtl="0">
                        <a:lnSpc>
                          <a:spcPct val="15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 dirty="0">
                          <a:solidFill>
                            <a:srgbClr val="1D1F22"/>
                          </a:solidFill>
                          <a:highlight>
                            <a:srgbClr val="FFFFFF"/>
                          </a:highlight>
                        </a:rPr>
                        <a:t>152235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5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 dirty="0">
                          <a:solidFill>
                            <a:srgbClr val="1D1F22"/>
                          </a:solidFill>
                          <a:highlight>
                            <a:srgbClr val="FFFFFF"/>
                          </a:highlight>
                        </a:rPr>
                        <a:t>134000</a:t>
                      </a:r>
                    </a:p>
                  </a:txBody>
                  <a:tcPr marL="91425" marR="91425" marT="91425" marB="91425"/>
                </a:tc>
              </a:tr>
              <a:tr h="507175">
                <a:tc>
                  <a:txBody>
                    <a:bodyPr/>
                    <a:lstStyle/>
                    <a:p>
                      <a:pPr lvl="0" rtl="0">
                        <a:lnSpc>
                          <a:spcPct val="15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 dirty="0">
                          <a:solidFill>
                            <a:srgbClr val="1D1F22"/>
                          </a:solidFill>
                          <a:highlight>
                            <a:srgbClr val="FFFFFF"/>
                          </a:highlight>
                        </a:rPr>
                        <a:t>147842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5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1D1F22"/>
                          </a:solidFill>
                          <a:highlight>
                            <a:srgbClr val="FFFFFF"/>
                          </a:highlight>
                        </a:rPr>
                        <a:t>110000</a:t>
                      </a:r>
                    </a:p>
                  </a:txBody>
                  <a:tcPr marL="91425" marR="91425" marT="91425" marB="91425"/>
                </a:tc>
              </a:tr>
              <a:tr h="507175">
                <a:tc>
                  <a:txBody>
                    <a:bodyPr/>
                    <a:lstStyle/>
                    <a:p>
                      <a:pPr lvl="0" rtl="0">
                        <a:lnSpc>
                          <a:spcPct val="15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1D1F22"/>
                          </a:solidFill>
                          <a:highlight>
                            <a:srgbClr val="FFFFFF"/>
                          </a:highlight>
                        </a:rPr>
                        <a:t>171194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5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1D1F22"/>
                          </a:solidFill>
                          <a:highlight>
                            <a:srgbClr val="FFFFFF"/>
                          </a:highlight>
                        </a:rPr>
                        <a:t>284000</a:t>
                      </a:r>
                    </a:p>
                  </a:txBody>
                  <a:tcPr marL="91425" marR="91425" marT="91425" marB="91425"/>
                </a:tc>
              </a:tr>
              <a:tr h="507175">
                <a:tc>
                  <a:txBody>
                    <a:bodyPr/>
                    <a:lstStyle/>
                    <a:p>
                      <a:pPr lvl="0" rtl="0">
                        <a:lnSpc>
                          <a:spcPct val="15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1D1F22"/>
                          </a:solidFill>
                          <a:highlight>
                            <a:srgbClr val="FFFFFF"/>
                          </a:highlight>
                        </a:rPr>
                        <a:t>108149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5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1D1F22"/>
                          </a:solidFill>
                          <a:highlight>
                            <a:srgbClr val="FFFFFF"/>
                          </a:highlight>
                        </a:rPr>
                        <a:t>97000</a:t>
                      </a:r>
                    </a:p>
                  </a:txBody>
                  <a:tcPr marL="91425" marR="91425" marT="91425" marB="91425"/>
                </a:tc>
              </a:tr>
              <a:tr h="507175">
                <a:tc>
                  <a:txBody>
                    <a:bodyPr/>
                    <a:lstStyle/>
                    <a:p>
                      <a:pPr lvl="0" rtl="0">
                        <a:lnSpc>
                          <a:spcPct val="15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1D1F22"/>
                          </a:solidFill>
                          <a:highlight>
                            <a:srgbClr val="FFFFFF"/>
                          </a:highlight>
                        </a:rPr>
                        <a:t>133409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5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 dirty="0">
                          <a:solidFill>
                            <a:srgbClr val="1D1F22"/>
                          </a:solidFill>
                          <a:highlight>
                            <a:srgbClr val="FFFFFF"/>
                          </a:highlight>
                        </a:rPr>
                        <a:t>119000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872" y="2063782"/>
            <a:ext cx="4151128" cy="29233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just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/>
              <a:t>Variables are comparatively more related to the house price</a:t>
            </a:r>
          </a:p>
        </p:txBody>
      </p:sp>
      <p:pic>
        <p:nvPicPr>
          <p:cNvPr id="87" name="Shape 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450" y="989550"/>
            <a:ext cx="5141599" cy="3164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Shape 8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26249" y="1013350"/>
            <a:ext cx="3312950" cy="331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Classification Model 1</a:t>
            </a:r>
          </a:p>
        </p:txBody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Neural Networks: 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used efficiently in the classification problem.</a:t>
            </a:r>
          </a:p>
          <a:p>
            <a:pPr marL="457200" lvl="0" indent="-317500" rtl="0">
              <a:spcBef>
                <a:spcPts val="0"/>
              </a:spcBef>
              <a:buClr>
                <a:srgbClr val="000000"/>
              </a:buClr>
              <a:buSzPct val="77777"/>
              <a:buFont typeface="Arial"/>
            </a:pPr>
            <a:r>
              <a:rPr lang="en"/>
              <a:t>Architecture: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/>
              <a:t>Input layer: number = number of data features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/>
              <a:t>Hidden layer: choose = 10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/>
              <a:t>Output layer: 2 nodes = 2 output class.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Training: Back propagation algorithm. Learning rate = 0.001, mini-batch size = 100.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Cross-validation with 80/20 ratio.</a:t>
            </a:r>
          </a:p>
          <a:p>
            <a:pPr marL="457200" lvl="0" indent="-228600">
              <a:spcBef>
                <a:spcPts val="0"/>
              </a:spcBef>
            </a:pPr>
            <a:r>
              <a:rPr lang="en"/>
              <a:t>In-sample error rate ~ 48.33%.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Classification 2</a:t>
            </a:r>
          </a:p>
        </p:txBody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Logistic classification: simple algorithm with binary output.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Formula: 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exp(b0 + biXi) / [1.0 + exp(b0 + biXi)]  b0 = bias, bi = learning coefficients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Stochastic Gradient Descent to train the model.</a:t>
            </a:r>
          </a:p>
          <a:p>
            <a:pPr marL="457200" lvl="0" indent="-228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Gradient descent: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delta = error * yhat * (1.0 - yhat)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with </a:t>
            </a:r>
            <a:r>
              <a:rPr lang="en" sz="1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error = (y - yhat)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yhat = prediction made by the model, y = real target result.</a:t>
            </a:r>
          </a:p>
          <a:p>
            <a:pPr marL="457200" lvl="0" indent="-228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" sz="1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 = b + learning_rate * delta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Learning_rate = 0.001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Cross-validation with 80/20 ratio.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In-sample error rate ~ 36.41%.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just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/>
              <a:t> Improve the performance of one model</a:t>
            </a:r>
          </a:p>
          <a:p>
            <a:pPr lv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Dimensional reduction to avoid the overfitting.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/>
              <a:t>269 -&gt; 40.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/>
              <a:t>Use Cross-validation selection to choose best dimension.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Change hidden layer number to change the capacity of the Neural Networks model.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/>
              <a:t>Change hidden layer number from 10 -&gt; 50, step = 10.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/>
              <a:t>Use Cross-validation selection to choose best number with highest validation accuracy.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/>
              <a:t>The best hidden layer number = 40.</a:t>
            </a:r>
          </a:p>
          <a:p>
            <a:pPr marL="457200" lvl="0" indent="-228600">
              <a:spcBef>
                <a:spcPts val="0"/>
              </a:spcBef>
            </a:pPr>
            <a:r>
              <a:rPr lang="en"/>
              <a:t>Better in-sample error rate ~ 23%.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261250" y="6995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 sz="9600"/>
          </a:p>
          <a:p>
            <a:pPr marL="2286000" lvl="0" indent="457200">
              <a:spcBef>
                <a:spcPts val="0"/>
              </a:spcBef>
              <a:buNone/>
            </a:pPr>
            <a:r>
              <a:rPr lang="en" sz="9600"/>
              <a:t>Q&amp;A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</TotalTime>
  <Words>459</Words>
  <Application>Microsoft Macintosh PowerPoint</Application>
  <PresentationFormat>On-screen Show (16:9)</PresentationFormat>
  <Paragraphs>82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Proxima Nova</vt:lpstr>
      <vt:lpstr>Times New Roman</vt:lpstr>
      <vt:lpstr>Calibri Light</vt:lpstr>
      <vt:lpstr>Calibri</vt:lpstr>
      <vt:lpstr>Office Theme</vt:lpstr>
      <vt:lpstr>Topics in Computer and VLSI Project Group 9</vt:lpstr>
      <vt:lpstr>Pre-Processing data</vt:lpstr>
      <vt:lpstr>Regression ( Basic model )</vt:lpstr>
      <vt:lpstr>Regression ( Optimization model )</vt:lpstr>
      <vt:lpstr>Variables are comparatively more related to the house price</vt:lpstr>
      <vt:lpstr>Classification Model 1</vt:lpstr>
      <vt:lpstr>Classification 2</vt:lpstr>
      <vt:lpstr> Improve the performance of one model 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Topics in Computer and VLSI Project Group 9</dc:title>
  <cp:lastModifiedBy>ali almokhtar</cp:lastModifiedBy>
  <cp:revision>3</cp:revision>
  <dcterms:modified xsi:type="dcterms:W3CDTF">2017-06-13T02:31:12Z</dcterms:modified>
</cp:coreProperties>
</file>