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20211" y="2581655"/>
            <a:ext cx="2705100" cy="169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00" y="684276"/>
            <a:ext cx="8847455" cy="0"/>
          </a:xfrm>
          <a:custGeom>
            <a:avLst/>
            <a:gdLst/>
            <a:ahLst/>
            <a:cxnLst/>
            <a:rect l="l" t="t" r="r" b="b"/>
            <a:pathLst>
              <a:path w="8847455">
                <a:moveTo>
                  <a:pt x="0" y="0"/>
                </a:moveTo>
                <a:lnTo>
                  <a:pt x="884732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910" y="92786"/>
            <a:ext cx="869817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E7E7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tuslkk17@gmail.com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deeplearning.snu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2298" y="4590541"/>
            <a:ext cx="3455162" cy="27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98265" y="4919726"/>
            <a:ext cx="2441193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582670" y="5578144"/>
            <a:ext cx="2074291" cy="277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7644" y="2358593"/>
            <a:ext cx="2870073" cy="555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0200" y="6270142"/>
            <a:ext cx="826452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latin typeface="Arial Black"/>
                <a:cs typeface="Arial Black"/>
              </a:rPr>
              <a:t>Copyright </a:t>
            </a:r>
            <a:r>
              <a:rPr sz="1000" spc="-110" dirty="0">
                <a:latin typeface="Arial Black"/>
                <a:cs typeface="Arial Black"/>
              </a:rPr>
              <a:t>(C) </a:t>
            </a:r>
            <a:r>
              <a:rPr sz="1000" spc="-120" dirty="0">
                <a:latin typeface="Arial Black"/>
                <a:cs typeface="Arial Black"/>
              </a:rPr>
              <a:t>Data </a:t>
            </a:r>
            <a:r>
              <a:rPr sz="1000" spc="-155" dirty="0">
                <a:latin typeface="Arial Black"/>
                <a:cs typeface="Arial Black"/>
              </a:rPr>
              <a:t>Science </a:t>
            </a:r>
            <a:r>
              <a:rPr sz="1000" spc="-75" dirty="0">
                <a:latin typeface="Arial Black"/>
                <a:cs typeface="Arial Black"/>
              </a:rPr>
              <a:t>&amp; </a:t>
            </a:r>
            <a:r>
              <a:rPr sz="1000" spc="-125" dirty="0">
                <a:latin typeface="Arial Black"/>
                <a:cs typeface="Arial Black"/>
              </a:rPr>
              <a:t>AI </a:t>
            </a:r>
            <a:r>
              <a:rPr sz="1000" spc="-114" dirty="0">
                <a:latin typeface="Arial Black"/>
                <a:cs typeface="Arial Black"/>
              </a:rPr>
              <a:t>Laboratory, </a:t>
            </a:r>
            <a:r>
              <a:rPr sz="1000" spc="-120" dirty="0">
                <a:latin typeface="Arial Black"/>
                <a:cs typeface="Arial Black"/>
              </a:rPr>
              <a:t>Seoul </a:t>
            </a:r>
            <a:r>
              <a:rPr sz="1000" spc="-105" dirty="0">
                <a:latin typeface="Arial Black"/>
                <a:cs typeface="Arial Black"/>
              </a:rPr>
              <a:t>National </a:t>
            </a:r>
            <a:r>
              <a:rPr sz="1000" spc="-125" dirty="0">
                <a:latin typeface="Arial Black"/>
                <a:cs typeface="Arial Black"/>
              </a:rPr>
              <a:t>University. </a:t>
            </a:r>
            <a:r>
              <a:rPr sz="1000" spc="-145" dirty="0">
                <a:latin typeface="Arial Black"/>
                <a:cs typeface="Arial Black"/>
              </a:rPr>
              <a:t>This </a:t>
            </a:r>
            <a:r>
              <a:rPr sz="1000" spc="-120" dirty="0">
                <a:latin typeface="Arial Black"/>
                <a:cs typeface="Arial Black"/>
              </a:rPr>
              <a:t>material </a:t>
            </a:r>
            <a:r>
              <a:rPr sz="1000" spc="-140" dirty="0">
                <a:latin typeface="Arial Black"/>
                <a:cs typeface="Arial Black"/>
              </a:rPr>
              <a:t>is </a:t>
            </a:r>
            <a:r>
              <a:rPr sz="1000" spc="-85" dirty="0">
                <a:latin typeface="Arial Black"/>
                <a:cs typeface="Arial Black"/>
              </a:rPr>
              <a:t>for </a:t>
            </a:r>
            <a:r>
              <a:rPr sz="1000" spc="-120" dirty="0">
                <a:latin typeface="Arial Black"/>
                <a:cs typeface="Arial Black"/>
              </a:rPr>
              <a:t>educational </a:t>
            </a:r>
            <a:r>
              <a:rPr sz="1000" spc="-150" dirty="0">
                <a:latin typeface="Arial Black"/>
                <a:cs typeface="Arial Black"/>
              </a:rPr>
              <a:t>uses </a:t>
            </a:r>
            <a:r>
              <a:rPr sz="1000" spc="-100" dirty="0">
                <a:latin typeface="Arial Black"/>
                <a:cs typeface="Arial Black"/>
              </a:rPr>
              <a:t>only. </a:t>
            </a:r>
            <a:r>
              <a:rPr sz="1000" spc="-130" dirty="0">
                <a:latin typeface="Arial Black"/>
                <a:cs typeface="Arial Black"/>
              </a:rPr>
              <a:t>Some </a:t>
            </a:r>
            <a:r>
              <a:rPr sz="1000" spc="-125" dirty="0">
                <a:latin typeface="Arial Black"/>
                <a:cs typeface="Arial Black"/>
              </a:rPr>
              <a:t>contents </a:t>
            </a:r>
            <a:r>
              <a:rPr sz="1000" spc="-130" dirty="0">
                <a:latin typeface="Arial Black"/>
                <a:cs typeface="Arial Black"/>
              </a:rPr>
              <a:t>are </a:t>
            </a:r>
            <a:r>
              <a:rPr sz="1000" spc="-125" dirty="0">
                <a:latin typeface="Arial Black"/>
                <a:cs typeface="Arial Black"/>
              </a:rPr>
              <a:t>based </a:t>
            </a:r>
            <a:r>
              <a:rPr sz="1000" spc="-85" dirty="0">
                <a:latin typeface="Arial Black"/>
                <a:cs typeface="Arial Black"/>
              </a:rPr>
              <a:t>on  </a:t>
            </a:r>
            <a:r>
              <a:rPr sz="1000" spc="-110" dirty="0">
                <a:latin typeface="Arial Black"/>
                <a:cs typeface="Arial Black"/>
              </a:rPr>
              <a:t>the </a:t>
            </a:r>
            <a:r>
              <a:rPr sz="1000" spc="-120" dirty="0">
                <a:latin typeface="Arial Black"/>
                <a:cs typeface="Arial Black"/>
              </a:rPr>
              <a:t>material </a:t>
            </a:r>
            <a:r>
              <a:rPr sz="1000" spc="-95" dirty="0">
                <a:latin typeface="Arial Black"/>
                <a:cs typeface="Arial Black"/>
              </a:rPr>
              <a:t>provided by </a:t>
            </a:r>
            <a:r>
              <a:rPr sz="1000" spc="-100" dirty="0">
                <a:latin typeface="Arial Black"/>
                <a:cs typeface="Arial Black"/>
              </a:rPr>
              <a:t>other </a:t>
            </a:r>
            <a:r>
              <a:rPr sz="1000" spc="-80" dirty="0">
                <a:latin typeface="Arial Black"/>
                <a:cs typeface="Arial Black"/>
              </a:rPr>
              <a:t>paper/book </a:t>
            </a:r>
            <a:r>
              <a:rPr sz="1000" spc="-114" dirty="0">
                <a:latin typeface="Arial Black"/>
                <a:cs typeface="Arial Black"/>
              </a:rPr>
              <a:t>authors </a:t>
            </a:r>
            <a:r>
              <a:rPr sz="1000" spc="-105" dirty="0">
                <a:latin typeface="Arial Black"/>
                <a:cs typeface="Arial Black"/>
              </a:rPr>
              <a:t>and </a:t>
            </a:r>
            <a:r>
              <a:rPr sz="1000" spc="-135" dirty="0">
                <a:latin typeface="Arial Black"/>
                <a:cs typeface="Arial Black"/>
              </a:rPr>
              <a:t>may </a:t>
            </a:r>
            <a:r>
              <a:rPr sz="1000" spc="-105" dirty="0">
                <a:latin typeface="Arial Black"/>
                <a:cs typeface="Arial Black"/>
              </a:rPr>
              <a:t>be copyrighted </a:t>
            </a:r>
            <a:r>
              <a:rPr sz="1000" spc="-95" dirty="0">
                <a:latin typeface="Arial Black"/>
                <a:cs typeface="Arial Black"/>
              </a:rPr>
              <a:t>by </a:t>
            </a:r>
            <a:r>
              <a:rPr sz="1000" spc="-114" dirty="0">
                <a:latin typeface="Arial Black"/>
                <a:cs typeface="Arial Black"/>
              </a:rPr>
              <a:t>them. </a:t>
            </a:r>
            <a:r>
              <a:rPr sz="1000" spc="-100" dirty="0">
                <a:latin typeface="Arial Black"/>
                <a:cs typeface="Arial Black"/>
              </a:rPr>
              <a:t>Written </a:t>
            </a:r>
            <a:r>
              <a:rPr sz="1000" spc="-95" dirty="0">
                <a:latin typeface="Arial Black"/>
                <a:cs typeface="Arial Black"/>
              </a:rPr>
              <a:t>by </a:t>
            </a:r>
            <a:r>
              <a:rPr lang="en-US" sz="1000" spc="-95" dirty="0" err="1">
                <a:latin typeface="Arial Black"/>
                <a:cs typeface="Arial Black"/>
              </a:rPr>
              <a:t>Hyungyu</a:t>
            </a:r>
            <a:r>
              <a:rPr lang="en-US" sz="1000" spc="-95" dirty="0">
                <a:latin typeface="Arial Black"/>
                <a:cs typeface="Arial Black"/>
              </a:rPr>
              <a:t> Lee</a:t>
            </a:r>
            <a:r>
              <a:rPr sz="1000" spc="-160" dirty="0">
                <a:latin typeface="Arial Black"/>
                <a:cs typeface="Arial Black"/>
              </a:rPr>
              <a:t> </a:t>
            </a:r>
            <a:r>
              <a:rPr sz="1000" spc="-90" dirty="0">
                <a:latin typeface="Arial Black"/>
                <a:cs typeface="Arial Black"/>
                <a:hlinkClick r:id="rId6"/>
              </a:rPr>
              <a:t>&lt;</a:t>
            </a:r>
            <a:r>
              <a:rPr lang="en-US" sz="1000" spc="-90" dirty="0">
                <a:latin typeface="Arial Black"/>
                <a:cs typeface="Arial Black"/>
                <a:hlinkClick r:id="rId6"/>
              </a:rPr>
              <a:t>rucy74</a:t>
            </a:r>
            <a:r>
              <a:rPr sz="1000" spc="-90" dirty="0">
                <a:latin typeface="Arial Black"/>
                <a:cs typeface="Arial Black"/>
                <a:hlinkClick r:id="rId6"/>
              </a:rPr>
              <a:t>@</a:t>
            </a:r>
            <a:r>
              <a:rPr lang="en-US" sz="1000" spc="-90" dirty="0">
                <a:latin typeface="Arial Black"/>
                <a:cs typeface="Arial Black"/>
              </a:rPr>
              <a:t>snu.ac.kr</a:t>
            </a:r>
            <a:r>
              <a:rPr sz="1000" spc="-90" dirty="0">
                <a:latin typeface="Arial Black"/>
                <a:cs typeface="Arial Black"/>
              </a:rPr>
              <a:t>&gt; </a:t>
            </a:r>
            <a:r>
              <a:rPr sz="1000" spc="-120" dirty="0">
                <a:latin typeface="Arial Black"/>
                <a:cs typeface="Arial Black"/>
              </a:rPr>
              <a:t>,  September,</a:t>
            </a:r>
            <a:r>
              <a:rPr sz="1000" spc="40" dirty="0">
                <a:latin typeface="Arial Black"/>
                <a:cs typeface="Arial Black"/>
              </a:rPr>
              <a:t> </a:t>
            </a:r>
            <a:r>
              <a:rPr sz="1000" spc="-120" dirty="0">
                <a:latin typeface="Arial Black"/>
                <a:cs typeface="Arial Black"/>
              </a:rPr>
              <a:t>201</a:t>
            </a:r>
            <a:r>
              <a:rPr lang="en-US" altLang="ko-KR" sz="1000" spc="-120" dirty="0">
                <a:latin typeface="Arial Black"/>
                <a:cs typeface="Arial Black"/>
              </a:rPr>
              <a:t>9</a:t>
            </a:r>
            <a:r>
              <a:rPr sz="1000" spc="-120" dirty="0">
                <a:latin typeface="Arial Black"/>
                <a:cs typeface="Arial Black"/>
              </a:rPr>
              <a:t>.</a:t>
            </a:r>
            <a:endParaRPr sz="1000" dirty="0">
              <a:latin typeface="Arial Black"/>
              <a:cs typeface="Arial Black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671D4C-16E4-477C-950E-FC4662E24B2E}"/>
              </a:ext>
            </a:extLst>
          </p:cNvPr>
          <p:cNvSpPr/>
          <p:nvPr/>
        </p:nvSpPr>
        <p:spPr>
          <a:xfrm>
            <a:off x="3639629" y="3305322"/>
            <a:ext cx="1645665" cy="319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rgbClr val="0088B9"/>
                </a:solidFill>
              </a:rPr>
              <a:t>Hyungyu</a:t>
            </a:r>
            <a:r>
              <a:rPr lang="en-US" altLang="ko-KR" sz="2000" dirty="0">
                <a:solidFill>
                  <a:srgbClr val="0088B9"/>
                </a:solidFill>
              </a:rPr>
              <a:t> Lee</a:t>
            </a:r>
            <a:endParaRPr lang="ko-KR" altLang="en-US" sz="2000" dirty="0">
              <a:solidFill>
                <a:srgbClr val="0088B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4" y="910159"/>
            <a:ext cx="8723276" cy="528862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Arial"/>
                <a:cs typeface="Arial"/>
              </a:rPr>
              <a:t>Part </a:t>
            </a:r>
            <a:r>
              <a:rPr sz="2200" spc="-260" dirty="0">
                <a:latin typeface="Arial"/>
                <a:cs typeface="Arial"/>
              </a:rPr>
              <a:t>1: </a:t>
            </a:r>
            <a:r>
              <a:rPr sz="2200" spc="-75" dirty="0">
                <a:latin typeface="Arial"/>
                <a:cs typeface="Arial"/>
              </a:rPr>
              <a:t>Data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Curation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altLang="ko-KR" sz="2000" spc="-15" dirty="0">
                <a:latin typeface="Arial"/>
                <a:cs typeface="Arial"/>
              </a:rPr>
              <a:t>Practice loading and preprocessing of</a:t>
            </a:r>
            <a:r>
              <a:rPr lang="ko-KR" altLang="en-US" sz="2000" spc="-15" dirty="0">
                <a:latin typeface="Arial"/>
                <a:cs typeface="Arial"/>
              </a:rPr>
              <a:t> </a:t>
            </a:r>
            <a:r>
              <a:rPr lang="en-US" altLang="ko-KR" sz="2000" spc="-15" dirty="0">
                <a:latin typeface="Arial"/>
                <a:cs typeface="Arial"/>
              </a:rPr>
              <a:t>data using the </a:t>
            </a:r>
            <a:r>
              <a:rPr sz="2000" spc="-55" dirty="0" err="1">
                <a:latin typeface="Arial"/>
                <a:cs typeface="Arial"/>
              </a:rPr>
              <a:t>notMNIST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dataset</a:t>
            </a:r>
            <a:endParaRPr sz="2000" dirty="0">
              <a:latin typeface="Noto Sans CJK JP Regular"/>
              <a:cs typeface="Noto Sans CJK JP Regular"/>
            </a:endParaRPr>
          </a:p>
          <a:p>
            <a:pPr marL="756285" marR="1437640" lvl="1" indent="-286385">
              <a:lnSpc>
                <a:spcPct val="110000"/>
              </a:lnSpc>
              <a:spcBef>
                <a:spcPts val="480"/>
              </a:spcBef>
              <a:buClr>
                <a:srgbClr val="F0C10E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ko-KR" sz="2000" spc="-55" dirty="0">
                <a:latin typeface="Arial"/>
                <a:cs typeface="Arial"/>
              </a:rPr>
              <a:t>Implement a simple machine learning code using </a:t>
            </a:r>
            <a:r>
              <a:rPr lang="en-US" altLang="ko-KR" sz="2000" spc="-55" dirty="0" err="1">
                <a:latin typeface="Arial"/>
                <a:cs typeface="Arial"/>
              </a:rPr>
              <a:t>sklearn</a:t>
            </a:r>
            <a:r>
              <a:rPr lang="en-US" altLang="ko-KR" sz="2000" spc="-55" dirty="0">
                <a:latin typeface="Arial"/>
                <a:cs typeface="Arial"/>
              </a:rPr>
              <a:t> library</a:t>
            </a:r>
            <a:endParaRPr sz="20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sz="3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Arial"/>
                <a:cs typeface="Arial"/>
              </a:rPr>
              <a:t>Part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135" dirty="0">
                <a:latin typeface="Arial"/>
                <a:cs typeface="Arial"/>
              </a:rPr>
              <a:t>2: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Implementing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Neural</a:t>
            </a:r>
            <a:r>
              <a:rPr sz="2200" spc="-13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Networks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35" dirty="0">
                <a:latin typeface="Arial"/>
                <a:cs typeface="Arial"/>
              </a:rPr>
              <a:t>from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Scratch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ko-KR" sz="2000" spc="-55" dirty="0">
                <a:latin typeface="Arial"/>
                <a:cs typeface="Arial"/>
              </a:rPr>
              <a:t>Understand the deep learning models</a:t>
            </a: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altLang="ko-KR" sz="2000" spc="-55" dirty="0">
                <a:latin typeface="Arial"/>
                <a:cs typeface="Arial"/>
              </a:rPr>
              <a:t>Implement a simple deep learning model</a:t>
            </a: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endParaRPr sz="2000" dirty="0">
              <a:latin typeface="Noto Sans CJK JP Regular"/>
              <a:cs typeface="Noto Sans CJK JP Regular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F0C10E"/>
              </a:buClr>
              <a:buFont typeface="Arial"/>
              <a:buChar char="–"/>
            </a:pPr>
            <a:endParaRPr sz="3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45" dirty="0">
                <a:latin typeface="Arial"/>
                <a:cs typeface="Arial"/>
              </a:rPr>
              <a:t>Part </a:t>
            </a:r>
            <a:r>
              <a:rPr sz="2200" spc="-110" dirty="0">
                <a:latin typeface="Arial"/>
                <a:cs typeface="Arial"/>
              </a:rPr>
              <a:t>3: </a:t>
            </a:r>
            <a:r>
              <a:rPr sz="2200" spc="-60" dirty="0">
                <a:latin typeface="Arial"/>
                <a:cs typeface="Arial"/>
              </a:rPr>
              <a:t>Neural </a:t>
            </a:r>
            <a:r>
              <a:rPr sz="2200" spc="-15" dirty="0">
                <a:latin typeface="Arial"/>
                <a:cs typeface="Arial"/>
              </a:rPr>
              <a:t>Networks </a:t>
            </a:r>
            <a:r>
              <a:rPr sz="2200" spc="55" dirty="0">
                <a:latin typeface="Arial"/>
                <a:cs typeface="Arial"/>
              </a:rPr>
              <a:t>with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TensorFlow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sz="2000" spc="-35" dirty="0">
                <a:latin typeface="Arial"/>
                <a:cs typeface="Arial"/>
              </a:rPr>
              <a:t>Understand the roles of h</a:t>
            </a:r>
            <a:r>
              <a:rPr sz="2000" spc="-35" dirty="0">
                <a:latin typeface="Arial"/>
                <a:cs typeface="Arial"/>
              </a:rPr>
              <a:t>yperparameter</a:t>
            </a:r>
            <a:endParaRPr sz="2000" dirty="0">
              <a:latin typeface="Noto Sans CJK JP Regular"/>
              <a:cs typeface="Noto Sans CJK JP Regular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sz="2000" spc="-75" dirty="0">
                <a:latin typeface="Arial"/>
                <a:cs typeface="Arial"/>
              </a:rPr>
              <a:t>Practice </a:t>
            </a:r>
            <a:r>
              <a:rPr sz="2000" spc="-75" dirty="0">
                <a:latin typeface="Arial"/>
                <a:cs typeface="Arial"/>
              </a:rPr>
              <a:t>TensorFlow</a:t>
            </a:r>
            <a:r>
              <a:rPr lang="en-US" altLang="ko-KR" sz="2000" spc="-75" dirty="0">
                <a:latin typeface="Arial"/>
                <a:cs typeface="Arial"/>
              </a:rPr>
              <a:t> code implementing deep learning models</a:t>
            </a:r>
            <a:endParaRPr sz="2000" dirty="0">
              <a:latin typeface="Noto Sans CJK JP Regular"/>
              <a:cs typeface="Noto Sans CJK JP Regula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3500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Assignment</a:t>
            </a:r>
            <a:r>
              <a:rPr spc="-280" dirty="0"/>
              <a:t> </a:t>
            </a:r>
            <a:r>
              <a:rPr spc="-140" dirty="0"/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4022572"/>
            <a:ext cx="7820659" cy="175176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90" dirty="0">
                <a:latin typeface="Arial"/>
                <a:cs typeface="Arial"/>
              </a:rPr>
              <a:t>Consist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characters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rendered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variety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fonts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28x28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image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215" dirty="0">
                <a:latin typeface="Arial"/>
                <a:cs typeface="Arial"/>
              </a:rPr>
              <a:t>10 </a:t>
            </a:r>
            <a:r>
              <a:rPr sz="2000" spc="-105" dirty="0">
                <a:latin typeface="Arial"/>
                <a:cs typeface="Arial"/>
              </a:rPr>
              <a:t>classes, </a:t>
            </a:r>
            <a:r>
              <a:rPr sz="2000" spc="50" dirty="0">
                <a:latin typeface="Arial"/>
                <a:cs typeface="Arial"/>
              </a:rPr>
              <a:t>with </a:t>
            </a:r>
            <a:r>
              <a:rPr sz="2000" spc="5" dirty="0">
                <a:latin typeface="Arial"/>
                <a:cs typeface="Arial"/>
              </a:rPr>
              <a:t>letters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A-J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"/>
                <a:cs typeface="Arial"/>
              </a:rPr>
              <a:t>Training </a:t>
            </a:r>
            <a:r>
              <a:rPr sz="2000" spc="-35" dirty="0">
                <a:latin typeface="Arial"/>
                <a:cs typeface="Arial"/>
              </a:rPr>
              <a:t>set:</a:t>
            </a:r>
            <a:r>
              <a:rPr sz="2000" spc="-4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notMNIST_large </a:t>
            </a:r>
            <a:r>
              <a:rPr sz="2000" spc="-50" dirty="0">
                <a:latin typeface="Arial"/>
                <a:cs typeface="Arial"/>
              </a:rPr>
              <a:t>(uncleaned, 500k </a:t>
            </a:r>
            <a:r>
              <a:rPr sz="2000" spc="-55" dirty="0">
                <a:latin typeface="Arial"/>
                <a:cs typeface="Arial"/>
              </a:rPr>
              <a:t>instances)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105" dirty="0">
                <a:latin typeface="Arial"/>
                <a:cs typeface="Arial"/>
              </a:rPr>
              <a:t>Test </a:t>
            </a:r>
            <a:r>
              <a:rPr sz="2000" spc="-35" dirty="0">
                <a:latin typeface="Arial"/>
                <a:cs typeface="Arial"/>
              </a:rPr>
              <a:t>set: </a:t>
            </a:r>
            <a:r>
              <a:rPr sz="2000" spc="-60" dirty="0">
                <a:latin typeface="Arial"/>
                <a:cs typeface="Arial"/>
              </a:rPr>
              <a:t>notMNIST_small </a:t>
            </a:r>
            <a:r>
              <a:rPr sz="2000" b="1" spc="-65" dirty="0">
                <a:latin typeface="Trebuchet MS"/>
                <a:cs typeface="Trebuchet MS"/>
              </a:rPr>
              <a:t>(</a:t>
            </a:r>
            <a:r>
              <a:rPr sz="2000" spc="-65" dirty="0">
                <a:latin typeface="Arial"/>
                <a:cs typeface="Arial"/>
              </a:rPr>
              <a:t>hand-cleaned, </a:t>
            </a:r>
            <a:r>
              <a:rPr sz="2000" spc="-5" dirty="0">
                <a:latin typeface="Arial"/>
                <a:cs typeface="Arial"/>
              </a:rPr>
              <a:t>about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19k </a:t>
            </a:r>
            <a:r>
              <a:rPr sz="2000" spc="-55" dirty="0">
                <a:latin typeface="Arial"/>
                <a:cs typeface="Arial"/>
              </a:rPr>
              <a:t>instances)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2772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notMNIST</a:t>
            </a:r>
            <a:r>
              <a:rPr spc="-290" dirty="0"/>
              <a:t> </a:t>
            </a:r>
            <a:r>
              <a:rPr spc="-110" dirty="0"/>
              <a:t>dataset</a:t>
            </a:r>
          </a:p>
        </p:txBody>
      </p:sp>
      <p:sp>
        <p:nvSpPr>
          <p:cNvPr id="4" name="object 4"/>
          <p:cNvSpPr/>
          <p:nvPr/>
        </p:nvSpPr>
        <p:spPr>
          <a:xfrm>
            <a:off x="1452022" y="1108376"/>
            <a:ext cx="6220902" cy="2858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1037081"/>
            <a:ext cx="2288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Artificial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Neuron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0725" y="3853383"/>
            <a:ext cx="27768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Arial"/>
                <a:cs typeface="Arial"/>
              </a:rPr>
              <a:t>Activation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4039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Training </a:t>
            </a:r>
            <a:r>
              <a:rPr spc="-120" dirty="0"/>
              <a:t>a </a:t>
            </a:r>
            <a:r>
              <a:rPr spc="-114" dirty="0"/>
              <a:t>Neural</a:t>
            </a:r>
            <a:r>
              <a:rPr spc="-505" dirty="0"/>
              <a:t> </a:t>
            </a:r>
            <a:r>
              <a:rPr spc="-75" dirty="0"/>
              <a:t>Network</a:t>
            </a:r>
          </a:p>
        </p:txBody>
      </p:sp>
      <p:sp>
        <p:nvSpPr>
          <p:cNvPr id="5" name="object 5"/>
          <p:cNvSpPr/>
          <p:nvPr/>
        </p:nvSpPr>
        <p:spPr>
          <a:xfrm>
            <a:off x="2363723" y="1341119"/>
            <a:ext cx="4416552" cy="251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1100" y="4269131"/>
            <a:ext cx="6715125" cy="2525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4068376"/>
            <a:ext cx="8028940" cy="172148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60" dirty="0">
                <a:latin typeface="Arial"/>
                <a:cs typeface="Arial"/>
              </a:rPr>
              <a:t>BackPropagation</a:t>
            </a:r>
            <a:endParaRPr sz="2200">
              <a:latin typeface="Arial"/>
              <a:cs typeface="Arial"/>
            </a:endParaRPr>
          </a:p>
          <a:p>
            <a:pPr marL="756285" marR="5080" lvl="1" indent="-286385">
              <a:lnSpc>
                <a:spcPct val="120000"/>
              </a:lnSpc>
              <a:spcBef>
                <a:spcPts val="509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45" dirty="0">
                <a:latin typeface="Arial"/>
                <a:cs typeface="Arial"/>
              </a:rPr>
              <a:t>Correct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parameter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weights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calculating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derivatives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cost  </a:t>
            </a:r>
            <a:r>
              <a:rPr sz="2000" spc="5" dirty="0">
                <a:latin typeface="Arial"/>
                <a:cs typeface="Arial"/>
              </a:rPr>
              <a:t>function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w.r.t.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each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parameter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of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NN.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25" dirty="0">
                <a:latin typeface="Arial"/>
                <a:cs typeface="Arial"/>
              </a:rPr>
              <a:t>Optimized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with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(mini-batch,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stochastic)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gradient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descent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4039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Training </a:t>
            </a:r>
            <a:r>
              <a:rPr spc="-120" dirty="0"/>
              <a:t>a </a:t>
            </a:r>
            <a:r>
              <a:rPr spc="-114" dirty="0"/>
              <a:t>Neural</a:t>
            </a:r>
            <a:r>
              <a:rPr spc="-505" dirty="0"/>
              <a:t> </a:t>
            </a:r>
            <a:r>
              <a:rPr spc="-75" dirty="0"/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2261616" y="836675"/>
            <a:ext cx="4573131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899472"/>
            <a:ext cx="5452745" cy="481266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8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50" dirty="0">
                <a:latin typeface="Arial"/>
                <a:cs typeface="Arial"/>
              </a:rPr>
              <a:t>Hyperparameters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55" dirty="0">
                <a:latin typeface="Arial"/>
                <a:cs typeface="Arial"/>
              </a:rPr>
              <a:t>Learning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Arial"/>
                <a:cs typeface="Arial"/>
              </a:rPr>
              <a:t>Mini-batch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size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Arial"/>
                <a:cs typeface="Arial"/>
              </a:rPr>
              <a:t>Number </a:t>
            </a:r>
            <a:r>
              <a:rPr sz="2000" spc="65" dirty="0">
                <a:latin typeface="Arial"/>
                <a:cs typeface="Arial"/>
              </a:rPr>
              <a:t>of </a:t>
            </a:r>
            <a:r>
              <a:rPr sz="2000" spc="-10" dirty="0">
                <a:latin typeface="Arial"/>
                <a:cs typeface="Arial"/>
              </a:rPr>
              <a:t>training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iterations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Momentum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35" dirty="0">
                <a:latin typeface="Arial"/>
                <a:cs typeface="Arial"/>
              </a:rPr>
              <a:t>Weight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initialization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  <a:tabLst>
                <a:tab pos="756285" algn="l"/>
              </a:tabLst>
            </a:pPr>
            <a:r>
              <a:rPr sz="2000" dirty="0">
                <a:solidFill>
                  <a:srgbClr val="F0C10E"/>
                </a:solidFill>
                <a:latin typeface="Arial"/>
                <a:cs typeface="Arial"/>
              </a:rPr>
              <a:t>–	</a:t>
            </a:r>
            <a:r>
              <a:rPr sz="2000" dirty="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4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85" dirty="0">
                <a:latin typeface="Arial"/>
                <a:cs typeface="Arial"/>
              </a:rPr>
              <a:t>Choosing </a:t>
            </a:r>
            <a:r>
              <a:rPr sz="2200" spc="-150" dirty="0">
                <a:latin typeface="Arial"/>
                <a:cs typeface="Arial"/>
              </a:rPr>
              <a:t>a </a:t>
            </a:r>
            <a:r>
              <a:rPr sz="2200" spc="-35" dirty="0">
                <a:latin typeface="Arial"/>
                <a:cs typeface="Arial"/>
              </a:rPr>
              <a:t>set </a:t>
            </a:r>
            <a:r>
              <a:rPr sz="2200" spc="65" dirty="0">
                <a:latin typeface="Arial"/>
                <a:cs typeface="Arial"/>
              </a:rPr>
              <a:t>of</a:t>
            </a:r>
            <a:r>
              <a:rPr sz="2200" spc="-459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optimal </a:t>
            </a:r>
            <a:r>
              <a:rPr sz="2200" spc="-45" dirty="0">
                <a:latin typeface="Arial"/>
                <a:cs typeface="Arial"/>
              </a:rPr>
              <a:t>hyperparameters</a:t>
            </a:r>
            <a:endParaRPr sz="22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9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10" dirty="0">
                <a:latin typeface="Arial"/>
                <a:cs typeface="Arial"/>
              </a:rPr>
              <a:t>Difficult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100" dirty="0">
                <a:latin typeface="Arial"/>
                <a:cs typeface="Arial"/>
              </a:rPr>
              <a:t>Relies </a:t>
            </a:r>
            <a:r>
              <a:rPr sz="2000" spc="-15" dirty="0">
                <a:latin typeface="Arial"/>
                <a:cs typeface="Arial"/>
              </a:rPr>
              <a:t>on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experiences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Hyperparameters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916780"/>
            <a:ext cx="7427875" cy="50584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50" dirty="0">
                <a:latin typeface="Arial"/>
                <a:cs typeface="Arial"/>
              </a:rPr>
              <a:t>Assignment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files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lang="en-US" altLang="ko-KR" sz="1900" spc="-30" dirty="0" err="1">
                <a:latin typeface="Arial"/>
                <a:cs typeface="Arial"/>
              </a:rPr>
              <a:t>Utils</a:t>
            </a:r>
            <a:r>
              <a:rPr lang="en-US" altLang="ko-KR" sz="1900" spc="-30" dirty="0">
                <a:latin typeface="Arial"/>
                <a:cs typeface="Arial"/>
              </a:rPr>
              <a:t>/ (image file included for </a:t>
            </a:r>
            <a:r>
              <a:rPr lang="en-US" altLang="ko-KR" sz="1900" spc="-30" dirty="0" err="1">
                <a:latin typeface="Arial"/>
                <a:cs typeface="Arial"/>
              </a:rPr>
              <a:t>exaplanation</a:t>
            </a:r>
            <a:r>
              <a:rPr lang="en-US" altLang="ko-KR" sz="1900" spc="-30" dirty="0">
                <a:latin typeface="Arial"/>
                <a:cs typeface="Arial"/>
              </a:rPr>
              <a:t>)</a:t>
            </a: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30" dirty="0">
                <a:latin typeface="Arial"/>
                <a:cs typeface="Arial"/>
              </a:rPr>
              <a:t>data/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(empty)</a:t>
            </a: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75" dirty="0">
                <a:latin typeface="Arial"/>
                <a:cs typeface="Arial"/>
              </a:rPr>
              <a:t>Assignment1-1_Data_Curation.ipynb</a:t>
            </a:r>
            <a:endParaRPr sz="19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60" dirty="0">
                <a:latin typeface="Arial"/>
                <a:cs typeface="Arial"/>
              </a:rPr>
              <a:t>Assignment1-2_NN_from_scratch.ipynb</a:t>
            </a:r>
            <a:endParaRPr sz="19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75" dirty="0">
                <a:latin typeface="Arial"/>
                <a:cs typeface="Arial"/>
              </a:rPr>
              <a:t>Assignment1-3_NN_with_TF.ipynb</a:t>
            </a:r>
            <a:endParaRPr sz="19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70" dirty="0">
                <a:latin typeface="Arial"/>
                <a:cs typeface="Arial"/>
              </a:rPr>
              <a:t>CollectSubmission.sh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sz="3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25" dirty="0">
                <a:latin typeface="Arial"/>
                <a:cs typeface="Arial"/>
              </a:rPr>
              <a:t>Install </a:t>
            </a:r>
            <a:r>
              <a:rPr sz="2000" spc="-50" dirty="0">
                <a:latin typeface="Arial"/>
                <a:cs typeface="Arial"/>
              </a:rPr>
              <a:t>assignment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files</a:t>
            </a:r>
            <a:endParaRPr sz="2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0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20" dirty="0">
                <a:latin typeface="Arial"/>
                <a:cs typeface="Arial"/>
              </a:rPr>
              <a:t>tar </a:t>
            </a:r>
            <a:r>
              <a:rPr sz="1900" spc="-5" dirty="0">
                <a:latin typeface="Arial"/>
                <a:cs typeface="Arial"/>
              </a:rPr>
              <a:t>zxvf</a:t>
            </a:r>
            <a:r>
              <a:rPr sz="1900" spc="-24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assignment1.tar.gz</a:t>
            </a:r>
            <a:r>
              <a:rPr lang="en-US" altLang="ko-KR" sz="1900" spc="-60" dirty="0">
                <a:latin typeface="Arial"/>
                <a:cs typeface="Arial"/>
              </a:rPr>
              <a:t> (decompress tar </a:t>
            </a:r>
            <a:r>
              <a:rPr lang="en-US" altLang="ko-KR" sz="1900" spc="-60" dirty="0" err="1">
                <a:latin typeface="Arial"/>
                <a:cs typeface="Arial"/>
              </a:rPr>
              <a:t>gz</a:t>
            </a:r>
            <a:r>
              <a:rPr lang="en-US" altLang="ko-KR" sz="1900" spc="-60" dirty="0">
                <a:latin typeface="Arial"/>
                <a:cs typeface="Arial"/>
              </a:rPr>
              <a:t> file)</a:t>
            </a:r>
            <a:endParaRPr sz="19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1900" spc="-55" dirty="0">
                <a:latin typeface="Arial"/>
                <a:cs typeface="Arial"/>
              </a:rPr>
              <a:t>sudo </a:t>
            </a:r>
            <a:r>
              <a:rPr sz="1900" spc="-35" dirty="0">
                <a:latin typeface="Arial"/>
                <a:cs typeface="Arial"/>
              </a:rPr>
              <a:t>chmod </a:t>
            </a:r>
            <a:r>
              <a:rPr sz="1900" spc="-140" dirty="0">
                <a:latin typeface="Arial"/>
                <a:cs typeface="Arial"/>
              </a:rPr>
              <a:t>755</a:t>
            </a:r>
            <a:r>
              <a:rPr sz="1900" spc="-229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CollectSubmission.sh</a:t>
            </a:r>
            <a:r>
              <a:rPr lang="en-US" altLang="ko-KR" sz="1900" spc="-70" dirty="0">
                <a:latin typeface="Arial"/>
                <a:cs typeface="Arial"/>
              </a:rPr>
              <a:t> (get permission of script file)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sz="3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000" spc="-70" dirty="0">
                <a:latin typeface="Arial"/>
                <a:cs typeface="Arial"/>
              </a:rPr>
              <a:t>Open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the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notebooks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your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browser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and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get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started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4684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How</a:t>
            </a:r>
            <a:r>
              <a:rPr spc="-245" dirty="0"/>
              <a:t> </a:t>
            </a:r>
            <a:r>
              <a:rPr spc="-60" dirty="0"/>
              <a:t>to</a:t>
            </a:r>
            <a:r>
              <a:rPr spc="-240" dirty="0"/>
              <a:t> </a:t>
            </a:r>
            <a:r>
              <a:rPr spc="-110" dirty="0"/>
              <a:t>install</a:t>
            </a:r>
            <a:r>
              <a:rPr spc="-225" dirty="0"/>
              <a:t> </a:t>
            </a:r>
            <a:r>
              <a:rPr spc="-85" dirty="0"/>
              <a:t>assignment</a:t>
            </a:r>
            <a:r>
              <a:rPr spc="-229" dirty="0"/>
              <a:t> </a:t>
            </a:r>
            <a:r>
              <a:rPr spc="-100" dirty="0"/>
              <a:t>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536933B-AAA6-41E2-A033-875C8A0BB758}"/>
              </a:ext>
            </a:extLst>
          </p:cNvPr>
          <p:cNvSpPr txBox="1"/>
          <p:nvPr/>
        </p:nvSpPr>
        <p:spPr>
          <a:xfrm>
            <a:off x="420725" y="916780"/>
            <a:ext cx="6119495" cy="42017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spcBef>
                <a:spcPts val="844"/>
              </a:spcBef>
              <a:buClr>
                <a:srgbClr val="F0C10E"/>
              </a:buClr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GB" altLang="ko-KR" sz="2000" spc="-75" dirty="0">
                <a:latin typeface="Arial"/>
                <a:cs typeface="Arial"/>
              </a:rPr>
              <a:t>Assignment1-1_Data_Curation</a:t>
            </a:r>
            <a:r>
              <a:rPr lang="en-GB" sz="1900" spc="-30" dirty="0">
                <a:latin typeface="Arial"/>
                <a:cs typeface="Arial"/>
              </a:rPr>
              <a:t>data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lang="en-GB" altLang="ko-KR" sz="31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lang="en-GB" altLang="ko-KR" sz="315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F0C10E"/>
              </a:buClr>
              <a:buFont typeface="Arial"/>
              <a:buChar char="–"/>
            </a:pPr>
            <a:endParaRPr lang="en-GB" sz="3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GB" altLang="ko-KR" sz="2000" spc="-60" dirty="0">
                <a:latin typeface="Arial"/>
                <a:cs typeface="Arial"/>
              </a:rPr>
              <a:t>Assignment1-2_NN_from_scratch</a:t>
            </a: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endParaRPr lang="en-GB" altLang="ko-KR" sz="20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endParaRPr lang="en-GB" altLang="ko-KR" sz="20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endParaRPr lang="en-GB" altLang="ko-KR" sz="20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endParaRPr lang="en-GB" altLang="ko-KR" sz="2000" spc="-6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endParaRPr lang="en-GB" sz="31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GB" altLang="ko-KR" sz="2000" spc="-75" dirty="0">
                <a:latin typeface="Arial"/>
                <a:cs typeface="Arial"/>
              </a:rPr>
              <a:t>Assignment1-3_NN_with_TF</a:t>
            </a:r>
            <a:endParaRPr lang="en-GB"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2705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20"/>
              <a:t>Output Examples</a:t>
            </a:r>
            <a:endParaRPr lang="en-US" spc="-12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F0818C-EA26-472F-BB2C-947F8E7B8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6426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5466CE-7870-465A-BD82-3E1BC6D3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5556078"/>
            <a:ext cx="9144000" cy="770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0515B8-DE0B-4A50-B908-2A5CE991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98177"/>
            <a:ext cx="9144000" cy="11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9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725" y="911504"/>
            <a:ext cx="6470650" cy="50590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160" dirty="0">
                <a:latin typeface="Arial"/>
                <a:cs typeface="Arial"/>
              </a:rPr>
              <a:t>Team </a:t>
            </a:r>
            <a:r>
              <a:rPr sz="2200" dirty="0">
                <a:latin typeface="Arial"/>
                <a:cs typeface="Arial"/>
              </a:rPr>
              <a:t>project </a:t>
            </a:r>
            <a:r>
              <a:rPr sz="2200" spc="-60" dirty="0">
                <a:latin typeface="Arial"/>
                <a:cs typeface="Arial"/>
              </a:rPr>
              <a:t>(</a:t>
            </a:r>
            <a:r>
              <a:rPr lang="en-US" altLang="ko-KR" sz="2200" spc="-60" dirty="0">
                <a:latin typeface="Arial"/>
                <a:cs typeface="Arial"/>
              </a:rPr>
              <a:t>2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people </a:t>
            </a:r>
            <a:r>
              <a:rPr sz="2200" spc="-459" dirty="0">
                <a:latin typeface="Arial"/>
                <a:cs typeface="Arial"/>
              </a:rPr>
              <a:t>1</a:t>
            </a:r>
            <a:r>
              <a:rPr sz="2200" spc="-455" dirty="0">
                <a:latin typeface="Arial"/>
                <a:cs typeface="Arial"/>
              </a:rPr>
              <a:t> </a:t>
            </a:r>
            <a:r>
              <a:rPr lang="en-US" altLang="ko-KR" sz="2200" spc="-45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team)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95" dirty="0">
                <a:latin typeface="Arial"/>
                <a:cs typeface="Arial"/>
              </a:rPr>
              <a:t>Due: </a:t>
            </a:r>
            <a:r>
              <a:rPr sz="2200" spc="-240" dirty="0">
                <a:latin typeface="Arial"/>
                <a:cs typeface="Arial"/>
              </a:rPr>
              <a:t>10/</a:t>
            </a:r>
            <a:r>
              <a:rPr lang="en-US" altLang="ko-KR" sz="2200" spc="-240" dirty="0">
                <a:latin typeface="Arial"/>
                <a:cs typeface="Arial"/>
              </a:rPr>
              <a:t>7</a:t>
            </a:r>
            <a:r>
              <a:rPr sz="2200" spc="-24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23:59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250" dirty="0">
                <a:latin typeface="Arial"/>
                <a:cs typeface="Arial"/>
              </a:rPr>
              <a:t>PLEASE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read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notes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on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the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notebooks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carefully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80" dirty="0">
                <a:latin typeface="Arial"/>
                <a:cs typeface="Arial"/>
              </a:rPr>
              <a:t>Google </a:t>
            </a:r>
            <a:r>
              <a:rPr sz="2200" spc="30" dirty="0">
                <a:latin typeface="Arial"/>
                <a:cs typeface="Arial"/>
              </a:rPr>
              <a:t>first </a:t>
            </a:r>
            <a:r>
              <a:rPr sz="2200" spc="-5" dirty="0">
                <a:latin typeface="Arial"/>
                <a:cs typeface="Arial"/>
              </a:rPr>
              <a:t>before</a:t>
            </a:r>
            <a:r>
              <a:rPr sz="2200" spc="-46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mailing </a:t>
            </a:r>
            <a:r>
              <a:rPr sz="2200" spc="-195" dirty="0">
                <a:latin typeface="Arial"/>
                <a:cs typeface="Arial"/>
              </a:rPr>
              <a:t>TAs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95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Arial"/>
                <a:cs typeface="Arial"/>
              </a:rPr>
              <a:t>Submitting your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work</a:t>
            </a:r>
            <a:endParaRPr sz="22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-155" dirty="0">
                <a:solidFill>
                  <a:srgbClr val="FF0000"/>
                </a:solidFill>
                <a:latin typeface="Arial"/>
                <a:cs typeface="Arial"/>
              </a:rPr>
              <a:t>DO NOT </a:t>
            </a:r>
            <a:r>
              <a:rPr sz="2000" spc="-55" dirty="0">
                <a:solidFill>
                  <a:srgbClr val="FF0000"/>
                </a:solidFill>
                <a:latin typeface="Arial"/>
                <a:cs typeface="Arial"/>
              </a:rPr>
              <a:t>clear </a:t>
            </a:r>
            <a:r>
              <a:rPr sz="2000" spc="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2000" spc="-2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0000"/>
                </a:solidFill>
                <a:latin typeface="Arial"/>
                <a:cs typeface="Arial"/>
              </a:rPr>
              <a:t>outputs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720"/>
              </a:spcBef>
              <a:buClr>
                <a:srgbClr val="F0C10E"/>
              </a:buClr>
              <a:buChar char="–"/>
              <a:tabLst>
                <a:tab pos="756285" algn="l"/>
                <a:tab pos="756920" algn="l"/>
              </a:tabLst>
            </a:pPr>
            <a:r>
              <a:rPr sz="2000" spc="25" dirty="0">
                <a:latin typeface="Arial"/>
                <a:cs typeface="Arial"/>
              </a:rPr>
              <a:t>After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you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are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done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b="1" spc="-80" dirty="0">
                <a:latin typeface="Trebuchet MS"/>
                <a:cs typeface="Trebuchet MS"/>
              </a:rPr>
              <a:t>all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100" dirty="0">
                <a:latin typeface="Trebuchet MS"/>
                <a:cs typeface="Trebuchet MS"/>
              </a:rPr>
              <a:t>three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65" dirty="0">
                <a:latin typeface="Trebuchet MS"/>
                <a:cs typeface="Trebuchet MS"/>
              </a:rPr>
              <a:t>parts</a:t>
            </a:r>
            <a:endParaRPr sz="2000" dirty="0">
              <a:latin typeface="Trebuchet MS"/>
              <a:cs typeface="Trebuchet MS"/>
            </a:endParaRPr>
          </a:p>
          <a:p>
            <a:pPr marL="1155700" lvl="2" indent="-228600">
              <a:lnSpc>
                <a:spcPct val="100000"/>
              </a:lnSpc>
              <a:spcBef>
                <a:spcPts val="720"/>
              </a:spcBef>
              <a:buClr>
                <a:srgbClr val="F0C10E"/>
              </a:buClr>
              <a:buFont typeface="Wingdings"/>
              <a:buChar char=""/>
              <a:tabLst>
                <a:tab pos="1156335" algn="l"/>
              </a:tabLst>
            </a:pPr>
            <a:r>
              <a:rPr sz="2000" spc="-225" dirty="0">
                <a:latin typeface="Arial"/>
                <a:cs typeface="Arial"/>
              </a:rPr>
              <a:t>$ </a:t>
            </a:r>
            <a:r>
              <a:rPr sz="2000" spc="-65" dirty="0">
                <a:latin typeface="Arial"/>
                <a:cs typeface="Arial"/>
              </a:rPr>
              <a:t>./CollectSubmission.sh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team_#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725"/>
              </a:spcBef>
              <a:buClr>
                <a:srgbClr val="F0C10E"/>
              </a:buClr>
              <a:buFont typeface="Wingdings"/>
              <a:buChar char=""/>
              <a:tabLst>
                <a:tab pos="1156335" algn="l"/>
              </a:tabLst>
            </a:pPr>
            <a:r>
              <a:rPr sz="2000" spc="-35" dirty="0">
                <a:latin typeface="Arial"/>
                <a:cs typeface="Arial"/>
              </a:rPr>
              <a:t>Upload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team_#.tar.gz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ETL</a:t>
            </a:r>
            <a:endParaRPr sz="2000" dirty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720"/>
              </a:spcBef>
              <a:buClr>
                <a:srgbClr val="F0C10E"/>
              </a:buClr>
              <a:buFont typeface="Wingdings"/>
              <a:buChar char=""/>
              <a:tabLst>
                <a:tab pos="1156335" algn="l"/>
              </a:tabLst>
            </a:pPr>
            <a:r>
              <a:rPr sz="2000" spc="-110" dirty="0">
                <a:latin typeface="Arial"/>
                <a:cs typeface="Arial"/>
              </a:rPr>
              <a:t>You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may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upload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once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per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team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using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any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account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F0C10E"/>
              </a:buClr>
              <a:buFont typeface="Wingdings"/>
              <a:buChar char=""/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Clr>
                <a:srgbClr val="F0C10E"/>
              </a:buClr>
              <a:buChar char="•"/>
              <a:tabLst>
                <a:tab pos="354965" algn="l"/>
                <a:tab pos="355600" algn="l"/>
              </a:tabLst>
            </a:pPr>
            <a:r>
              <a:rPr sz="2200" spc="-195" dirty="0">
                <a:latin typeface="Arial"/>
                <a:cs typeface="Arial"/>
              </a:rPr>
              <a:t>TA </a:t>
            </a:r>
            <a:r>
              <a:rPr sz="2200" spc="-60" dirty="0">
                <a:latin typeface="Arial"/>
                <a:cs typeface="Arial"/>
              </a:rPr>
              <a:t>email: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  <a:hlinkClick r:id="rId2"/>
              </a:rPr>
              <a:t>deeplearning.snu@gmail.com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910" y="92786"/>
            <a:ext cx="2551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Important</a:t>
            </a:r>
            <a:r>
              <a:rPr spc="-295" dirty="0"/>
              <a:t> </a:t>
            </a:r>
            <a:r>
              <a:rPr spc="-70" dirty="0"/>
              <a:t>Notes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421</Words>
  <Application>Microsoft Office PowerPoint</Application>
  <PresentationFormat>화면 슬라이드 쇼(4:3)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Noto Sans CJK JP Regular</vt:lpstr>
      <vt:lpstr>Arial</vt:lpstr>
      <vt:lpstr>Arial Black</vt:lpstr>
      <vt:lpstr>Calibri</vt:lpstr>
      <vt:lpstr>Times New Roman</vt:lpstr>
      <vt:lpstr>Trebuchet MS</vt:lpstr>
      <vt:lpstr>Wingdings</vt:lpstr>
      <vt:lpstr>Office Theme</vt:lpstr>
      <vt:lpstr>PowerPoint 프레젠테이션</vt:lpstr>
      <vt:lpstr>Assignment Objectives</vt:lpstr>
      <vt:lpstr>notMNIST dataset</vt:lpstr>
      <vt:lpstr>Training a Neural Network</vt:lpstr>
      <vt:lpstr>Training a Neural Network</vt:lpstr>
      <vt:lpstr>Hyperparameters</vt:lpstr>
      <vt:lpstr>How to install assignment files</vt:lpstr>
      <vt:lpstr>Output Examples</vt:lpstr>
      <vt:lpstr>Important Notes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Lee Hyun-Gyu</cp:lastModifiedBy>
  <cp:revision>13</cp:revision>
  <dcterms:created xsi:type="dcterms:W3CDTF">2019-08-28T03:52:39Z</dcterms:created>
  <dcterms:modified xsi:type="dcterms:W3CDTF">2019-09-15T14:56:40Z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2019-08-28T00:00:00Z</vt:filetime>
  </property>
</Properties>
</file>