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4"/>
  </p:notesMasterIdLst>
  <p:sldIdLst>
    <p:sldId id="688" r:id="rId2"/>
    <p:sldId id="690" r:id="rId3"/>
    <p:sldId id="694" r:id="rId4"/>
    <p:sldId id="693" r:id="rId5"/>
    <p:sldId id="705" r:id="rId6"/>
    <p:sldId id="704" r:id="rId7"/>
    <p:sldId id="700" r:id="rId8"/>
    <p:sldId id="706" r:id="rId9"/>
    <p:sldId id="707" r:id="rId10"/>
    <p:sldId id="708" r:id="rId11"/>
    <p:sldId id="702" r:id="rId12"/>
    <p:sldId id="714" r:id="rId13"/>
    <p:sldId id="715" r:id="rId14"/>
    <p:sldId id="709" r:id="rId15"/>
    <p:sldId id="710" r:id="rId16"/>
    <p:sldId id="711" r:id="rId17"/>
    <p:sldId id="703" r:id="rId18"/>
    <p:sldId id="712" r:id="rId19"/>
    <p:sldId id="692" r:id="rId20"/>
    <p:sldId id="713" r:id="rId21"/>
    <p:sldId id="697" r:id="rId22"/>
    <p:sldId id="699" r:id="rId2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1F8297C-4544-4D04-BF23-2DEFBC7A70D4}">
          <p14:sldIdLst>
            <p14:sldId id="688"/>
            <p14:sldId id="690"/>
            <p14:sldId id="694"/>
            <p14:sldId id="693"/>
            <p14:sldId id="705"/>
            <p14:sldId id="704"/>
            <p14:sldId id="700"/>
            <p14:sldId id="706"/>
            <p14:sldId id="707"/>
            <p14:sldId id="708"/>
            <p14:sldId id="702"/>
            <p14:sldId id="714"/>
            <p14:sldId id="715"/>
            <p14:sldId id="709"/>
            <p14:sldId id="710"/>
            <p14:sldId id="711"/>
            <p14:sldId id="703"/>
            <p14:sldId id="712"/>
            <p14:sldId id="692"/>
            <p14:sldId id="713"/>
            <p14:sldId id="697"/>
            <p14:sldId id="6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9789"/>
    <a:srgbClr val="BD7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1014" autoAdjust="0"/>
  </p:normalViewPr>
  <p:slideViewPr>
    <p:cSldViewPr>
      <p:cViewPr varScale="1">
        <p:scale>
          <a:sx n="105" d="100"/>
          <a:sy n="105" d="100"/>
        </p:scale>
        <p:origin x="16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4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8" y="4861442"/>
            <a:ext cx="568325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75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93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1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16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22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08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56992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  <a:latin typeface="Tekton Pro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546800"/>
            <a:ext cx="6400800" cy="147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Electrical</a:t>
            </a:r>
            <a:r>
              <a:rPr lang="en-US" altLang="ko-KR" sz="1800" baseline="0" dirty="0" smtClean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 and Computer Engineering</a:t>
            </a:r>
            <a:endParaRPr lang="en-US" altLang="ko-KR" sz="1800" dirty="0" smtClean="0"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800" dirty="0" smtClean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  <a:p>
            <a:endParaRPr lang="en-US" altLang="ko-KR" sz="1800" dirty="0" smtClean="0"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800" dirty="0" smtClean="0">
                <a:solidFill>
                  <a:srgbClr val="C00000"/>
                </a:solidFill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http://data.snu.ac.kr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00" y="1988840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Tekton Pro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0" baseline="0">
                <a:latin typeface="Candara" panose="020E0502030303020204" pitchFamily="34" charset="0"/>
              </a:defRPr>
            </a:lvl1pPr>
            <a:lvl2pPr>
              <a:defRPr sz="2000" baseline="0">
                <a:latin typeface="Candara" panose="020E0502030303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baseline="0">
                <a:latin typeface="Candara" panose="020E0502030303020204" pitchFamily="34" charset="0"/>
              </a:defRPr>
            </a:lvl3pPr>
            <a:lvl4pPr>
              <a:defRPr baseline="0">
                <a:latin typeface="Candara" panose="020E0502030303020204" pitchFamily="34" charset="0"/>
              </a:defRPr>
            </a:lvl4pPr>
            <a:lvl5pPr>
              <a:defRPr baseline="0">
                <a:latin typeface="Candara" panose="020E0502030303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/95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baseline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52651" y="684000"/>
            <a:ext cx="8847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5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tl.snu.ac.kr/mod/ubboard/article.php?id=724723&amp;bwid=153590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Saehyung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381328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Copyright </a:t>
            </a:r>
            <a:r>
              <a:rPr lang="en-US" altLang="ko-KR" sz="1000" dirty="0" smtClean="0"/>
              <a:t>© </a:t>
            </a:r>
            <a:r>
              <a:rPr lang="en-US" altLang="ko-KR" sz="1000" dirty="0"/>
              <a:t>Data Science Laboratory, Seoul National University. This material is for educational uses only. Some contents are based on the material provided by other paper/book authors and may be copyrighted by them.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165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Implicitly zero-pad input to make it wider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Examples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Zero-padding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576" y="1484784"/>
            <a:ext cx="5333165" cy="2376264"/>
            <a:chOff x="755576" y="1484784"/>
            <a:chExt cx="5333165" cy="237626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75766"/>
            <a:stretch/>
          </p:blipFill>
          <p:spPr>
            <a:xfrm>
              <a:off x="755576" y="1484784"/>
              <a:ext cx="5333165" cy="79208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47257" t="37452" b="51532"/>
            <a:stretch/>
          </p:blipFill>
          <p:spPr>
            <a:xfrm>
              <a:off x="3275856" y="2276872"/>
              <a:ext cx="2812885" cy="36004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63890" b="-1"/>
            <a:stretch/>
          </p:blipFill>
          <p:spPr>
            <a:xfrm>
              <a:off x="755576" y="2680792"/>
              <a:ext cx="5333165" cy="11802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46264" r="56794" b="44923"/>
            <a:stretch/>
          </p:blipFill>
          <p:spPr>
            <a:xfrm>
              <a:off x="755577" y="2348880"/>
              <a:ext cx="2304256" cy="28803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t="52874" r="74346" b="36110"/>
            <a:stretch/>
          </p:blipFill>
          <p:spPr>
            <a:xfrm>
              <a:off x="755577" y="2564904"/>
              <a:ext cx="1368152" cy="36004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l="85062" t="52874" b="36110"/>
            <a:stretch/>
          </p:blipFill>
          <p:spPr>
            <a:xfrm>
              <a:off x="5292080" y="2564904"/>
              <a:ext cx="796661" cy="360040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59069"/>
          <a:stretch/>
        </p:blipFill>
        <p:spPr>
          <a:xfrm>
            <a:off x="6228184" y="3068960"/>
            <a:ext cx="1445816" cy="5288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b="52076"/>
          <a:stretch/>
        </p:blipFill>
        <p:spPr>
          <a:xfrm>
            <a:off x="6228184" y="2377720"/>
            <a:ext cx="1445816" cy="61923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800662" y="4509120"/>
            <a:ext cx="5139490" cy="2088232"/>
            <a:chOff x="800662" y="4509120"/>
            <a:chExt cx="5139490" cy="208823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0662" y="4509120"/>
              <a:ext cx="1971138" cy="2088232"/>
              <a:chOff x="800662" y="4365104"/>
              <a:chExt cx="1971138" cy="2088232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4"/>
              <a:srcRect r="75887" b="89026"/>
              <a:stretch/>
            </p:blipFill>
            <p:spPr>
              <a:xfrm>
                <a:off x="800662" y="4365104"/>
                <a:ext cx="1179050" cy="36004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4"/>
              <a:srcRect t="37312" r="59689" b="13170"/>
              <a:stretch/>
            </p:blipFill>
            <p:spPr>
              <a:xfrm>
                <a:off x="800662" y="4828792"/>
                <a:ext cx="1971138" cy="1624544"/>
              </a:xfrm>
              <a:prstGeom prst="rect">
                <a:avLst/>
              </a:prstGeom>
            </p:spPr>
          </p:pic>
        </p:grpSp>
        <p:grpSp>
          <p:nvGrpSpPr>
            <p:cNvPr id="21" name="그룹 20"/>
            <p:cNvGrpSpPr/>
            <p:nvPr/>
          </p:nvGrpSpPr>
          <p:grpSpPr>
            <a:xfrm>
              <a:off x="3635896" y="4509120"/>
              <a:ext cx="2304256" cy="2016224"/>
              <a:chOff x="3419872" y="4365104"/>
              <a:chExt cx="2304256" cy="2016224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/>
              <a:srcRect l="55037" t="37313" r="-687" b="57067"/>
              <a:stretch/>
            </p:blipFill>
            <p:spPr>
              <a:xfrm>
                <a:off x="3491880" y="4828792"/>
                <a:ext cx="2232248" cy="184384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4"/>
              <a:srcRect l="53565" t="58297"/>
              <a:stretch/>
            </p:blipFill>
            <p:spPr>
              <a:xfrm>
                <a:off x="3419872" y="5013176"/>
                <a:ext cx="2270538" cy="1368152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4"/>
              <a:srcRect l="53565" b="89026"/>
              <a:stretch/>
            </p:blipFill>
            <p:spPr>
              <a:xfrm>
                <a:off x="3419872" y="4365104"/>
                <a:ext cx="2270538" cy="3600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814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54461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Nonlinear </a:t>
            </a:r>
            <a:r>
              <a:rPr lang="en-US" altLang="ko-KR" sz="2000" dirty="0" smtClean="0"/>
              <a:t>down-sampling</a:t>
            </a:r>
            <a:endParaRPr lang="en-US" altLang="ko-KR" sz="2000" dirty="0"/>
          </a:p>
          <a:p>
            <a:pPr lvl="1"/>
            <a:r>
              <a:rPr lang="en-US" altLang="ko-KR" sz="1800" dirty="0"/>
              <a:t>Aggregates statistics of local </a:t>
            </a:r>
            <a:r>
              <a:rPr lang="en-US" altLang="ko-KR" sz="1800" dirty="0" smtClean="0"/>
              <a:t>features (with max or average operation)</a:t>
            </a:r>
            <a:endParaRPr lang="en-US" altLang="ko-KR" sz="1800" dirty="0"/>
          </a:p>
          <a:p>
            <a:pPr lvl="1"/>
            <a:r>
              <a:rPr lang="en-US" altLang="ko-KR" sz="1800" dirty="0"/>
              <a:t>Reduced variance: provides invariance to local transformations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27584" y="2793171"/>
            <a:ext cx="7847214" cy="3012093"/>
            <a:chOff x="827584" y="2702797"/>
            <a:chExt cx="7847214" cy="301209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797489"/>
              <a:ext cx="3038037" cy="2575727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4572000" y="2702797"/>
              <a:ext cx="4102798" cy="3012093"/>
              <a:chOff x="2485426" y="3513251"/>
              <a:chExt cx="4102798" cy="3012093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4"/>
              <a:srcRect r="40747"/>
              <a:stretch/>
            </p:blipFill>
            <p:spPr>
              <a:xfrm>
                <a:off x="2485426" y="3513251"/>
                <a:ext cx="3742758" cy="2997696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4"/>
              <a:srcRect l="44433" t="90872"/>
              <a:stretch/>
            </p:blipFill>
            <p:spPr>
              <a:xfrm>
                <a:off x="3078304" y="6251709"/>
                <a:ext cx="3509920" cy="273635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4"/>
              <a:srcRect l="1" t="50036" r="36186" b="9128"/>
              <a:stretch/>
            </p:blipFill>
            <p:spPr>
              <a:xfrm>
                <a:off x="2485426" y="5013175"/>
                <a:ext cx="4030790" cy="12241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712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2736"/>
            <a:ext cx="6822976" cy="2126891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Backpropagation - </a:t>
            </a:r>
            <a:r>
              <a:rPr lang="en-US" altLang="ko-KR" dirty="0" err="1" smtClean="0"/>
              <a:t>dW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215" y="3179627"/>
            <a:ext cx="6551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https://becominghuman.ai/back-propagation-in-convolutional-neural-networks-intuition-and-code-714ef1c38199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80" y="3587316"/>
            <a:ext cx="3960440" cy="2527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1384" y="6291967"/>
            <a:ext cx="4235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https://ratsgo.github.io/deep%20learning/2017/04/05/CNNbackprop/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16"/>
          <a:stretch/>
        </p:blipFill>
        <p:spPr>
          <a:xfrm>
            <a:off x="899592" y="1196752"/>
            <a:ext cx="6135017" cy="352839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CNN Backpropagation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1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622488" cy="5112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Deeper network with computational efficiency</a:t>
            </a:r>
          </a:p>
          <a:p>
            <a:pPr lvl="1"/>
            <a:r>
              <a:rPr lang="en-US" altLang="ko-KR" sz="1800" dirty="0" smtClean="0"/>
              <a:t>ImageNet Large Scale Visual Recognition Competition (ILSVRC) 2014 winner</a:t>
            </a:r>
            <a:br>
              <a:rPr lang="en-US" altLang="ko-KR" sz="1800" dirty="0" smtClean="0"/>
            </a:br>
            <a:r>
              <a:rPr lang="en-US" altLang="ko-KR" sz="1800" dirty="0" smtClean="0"/>
              <a:t>(6.7% top 5 error)</a:t>
            </a:r>
          </a:p>
          <a:p>
            <a:pPr lvl="1"/>
            <a:r>
              <a:rPr lang="en-US" altLang="ko-KR" sz="1800" dirty="0" smtClean="0"/>
              <a:t>22 layers with 5 million parameters (12x less than AlexNet *ILSVRC 2012 winner)</a:t>
            </a:r>
          </a:p>
          <a:p>
            <a:pPr lvl="1"/>
            <a:r>
              <a:rPr lang="en-US" altLang="ko-KR" sz="1800" dirty="0" smtClean="0"/>
              <a:t>Efficient “Inception” module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Inception model (a.k.a GoogLeNet)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29000"/>
            <a:ext cx="6660232" cy="25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Local network topology composing the Inception model</a:t>
            </a:r>
          </a:p>
          <a:p>
            <a:pPr lvl="1"/>
            <a:r>
              <a:rPr lang="en-US" altLang="ko-KR" sz="1800" dirty="0" smtClean="0"/>
              <a:t>Apply parallel filter operations on the input from previous layer</a:t>
            </a:r>
          </a:p>
          <a:p>
            <a:pPr lvl="1"/>
            <a:r>
              <a:rPr lang="en-US" altLang="ko-KR" sz="1800" dirty="0" smtClean="0"/>
              <a:t>Multiple filter sizes for convolution (1x1, 3x3, 5x5)</a:t>
            </a:r>
          </a:p>
          <a:p>
            <a:pPr lvl="1"/>
            <a:r>
              <a:rPr lang="en-US" altLang="ko-KR" sz="1800" dirty="0" smtClean="0"/>
              <a:t>1x1 convolution for dimensionality reduction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Inception module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22129"/>
          <a:stretch/>
        </p:blipFill>
        <p:spPr>
          <a:xfrm>
            <a:off x="133028" y="3202738"/>
            <a:ext cx="4386083" cy="22424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140968"/>
            <a:ext cx="4073917" cy="25526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37937" y="586248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ndara" panose="020E0502030303020204" pitchFamily="34" charset="0"/>
              </a:rPr>
              <a:t>Inception module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8144" y="586248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ndara" panose="020E0502030303020204" pitchFamily="34" charset="0"/>
              </a:rPr>
              <a:t>1x1 convolution</a:t>
            </a:r>
            <a:endParaRPr lang="ko-KR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658000" cy="56166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How to tell which pixels matter for classification?</a:t>
            </a:r>
          </a:p>
          <a:p>
            <a:r>
              <a:rPr lang="en-US" altLang="ko-KR" sz="2000" dirty="0" smtClean="0"/>
              <a:t>Visualize the degree to which each pixel affects the classification</a:t>
            </a:r>
          </a:p>
          <a:p>
            <a:r>
              <a:rPr lang="en-US" altLang="ko-KR" sz="2000" dirty="0" smtClean="0"/>
              <a:t>Compute gradient of unnormalized class score with respect to image pixels, take absolute value and max over RGB channels</a:t>
            </a:r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Image-specific class saliency maps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57" y="3327675"/>
            <a:ext cx="5519686" cy="32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06464" cy="56166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Generate an image I* that achieves a high score for the class y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Starting with a random noise, perform gradient ascent on a target class</a:t>
            </a:r>
          </a:p>
          <a:p>
            <a:r>
              <a:rPr lang="en-US" altLang="ko-KR" sz="2000" b="1" dirty="0" smtClean="0"/>
              <a:t>L2 regularization</a:t>
            </a:r>
            <a:r>
              <a:rPr lang="en-US" altLang="ko-KR" sz="2000" dirty="0" smtClean="0"/>
              <a:t> and </a:t>
            </a:r>
            <a:r>
              <a:rPr lang="en-US" altLang="ko-KR" sz="2000" b="1" dirty="0" smtClean="0"/>
              <a:t>periodic Gaussian blur</a:t>
            </a:r>
            <a:r>
              <a:rPr lang="en-US" altLang="ko-KR" sz="2000" dirty="0" smtClean="0"/>
              <a:t> regularization</a:t>
            </a:r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representative images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686175" y="1700808"/>
            <a:ext cx="1771650" cy="768741"/>
            <a:chOff x="3686175" y="2752595"/>
            <a:chExt cx="1771650" cy="76874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2"/>
            <a:srcRect b="73429"/>
            <a:stretch/>
          </p:blipFill>
          <p:spPr>
            <a:xfrm>
              <a:off x="3686175" y="2752595"/>
              <a:ext cx="1771650" cy="316365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rcRect t="68907"/>
            <a:stretch/>
          </p:blipFill>
          <p:spPr>
            <a:xfrm>
              <a:off x="3686175" y="3151132"/>
              <a:ext cx="1771650" cy="370204"/>
            </a:xfrm>
            <a:prstGeom prst="rect">
              <a:avLst/>
            </a:prstGeom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rcRect l="50000" r="25986"/>
          <a:stretch/>
        </p:blipFill>
        <p:spPr>
          <a:xfrm>
            <a:off x="3347864" y="3717032"/>
            <a:ext cx="2440379" cy="29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550480" cy="56166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Make the CNN model to miss-classify a given image into a target class</a:t>
            </a:r>
            <a:endParaRPr lang="en-US" altLang="ko-KR" sz="1600" dirty="0" smtClean="0"/>
          </a:p>
          <a:p>
            <a:r>
              <a:rPr lang="en-US" altLang="ko-KR" sz="2000" dirty="0"/>
              <a:t>Starting with </a:t>
            </a:r>
            <a:r>
              <a:rPr lang="en-US" altLang="ko-KR" sz="2000" dirty="0" smtClean="0"/>
              <a:t>a given image (cf. random noise), </a:t>
            </a:r>
            <a:br>
              <a:rPr lang="en-US" altLang="ko-KR" sz="2000" dirty="0" smtClean="0"/>
            </a:br>
            <a:r>
              <a:rPr lang="en-US" altLang="ko-KR" sz="2000" dirty="0" smtClean="0"/>
              <a:t>perform </a:t>
            </a:r>
            <a:r>
              <a:rPr lang="en-US" altLang="ko-KR" sz="2000" dirty="0"/>
              <a:t>gradient ascent </a:t>
            </a:r>
            <a:r>
              <a:rPr lang="en-US" altLang="ko-KR" sz="2000" dirty="0" smtClean="0"/>
              <a:t>over the image to maximize the target class score</a:t>
            </a:r>
          </a:p>
          <a:p>
            <a:r>
              <a:rPr lang="en-US" altLang="ko-KR" sz="2000" dirty="0" smtClean="0"/>
              <a:t>Stop when the network classifies the image as the target class</a:t>
            </a:r>
          </a:p>
          <a:p>
            <a:r>
              <a:rPr lang="en-US" altLang="ko-KR" sz="2000" b="1" dirty="0"/>
              <a:t>L2 regularization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to normalize the gradients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800" dirty="0" smtClean="0"/>
          </a:p>
          <a:p>
            <a:pPr lvl="1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examples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53603" y="3933056"/>
            <a:ext cx="8094861" cy="2291708"/>
            <a:chOff x="653603" y="3879264"/>
            <a:chExt cx="8094861" cy="229170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/>
            <a:srcRect l="25831" t="-487" r="-444" b="-1"/>
            <a:stretch/>
          </p:blipFill>
          <p:spPr>
            <a:xfrm>
              <a:off x="2736000" y="4293096"/>
              <a:ext cx="6012464" cy="1837704"/>
            </a:xfrm>
            <a:prstGeom prst="rect">
              <a:avLst/>
            </a:prstGeom>
          </p:spPr>
        </p:pic>
        <p:grpSp>
          <p:nvGrpSpPr>
            <p:cNvPr id="25" name="그룹 24"/>
            <p:cNvGrpSpPr/>
            <p:nvPr/>
          </p:nvGrpSpPr>
          <p:grpSpPr>
            <a:xfrm>
              <a:off x="653603" y="3879264"/>
              <a:ext cx="8004543" cy="2291708"/>
              <a:chOff x="653603" y="3744000"/>
              <a:chExt cx="8004543" cy="2291708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4"/>
              <a:srcRect t="8149" r="76588" b="-764"/>
              <a:stretch/>
            </p:blipFill>
            <p:spPr>
              <a:xfrm>
                <a:off x="653603" y="4165248"/>
                <a:ext cx="1902173" cy="187046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653603" y="3744000"/>
                <a:ext cx="1800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>
                    <a:latin typeface="Candara" panose="020E0502030303020204" pitchFamily="34" charset="0"/>
                  </a:rPr>
                  <a:t>Given image</a:t>
                </a:r>
              </a:p>
              <a:p>
                <a:r>
                  <a:rPr lang="en-US" altLang="ko-KR" sz="1100" dirty="0" smtClean="0">
                    <a:latin typeface="Candara" panose="020E0502030303020204" pitchFamily="34" charset="0"/>
                  </a:rPr>
                  <a:t>Class label: Collie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35964" y="3744000"/>
                <a:ext cx="1800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Candara" panose="020E0502030303020204" pitchFamily="34" charset="0"/>
                  </a:rPr>
                  <a:t>Adversarial example</a:t>
                </a:r>
              </a:p>
              <a:p>
                <a:r>
                  <a:rPr lang="en-US" altLang="ko-KR" sz="1100" dirty="0">
                    <a:latin typeface="Candara" panose="020E0502030303020204" pitchFamily="34" charset="0"/>
                  </a:rPr>
                  <a:t>Target class: Tarantula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88025" y="3744000"/>
                <a:ext cx="18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>
                    <a:latin typeface="Candara" panose="020E0502030303020204" pitchFamily="34" charset="0"/>
                  </a:rPr>
                  <a:t>Difference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858146" y="3744000"/>
                <a:ext cx="18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>
                    <a:latin typeface="Candara" panose="020E0502030303020204" pitchFamily="34" charset="0"/>
                  </a:rPr>
                  <a:t>Magnified difference (10x)</a:t>
                </a:r>
                <a:endParaRPr lang="en-US" altLang="ko-KR" sz="1100" dirty="0" smtClean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7164288" y="4247377"/>
              <a:ext cx="144016" cy="62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96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54461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Assignment files</a:t>
            </a:r>
          </a:p>
          <a:p>
            <a:pPr lvl="1"/>
            <a:r>
              <a:rPr lang="en-US" altLang="ko-KR" sz="1800" dirty="0" err="1" smtClean="0"/>
              <a:t>Utils</a:t>
            </a:r>
            <a:r>
              <a:rPr lang="en-US" altLang="ko-KR" sz="1800" dirty="0" smtClean="0"/>
              <a:t>/*</a:t>
            </a:r>
          </a:p>
          <a:p>
            <a:pPr lvl="1"/>
            <a:r>
              <a:rPr lang="en-US" altLang="ko-KR" sz="1800" dirty="0" smtClean="0"/>
              <a:t>Assignment2-1_Implementing_CNN.ipynb</a:t>
            </a:r>
          </a:p>
          <a:p>
            <a:pPr lvl="1"/>
            <a:r>
              <a:rPr lang="en-US" altLang="ko-KR" sz="1800" dirty="0" smtClean="0"/>
              <a:t>Assignment2-2_Training_CNN.ipynb</a:t>
            </a:r>
          </a:p>
          <a:p>
            <a:pPr lvl="1"/>
            <a:r>
              <a:rPr lang="en-US" altLang="ko-KR" sz="1800" dirty="0" smtClean="0"/>
              <a:t>Assignment2-3_Visualizing_CNN.ipynb</a:t>
            </a:r>
          </a:p>
          <a:p>
            <a:pPr lvl="1"/>
            <a:r>
              <a:rPr lang="en-US" altLang="ko-KR" sz="1800" dirty="0" smtClean="0"/>
              <a:t>CollectSubmission.sh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Install assignment files</a:t>
            </a:r>
          </a:p>
          <a:p>
            <a:pPr lvl="1"/>
            <a:r>
              <a:rPr lang="en-US" altLang="ko-KR" sz="1800" dirty="0" smtClean="0"/>
              <a:t>tar zxvf assignment2.tar.gz</a:t>
            </a:r>
          </a:p>
          <a:p>
            <a:pPr lvl="1"/>
            <a:r>
              <a:rPr lang="en-US" altLang="ko-KR" sz="1800" dirty="0" smtClean="0"/>
              <a:t>sudo chmod 755 CollectSubmission.sh</a:t>
            </a:r>
          </a:p>
          <a:p>
            <a:pPr lvl="1"/>
            <a:r>
              <a:rPr lang="en-US" altLang="ko-KR" sz="1800" dirty="0" smtClean="0"/>
              <a:t>jupyter notebook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Open the notebooks on your browser and get started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</a:t>
            </a:r>
            <a:r>
              <a:rPr lang="en-US" altLang="ko-KR" dirty="0"/>
              <a:t>I</a:t>
            </a:r>
            <a:r>
              <a:rPr lang="en-US" altLang="ko-KR" dirty="0" smtClean="0"/>
              <a:t>nstall </a:t>
            </a:r>
            <a:r>
              <a:rPr lang="en-US" altLang="ko-KR" dirty="0"/>
              <a:t>A</a:t>
            </a:r>
            <a:r>
              <a:rPr lang="en-US" altLang="ko-KR" dirty="0" smtClean="0"/>
              <a:t>ssignment </a:t>
            </a:r>
            <a:r>
              <a:rPr lang="en-US" altLang="ko-KR" dirty="0"/>
              <a:t>F</a:t>
            </a:r>
            <a:r>
              <a:rPr lang="en-US" altLang="ko-KR" dirty="0" smtClean="0"/>
              <a:t>iles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9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Part 1: Implementing CNN</a:t>
            </a:r>
          </a:p>
          <a:p>
            <a:pPr lvl="1"/>
            <a:r>
              <a:rPr lang="en-US" altLang="ko-KR" sz="1800" dirty="0" smtClean="0"/>
              <a:t>To understand CNN architecture before using the TensorFlow </a:t>
            </a:r>
            <a:endParaRPr lang="en-US" altLang="ko-KR" sz="1800" dirty="0"/>
          </a:p>
          <a:p>
            <a:pPr lvl="1"/>
            <a:r>
              <a:rPr lang="en-US" altLang="ko-KR" sz="1800" dirty="0" smtClean="0"/>
              <a:t>Implement forward / backward passes for </a:t>
            </a:r>
            <a:br>
              <a:rPr lang="en-US" altLang="ko-KR" sz="1800" dirty="0" smtClean="0"/>
            </a:br>
            <a:r>
              <a:rPr lang="en-US" altLang="ko-KR" sz="1800" dirty="0" smtClean="0"/>
              <a:t>(1) convolution layer and (2) max pooling layer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Part 2: Training CNN</a:t>
            </a:r>
          </a:p>
          <a:p>
            <a:pPr lvl="1"/>
            <a:r>
              <a:rPr lang="en-US" altLang="ko-KR" sz="1800" dirty="0" smtClean="0"/>
              <a:t>Learn how to define, train, and evaluate CNNs with TensorFlow</a:t>
            </a:r>
          </a:p>
          <a:p>
            <a:pPr lvl="1"/>
            <a:r>
              <a:rPr lang="en-US" altLang="ko-KR" sz="1800" dirty="0" smtClean="0"/>
              <a:t>Explore various hyperparameters to design a better CNN model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Part 3: Visualizing CNN</a:t>
            </a:r>
          </a:p>
          <a:p>
            <a:pPr lvl="1"/>
            <a:r>
              <a:rPr lang="en-US" altLang="ko-KR" sz="1800" dirty="0" smtClean="0"/>
              <a:t>Learn how to visualize and interpret a trained CNN model</a:t>
            </a:r>
          </a:p>
          <a:p>
            <a:pPr lvl="1"/>
            <a:r>
              <a:rPr lang="en-US" altLang="ko-KR" sz="1800" dirty="0" smtClean="0"/>
              <a:t>Implement the codes for generating (1) image-specific class saliency maps,</a:t>
            </a:r>
            <a:br>
              <a:rPr lang="en-US" altLang="ko-KR" sz="1800" dirty="0" smtClean="0"/>
            </a:br>
            <a:r>
              <a:rPr lang="en-US" altLang="ko-KR" sz="1800" dirty="0" smtClean="0"/>
              <a:t>(2) class representative images, and (3) adversarial examples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Objectives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5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658000" cy="568863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Submitting </a:t>
            </a:r>
            <a:r>
              <a:rPr lang="en-US" altLang="ko-KR" sz="2000" dirty="0"/>
              <a:t>your work</a:t>
            </a:r>
          </a:p>
          <a:p>
            <a:pPr lvl="1"/>
            <a:r>
              <a:rPr lang="en-US" altLang="ko-KR" sz="1800" dirty="0"/>
              <a:t>DO NOT clear the final </a:t>
            </a:r>
            <a:r>
              <a:rPr lang="en-US" altLang="ko-KR" sz="1800" dirty="0" smtClean="0"/>
              <a:t>outputs</a:t>
            </a:r>
            <a:endParaRPr lang="en-US" altLang="ko-KR" sz="1800" dirty="0"/>
          </a:p>
          <a:p>
            <a:pPr lvl="1"/>
            <a:r>
              <a:rPr lang="en-US" altLang="ko-KR" sz="1800" dirty="0" smtClean="0"/>
              <a:t>After </a:t>
            </a:r>
            <a:r>
              <a:rPr lang="en-US" altLang="ko-KR" sz="1800" dirty="0"/>
              <a:t>you are done </a:t>
            </a:r>
            <a:r>
              <a:rPr lang="en-US" altLang="ko-KR" sz="1800" b="1" dirty="0"/>
              <a:t>all three parts</a:t>
            </a:r>
          </a:p>
          <a:p>
            <a:pPr lvl="2"/>
            <a:r>
              <a:rPr lang="en-US" altLang="ko-KR" sz="1800" dirty="0"/>
              <a:t>$</a:t>
            </a:r>
            <a:r>
              <a:rPr lang="en-US" altLang="ko-KR" sz="1800" dirty="0" smtClean="0"/>
              <a:t> ./CollectSubmission.sh team_#</a:t>
            </a:r>
          </a:p>
          <a:p>
            <a:pPr lvl="2"/>
            <a:r>
              <a:rPr lang="en-US" altLang="ko-KR" sz="1800" dirty="0" smtClean="0"/>
              <a:t>Upload the team_#.tar.gz on ETL</a:t>
            </a:r>
          </a:p>
          <a:p>
            <a:pPr lvl="2"/>
            <a:r>
              <a:rPr lang="en-US" altLang="ko-KR" sz="1800" dirty="0" smtClean="0"/>
              <a:t>Your team_# is in </a:t>
            </a:r>
            <a:r>
              <a:rPr lang="en-US" altLang="ko-KR" sz="1800" dirty="0"/>
              <a:t>the excel file, </a:t>
            </a:r>
            <a:r>
              <a:rPr lang="en-US" altLang="ko-KR" sz="1800" dirty="0">
                <a:hlinkClick r:id="rId2"/>
              </a:rPr>
              <a:t>http://</a:t>
            </a:r>
            <a:r>
              <a:rPr lang="en-US" altLang="ko-KR" sz="1800" dirty="0" smtClean="0">
                <a:hlinkClick r:id="rId2"/>
              </a:rPr>
              <a:t>etl.snu.ac.kr/mod/ubboard/article.php?id=724723&amp;bwid=1535905</a:t>
            </a:r>
            <a:r>
              <a:rPr lang="en-US" altLang="ko-KR" sz="1800" dirty="0"/>
              <a:t> 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Submitting your work</a:t>
            </a:r>
          </a:p>
        </p:txBody>
      </p:sp>
    </p:spTree>
    <p:extLst>
      <p:ext uri="{BB962C8B-B14F-4D97-AF65-F5344CB8AC3E}">
        <p14:creationId xmlns:p14="http://schemas.microsoft.com/office/powerpoint/2010/main" val="41194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658000" cy="568863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DUE : </a:t>
            </a:r>
            <a:r>
              <a:rPr lang="en-US" altLang="ko-KR" sz="2000" dirty="0" smtClean="0"/>
              <a:t>10/28/2019, </a:t>
            </a:r>
            <a:r>
              <a:rPr lang="en-US" altLang="ko-KR" sz="2000" dirty="0" smtClean="0"/>
              <a:t>We do not accept late submissions!</a:t>
            </a:r>
          </a:p>
          <a:p>
            <a:r>
              <a:rPr lang="en-US" altLang="ko-KR" sz="2000" dirty="0" smtClean="0"/>
              <a:t>PLEASE read the notes on the notebooks carefully</a:t>
            </a:r>
          </a:p>
          <a:p>
            <a:r>
              <a:rPr lang="en-US" altLang="ko-KR" sz="2000" dirty="0" smtClean="0"/>
              <a:t>Google first before mailing TAs</a:t>
            </a:r>
          </a:p>
          <a:p>
            <a:r>
              <a:rPr lang="en-US" altLang="ko-KR" sz="2000" dirty="0" smtClean="0"/>
              <a:t>TA email: deeplearning.snu@gmail.com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Important Notes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1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9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4090070"/>
            <a:ext cx="8460000" cy="2507282"/>
          </a:xfrm>
        </p:spPr>
        <p:txBody>
          <a:bodyPr>
            <a:normAutofit fontScale="925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Consists of 32x32x3 color images in 10 classes</a:t>
            </a:r>
          </a:p>
          <a:p>
            <a:r>
              <a:rPr lang="en-US" altLang="ko-KR" dirty="0" smtClean="0"/>
              <a:t>Training set: 40k instances		*Model training</a:t>
            </a:r>
          </a:p>
          <a:p>
            <a:r>
              <a:rPr lang="en-US" altLang="ko-KR" dirty="0" smtClean="0"/>
              <a:t>Validation set: 10k instances		*Model evaluation and selection</a:t>
            </a:r>
          </a:p>
          <a:p>
            <a:r>
              <a:rPr lang="en-US" altLang="ko-KR" dirty="0" smtClean="0"/>
              <a:t>Test </a:t>
            </a:r>
            <a:r>
              <a:rPr lang="en-US" altLang="ko-KR" dirty="0"/>
              <a:t>set: 10k </a:t>
            </a:r>
            <a:r>
              <a:rPr lang="en-US" altLang="ko-KR" dirty="0" smtClean="0"/>
              <a:t>instances			*Final model testing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CIFAR10 Dataset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125463"/>
            <a:ext cx="6524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760640"/>
          </a:xfrm>
        </p:spPr>
        <p:txBody>
          <a:bodyPr/>
          <a:lstStyle/>
          <a:p>
            <a:r>
              <a:rPr lang="en-US" altLang="ko-KR" sz="2000" dirty="0"/>
              <a:t>Simply neural networks that use convolution in their </a:t>
            </a:r>
            <a:r>
              <a:rPr lang="en-US" altLang="ko-KR" sz="2000" dirty="0" smtClean="0"/>
              <a:t>layers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Three key ideas behind CNN</a:t>
            </a:r>
          </a:p>
          <a:p>
            <a:pPr lvl="1"/>
            <a:r>
              <a:rPr lang="en-US" altLang="ko-KR" sz="1800" dirty="0"/>
              <a:t>Local connectivity</a:t>
            </a:r>
          </a:p>
          <a:p>
            <a:pPr lvl="1"/>
            <a:r>
              <a:rPr lang="en-US" altLang="ko-KR" sz="1800" dirty="0"/>
              <a:t>Invariance to location</a:t>
            </a:r>
          </a:p>
          <a:p>
            <a:pPr lvl="1"/>
            <a:r>
              <a:rPr lang="en-US" altLang="ko-KR" sz="1800" dirty="0"/>
              <a:t>Invariance to local transition</a:t>
            </a:r>
          </a:p>
          <a:p>
            <a:endParaRPr lang="en-US" altLang="ko-KR" sz="2000" dirty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Neural Networks (CNNs)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85912" y="1466784"/>
            <a:ext cx="7372176" cy="2394264"/>
            <a:chOff x="1265436" y="1748949"/>
            <a:chExt cx="7372176" cy="239426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b="14564"/>
            <a:stretch/>
          </p:blipFill>
          <p:spPr>
            <a:xfrm>
              <a:off x="1265436" y="1748949"/>
              <a:ext cx="6613128" cy="211209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0232" y="3851100"/>
              <a:ext cx="1977380" cy="292113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27953" b="49684"/>
          <a:stretch/>
        </p:blipFill>
        <p:spPr>
          <a:xfrm>
            <a:off x="725696" y="3861048"/>
            <a:ext cx="7692608" cy="781649"/>
          </a:xfrm>
          <a:prstGeom prst="rect">
            <a:avLst/>
          </a:prstGeom>
        </p:spPr>
      </p:pic>
      <p:sp>
        <p:nvSpPr>
          <p:cNvPr id="10" name="원호 9"/>
          <p:cNvSpPr/>
          <p:nvPr/>
        </p:nvSpPr>
        <p:spPr>
          <a:xfrm>
            <a:off x="3851920" y="5373216"/>
            <a:ext cx="418691" cy="544889"/>
          </a:xfrm>
          <a:prstGeom prst="arc">
            <a:avLst>
              <a:gd name="adj1" fmla="val 16200000"/>
              <a:gd name="adj2" fmla="val 539472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원호 10"/>
          <p:cNvSpPr/>
          <p:nvPr/>
        </p:nvSpPr>
        <p:spPr>
          <a:xfrm>
            <a:off x="3878385" y="6135121"/>
            <a:ext cx="366719" cy="216000"/>
          </a:xfrm>
          <a:prstGeom prst="arc">
            <a:avLst>
              <a:gd name="adj1" fmla="val 16200000"/>
              <a:gd name="adj2" fmla="val 539472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2160" y="5486057"/>
            <a:ext cx="19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andara" panose="020E0502030303020204" pitchFamily="34" charset="0"/>
              </a:rPr>
              <a:t>Convolution layer</a:t>
            </a:r>
            <a:endParaRPr lang="ko-KR" altLang="en-US" sz="1200" dirty="0"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2160" y="6104329"/>
            <a:ext cx="19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andara" panose="020E0502030303020204" pitchFamily="34" charset="0"/>
              </a:rPr>
              <a:t>Pooling layer</a:t>
            </a:r>
            <a:endParaRPr lang="ko-KR" altLang="en-US" sz="1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Fully connected layer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Convolution layer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Fully Connected Layer and Convolution Layer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5796136" cy="21142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77072"/>
            <a:ext cx="5281124" cy="25148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71621"/>
          <a:stretch/>
        </p:blipFill>
        <p:spPr>
          <a:xfrm>
            <a:off x="6444208" y="4153971"/>
            <a:ext cx="1479198" cy="23447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250" t="46065" r="29760" b="42901"/>
          <a:stretch/>
        </p:blipFill>
        <p:spPr>
          <a:xfrm>
            <a:off x="3275856" y="5157192"/>
            <a:ext cx="2088232" cy="2880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34250" t="57099" r="29760" b="25984"/>
          <a:stretch/>
        </p:blipFill>
        <p:spPr>
          <a:xfrm>
            <a:off x="3275856" y="4787639"/>
            <a:ext cx="2088232" cy="4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3968" y="980728"/>
            <a:ext cx="4518032" cy="511200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Cross-correlation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and Cross-correlation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342000" y="980728"/>
            <a:ext cx="84600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Wingdings" panose="05000000000000000000" pitchFamily="2" charset="2"/>
              <a:buChar char="ü"/>
              <a:defRPr sz="2000" kern="1200" baseline="0">
                <a:solidFill>
                  <a:schemeClr val="tx1"/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Convolution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Many NN libraries implement cross-correlation but call it convolution (without kernel flipping)</a:t>
            </a:r>
            <a:endParaRPr lang="en-US" altLang="ko-KR" sz="1800" dirty="0" smtClean="0"/>
          </a:p>
          <a:p>
            <a:pPr marL="0" indent="0">
              <a:buFont typeface="Arial" pitchFamily="34" charset="0"/>
              <a:buNone/>
            </a:pPr>
            <a:endParaRPr lang="en-US" altLang="ko-KR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55576" y="1556792"/>
            <a:ext cx="7578373" cy="864096"/>
            <a:chOff x="755576" y="1556792"/>
            <a:chExt cx="7578373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59874" b="85294"/>
            <a:stretch/>
          </p:blipFill>
          <p:spPr>
            <a:xfrm>
              <a:off x="755577" y="1556792"/>
              <a:ext cx="1872208" cy="3600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20588" b="58824"/>
            <a:stretch/>
          </p:blipFill>
          <p:spPr>
            <a:xfrm>
              <a:off x="755576" y="1916832"/>
              <a:ext cx="4665871" cy="50405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15474" t="64706" r="8905"/>
            <a:stretch/>
          </p:blipFill>
          <p:spPr>
            <a:xfrm>
              <a:off x="4805556" y="1556792"/>
              <a:ext cx="3528393" cy="864096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50808" b="34042"/>
          <a:stretch/>
        </p:blipFill>
        <p:spPr>
          <a:xfrm>
            <a:off x="1229235" y="2423242"/>
            <a:ext cx="2190638" cy="31683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50809" b="34042"/>
          <a:stretch/>
        </p:blipFill>
        <p:spPr>
          <a:xfrm>
            <a:off x="5477705" y="2423242"/>
            <a:ext cx="219063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54461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Input is convolved with a set of filters, giving feature </a:t>
            </a:r>
            <a:r>
              <a:rPr lang="en-US" altLang="ko-KR" sz="2000" dirty="0" smtClean="0"/>
              <a:t>maps</a:t>
            </a:r>
            <a:br>
              <a:rPr lang="en-US" altLang="ko-KR" sz="2000" dirty="0" smtClean="0"/>
            </a:br>
            <a:r>
              <a:rPr lang="en-US" altLang="ko-KR" sz="2000" dirty="0" smtClean="0"/>
              <a:t>(without kernel flipping)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1800" dirty="0"/>
              <a:t>Filter (aka kernel or convolution matrix)</a:t>
            </a:r>
          </a:p>
          <a:p>
            <a:pPr lvl="1"/>
            <a:r>
              <a:rPr lang="en-US" altLang="ko-KR" sz="1600" dirty="0"/>
              <a:t>Different filters extract different features (e.g. edges)</a:t>
            </a:r>
          </a:p>
          <a:p>
            <a:pPr lvl="1"/>
            <a:r>
              <a:rPr lang="en-US" altLang="ko-KR" sz="1600" dirty="0"/>
              <a:t>Filter weights: trained with data</a:t>
            </a:r>
          </a:p>
          <a:p>
            <a:pPr lvl="1"/>
            <a:r>
              <a:rPr lang="en-US" altLang="ko-KR" sz="1600" dirty="0"/>
              <a:t>Weight sharing  &amp;  local connectivity</a:t>
            </a:r>
            <a:endParaRPr lang="ko-KR" altLang="en-US" sz="16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Layer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7044"/>
          <a:stretch/>
        </p:blipFill>
        <p:spPr>
          <a:xfrm>
            <a:off x="4355976" y="2060848"/>
            <a:ext cx="3870176" cy="2364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45895"/>
            <a:ext cx="300609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Example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07024"/>
            <a:ext cx="8082305" cy="46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The number of pixels between adjacent receptive fields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= down-sampling the output of full convolution function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with Stride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0848"/>
            <a:ext cx="2464662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060848"/>
            <a:ext cx="2464662" cy="252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3608" y="2060848"/>
            <a:ext cx="43204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4048" y="2056247"/>
            <a:ext cx="43204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4799343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ndara" panose="020E0502030303020204" pitchFamily="34" charset="0"/>
              </a:rPr>
              <a:t>7x7 input</a:t>
            </a:r>
          </a:p>
          <a:p>
            <a:r>
              <a:rPr lang="en-US" altLang="ko-KR" dirty="0" smtClean="0">
                <a:latin typeface="Candara" panose="020E0502030303020204" pitchFamily="34" charset="0"/>
              </a:rPr>
              <a:t>3x3 filter with stride 1</a:t>
            </a:r>
          </a:p>
          <a:p>
            <a:endParaRPr lang="en-US" altLang="ko-KR" dirty="0" smtClean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Candara" panose="020E0502030303020204" pitchFamily="34" charset="0"/>
                <a:sym typeface="Wingdings" panose="05000000000000000000" pitchFamily="2" charset="2"/>
              </a:rPr>
              <a:t> 5x5 output 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479934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ndara" panose="020E0502030303020204" pitchFamily="34" charset="0"/>
              </a:rPr>
              <a:t>7x7 input</a:t>
            </a:r>
          </a:p>
          <a:p>
            <a:r>
              <a:rPr lang="en-US" altLang="ko-KR" dirty="0" smtClean="0">
                <a:latin typeface="Candara" panose="020E0502030303020204" pitchFamily="34" charset="0"/>
              </a:rPr>
              <a:t>3x3 filter with stride 2</a:t>
            </a:r>
          </a:p>
          <a:p>
            <a:endParaRPr lang="en-US" altLang="ko-KR" dirty="0" smtClean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Candara" panose="020E0502030303020204" pitchFamily="34" charset="0"/>
                <a:sym typeface="Wingdings" panose="05000000000000000000" pitchFamily="2" charset="2"/>
              </a:rPr>
              <a:t> 3x3 output </a:t>
            </a:r>
            <a:endParaRPr lang="ko-KR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23283</TotalTime>
  <Words>536</Words>
  <Application>Microsoft Office PowerPoint</Application>
  <PresentationFormat>화면 슬라이드 쇼(4:3)</PresentationFormat>
  <Paragraphs>172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Tekton Pro</vt:lpstr>
      <vt:lpstr>맑은 고딕</vt:lpstr>
      <vt:lpstr>함초롬돋움</vt:lpstr>
      <vt:lpstr>Arial</vt:lpstr>
      <vt:lpstr>Candara</vt:lpstr>
      <vt:lpstr>Wingdings</vt:lpstr>
      <vt:lpstr>Office 테마</vt:lpstr>
      <vt:lpstr>Assignment 2</vt:lpstr>
      <vt:lpstr>Assignment Objectives</vt:lpstr>
      <vt:lpstr>CIFAR10 Dataset</vt:lpstr>
      <vt:lpstr>Convolutional Neural Networks (CNNs)</vt:lpstr>
      <vt:lpstr>Fully Connected Layer and Convolution Layer</vt:lpstr>
      <vt:lpstr>Convolution and Cross-correlation</vt:lpstr>
      <vt:lpstr>Convolution Layer</vt:lpstr>
      <vt:lpstr>Convolution Example</vt:lpstr>
      <vt:lpstr>Convolution with Stride</vt:lpstr>
      <vt:lpstr>Zero-padding</vt:lpstr>
      <vt:lpstr>Pooling Layer</vt:lpstr>
      <vt:lpstr>CNN Backpropagation - dW</vt:lpstr>
      <vt:lpstr>CNN Backpropagation </vt:lpstr>
      <vt:lpstr>Inception model (a.k.a GoogLeNet)</vt:lpstr>
      <vt:lpstr>Inception module</vt:lpstr>
      <vt:lpstr>Image-specific class saliency maps</vt:lpstr>
      <vt:lpstr>Class representative images</vt:lpstr>
      <vt:lpstr>Adversarial examples</vt:lpstr>
      <vt:lpstr>How To Install Assignment Files</vt:lpstr>
      <vt:lpstr>Submitting your work</vt:lpstr>
      <vt:lpstr>Important Notes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이세형</cp:lastModifiedBy>
  <cp:revision>2530</cp:revision>
  <cp:lastPrinted>2016-10-10T09:18:19Z</cp:lastPrinted>
  <dcterms:created xsi:type="dcterms:W3CDTF">2013-06-12T00:16:49Z</dcterms:created>
  <dcterms:modified xsi:type="dcterms:W3CDTF">2019-10-04T08:17:11Z</dcterms:modified>
</cp:coreProperties>
</file>