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39"/>
  </p:notesMasterIdLst>
  <p:sldIdLst>
    <p:sldId id="337" r:id="rId2"/>
    <p:sldId id="298" r:id="rId3"/>
    <p:sldId id="309" r:id="rId4"/>
    <p:sldId id="34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9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38" r:id="rId23"/>
    <p:sldId id="339" r:id="rId24"/>
    <p:sldId id="321" r:id="rId25"/>
    <p:sldId id="322" r:id="rId26"/>
    <p:sldId id="324" r:id="rId27"/>
    <p:sldId id="326" r:id="rId28"/>
    <p:sldId id="327" r:id="rId29"/>
    <p:sldId id="335" r:id="rId30"/>
    <p:sldId id="334" r:id="rId31"/>
    <p:sldId id="328" r:id="rId32"/>
    <p:sldId id="329" r:id="rId33"/>
    <p:sldId id="330" r:id="rId34"/>
    <p:sldId id="331" r:id="rId35"/>
    <p:sldId id="332" r:id="rId36"/>
    <p:sldId id="319" r:id="rId37"/>
    <p:sldId id="32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7170" autoAdjust="0"/>
  </p:normalViewPr>
  <p:slideViewPr>
    <p:cSldViewPr>
      <p:cViewPr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C9D-B3BC-4B8A-9772-7302FAC29404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42EF-3339-4DF0-87A8-DF696C66BF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Data center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xảy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rỗi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nhằm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ZigBee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gateway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Cashier,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01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chíp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802.15.4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IEEE,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2.4GHz, 16 </a:t>
            </a:r>
            <a:r>
              <a:rPr lang="en-US" baseline="0" dirty="0" err="1" smtClean="0"/>
              <a:t>kênh</a:t>
            </a:r>
            <a:r>
              <a:rPr lang="en-US" baseline="0" dirty="0" smtClean="0"/>
              <a:t> (11-26).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25kbps,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Pin AA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10-100m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Bluetooth (10m, 1Mbps), (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50-100m, 11-54Mbps),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smtClean="0"/>
              <a:t>.</a:t>
            </a:r>
            <a:endParaRPr lang="en-US" baseline="0" dirty="0" smtClean="0"/>
          </a:p>
          <a:p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tòa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khỏe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tế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minh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20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stack: 4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MAC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network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interface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.</a:t>
            </a:r>
          </a:p>
          <a:p>
            <a:pPr marL="0" indent="0" algn="l">
              <a:buFontTx/>
              <a:buNone/>
            </a:pP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MAC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802.15.4,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network.</a:t>
            </a:r>
          </a:p>
          <a:p>
            <a:pPr marL="0" indent="0">
              <a:buFontTx/>
              <a:buNone/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: star, cluster tree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mesh.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mesh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9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CSMA-CA,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ACK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hop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end-to-end, checksum,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mesh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endParaRPr lang="en-US" baseline="0" dirty="0" smtClean="0"/>
          </a:p>
          <a:p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AES-128,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8-bit</a:t>
            </a:r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60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(chip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TI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3-4USA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endParaRPr lang="en-US" baseline="0" dirty="0" smtClean="0"/>
          </a:p>
          <a:p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baseline="0" dirty="0" smtClean="0"/>
          </a:p>
          <a:p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endParaRPr lang="en-US" baseline="0" dirty="0" smtClean="0"/>
          </a:p>
          <a:p>
            <a:r>
              <a:rPr lang="en-US" baseline="0" dirty="0" smtClean="0"/>
              <a:t>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=&gt;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B5077-90BD-4832-BA67-6F076D7638C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0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 (</a:t>
            </a:r>
            <a:r>
              <a:rPr lang="en-US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dây</a:t>
            </a:r>
            <a:r>
              <a:rPr lang="en-US" dirty="0" smtClean="0"/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: cashier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), handheld (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checkout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cầm</a:t>
            </a:r>
            <a:r>
              <a:rPr lang="en-US" baseline="0" dirty="0" smtClean="0"/>
              <a:t> handheld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thẻ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Basket ID,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cầm</a:t>
            </a:r>
            <a:r>
              <a:rPr lang="en-US" baseline="0" dirty="0" smtClean="0"/>
              <a:t> Basket ID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thẻ</a:t>
            </a:r>
            <a:r>
              <a:rPr lang="en-US" baseline="0" dirty="0" smtClean="0"/>
              <a:t> Basket ID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Cashier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Cashier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Basket ID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Handheld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broadcast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ZigBee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Handheld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Cashier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Cashier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PC App,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phỏng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PC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+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7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42EF-3339-4DF0-87A8-DF696C66BFE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0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Image" r:id="rId3" imgW="7606349" imgH="6095238" progId="">
                  <p:embed/>
                </p:oleObj>
              </mc:Choice>
              <mc:Fallback>
                <p:oleObj name="Image" r:id="rId3" imgW="7606349" imgH="6095238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625E2988-5682-4C2E-BD39-3903B8E605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391400" y="5943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855C-9820-4EE5-B1E2-1BB9150AB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20860-04B6-4BCF-9B8D-5E7EA860E7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FA46928-FF4B-4145-8B63-6BB12FEF2D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6704C-922F-43F6-B663-EB871AB355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5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43DA7-99A2-4238-A71A-DE8F62FE3E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95D4F-CB30-4FE9-9A2A-A10B978B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86E1-0622-47B8-B2E3-734D641D7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C4D07-E09A-42C6-A2C9-5FE1D9D7DA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1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68E2-9EE5-4CB7-89D6-6567CFCEC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1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0F8B9-6A29-4AA7-9760-961DD9740C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AC632-4FEE-4281-9B28-17273E307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234676"/>
              </p:ext>
            </p:extLst>
          </p:nvPr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Image" r:id="rId15" imgW="7390476" imgH="913963" progId="">
                  <p:embed/>
                </p:oleObj>
              </mc:Choice>
              <mc:Fallback>
                <p:oleObj name="Image" r:id="rId15" imgW="7390476" imgH="913963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7">
                                <a14:imgEffect>
                                  <a14:brightnessContrast bright="6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8BDE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B166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AFA06DE8-EEAB-43F6-89FD-05DFD63155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tool/z-sta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gif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TRƯỜNG ĐẠI HỌC BÁCH KHOA TP.HCM</a:t>
            </a:r>
            <a:b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KHOA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KHOA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HỌC VÀ KỸ THUẬT MÁY TÍNH</a:t>
            </a:r>
            <a:b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---------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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---------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BÁO CÁO LUẬN VĂN TỐT NGHIỆP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7696200" cy="2438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GVHD: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Vũ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Tuấn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Thanh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tabLst>
                <a:tab pos="1320800" algn="l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GVPB: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Bùi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Hiếu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SVTH: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Quang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Vinh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50702974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Hải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50700680</a:t>
            </a:r>
          </a:p>
          <a:p>
            <a:pPr algn="l" eaLnBrk="1" hangingPunct="1">
              <a:lnSpc>
                <a:spcPct val="90000"/>
              </a:lnSpc>
              <a:tabLst>
                <a:tab pos="1371600" algn="l"/>
                <a:tab pos="5143500" algn="r"/>
              </a:tabLst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Hòang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Phúc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50701839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686800" y="6324600"/>
            <a:ext cx="457200" cy="482600"/>
          </a:xfrm>
          <a:prstGeom prst="rect">
            <a:avLst/>
          </a:prstGeom>
        </p:spPr>
        <p:txBody>
          <a:bodyPr/>
          <a:lstStyle/>
          <a:p>
            <a:fld id="{D8C50C8C-8C71-4D90-BB92-5DF419E9FCDE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561272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XÂY DỰNG GIẢI PHÁP TÍNH TIỀN NHANH</a:t>
            </a:r>
            <a:r>
              <a:rPr lang="en-US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3000" b="1" dirty="0">
                <a:solidFill>
                  <a:schemeClr val="tx1">
                    <a:lumMod val="50000"/>
                  </a:schemeClr>
                </a:solidFill>
                <a:latin typeface="Tahoma" pitchFamily="34" charset="0"/>
                <a:cs typeface="Tahoma" pitchFamily="34" charset="0"/>
              </a:rPr>
              <a:t>TRONG SIÊU THỊ DỰA TRÊN MẠNG ZIGBEE</a:t>
            </a:r>
            <a:endParaRPr lang="en-US" sz="3000" b="1" dirty="0">
              <a:solidFill>
                <a:schemeClr val="tx1">
                  <a:lumMod val="5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4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 rot="20254096">
            <a:off x="3273612" y="3427360"/>
            <a:ext cx="2548970" cy="1106824"/>
          </a:xfrm>
          <a:prstGeom prst="ellipse">
            <a:avLst/>
          </a:prstGeom>
          <a:solidFill>
            <a:schemeClr val="accent2">
              <a:lumMod val="60000"/>
              <a:lumOff val="40000"/>
              <a:alpha val="9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Ưu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Đ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iểm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4"/>
          <p:cNvSpPr>
            <a:spLocks noEditPoints="1"/>
          </p:cNvSpPr>
          <p:nvPr/>
        </p:nvSpPr>
        <p:spPr bwMode="gray">
          <a:xfrm rot="20241944">
            <a:off x="1392238" y="2801938"/>
            <a:ext cx="6094413" cy="2424113"/>
          </a:xfrm>
          <a:custGeom>
            <a:avLst/>
            <a:gdLst>
              <a:gd name="T0" fmla="*/ 1692 w 4040"/>
              <a:gd name="T1" fmla="*/ 12 h 1888"/>
              <a:gd name="T2" fmla="*/ 1234 w 4040"/>
              <a:gd name="T3" fmla="*/ 74 h 1888"/>
              <a:gd name="T4" fmla="*/ 828 w 4040"/>
              <a:gd name="T5" fmla="*/ 182 h 1888"/>
              <a:gd name="T6" fmla="*/ 486 w 4040"/>
              <a:gd name="T7" fmla="*/ 330 h 1888"/>
              <a:gd name="T8" fmla="*/ 226 w 4040"/>
              <a:gd name="T9" fmla="*/ 510 h 1888"/>
              <a:gd name="T10" fmla="*/ 58 w 4040"/>
              <a:gd name="T11" fmla="*/ 718 h 1888"/>
              <a:gd name="T12" fmla="*/ 0 w 4040"/>
              <a:gd name="T13" fmla="*/ 944 h 1888"/>
              <a:gd name="T14" fmla="*/ 58 w 4040"/>
              <a:gd name="T15" fmla="*/ 1170 h 1888"/>
              <a:gd name="T16" fmla="*/ 226 w 4040"/>
              <a:gd name="T17" fmla="*/ 1378 h 1888"/>
              <a:gd name="T18" fmla="*/ 486 w 4040"/>
              <a:gd name="T19" fmla="*/ 1558 h 1888"/>
              <a:gd name="T20" fmla="*/ 828 w 4040"/>
              <a:gd name="T21" fmla="*/ 1706 h 1888"/>
              <a:gd name="T22" fmla="*/ 1234 w 4040"/>
              <a:gd name="T23" fmla="*/ 1814 h 1888"/>
              <a:gd name="T24" fmla="*/ 1692 w 4040"/>
              <a:gd name="T25" fmla="*/ 1876 h 1888"/>
              <a:gd name="T26" fmla="*/ 2186 w 4040"/>
              <a:gd name="T27" fmla="*/ 1884 h 1888"/>
              <a:gd name="T28" fmla="*/ 2658 w 4040"/>
              <a:gd name="T29" fmla="*/ 1840 h 1888"/>
              <a:gd name="T30" fmla="*/ 3084 w 4040"/>
              <a:gd name="T31" fmla="*/ 1746 h 1888"/>
              <a:gd name="T32" fmla="*/ 3448 w 4040"/>
              <a:gd name="T33" fmla="*/ 1612 h 1888"/>
              <a:gd name="T34" fmla="*/ 3738 w 4040"/>
              <a:gd name="T35" fmla="*/ 1442 h 1888"/>
              <a:gd name="T36" fmla="*/ 3938 w 4040"/>
              <a:gd name="T37" fmla="*/ 1242 h 1888"/>
              <a:gd name="T38" fmla="*/ 4034 w 4040"/>
              <a:gd name="T39" fmla="*/ 1022 h 1888"/>
              <a:gd name="T40" fmla="*/ 4014 w 4040"/>
              <a:gd name="T41" fmla="*/ 790 h 1888"/>
              <a:gd name="T42" fmla="*/ 3882 w 4040"/>
              <a:gd name="T43" fmla="*/ 576 h 1888"/>
              <a:gd name="T44" fmla="*/ 3650 w 4040"/>
              <a:gd name="T45" fmla="*/ 386 h 1888"/>
              <a:gd name="T46" fmla="*/ 3334 w 4040"/>
              <a:gd name="T47" fmla="*/ 228 h 1888"/>
              <a:gd name="T48" fmla="*/ 2948 w 4040"/>
              <a:gd name="T49" fmla="*/ 106 h 1888"/>
              <a:gd name="T50" fmla="*/ 2506 w 4040"/>
              <a:gd name="T51" fmla="*/ 28 h 1888"/>
              <a:gd name="T52" fmla="*/ 2020 w 4040"/>
              <a:gd name="T53" fmla="*/ 0 h 1888"/>
              <a:gd name="T54" fmla="*/ 1606 w 4040"/>
              <a:gd name="T55" fmla="*/ 1736 h 1888"/>
              <a:gd name="T56" fmla="*/ 1164 w 4040"/>
              <a:gd name="T57" fmla="*/ 1678 h 1888"/>
              <a:gd name="T58" fmla="*/ 776 w 4040"/>
              <a:gd name="T59" fmla="*/ 1576 h 1888"/>
              <a:gd name="T60" fmla="*/ 458 w 4040"/>
              <a:gd name="T61" fmla="*/ 1436 h 1888"/>
              <a:gd name="T62" fmla="*/ 224 w 4040"/>
              <a:gd name="T63" fmla="*/ 1266 h 1888"/>
              <a:gd name="T64" fmla="*/ 88 w 4040"/>
              <a:gd name="T65" fmla="*/ 1074 h 1888"/>
              <a:gd name="T66" fmla="*/ 68 w 4040"/>
              <a:gd name="T67" fmla="*/ 864 h 1888"/>
              <a:gd name="T68" fmla="*/ 166 w 4040"/>
              <a:gd name="T69" fmla="*/ 664 h 1888"/>
              <a:gd name="T70" fmla="*/ 370 w 4040"/>
              <a:gd name="T71" fmla="*/ 486 h 1888"/>
              <a:gd name="T72" fmla="*/ 662 w 4040"/>
              <a:gd name="T73" fmla="*/ 336 h 1888"/>
              <a:gd name="T74" fmla="*/ 1028 w 4040"/>
              <a:gd name="T75" fmla="*/ 222 h 1888"/>
              <a:gd name="T76" fmla="*/ 1454 w 4040"/>
              <a:gd name="T77" fmla="*/ 148 h 1888"/>
              <a:gd name="T78" fmla="*/ 1922 w 4040"/>
              <a:gd name="T79" fmla="*/ 120 h 1888"/>
              <a:gd name="T80" fmla="*/ 2392 w 4040"/>
              <a:gd name="T81" fmla="*/ 148 h 1888"/>
              <a:gd name="T82" fmla="*/ 2818 w 4040"/>
              <a:gd name="T83" fmla="*/ 222 h 1888"/>
              <a:gd name="T84" fmla="*/ 3184 w 4040"/>
              <a:gd name="T85" fmla="*/ 336 h 1888"/>
              <a:gd name="T86" fmla="*/ 3476 w 4040"/>
              <a:gd name="T87" fmla="*/ 486 h 1888"/>
              <a:gd name="T88" fmla="*/ 3680 w 4040"/>
              <a:gd name="T89" fmla="*/ 664 h 1888"/>
              <a:gd name="T90" fmla="*/ 3778 w 4040"/>
              <a:gd name="T91" fmla="*/ 864 h 1888"/>
              <a:gd name="T92" fmla="*/ 3758 w 4040"/>
              <a:gd name="T93" fmla="*/ 1074 h 1888"/>
              <a:gd name="T94" fmla="*/ 3622 w 4040"/>
              <a:gd name="T95" fmla="*/ 1266 h 1888"/>
              <a:gd name="T96" fmla="*/ 3388 w 4040"/>
              <a:gd name="T97" fmla="*/ 1436 h 1888"/>
              <a:gd name="T98" fmla="*/ 3070 w 4040"/>
              <a:gd name="T99" fmla="*/ 1576 h 1888"/>
              <a:gd name="T100" fmla="*/ 2682 w 4040"/>
              <a:gd name="T101" fmla="*/ 1678 h 1888"/>
              <a:gd name="T102" fmla="*/ 2240 w 4040"/>
              <a:gd name="T103" fmla="*/ 1736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30196"/>
                  <a:invGamma/>
                  <a:alpha val="36000"/>
                </a:schemeClr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7C16B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429001" y="3657601"/>
            <a:ext cx="2305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541420" y="1682751"/>
            <a:ext cx="1917402" cy="1395412"/>
            <a:chOff x="3495676" y="2057401"/>
            <a:chExt cx="1955476" cy="13954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20056323">
              <a:off x="4342839" y="2479271"/>
              <a:ext cx="1108313" cy="731421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3495676" y="2057401"/>
              <a:ext cx="1457324" cy="139541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Độ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tin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cậy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cao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0501" y="2090913"/>
            <a:ext cx="1993899" cy="1266650"/>
            <a:chOff x="6464301" y="2608263"/>
            <a:chExt cx="1179512" cy="7493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20056323">
              <a:off x="6888163" y="3035301"/>
              <a:ext cx="755650" cy="311150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gray">
            <a:xfrm>
              <a:off x="6464301" y="2608263"/>
              <a:ext cx="774700" cy="74930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Bảo</a:t>
              </a:r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mật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7433" y="4433040"/>
            <a:ext cx="1834307" cy="1332166"/>
            <a:chOff x="4838701" y="4476751"/>
            <a:chExt cx="1270000" cy="92233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20056323">
              <a:off x="5194301" y="5062538"/>
              <a:ext cx="914400" cy="269875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gray">
            <a:xfrm>
              <a:off x="4838701" y="4476751"/>
              <a:ext cx="895350" cy="922338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Dễ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rộng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9828" y="4978632"/>
            <a:ext cx="1887140" cy="1326777"/>
            <a:chOff x="2370138" y="5105401"/>
            <a:chExt cx="1192213" cy="8382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20056323">
              <a:off x="2809876" y="5637213"/>
              <a:ext cx="752475" cy="258763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gray">
            <a:xfrm>
              <a:off x="2370138" y="5105401"/>
              <a:ext cx="830263" cy="838200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Chi </a:t>
              </a:r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phí</a:t>
              </a:r>
              <a:r>
                <a:rPr lang="en-US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en-US" dirty="0" err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thấp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03172" y="3200401"/>
            <a:ext cx="1922579" cy="1287464"/>
            <a:chOff x="1585913" y="3657601"/>
            <a:chExt cx="1239838" cy="830263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20056323">
              <a:off x="2079626" y="4213226"/>
              <a:ext cx="746125" cy="274638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gray">
            <a:xfrm>
              <a:off x="1585913" y="3657601"/>
              <a:ext cx="852488" cy="819150"/>
            </a:xfrm>
            <a:prstGeom prst="ellipse">
              <a:avLst/>
            </a:prstGeom>
            <a:gradFill rotWithShape="1">
              <a:gsLst>
                <a:gs pos="100000">
                  <a:srgbClr val="194152"/>
                </a:gs>
                <a:gs pos="99000">
                  <a:srgbClr val="1C495C"/>
                </a:gs>
                <a:gs pos="83000">
                  <a:srgbClr val="194152"/>
                </a:gs>
                <a:gs pos="100000">
                  <a:srgbClr val="225970"/>
                </a:gs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Chuẩn</a:t>
              </a:r>
              <a:r>
                <a:rPr lang="en-US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mở</a:t>
              </a:r>
              <a:endPara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Line 21"/>
          <p:cNvSpPr>
            <a:spLocks noChangeShapeType="1"/>
          </p:cNvSpPr>
          <p:nvPr/>
        </p:nvSpPr>
        <p:spPr bwMode="black">
          <a:xfrm>
            <a:off x="2601913" y="2452688"/>
            <a:ext cx="1627188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AutoShape 22"/>
          <p:cNvCxnSpPr>
            <a:cxnSpLocks noChangeShapeType="1"/>
          </p:cNvCxnSpPr>
          <p:nvPr/>
        </p:nvCxnSpPr>
        <p:spPr bwMode="black">
          <a:xfrm flipH="1">
            <a:off x="887413" y="2452688"/>
            <a:ext cx="1725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50659" y="6457809"/>
            <a:ext cx="593341" cy="552591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Yêu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Thống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2393950"/>
            <a:ext cx="2057400" cy="2136775"/>
            <a:chOff x="218" y="1714"/>
            <a:chExt cx="1680" cy="1682"/>
          </a:xfrm>
        </p:grpSpPr>
        <p:sp>
          <p:nvSpPr>
            <p:cNvPr id="51" name="Oval 6"/>
            <p:cNvSpPr>
              <a:spLocks noChangeArrowheads="1"/>
            </p:cNvSpPr>
            <p:nvPr/>
          </p:nvSpPr>
          <p:spPr bwMode="gray">
            <a:xfrm>
              <a:off x="218" y="1716"/>
              <a:ext cx="1680" cy="1680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FF6600">
                    <a:gamma/>
                    <a:shade val="4549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gray">
            <a:xfrm>
              <a:off x="408" y="1714"/>
              <a:ext cx="1296" cy="63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667 w 1321"/>
                <a:gd name="T85" fmla="*/ 0 h 712"/>
                <a:gd name="T86" fmla="*/ 759 w 1321"/>
                <a:gd name="T87" fmla="*/ 6 h 712"/>
                <a:gd name="T88" fmla="*/ 847 w 1321"/>
                <a:gd name="T89" fmla="*/ 23 h 712"/>
                <a:gd name="T90" fmla="*/ 932 w 1321"/>
                <a:gd name="T91" fmla="*/ 53 h 712"/>
                <a:gd name="T92" fmla="*/ 1010 w 1321"/>
                <a:gd name="T93" fmla="*/ 90 h 712"/>
                <a:gd name="T94" fmla="*/ 1082 w 1321"/>
                <a:gd name="T95" fmla="*/ 137 h 712"/>
                <a:gd name="T96" fmla="*/ 1149 w 1321"/>
                <a:gd name="T97" fmla="*/ 194 h 712"/>
                <a:gd name="T98" fmla="*/ 1208 w 1321"/>
                <a:gd name="T99" fmla="*/ 256 h 712"/>
                <a:gd name="T100" fmla="*/ 1258 w 1321"/>
                <a:gd name="T101" fmla="*/ 325 h 712"/>
                <a:gd name="T102" fmla="*/ 1301 w 1321"/>
                <a:gd name="T103" fmla="*/ 401 h 712"/>
                <a:gd name="T104" fmla="*/ 1301 w 1321"/>
                <a:gd name="T105" fmla="*/ 401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66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BF6EE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gray">
          <a:xfrm>
            <a:off x="1434495" y="3119438"/>
            <a:ext cx="1346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Queue</a:t>
            </a:r>
          </a:p>
          <a:p>
            <a:pPr algn="ctr" eaLnBrk="0" hangingPunct="0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Busting</a:t>
            </a:r>
            <a:endParaRPr lang="en-US" sz="24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88123" y="4524375"/>
            <a:ext cx="5208077" cy="1019175"/>
            <a:chOff x="3173923" y="5134746"/>
            <a:chExt cx="5208077" cy="1019175"/>
          </a:xfrm>
        </p:grpSpPr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3173923" y="5134746"/>
              <a:ext cx="269875" cy="349250"/>
              <a:chOff x="1727" y="3147"/>
              <a:chExt cx="170" cy="220"/>
            </a:xfrm>
          </p:grpSpPr>
          <p:sp>
            <p:nvSpPr>
              <p:cNvPr id="45" name="Oval 15"/>
              <p:cNvSpPr>
                <a:spLocks noChangeArrowheads="1"/>
              </p:cNvSpPr>
              <p:nvPr/>
            </p:nvSpPr>
            <p:spPr bwMode="gray">
              <a:xfrm rot="18227093">
                <a:off x="1813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Oval 16"/>
              <p:cNvSpPr>
                <a:spLocks noChangeArrowheads="1"/>
              </p:cNvSpPr>
              <p:nvPr/>
            </p:nvSpPr>
            <p:spPr bwMode="gray">
              <a:xfrm rot="18227093">
                <a:off x="1730" y="3144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327910" y="5468121"/>
              <a:ext cx="685800" cy="685800"/>
              <a:chOff x="1824" y="3357"/>
              <a:chExt cx="432" cy="432"/>
            </a:xfrm>
          </p:grpSpPr>
          <p:grpSp>
            <p:nvGrpSpPr>
              <p:cNvPr id="41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43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4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2" name="Text Box 21"/>
              <p:cNvSpPr txBox="1">
                <a:spLocks noChangeArrowheads="1"/>
              </p:cNvSpPr>
              <p:nvPr/>
            </p:nvSpPr>
            <p:spPr bwMode="gray">
              <a:xfrm>
                <a:off x="1911" y="3438"/>
                <a:ext cx="24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E</a:t>
                </a:r>
              </a:p>
            </p:txBody>
          </p:sp>
        </p:grp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4096260" y="5641159"/>
              <a:ext cx="4285740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Dễ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lắp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đặt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vận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hành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       </a:t>
              </a:r>
              <a:endParaRPr 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132648" y="2200275"/>
            <a:ext cx="5554151" cy="831850"/>
            <a:chOff x="3818448" y="2810646"/>
            <a:chExt cx="5554151" cy="831850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4175635" y="2810646"/>
              <a:ext cx="685800" cy="658813"/>
              <a:chOff x="2358" y="1667"/>
              <a:chExt cx="432" cy="415"/>
            </a:xfrm>
          </p:grpSpPr>
          <p:grpSp>
            <p:nvGrpSpPr>
              <p:cNvPr id="47" name="Group 10"/>
              <p:cNvGrpSpPr>
                <a:grpSpLocks/>
              </p:cNvGrpSpPr>
              <p:nvPr/>
            </p:nvGrpSpPr>
            <p:grpSpPr bwMode="auto">
              <a:xfrm>
                <a:off x="2358" y="1667"/>
                <a:ext cx="432" cy="415"/>
                <a:chOff x="918" y="4267"/>
                <a:chExt cx="1680" cy="1680"/>
              </a:xfrm>
            </p:grpSpPr>
            <p:sp>
              <p:nvSpPr>
                <p:cNvPr id="49" name="Oval 11"/>
                <p:cNvSpPr>
                  <a:spLocks noChangeArrowheads="1"/>
                </p:cNvSpPr>
                <p:nvPr/>
              </p:nvSpPr>
              <p:spPr bwMode="gray">
                <a:xfrm>
                  <a:off x="918" y="4267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0" name="Freeform 12"/>
                <p:cNvSpPr>
                  <a:spLocks/>
                </p:cNvSpPr>
                <p:nvPr/>
              </p:nvSpPr>
              <p:spPr bwMode="gray">
                <a:xfrm>
                  <a:off x="1081" y="4267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gray">
              <a:xfrm>
                <a:off x="2442" y="1715"/>
                <a:ext cx="2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B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818448" y="2840809"/>
              <a:ext cx="5554151" cy="801687"/>
              <a:chOff x="3818448" y="2840809"/>
              <a:chExt cx="5554151" cy="801687"/>
            </a:xfrm>
          </p:grpSpPr>
          <p:grpSp>
            <p:nvGrpSpPr>
              <p:cNvPr id="17" name="Group 42"/>
              <p:cNvGrpSpPr>
                <a:grpSpLocks/>
              </p:cNvGrpSpPr>
              <p:nvPr/>
            </p:nvGrpSpPr>
            <p:grpSpPr bwMode="auto">
              <a:xfrm>
                <a:off x="3818448" y="3420246"/>
                <a:ext cx="325438" cy="222250"/>
                <a:chOff x="2133" y="2067"/>
                <a:chExt cx="205" cy="140"/>
              </a:xfrm>
            </p:grpSpPr>
            <p:sp>
              <p:nvSpPr>
                <p:cNvPr id="25" name="Oval 43"/>
                <p:cNvSpPr>
                  <a:spLocks noChangeArrowheads="1"/>
                </p:cNvSpPr>
                <p:nvPr/>
              </p:nvSpPr>
              <p:spPr bwMode="gray">
                <a:xfrm rot="18227093">
                  <a:off x="2254" y="2064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5490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Oval 44"/>
                <p:cNvSpPr>
                  <a:spLocks noChangeArrowheads="1"/>
                </p:cNvSpPr>
                <p:nvPr/>
              </p:nvSpPr>
              <p:spPr bwMode="gray">
                <a:xfrm rot="18227093">
                  <a:off x="2136" y="2122"/>
                  <a:ext cx="82" cy="8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8627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Text Box 49"/>
              <p:cNvSpPr txBox="1">
                <a:spLocks noChangeArrowheads="1"/>
              </p:cNvSpPr>
              <p:nvPr/>
            </p:nvSpPr>
            <p:spPr bwMode="auto">
              <a:xfrm>
                <a:off x="5002722" y="2840809"/>
                <a:ext cx="4369877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400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Tận</a:t>
                </a:r>
                <a:r>
                  <a:rPr 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dụng</a:t>
                </a:r>
                <a:r>
                  <a:rPr 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hệ</a:t>
                </a:r>
                <a:r>
                  <a:rPr 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thống</a:t>
                </a:r>
                <a:r>
                  <a:rPr lang="en-US" sz="2400" b="1" dirty="0" smtClean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4">
                        <a:lumMod val="50000"/>
                      </a:schemeClr>
                    </a:solidFill>
                  </a:rPr>
                  <a:t>cũ</a:t>
                </a:r>
                <a:endParaRPr lang="en-US" sz="24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52479" y="4126706"/>
            <a:ext cx="5100920" cy="707232"/>
            <a:chOff x="3738279" y="4737077"/>
            <a:chExt cx="5100920" cy="707232"/>
          </a:xfrm>
        </p:grpSpPr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4137535" y="4820421"/>
              <a:ext cx="654050" cy="623888"/>
              <a:chOff x="2334" y="2928"/>
              <a:chExt cx="412" cy="393"/>
            </a:xfrm>
          </p:grpSpPr>
          <p:grpSp>
            <p:nvGrpSpPr>
              <p:cNvPr id="33" name="Group 28"/>
              <p:cNvGrpSpPr>
                <a:grpSpLocks/>
              </p:cNvGrpSpPr>
              <p:nvPr/>
            </p:nvGrpSpPr>
            <p:grpSpPr bwMode="auto">
              <a:xfrm>
                <a:off x="2334" y="2928"/>
                <a:ext cx="412" cy="393"/>
                <a:chOff x="-2950" y="162"/>
                <a:chExt cx="1680" cy="1680"/>
              </a:xfrm>
            </p:grpSpPr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gray">
                <a:xfrm>
                  <a:off x="-2950" y="162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6" name="Freeform 30"/>
                <p:cNvSpPr>
                  <a:spLocks/>
                </p:cNvSpPr>
                <p:nvPr/>
              </p:nvSpPr>
              <p:spPr bwMode="gray">
                <a:xfrm>
                  <a:off x="-2740" y="170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gray">
              <a:xfrm>
                <a:off x="2400" y="2985"/>
                <a:ext cx="2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D</a:t>
                </a:r>
              </a:p>
            </p:txBody>
          </p:sp>
        </p:grp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 rot="18227093">
              <a:off x="3742248" y="47331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 rot="18227093">
              <a:off x="3981960" y="48474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4761422" y="4941071"/>
              <a:ext cx="40777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Chi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phí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thấp</a:t>
              </a:r>
              <a:endParaRPr 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74729" y="3135313"/>
            <a:ext cx="4650070" cy="706438"/>
            <a:chOff x="3960529" y="3745684"/>
            <a:chExt cx="4650070" cy="706438"/>
          </a:xfrm>
        </p:grpSpPr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396298" y="3745684"/>
              <a:ext cx="682625" cy="706438"/>
              <a:chOff x="2497" y="2272"/>
              <a:chExt cx="430" cy="445"/>
            </a:xfrm>
          </p:grpSpPr>
          <p:grpSp>
            <p:nvGrpSpPr>
              <p:cNvPr id="37" name="Group 23"/>
              <p:cNvGrpSpPr>
                <a:grpSpLocks/>
              </p:cNvGrpSpPr>
              <p:nvPr/>
            </p:nvGrpSpPr>
            <p:grpSpPr bwMode="auto">
              <a:xfrm>
                <a:off x="2497" y="2272"/>
                <a:ext cx="430" cy="445"/>
                <a:chOff x="-3617" y="3088"/>
                <a:chExt cx="1680" cy="1712"/>
              </a:xfrm>
            </p:grpSpPr>
            <p:sp>
              <p:nvSpPr>
                <p:cNvPr id="39" name="Oval 24"/>
                <p:cNvSpPr>
                  <a:spLocks noChangeArrowheads="1"/>
                </p:cNvSpPr>
                <p:nvPr/>
              </p:nvSpPr>
              <p:spPr bwMode="gray">
                <a:xfrm>
                  <a:off x="-3617" y="31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0" name="Freeform 25"/>
                <p:cNvSpPr>
                  <a:spLocks/>
                </p:cNvSpPr>
                <p:nvPr/>
              </p:nvSpPr>
              <p:spPr bwMode="gray">
                <a:xfrm>
                  <a:off x="-3425" y="3088"/>
                  <a:ext cx="1295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8" name="Text Box 26"/>
              <p:cNvSpPr txBox="1">
                <a:spLocks noChangeArrowheads="1"/>
              </p:cNvSpPr>
              <p:nvPr/>
            </p:nvSpPr>
            <p:spPr bwMode="gray">
              <a:xfrm>
                <a:off x="2583" y="235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C</a:t>
                </a:r>
              </a:p>
            </p:txBody>
          </p:sp>
        </p:grpSp>
        <p:sp>
          <p:nvSpPr>
            <p:cNvPr id="18" name="Oval 45"/>
            <p:cNvSpPr>
              <a:spLocks noChangeArrowheads="1"/>
            </p:cNvSpPr>
            <p:nvPr/>
          </p:nvSpPr>
          <p:spPr bwMode="gray">
            <a:xfrm rot="18227093">
              <a:off x="4153410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" name="Oval 46"/>
            <p:cNvSpPr>
              <a:spLocks noChangeArrowheads="1"/>
            </p:cNvSpPr>
            <p:nvPr/>
          </p:nvSpPr>
          <p:spPr bwMode="gray">
            <a:xfrm rot="18227093">
              <a:off x="3964498" y="4047308"/>
              <a:ext cx="130175" cy="13811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142422" y="3891734"/>
              <a:ext cx="3468177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Dễ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mở</a:t>
              </a:r>
              <a:r>
                <a:rPr lang="en-US" sz="2400" b="1" dirty="0" smtClean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 smtClean="0">
                  <a:solidFill>
                    <a:schemeClr val="accent4">
                      <a:lumMod val="50000"/>
                    </a:schemeClr>
                  </a:solidFill>
                </a:rPr>
                <a:t>rộng</a:t>
              </a:r>
              <a:endParaRPr 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648471" y="1476375"/>
            <a:ext cx="5733528" cy="965201"/>
            <a:chOff x="3334271" y="2086746"/>
            <a:chExt cx="5733528" cy="965201"/>
          </a:xfrm>
        </p:grpSpPr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488248" y="2086746"/>
              <a:ext cx="685800" cy="709613"/>
              <a:chOff x="1925" y="1227"/>
              <a:chExt cx="432" cy="447"/>
            </a:xfrm>
          </p:grpSpPr>
          <p:grpSp>
            <p:nvGrpSpPr>
              <p:cNvPr id="29" name="Group 33"/>
              <p:cNvGrpSpPr>
                <a:grpSpLocks/>
              </p:cNvGrpSpPr>
              <p:nvPr/>
            </p:nvGrpSpPr>
            <p:grpSpPr bwMode="auto">
              <a:xfrm>
                <a:off x="1925" y="1227"/>
                <a:ext cx="432" cy="447"/>
                <a:chOff x="3723" y="-965"/>
                <a:chExt cx="1680" cy="1740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gray">
                <a:xfrm>
                  <a:off x="3723" y="-905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2" name="Freeform 35"/>
                <p:cNvSpPr>
                  <a:spLocks/>
                </p:cNvSpPr>
                <p:nvPr/>
              </p:nvSpPr>
              <p:spPr bwMode="gray">
                <a:xfrm>
                  <a:off x="3915" y="-965"/>
                  <a:ext cx="1296" cy="633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gray">
              <a:xfrm>
                <a:off x="2012" y="1306"/>
                <a:ext cx="2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dirty="0"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</a:p>
            </p:txBody>
          </p:sp>
        </p:grpSp>
        <p:grpSp>
          <p:nvGrpSpPr>
            <p:cNvPr id="16" name="Group 39"/>
            <p:cNvGrpSpPr>
              <a:grpSpLocks/>
            </p:cNvGrpSpPr>
            <p:nvPr/>
          </p:nvGrpSpPr>
          <p:grpSpPr bwMode="auto">
            <a:xfrm>
              <a:off x="3334271" y="2767784"/>
              <a:ext cx="273051" cy="284163"/>
              <a:chOff x="1876" y="1704"/>
              <a:chExt cx="172" cy="179"/>
            </a:xfrm>
          </p:grpSpPr>
          <p:sp>
            <p:nvSpPr>
              <p:cNvPr id="27" name="Oval 40"/>
              <p:cNvSpPr>
                <a:spLocks noChangeArrowheads="1"/>
              </p:cNvSpPr>
              <p:nvPr/>
            </p:nvSpPr>
            <p:spPr bwMode="gray">
              <a:xfrm rot="18227093">
                <a:off x="1879" y="179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Oval 41"/>
              <p:cNvSpPr>
                <a:spLocks noChangeArrowheads="1"/>
              </p:cNvSpPr>
              <p:nvPr/>
            </p:nvSpPr>
            <p:spPr bwMode="gray">
              <a:xfrm rot="18227093">
                <a:off x="1964" y="17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322388" y="2171712"/>
              <a:ext cx="474541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err="1">
                  <a:solidFill>
                    <a:schemeClr val="accent4">
                      <a:lumMod val="50000"/>
                    </a:schemeClr>
                  </a:solidFill>
                </a:rPr>
                <a:t>Cải</a:t>
              </a:r>
              <a:r>
                <a:rPr lang="en-US" sz="240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50000"/>
                    </a:schemeClr>
                  </a:solidFill>
                </a:rPr>
                <a:t>thiện</a:t>
              </a:r>
              <a:r>
                <a:rPr lang="en-US" sz="240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50000"/>
                    </a:schemeClr>
                  </a:solidFill>
                </a:rPr>
                <a:t>tốc</a:t>
              </a:r>
              <a:r>
                <a:rPr lang="en-US" sz="2400" b="1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400" b="1" dirty="0" err="1">
                  <a:solidFill>
                    <a:schemeClr val="accent4">
                      <a:lumMod val="50000"/>
                    </a:schemeClr>
                  </a:solidFill>
                </a:rPr>
                <a:t>độ</a:t>
              </a:r>
              <a:endParaRPr lang="en-US" sz="24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67470" y="6400800"/>
            <a:ext cx="67653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6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Động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5096179"/>
            <a:ext cx="1318371" cy="1058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71" y="4883692"/>
            <a:ext cx="670134" cy="703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29000" y="5770866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Handheld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Basket ID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Basket ID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Basket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Req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Basket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Resp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Basket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Handheld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Cashier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8509000" y="64135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2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8038 0.48681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2432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Thực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28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6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7000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%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Basket ID</a:t>
            </a:r>
          </a:p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(8 byte)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45847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16051" y="4584700"/>
            <a:ext cx="1193054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Short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Basket ID length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Product ID length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58604" y="4584700"/>
            <a:ext cx="10414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Basket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Get basket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419100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Cashier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Handheld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38900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1 -3.33333E-6 L -0.31232 -0.09097 C -0.28819 -0.11134 -0.2526 -0.12222 -0.2151 -0.12222 C -0.17257 -0.12222 -0.13854 -0.11134 -0.11441 -0.09097 L -2.5E-6 -3.33333E-6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622 -3.33333E-6 L -0.31215 -0.09074 C -0.2882 -0.11111 -0.25243 -0.12222 -0.21511 -0.12222 C -0.17257 -0.12222 -0.13854 -0.11111 -0.11441 -0.09074 L 1.38889E-6 -3.33333E-6 " pathEditMode="relative" rAng="0" ptsTypes="FffFF">
                                      <p:cBhvr>
                                        <p:cTn id="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279111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1279" y="459111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429129" y="4584700"/>
            <a:ext cx="1179975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MAC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09104" y="4584700"/>
            <a:ext cx="12192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Short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28304" y="45847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Parent Address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167904" y="3011125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Get status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850" y="410714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Handheld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48600" y="419100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Cashier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776 0.01667 L -0.42309 -0.08657 C -0.39062 -0.10972 -0.34218 -0.12222 -0.29166 -0.12222 C -0.23402 -0.12222 -0.18784 -0.10972 -0.1552 -0.08657 L -4.16667E-6 0.01667 " pathEditMode="relative" rAng="0" ptsTypes="FffFF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72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10989 0.04004 C 0.13298 0.04907 0.16753 0.05393 0.20347 0.05393 C 0.24444 0.05393 0.27725 0.04907 0.30035 0.04004 L 0.41041 1.48148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0989 0.04004 C 0.13298 0.04907 0.16753 0.05393 0.20347 0.05393 C 0.24444 0.05393 0.27725 0.04907 0.30034 0.04004 L 0.41041 1.48148E-6 " pathEditMode="relative" rAng="0" ptsTypes="FffFF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1099 0.04004 C 0.13299 0.04907 0.16754 0.05393 0.20348 0.05393 C 0.24445 0.05393 0.27726 0.04907 0.30035 0.04004 L 0.41042 1.48148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099 0.04004 C 0.13299 0.04907 0.16753 0.05393 0.20347 0.05393 C 0.24444 0.05393 0.27726 0.04907 0.30035 0.04004 L 0.41042 1.48148E-6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742285" y="2286000"/>
            <a:ext cx="5778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^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7855" y="2286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Basket 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71650" y="4584700"/>
            <a:ext cx="127635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Confirm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3248379"/>
            <a:ext cx="1318371" cy="10588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756" y="3136900"/>
            <a:ext cx="1447799" cy="116276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21" y="2426927"/>
            <a:ext cx="670134" cy="70379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29" y="2544585"/>
            <a:ext cx="670134" cy="70379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20135" y="2286000"/>
            <a:ext cx="122772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Number (1 byte)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304" y="3429000"/>
            <a:ext cx="3309096" cy="87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800" b="1" dirty="0" smtClean="0">
                <a:solidFill>
                  <a:schemeClr val="accent4">
                    <a:lumMod val="50000"/>
                  </a:schemeClr>
                </a:solidFill>
              </a:rPr>
              <a:t>Delete basket</a:t>
            </a:r>
            <a:endParaRPr 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850" y="4107141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Handheld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4191000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Cashier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Protocol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76085" y="6400801"/>
            <a:ext cx="667915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2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2778 L -0.08298 -0.08379 C -0.10034 -0.10879 -0.12621 -0.12222 -0.15329 -0.12222 C -0.1842 -0.12222 -0.20868 -0.10879 -0.22604 -0.08379 L -0.3085 0.02778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2778 L -0.08298 -0.08379 C -0.10034 -0.10879 -0.12621 -0.12222 -0.1533 -0.12222 C -0.1842 -0.12222 -0.20868 -0.10879 -0.22604 -0.08379 L -0.3085 0.02778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2778 L -0.08299 -0.08379 C -0.10035 -0.10879 -0.12622 -0.12222 -0.1533 -0.12222 C -0.1842 -0.12222 -0.20868 -0.10879 -0.22604 -0.08379 L -0.30851 0.0277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34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5365 0.04537 C 0.18594 0.05556 0.2342 0.06134 0.28438 0.06134 C 0.34184 0.06134 0.38768 0.05556 0.41997 0.04537 L 0.57396 -1.11111E-6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9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Software Architect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32841"/>
              </p:ext>
            </p:extLst>
          </p:nvPr>
        </p:nvGraphicFramePr>
        <p:xfrm>
          <a:off x="2819400" y="1143000"/>
          <a:ext cx="4038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Visio" r:id="rId3" imgW="4282440" imgH="4682338" progId="">
                  <p:embed/>
                </p:oleObj>
              </mc:Choice>
              <mc:Fallback>
                <p:oleObj name="Visio" r:id="rId3" imgW="4282440" imgH="4682338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4038600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438400" y="914400"/>
            <a:ext cx="4876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88356"/>
              </p:ext>
            </p:extLst>
          </p:nvPr>
        </p:nvGraphicFramePr>
        <p:xfrm>
          <a:off x="1780363" y="1667435"/>
          <a:ext cx="5534837" cy="419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Visio" r:id="rId3" imgW="4853940" imgH="3682289" progId="">
                  <p:embed/>
                </p:oleObj>
              </mc:Choice>
              <mc:Fallback>
                <p:oleObj name="Visio" r:id="rId3" imgW="4853940" imgH="3682289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63" y="1667435"/>
                        <a:ext cx="5534837" cy="4199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>
            <a:off x="2590800" y="1524000"/>
            <a:ext cx="17526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Cashier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00400" y="14478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4248150" y="21145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0000" y="12319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Init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1600" y="25400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Wait for event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2192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627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352800" y="4089400"/>
            <a:ext cx="8509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PC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40894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Scanner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06600" y="4089400"/>
            <a:ext cx="9525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Timer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2923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36131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665480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7600" y="3644900"/>
            <a:ext cx="21463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02150" y="36385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997450" y="38163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02150" y="3638550"/>
            <a:ext cx="235585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42989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  <p:bldP spid="5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3" grpId="0" animBg="1"/>
      <p:bldP spid="28" grpId="0" animBg="1"/>
      <p:bldP spid="23" grpId="0" animBg="1"/>
      <p:bldP spid="2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white">
          <a:xfrm>
            <a:off x="0" y="0"/>
            <a:ext cx="914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sz="4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4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Dung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2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gray">
          <a:xfrm>
            <a:off x="1132155" y="1863725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gray">
          <a:xfrm>
            <a:off x="1651268" y="25908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gray">
          <a:xfrm>
            <a:off x="1856055" y="35052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gray">
          <a:xfrm>
            <a:off x="1752868" y="42926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" name="AutoShape 52">
            <a:hlinkClick r:id="rId2" action="ppaction://hlinksldjump"/>
          </p:cNvPr>
          <p:cNvSpPr>
            <a:spLocks noChangeArrowheads="1"/>
          </p:cNvSpPr>
          <p:nvPr/>
        </p:nvSpPr>
        <p:spPr bwMode="gray">
          <a:xfrm>
            <a:off x="1752600" y="1838326"/>
            <a:ext cx="26670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thiệu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51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2286000" y="2590800"/>
            <a:ext cx="4114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Kiến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trúc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utoShape 50">
            <a:hlinkClick r:id="rId4" action="ppaction://hlinksldjump"/>
          </p:cNvPr>
          <p:cNvSpPr>
            <a:spLocks noChangeArrowheads="1"/>
          </p:cNvSpPr>
          <p:nvPr/>
        </p:nvSpPr>
        <p:spPr bwMode="gray">
          <a:xfrm>
            <a:off x="2438400" y="3459163"/>
            <a:ext cx="44958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Quá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49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2317750" y="4271963"/>
            <a:ext cx="32448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1447800" y="1840640"/>
            <a:ext cx="381000" cy="519245"/>
            <a:chOff x="2078" y="1387"/>
            <a:chExt cx="1615" cy="2201"/>
          </a:xfrm>
        </p:grpSpPr>
        <p:sp>
          <p:nvSpPr>
            <p:cNvPr id="14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Oval 56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7" name="Oval 57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" name="Oval 58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9" name="Oval 59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0" name="Group 60"/>
          <p:cNvGrpSpPr>
            <a:grpSpLocks/>
          </p:cNvGrpSpPr>
          <p:nvPr/>
        </p:nvGrpSpPr>
        <p:grpSpPr bwMode="auto">
          <a:xfrm>
            <a:off x="1981200" y="2628040"/>
            <a:ext cx="381000" cy="519245"/>
            <a:chOff x="2078" y="1387"/>
            <a:chExt cx="1615" cy="2201"/>
          </a:xfrm>
        </p:grpSpPr>
        <p:sp>
          <p:nvSpPr>
            <p:cNvPr id="2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3" name="Oval 63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4" name="Oval 64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5" name="Oval 65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6" name="Oval 66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67"/>
          <p:cNvGrpSpPr>
            <a:grpSpLocks/>
          </p:cNvGrpSpPr>
          <p:nvPr/>
        </p:nvGrpSpPr>
        <p:grpSpPr bwMode="auto">
          <a:xfrm>
            <a:off x="2133600" y="3466240"/>
            <a:ext cx="381000" cy="519245"/>
            <a:chOff x="2078" y="1387"/>
            <a:chExt cx="1615" cy="2201"/>
          </a:xfrm>
        </p:grpSpPr>
        <p:sp>
          <p:nvSpPr>
            <p:cNvPr id="28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0" name="Oval 70"/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" name="Oval 7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2" name="Oval 72"/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3" name="Oval 7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grpSp>
        <p:nvGrpSpPr>
          <p:cNvPr id="34" name="Group 81"/>
          <p:cNvGrpSpPr>
            <a:grpSpLocks/>
          </p:cNvGrpSpPr>
          <p:nvPr/>
        </p:nvGrpSpPr>
        <p:grpSpPr bwMode="auto">
          <a:xfrm>
            <a:off x="2057400" y="4274277"/>
            <a:ext cx="355600" cy="519245"/>
            <a:chOff x="2078" y="1387"/>
            <a:chExt cx="1615" cy="2201"/>
          </a:xfrm>
        </p:grpSpPr>
        <p:sp>
          <p:nvSpPr>
            <p:cNvPr id="35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6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7" name="Oval 84"/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8" name="Oval 85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Oval 86"/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43" name="Text Box 27"/>
          <p:cNvSpPr txBox="1">
            <a:spLocks noChangeArrowheads="1"/>
          </p:cNvSpPr>
          <p:nvPr/>
        </p:nvSpPr>
        <p:spPr bwMode="gray">
          <a:xfrm>
            <a:off x="1856055" y="35052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gray">
          <a:xfrm>
            <a:off x="1651268" y="25908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gray">
          <a:xfrm>
            <a:off x="1132155" y="1863725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gray">
          <a:xfrm>
            <a:off x="1752868" y="4292600"/>
            <a:ext cx="404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262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1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Hardware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9272" t="15095" r="24636" b="23450"/>
          <a:stretch/>
        </p:blipFill>
        <p:spPr bwMode="auto">
          <a:xfrm>
            <a:off x="1905000" y="1524000"/>
            <a:ext cx="4953000" cy="381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Oval 2"/>
          <p:cNvSpPr/>
          <p:nvPr/>
        </p:nvSpPr>
        <p:spPr>
          <a:xfrm>
            <a:off x="5943600" y="2667000"/>
            <a:ext cx="9906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69300" y="6400800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381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Handheld - Software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11521"/>
              </p:ext>
            </p:extLst>
          </p:nvPr>
        </p:nvGraphicFramePr>
        <p:xfrm>
          <a:off x="5029200" y="1102360"/>
          <a:ext cx="3199575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5612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Number 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1byte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The order</a:t>
                      </a:r>
                      <a:r>
                        <a:rPr lang="en-US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of last basket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1byte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Length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2byte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Flag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1byte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Length (bytes)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Flag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1byte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Length (bytes)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752600" y="1473200"/>
            <a:ext cx="609600" cy="2286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2800350" y="2139950"/>
            <a:ext cx="609600" cy="1905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2200" y="12573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itchFamily="34" charset="0"/>
                <a:cs typeface="Arial" pitchFamily="34" charset="0"/>
              </a:rPr>
              <a:t>Init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387600" y="25654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Wait for event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1244600"/>
            <a:ext cx="14478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3400" y="4089400"/>
            <a:ext cx="9017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RF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0400" y="4089400"/>
            <a:ext cx="1143000" cy="6858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Scanner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21145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67050" y="3651250"/>
            <a:ext cx="70485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3562350" y="3829050"/>
            <a:ext cx="304800" cy="215900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2851150" y="3441700"/>
            <a:ext cx="546100" cy="1397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9800" y="3644900"/>
            <a:ext cx="990600" cy="146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858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PC Application	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cashier,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gửi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tiền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siêu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PC Application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JAVA (tool Eclipse).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Giao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Cashier: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RS232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CSDL: Excel</a:t>
            </a:r>
          </a:p>
          <a:p>
            <a:endParaRPr lang="en-US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Kết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z="28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gray">
          <a:xfrm>
            <a:off x="1693863" y="2085975"/>
            <a:ext cx="5759450" cy="2638425"/>
          </a:xfrm>
          <a:prstGeom prst="upArrow">
            <a:avLst>
              <a:gd name="adj1" fmla="val 56944"/>
              <a:gd name="adj2" fmla="val 50782"/>
            </a:avLst>
          </a:prstGeom>
          <a:gradFill rotWithShape="1">
            <a:gsLst>
              <a:gs pos="0">
                <a:srgbClr val="BDBFB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gray">
          <a:xfrm>
            <a:off x="1706564" y="1295400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47000">
                <a:schemeClr val="accent1">
                  <a:lumMod val="92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Queue Busting on </a:t>
            </a:r>
            <a:r>
              <a:rPr 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Zigbee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6781801" y="3581400"/>
            <a:ext cx="1600201" cy="1766887"/>
            <a:chOff x="4272" y="2823"/>
            <a:chExt cx="1008" cy="1113"/>
          </a:xfrm>
        </p:grpSpPr>
        <p:sp>
          <p:nvSpPr>
            <p:cNvPr id="67591" name="Oval 7"/>
            <p:cNvSpPr>
              <a:spLocks noChangeArrowheads="1"/>
            </p:cNvSpPr>
            <p:nvPr/>
          </p:nvSpPr>
          <p:spPr bwMode="gray">
            <a:xfrm>
              <a:off x="4368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2" name="Oval 8"/>
            <p:cNvSpPr>
              <a:spLocks noChangeArrowheads="1"/>
            </p:cNvSpPr>
            <p:nvPr/>
          </p:nvSpPr>
          <p:spPr bwMode="gray">
            <a:xfrm>
              <a:off x="4272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3" name="Oval 9"/>
            <p:cNvSpPr>
              <a:spLocks noChangeArrowheads="1"/>
            </p:cNvSpPr>
            <p:nvPr/>
          </p:nvSpPr>
          <p:spPr bwMode="gray">
            <a:xfrm>
              <a:off x="4293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85001"/>
                  </a:schemeClr>
                </a:gs>
                <a:gs pos="100000">
                  <a:schemeClr val="fol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4" name="Oval 10"/>
            <p:cNvSpPr>
              <a:spLocks noChangeArrowheads="1"/>
            </p:cNvSpPr>
            <p:nvPr/>
          </p:nvSpPr>
          <p:spPr bwMode="gray">
            <a:xfrm>
              <a:off x="4329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gray">
            <a:xfrm>
              <a:off x="4324" y="3193"/>
              <a:ext cx="95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Ứng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cao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4800600" y="3581400"/>
            <a:ext cx="1544638" cy="1766887"/>
            <a:chOff x="3024" y="2823"/>
            <a:chExt cx="973" cy="1113"/>
          </a:xfrm>
        </p:grpSpPr>
        <p:sp>
          <p:nvSpPr>
            <p:cNvPr id="67598" name="Oval 14"/>
            <p:cNvSpPr>
              <a:spLocks noChangeArrowheads="1"/>
            </p:cNvSpPr>
            <p:nvPr/>
          </p:nvSpPr>
          <p:spPr bwMode="gray">
            <a:xfrm>
              <a:off x="3120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599" name="Oval 15"/>
            <p:cNvSpPr>
              <a:spLocks noChangeArrowheads="1"/>
            </p:cNvSpPr>
            <p:nvPr/>
          </p:nvSpPr>
          <p:spPr bwMode="gray">
            <a:xfrm>
              <a:off x="3024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gray">
            <a:xfrm>
              <a:off x="3045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5001"/>
                  </a:schemeClr>
                </a:gs>
                <a:gs pos="100000">
                  <a:schemeClr val="accent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1" name="Oval 17"/>
            <p:cNvSpPr>
              <a:spLocks noChangeArrowheads="1"/>
            </p:cNvSpPr>
            <p:nvPr/>
          </p:nvSpPr>
          <p:spPr bwMode="gray">
            <a:xfrm>
              <a:off x="3081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3" name="Text Box 19"/>
            <p:cNvSpPr txBox="1">
              <a:spLocks noChangeArrowheads="1"/>
            </p:cNvSpPr>
            <p:nvPr/>
          </p:nvSpPr>
          <p:spPr bwMode="gray">
            <a:xfrm>
              <a:off x="3164" y="3120"/>
              <a:ext cx="77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Dễ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</a:p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sử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dụng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2778126" y="3581400"/>
            <a:ext cx="1601789" cy="1766887"/>
            <a:chOff x="1750" y="2823"/>
            <a:chExt cx="1009" cy="1113"/>
          </a:xfrm>
        </p:grpSpPr>
        <p:sp>
          <p:nvSpPr>
            <p:cNvPr id="67605" name="Oval 21"/>
            <p:cNvSpPr>
              <a:spLocks noChangeArrowheads="1"/>
            </p:cNvSpPr>
            <p:nvPr/>
          </p:nvSpPr>
          <p:spPr bwMode="gray">
            <a:xfrm>
              <a:off x="1872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6" name="Oval 22"/>
            <p:cNvSpPr>
              <a:spLocks noChangeArrowheads="1"/>
            </p:cNvSpPr>
            <p:nvPr/>
          </p:nvSpPr>
          <p:spPr bwMode="gray">
            <a:xfrm>
              <a:off x="1776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7" name="Oval 23"/>
            <p:cNvSpPr>
              <a:spLocks noChangeArrowheads="1"/>
            </p:cNvSpPr>
            <p:nvPr/>
          </p:nvSpPr>
          <p:spPr bwMode="gray">
            <a:xfrm>
              <a:off x="1797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85001"/>
                  </a:schemeClr>
                </a:gs>
                <a:gs pos="100000">
                  <a:schemeClr val="hlink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08" name="Oval 24"/>
            <p:cNvSpPr>
              <a:spLocks noChangeArrowheads="1"/>
            </p:cNvSpPr>
            <p:nvPr/>
          </p:nvSpPr>
          <p:spPr bwMode="gray">
            <a:xfrm>
              <a:off x="1833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0" name="Text Box 26"/>
            <p:cNvSpPr txBox="1">
              <a:spLocks noChangeArrowheads="1"/>
            </p:cNvSpPr>
            <p:nvPr/>
          </p:nvSpPr>
          <p:spPr bwMode="gray">
            <a:xfrm>
              <a:off x="1750" y="2976"/>
              <a:ext cx="1009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Giảm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hời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gian</a:t>
              </a:r>
              <a:endParaRPr lang="en-US" b="1" dirty="0" smtClean="0">
                <a:solidFill>
                  <a:schemeClr val="accent4">
                    <a:lumMod val="75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err="1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hanh</a:t>
              </a:r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75000"/>
                    </a:schemeClr>
                  </a:solidFill>
                  <a:latin typeface="Verdana" pitchFamily="34" charset="0"/>
                </a:rPr>
                <a:t>toán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67611" name="Group 27"/>
          <p:cNvGrpSpPr>
            <a:grpSpLocks/>
          </p:cNvGrpSpPr>
          <p:nvPr/>
        </p:nvGrpSpPr>
        <p:grpSpPr bwMode="auto">
          <a:xfrm>
            <a:off x="836613" y="3581400"/>
            <a:ext cx="1597024" cy="1766887"/>
            <a:chOff x="527" y="2823"/>
            <a:chExt cx="1006" cy="1113"/>
          </a:xfrm>
        </p:grpSpPr>
        <p:sp>
          <p:nvSpPr>
            <p:cNvPr id="67612" name="Oval 28"/>
            <p:cNvSpPr>
              <a:spLocks noChangeArrowheads="1"/>
            </p:cNvSpPr>
            <p:nvPr/>
          </p:nvSpPr>
          <p:spPr bwMode="gray">
            <a:xfrm>
              <a:off x="624" y="3744"/>
              <a:ext cx="816" cy="192"/>
            </a:xfrm>
            <a:prstGeom prst="ellipse">
              <a:avLst/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3" name="Oval 29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57255"/>
                    <a:invGamma/>
                  </a:schemeClr>
                </a:gs>
              </a:gsLst>
              <a:path path="rect">
                <a:fillToRect l="100000" t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4" name="Oval 30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85001"/>
                  </a:schemeClr>
                </a:gs>
                <a:gs pos="100000">
                  <a:schemeClr val="accent2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5" name="Oval 31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2">
                    <a:gamma/>
                    <a:shade val="7254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617" name="Text Box 33"/>
            <p:cNvSpPr txBox="1">
              <a:spLocks noChangeArrowheads="1"/>
            </p:cNvSpPr>
            <p:nvPr/>
          </p:nvSpPr>
          <p:spPr bwMode="gray">
            <a:xfrm>
              <a:off x="527" y="3066"/>
              <a:ext cx="1006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Vận</a:t>
              </a:r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hành</a:t>
              </a:r>
              <a:endParaRPr lang="en-US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đúng</a:t>
              </a:r>
              <a:endParaRPr lang="en-US" b="1" dirty="0" smtClean="0">
                <a:solidFill>
                  <a:schemeClr val="accent4">
                    <a:lumMod val="50000"/>
                  </a:schemeClr>
                </a:solidFill>
                <a:latin typeface="Verdana" pitchFamily="34" charset="0"/>
              </a:endParaRPr>
            </a:p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chức</a:t>
              </a:r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 </a:t>
              </a:r>
              <a:r>
                <a:rPr lang="en-US" b="1" dirty="0" err="1" smtClean="0">
                  <a:solidFill>
                    <a:schemeClr val="accent4">
                      <a:lumMod val="50000"/>
                    </a:schemeClr>
                  </a:solidFill>
                  <a:latin typeface="Verdana" pitchFamily="34" charset="0"/>
                </a:rPr>
                <a:t>năng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288340" y="6400801"/>
            <a:ext cx="836612" cy="4572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AutoShape 3"/>
          <p:cNvSpPr>
            <a:spLocks noChangeArrowheads="1"/>
          </p:cNvSpPr>
          <p:nvPr/>
        </p:nvSpPr>
        <p:spPr bwMode="gray">
          <a:xfrm rot="18517895">
            <a:off x="4917281" y="237110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gray">
          <a:xfrm rot="2313822">
            <a:off x="5190039" y="405937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gray">
          <a:xfrm rot="12944875">
            <a:off x="3337718" y="2422526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gray">
          <a:xfrm rot="8283949">
            <a:off x="3206701" y="4139087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folHlink">
                  <a:gamma/>
                  <a:shade val="89020"/>
                  <a:invGamma/>
                  <a:alpha val="0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gray">
          <a:xfrm>
            <a:off x="2692400" y="3227268"/>
            <a:ext cx="3743325" cy="519351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3039924" y="2004218"/>
            <a:ext cx="360363" cy="360363"/>
            <a:chOff x="1973" y="1706"/>
            <a:chExt cx="227" cy="227"/>
          </a:xfrm>
        </p:grpSpPr>
        <p:sp>
          <p:nvSpPr>
            <p:cNvPr id="51211" name="Oval 11"/>
            <p:cNvSpPr>
              <a:spLocks noChangeArrowheads="1"/>
            </p:cNvSpPr>
            <p:nvPr/>
          </p:nvSpPr>
          <p:spPr bwMode="gray">
            <a:xfrm>
              <a:off x="1973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gray">
            <a:xfrm>
              <a:off x="1983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2942949" y="4506552"/>
            <a:ext cx="360362" cy="360362"/>
            <a:chOff x="2109" y="3612"/>
            <a:chExt cx="227" cy="227"/>
          </a:xfrm>
        </p:grpSpPr>
        <p:sp>
          <p:nvSpPr>
            <p:cNvPr id="51217" name="Oval 17"/>
            <p:cNvSpPr>
              <a:spLocks noChangeArrowheads="1"/>
            </p:cNvSpPr>
            <p:nvPr/>
          </p:nvSpPr>
          <p:spPr bwMode="gray">
            <a:xfrm>
              <a:off x="2109" y="3612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gray">
            <a:xfrm>
              <a:off x="2119" y="3631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5562600" y="1832601"/>
            <a:ext cx="360362" cy="360362"/>
            <a:chOff x="3470" y="1706"/>
            <a:chExt cx="227" cy="227"/>
          </a:xfrm>
        </p:grpSpPr>
        <p:sp>
          <p:nvSpPr>
            <p:cNvPr id="51220" name="Oval 20"/>
            <p:cNvSpPr>
              <a:spLocks noChangeArrowheads="1"/>
            </p:cNvSpPr>
            <p:nvPr/>
          </p:nvSpPr>
          <p:spPr bwMode="gray">
            <a:xfrm>
              <a:off x="3470" y="1706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21" name="Oval 21"/>
            <p:cNvSpPr>
              <a:spLocks noChangeArrowheads="1"/>
            </p:cNvSpPr>
            <p:nvPr/>
          </p:nvSpPr>
          <p:spPr bwMode="gray">
            <a:xfrm>
              <a:off x="3480" y="1725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930105" y="4463236"/>
            <a:ext cx="360363" cy="360362"/>
            <a:chOff x="3515" y="3521"/>
            <a:chExt cx="227" cy="227"/>
          </a:xfrm>
        </p:grpSpPr>
        <p:sp>
          <p:nvSpPr>
            <p:cNvPr id="51226" name="Oval 26"/>
            <p:cNvSpPr>
              <a:spLocks noChangeArrowheads="1"/>
            </p:cNvSpPr>
            <p:nvPr/>
          </p:nvSpPr>
          <p:spPr bwMode="gray">
            <a:xfrm>
              <a:off x="3515" y="3521"/>
              <a:ext cx="227" cy="2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52400" dir="16200000" sy="-100000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27" name="Oval 27"/>
            <p:cNvSpPr>
              <a:spLocks noChangeArrowheads="1"/>
            </p:cNvSpPr>
            <p:nvPr/>
          </p:nvSpPr>
          <p:spPr bwMode="gray">
            <a:xfrm>
              <a:off x="3525" y="3540"/>
              <a:ext cx="141" cy="14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33725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51228" name="Oval 28"/>
          <p:cNvSpPr>
            <a:spLocks noChangeArrowheads="1"/>
          </p:cNvSpPr>
          <p:nvPr/>
        </p:nvSpPr>
        <p:spPr bwMode="gray">
          <a:xfrm>
            <a:off x="3624263" y="3279656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gray">
          <a:xfrm>
            <a:off x="3617913" y="3263781"/>
            <a:ext cx="259766" cy="519351"/>
          </a:xfrm>
          <a:prstGeom prst="ellipse">
            <a:avLst/>
          </a:prstGeom>
          <a:gradFill rotWithShape="1">
            <a:gsLst>
              <a:gs pos="0">
                <a:schemeClr val="hlink">
                  <a:alpha val="32001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gray">
          <a:xfrm>
            <a:off x="3751263" y="3279656"/>
            <a:ext cx="1690687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5411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54118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gray">
          <a:xfrm>
            <a:off x="3733800" y="3252668"/>
            <a:ext cx="1690688" cy="519351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63529"/>
                  <a:invGamma/>
                </a:schemeClr>
              </a:gs>
              <a:gs pos="100000">
                <a:schemeClr val="hlink">
                  <a:alpha val="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9250" dir="3267739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51244" name="Group 44"/>
          <p:cNvGrpSpPr>
            <a:grpSpLocks/>
          </p:cNvGrpSpPr>
          <p:nvPr/>
        </p:nvGrpSpPr>
        <p:grpSpPr bwMode="auto">
          <a:xfrm>
            <a:off x="3835400" y="2797174"/>
            <a:ext cx="1522413" cy="1473200"/>
            <a:chOff x="2416" y="1986"/>
            <a:chExt cx="959" cy="928"/>
          </a:xfrm>
        </p:grpSpPr>
        <p:sp>
          <p:nvSpPr>
            <p:cNvPr id="51232" name="Oval 32"/>
            <p:cNvSpPr>
              <a:spLocks noChangeArrowheads="1"/>
            </p:cNvSpPr>
            <p:nvPr/>
          </p:nvSpPr>
          <p:spPr bwMode="gray">
            <a:xfrm>
              <a:off x="2416" y="2290"/>
              <a:ext cx="959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33" name="Oval 33"/>
            <p:cNvSpPr>
              <a:spLocks noChangeArrowheads="1"/>
            </p:cNvSpPr>
            <p:nvPr/>
          </p:nvSpPr>
          <p:spPr bwMode="gray">
            <a:xfrm>
              <a:off x="2430" y="1986"/>
              <a:ext cx="927" cy="92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34" name="Oval 34"/>
            <p:cNvSpPr>
              <a:spLocks noChangeArrowheads="1"/>
            </p:cNvSpPr>
            <p:nvPr/>
          </p:nvSpPr>
          <p:spPr bwMode="gray">
            <a:xfrm>
              <a:off x="2441" y="1992"/>
              <a:ext cx="906" cy="90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35" name="Oval 35"/>
            <p:cNvSpPr>
              <a:spLocks noChangeArrowheads="1"/>
            </p:cNvSpPr>
            <p:nvPr/>
          </p:nvSpPr>
          <p:spPr bwMode="gray">
            <a:xfrm>
              <a:off x="2451" y="2001"/>
              <a:ext cx="861" cy="8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51236" name="Oval 36"/>
            <p:cNvSpPr>
              <a:spLocks noChangeArrowheads="1"/>
            </p:cNvSpPr>
            <p:nvPr/>
          </p:nvSpPr>
          <p:spPr bwMode="gray">
            <a:xfrm>
              <a:off x="2502" y="2024"/>
              <a:ext cx="765" cy="68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3949544" y="3073400"/>
            <a:ext cx="13837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Queue </a:t>
            </a:r>
          </a:p>
          <a:p>
            <a:pPr algn="ctr" eaLnBrk="0" hangingPunct="0"/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Busting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6057899" y="1806157"/>
            <a:ext cx="3062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Gateway Ethernet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39" name="Text Box 39"/>
          <p:cNvSpPr txBox="1">
            <a:spLocks noChangeArrowheads="1"/>
          </p:cNvSpPr>
          <p:nvPr/>
        </p:nvSpPr>
        <p:spPr bwMode="auto">
          <a:xfrm>
            <a:off x="883875" y="1931193"/>
            <a:ext cx="2124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Data Center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6380531" y="4517456"/>
            <a:ext cx="22236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Zigbee</a:t>
            </a:r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stack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1326592" y="4536714"/>
            <a:ext cx="14830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sz="28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Security</a:t>
            </a:r>
            <a:endParaRPr lang="en-US" sz="28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Hướng</a:t>
            </a:r>
            <a:r>
              <a:rPr lang="en-US" sz="4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Phát</a:t>
            </a:r>
            <a:r>
              <a:rPr lang="en-US" sz="400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Triển</a:t>
            </a:r>
            <a:endParaRPr lang="en-US" sz="4000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584434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280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/>
      <p:bldP spid="51204" grpId="0" animBg="1"/>
      <p:bldP spid="51205" grpId="0" animBg="1"/>
      <p:bldP spid="51206" grpId="0" animBg="1"/>
      <p:bldP spid="51238" grpId="0"/>
      <p:bldP spid="51239" grpId="0"/>
      <p:bldP spid="51241" grpId="0"/>
      <p:bldP spid="512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400801"/>
            <a:ext cx="6096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Demo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343400"/>
            <a:ext cx="1246364" cy="13382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56" y="1143000"/>
            <a:ext cx="670134" cy="7037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1447799" cy="1162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57" y="2404216"/>
            <a:ext cx="1318371" cy="105881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624423" y="2456037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2416" y="3657600"/>
            <a:ext cx="1219200" cy="58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Basket ID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25" y="3200400"/>
            <a:ext cx="1058475" cy="6718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942619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Req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1695" y="2746728"/>
            <a:ext cx="1775571" cy="581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Resp</a:t>
            </a:r>
            <a:r>
              <a:rPr lang="en-US" dirty="0" smtClean="0">
                <a:solidFill>
                  <a:schemeClr val="tx1"/>
                </a:solidFill>
              </a:rPr>
              <a:t> Basket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62" y="2042934"/>
            <a:ext cx="670134" cy="703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0" y="18858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Handheld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0659" y="1504890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Cashier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0722" y="6400801"/>
            <a:ext cx="813277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194 -0.1307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7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94 -0.13079 L 0.58194 -0.21968 " pathEditMode="relative" rAng="0" ptsTypes="AA">
                                      <p:cBhvr>
                                        <p:cTn id="24" dur="2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32205 0.0757 " pathEditMode="fixed" rAng="0" ptsTypes="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11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903 L 0.26493 -0.2629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194 -0.21968 L 0.99028 -0.2196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specifictions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stack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CC2530-2.5.0</a:t>
            </a:r>
          </a:p>
          <a:p>
            <a:pPr lvl="0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Wireless Networking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Drew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Gislason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ZigBee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Wireless Networks and 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Transceivers - </a:t>
            </a:r>
            <a:r>
              <a:rPr lang="vi-VN" sz="24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Shahin Farahani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://www.zigbee.org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://www.ti.com/tool/z-stack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799"/>
            <a:ext cx="762000" cy="457201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Thiệu</a:t>
            </a:r>
            <a:endParaRPr lang="en-US" sz="5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461125"/>
            <a:ext cx="533400" cy="473075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2000"/>
                    </a14:imgEffect>
                  </a14:imgLayer>
                </a14:imgProps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4343400" cy="2057400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latin typeface="Arial" pitchFamily="34" charset="0"/>
                <a:cs typeface="Arial" pitchFamily="34" charset="0"/>
              </a:rPr>
              <a:t>Thank </a:t>
            </a:r>
            <a:r>
              <a:rPr lang="en-US" sz="5000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ou !</a:t>
            </a:r>
            <a:endParaRPr lang="en-US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17320"/>
            <a:ext cx="6781800" cy="5059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3900" y="6400800"/>
            <a:ext cx="800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6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747451"/>
              </p:ext>
            </p:extLst>
          </p:nvPr>
        </p:nvGraphicFramePr>
        <p:xfrm>
          <a:off x="2514600" y="1600200"/>
          <a:ext cx="3810000" cy="443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Visio" r:id="rId3" imgW="2518562" imgH="2914498" progId="">
                  <p:embed/>
                </p:oleObj>
              </mc:Choice>
              <mc:Fallback>
                <p:oleObj name="Visio" r:id="rId3" imgW="2518562" imgH="291449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810000" cy="44329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Cashier - Timer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445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PC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060548"/>
              </p:ext>
            </p:extLst>
          </p:nvPr>
        </p:nvGraphicFramePr>
        <p:xfrm>
          <a:off x="1981200" y="1447800"/>
          <a:ext cx="4876800" cy="477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Visio" r:id="rId3" imgW="3925214" imgH="3848100" progId="">
                  <p:embed/>
                </p:oleObj>
              </mc:Choice>
              <mc:Fallback>
                <p:oleObj name="Visio" r:id="rId3" imgW="3925214" imgH="38481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4876800" cy="4770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58200" y="6400801"/>
            <a:ext cx="6731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/>
              <a:t>Cashier - Scanner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391757"/>
              </p:ext>
            </p:extLst>
          </p:nvPr>
        </p:nvGraphicFramePr>
        <p:xfrm>
          <a:off x="1905000" y="866930"/>
          <a:ext cx="5419725" cy="56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Visio" r:id="rId3" imgW="5822899" imgH="6097219" progId="">
                  <p:embed/>
                </p:oleObj>
              </mc:Choice>
              <mc:Fallback>
                <p:oleObj name="Visio" r:id="rId3" imgW="5822899" imgH="6097219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66930"/>
                        <a:ext cx="5419725" cy="5686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9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Cashier - Radio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334945"/>
              </p:ext>
            </p:extLst>
          </p:nvPr>
        </p:nvGraphicFramePr>
        <p:xfrm>
          <a:off x="1905000" y="1219200"/>
          <a:ext cx="5534025" cy="5283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Visio" r:id="rId3" imgW="6680302" imgH="6397142" progId="">
                  <p:embed/>
                </p:oleObj>
              </mc:Choice>
              <mc:Fallback>
                <p:oleObj name="Visio" r:id="rId3" imgW="6680302" imgH="6397142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5534025" cy="5283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0" y="6400801"/>
            <a:ext cx="762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Handheld – Scanner Event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4325620" cy="4467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255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Handheld – </a:t>
            </a:r>
            <a:r>
              <a:rPr lang="en-US" dirty="0" smtClean="0"/>
              <a:t>Radio </a:t>
            </a:r>
            <a:r>
              <a:rPr lang="en-US" dirty="0"/>
              <a:t>Event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14400"/>
            <a:ext cx="5365116" cy="518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831216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z="2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Queue Busting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11179469-dong-co.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620000" cy="46482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800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43000" y="2971800"/>
            <a:ext cx="1600200" cy="1143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914400"/>
            <a:ext cx="8839200" cy="541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886200" y="556260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54864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ID1</a:t>
            </a:r>
            <a:endParaRPr lang="en-US" dirty="0"/>
          </a:p>
        </p:txBody>
      </p:sp>
      <p:sp>
        <p:nvSpPr>
          <p:cNvPr id="18" name="Round Diagonal Corner Rectangle 17"/>
          <p:cNvSpPr/>
          <p:nvPr/>
        </p:nvSpPr>
        <p:spPr>
          <a:xfrm>
            <a:off x="38862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ID2</a:t>
            </a:r>
            <a:endParaRPr lang="en-US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2286000" y="4114800"/>
            <a:ext cx="914400" cy="457200"/>
          </a:xfrm>
          <a:prstGeom prst="round2Diag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ID3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1318371" cy="10588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95400"/>
            <a:ext cx="670134" cy="7037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0"/>
            <a:ext cx="1447799" cy="116276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056" y="2344206"/>
            <a:ext cx="670134" cy="7037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1318371" cy="10588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05" y="1391318"/>
            <a:ext cx="670134" cy="70379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162800" y="39624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Cashier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24200" y="2133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Handheld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7100" y="64135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280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3791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Queue Busting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Nhiệm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vụ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Queue Busting</a:t>
            </a: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Tìm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hiểu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Zigbee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63000" y="6426200"/>
            <a:ext cx="3810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Hệ</a:t>
            </a:r>
            <a:r>
              <a:rPr lang="en-US" sz="5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5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sz="5000" b="1" dirty="0" err="1" smtClean="0">
                <a:latin typeface="Arial" pitchFamily="34" charset="0"/>
                <a:cs typeface="Arial" pitchFamily="34" charset="0"/>
              </a:rPr>
              <a:t>hống</a:t>
            </a:r>
            <a:endParaRPr lang="en-US" sz="5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6800" y="6400801"/>
            <a:ext cx="457200" cy="469900"/>
          </a:xfrm>
        </p:spPr>
        <p:txBody>
          <a:bodyPr/>
          <a:lstStyle/>
          <a:p>
            <a:fld id="{599C4D07-E09A-42C6-A2C9-5FE1D9D7DAE0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err="1">
                <a:latin typeface="Arial" pitchFamily="34" charset="0"/>
                <a:cs typeface="Arial" pitchFamily="34" charset="0"/>
              </a:rPr>
              <a:t>L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à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88" y="2886108"/>
            <a:ext cx="5129545" cy="1581150"/>
          </a:xfrm>
        </p:spPr>
      </p:pic>
      <p:grpSp>
        <p:nvGrpSpPr>
          <p:cNvPr id="19" name="Group 18"/>
          <p:cNvGrpSpPr/>
          <p:nvPr/>
        </p:nvGrpSpPr>
        <p:grpSpPr>
          <a:xfrm>
            <a:off x="4648200" y="1524000"/>
            <a:ext cx="4373167" cy="4435697"/>
            <a:chOff x="3505200" y="1524000"/>
            <a:chExt cx="4373167" cy="44356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200" y="1524000"/>
              <a:ext cx="762000" cy="76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2133600"/>
              <a:ext cx="762000" cy="76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2956446"/>
              <a:ext cx="76200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3400" y="4648200"/>
              <a:ext cx="762000" cy="76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579" y="3810000"/>
              <a:ext cx="778534" cy="79151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303" y="5257800"/>
              <a:ext cx="701897" cy="701897"/>
            </a:xfrm>
            <a:prstGeom prst="rect">
              <a:avLst/>
            </a:prstGeom>
          </p:spPr>
        </p:pic>
        <p:sp>
          <p:nvSpPr>
            <p:cNvPr id="11" name="Pentagon 10"/>
            <p:cNvSpPr/>
            <p:nvPr/>
          </p:nvSpPr>
          <p:spPr>
            <a:xfrm flipH="1">
              <a:off x="5592367" y="3962400"/>
              <a:ext cx="2286000" cy="4572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Remote Control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 flipH="1">
              <a:off x="5029200" y="2286000"/>
              <a:ext cx="2331667" cy="478693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Smart Energy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Pentagon 13"/>
            <p:cNvSpPr/>
            <p:nvPr/>
          </p:nvSpPr>
          <p:spPr>
            <a:xfrm flipH="1">
              <a:off x="5593133" y="3113111"/>
              <a:ext cx="2179267" cy="44867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Health Care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 flipH="1">
              <a:off x="4343400" y="1600200"/>
              <a:ext cx="2514600" cy="49118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Building Automation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Pentagon 15"/>
            <p:cNvSpPr/>
            <p:nvPr/>
          </p:nvSpPr>
          <p:spPr>
            <a:xfrm flipH="1">
              <a:off x="4337080" y="5448300"/>
              <a:ext cx="2368520" cy="419100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Retail Services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 flipH="1">
              <a:off x="5198069" y="4800600"/>
              <a:ext cx="2574331" cy="449807"/>
            </a:xfrm>
            <a:prstGeom prst="homePlat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4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Home Automation</a:t>
              </a:r>
              <a:endParaRPr lang="en-US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Flowchart: Alternate Process 2"/>
          <p:cNvSpPr/>
          <p:nvPr/>
        </p:nvSpPr>
        <p:spPr>
          <a:xfrm>
            <a:off x="2514600" y="5178552"/>
            <a:ext cx="16764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kiệm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năng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lượng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2362200" y="1752600"/>
            <a:ext cx="15240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IEEE 802.15.4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54330" y="2208276"/>
            <a:ext cx="1447800" cy="61264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25kbps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228600" y="4989964"/>
            <a:ext cx="1828800" cy="66788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60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ngàn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bị</a:t>
            </a:r>
            <a:endParaRPr lang="en-US" sz="20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7995191">
            <a:off x="2244647" y="2712259"/>
            <a:ext cx="682842" cy="145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6930523">
            <a:off x="940342" y="45345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ight Arrow 23"/>
          <p:cNvSpPr/>
          <p:nvPr/>
        </p:nvSpPr>
        <p:spPr>
          <a:xfrm rot="3566822">
            <a:off x="2399314" y="461071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3605834">
            <a:off x="1058954" y="2956731"/>
            <a:ext cx="373671" cy="174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5334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Kiến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Trúc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Zigbee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543800" cy="4800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33600" y="1143000"/>
            <a:ext cx="6096000" cy="3352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4135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/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Cấu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Mạng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6386079" cy="4495800"/>
          </a:xfrm>
        </p:spPr>
      </p:pic>
      <p:sp>
        <p:nvSpPr>
          <p:cNvPr id="8" name="Oval 7"/>
          <p:cNvSpPr/>
          <p:nvPr/>
        </p:nvSpPr>
        <p:spPr>
          <a:xfrm>
            <a:off x="914400" y="3505200"/>
            <a:ext cx="3505200" cy="266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8700" y="6400800"/>
            <a:ext cx="457200" cy="457200"/>
          </a:xfrm>
        </p:spPr>
        <p:txBody>
          <a:bodyPr/>
          <a:lstStyle/>
          <a:p>
            <a:fld id="{FCA6704C-922F-43F6-B663-EB871AB35571}" type="slidenum">
              <a:rPr lang="en-US" sz="280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1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1583</Words>
  <Application>Microsoft Office PowerPoint</Application>
  <PresentationFormat>On-screen Show (4:3)</PresentationFormat>
  <Paragraphs>360</Paragraphs>
  <Slides>37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sample</vt:lpstr>
      <vt:lpstr>Image</vt:lpstr>
      <vt:lpstr>Visio</vt:lpstr>
      <vt:lpstr>PowerPoint Presentation</vt:lpstr>
      <vt:lpstr>PowerPoint Presentation</vt:lpstr>
      <vt:lpstr>Giới Thiệu</vt:lpstr>
      <vt:lpstr>Queue Busting</vt:lpstr>
      <vt:lpstr>Queue Busting</vt:lpstr>
      <vt:lpstr>Kiến Trúc Hệ Thống</vt:lpstr>
      <vt:lpstr>ZigBee Là Gì?</vt:lpstr>
      <vt:lpstr>Kiến Trúc Mạng Zigbee</vt:lpstr>
      <vt:lpstr>Cấu Hình Mạng</vt:lpstr>
      <vt:lpstr>Ưu Điểm Mạng Zigbee</vt:lpstr>
      <vt:lpstr>Yêu Cầu Hệ Thống</vt:lpstr>
      <vt:lpstr>Mô Hình Hoạt Động</vt:lpstr>
      <vt:lpstr>Hiện Thực</vt:lpstr>
      <vt:lpstr>Protocol</vt:lpstr>
      <vt:lpstr>Protocol</vt:lpstr>
      <vt:lpstr>Protocol</vt:lpstr>
      <vt:lpstr>Software Architect</vt:lpstr>
      <vt:lpstr>Cashier - Hardware</vt:lpstr>
      <vt:lpstr>Cashier - Software</vt:lpstr>
      <vt:lpstr>Handheld - Hardware</vt:lpstr>
      <vt:lpstr>Handheld - Software</vt:lpstr>
      <vt:lpstr>PC Application </vt:lpstr>
      <vt:lpstr>PC Application</vt:lpstr>
      <vt:lpstr>Tổng Kết</vt:lpstr>
      <vt:lpstr>Kết Quả</vt:lpstr>
      <vt:lpstr>Hướng Phát Triển</vt:lpstr>
      <vt:lpstr>Demo</vt:lpstr>
      <vt:lpstr>Demo</vt:lpstr>
      <vt:lpstr>Tài Liệu Tham Khảo</vt:lpstr>
      <vt:lpstr>Thank You !</vt:lpstr>
      <vt:lpstr>Mô hình kết nối</vt:lpstr>
      <vt:lpstr>Cashier - Timer Event</vt:lpstr>
      <vt:lpstr>Cashier - PC Event</vt:lpstr>
      <vt:lpstr>Cashier - Scanner Event</vt:lpstr>
      <vt:lpstr>Cashier - Radio Event</vt:lpstr>
      <vt:lpstr>Handheld – Scanner Event</vt:lpstr>
      <vt:lpstr>Handheld – Radio Event</vt:lpstr>
    </vt:vector>
  </TitlesOfParts>
  <Company>Katsu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Yamato</dc:creator>
  <cp:lastModifiedBy>Hai</cp:lastModifiedBy>
  <cp:revision>73</cp:revision>
  <dcterms:created xsi:type="dcterms:W3CDTF">2011-12-25T13:19:09Z</dcterms:created>
  <dcterms:modified xsi:type="dcterms:W3CDTF">2012-01-08T16:42:28Z</dcterms:modified>
</cp:coreProperties>
</file>