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56" r:id="rId2"/>
    <p:sldId id="257" r:id="rId3"/>
    <p:sldId id="267" r:id="rId4"/>
    <p:sldId id="270" r:id="rId5"/>
    <p:sldId id="261" r:id="rId6"/>
    <p:sldId id="258" r:id="rId7"/>
    <p:sldId id="268" r:id="rId8"/>
    <p:sldId id="269" r:id="rId9"/>
    <p:sldId id="262" r:id="rId1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9" autoAdjust="0"/>
  </p:normalViewPr>
  <p:slideViewPr>
    <p:cSldViewPr>
      <p:cViewPr varScale="1">
        <p:scale>
          <a:sx n="64" d="100"/>
          <a:sy n="64" d="100"/>
        </p:scale>
        <p:origin x="610" y="72"/>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12/7/2024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12/7/2024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12/7/2024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12/7/2024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12/7/2024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12/7/2024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12/7/2024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12/7/2024</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12/7/2024</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12/7/2024</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12/7/2024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12/7/2024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12/7/2024</a:t>
            </a:fld>
            <a:endParaRPr lang="en-US"/>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805" y="1192134"/>
            <a:ext cx="11733213" cy="914400"/>
          </a:xfrm>
        </p:spPr>
        <p:txBody>
          <a:bodyPr/>
          <a:lstStyle/>
          <a:p>
            <a:r>
              <a:rPr lang="en-US"/>
              <a:t>XỬ LÝ ẢNH VÀ THỊ GIÁC MÁY TÍNH </a:t>
            </a:r>
          </a:p>
        </p:txBody>
      </p:sp>
      <p:sp>
        <p:nvSpPr>
          <p:cNvPr id="3" name="Subtitle 2"/>
          <p:cNvSpPr>
            <a:spLocks noGrp="1"/>
          </p:cNvSpPr>
          <p:nvPr>
            <p:ph type="subTitle" idx="1"/>
          </p:nvPr>
        </p:nvSpPr>
        <p:spPr>
          <a:xfrm>
            <a:off x="1522413" y="4876800"/>
            <a:ext cx="9143999" cy="1295400"/>
          </a:xfrm>
        </p:spPr>
        <p:txBody>
          <a:bodyPr>
            <a:normAutofit/>
          </a:bodyPr>
          <a:lstStyle/>
          <a:p>
            <a:pPr algn="ctr">
              <a:lnSpc>
                <a:spcPct val="150000"/>
              </a:lnSpc>
            </a:pPr>
            <a:r>
              <a:rPr lang="en-US" b="1" dirty="0" err="1">
                <a:latin typeface="Arial" panose="020B0604020202020204" pitchFamily="34" charset="0"/>
                <a:cs typeface="Arial" panose="020B0604020202020204" pitchFamily="34" charset="0"/>
              </a:rPr>
              <a:t>Giảng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viên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Lương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Thị</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Hồng</a:t>
            </a:r>
            <a:r>
              <a:rPr lang="en-US" b="1" dirty="0">
                <a:latin typeface="Arial" panose="020B0604020202020204" pitchFamily="34" charset="0"/>
                <a:cs typeface="Arial" panose="020B0604020202020204" pitchFamily="34" charset="0"/>
              </a:rPr>
              <a:t> Lan</a:t>
            </a:r>
          </a:p>
          <a:p>
            <a:pPr algn="ctr">
              <a:lnSpc>
                <a:spcPct val="150000"/>
              </a:lnSpc>
            </a:pPr>
            <a:r>
              <a:rPr lang="en-US" b="1" dirty="0" err="1">
                <a:latin typeface="Arial" panose="020B0604020202020204" pitchFamily="34" charset="0"/>
                <a:cs typeface="Arial" panose="020B0604020202020204" pitchFamily="34" charset="0"/>
              </a:rPr>
              <a:t>Nhóm</a:t>
            </a:r>
            <a:r>
              <a:rPr lang="en-US" b="1" dirty="0">
                <a:latin typeface="Arial" panose="020B0604020202020204" pitchFamily="34" charset="0"/>
                <a:cs typeface="Arial" panose="020B0604020202020204" pitchFamily="34" charset="0"/>
              </a:rPr>
              <a:t> </a:t>
            </a:r>
            <a:r>
              <a:rPr lang="vi-VN" b="1" dirty="0" smtClean="0">
                <a:latin typeface="Arial" panose="020B0604020202020204" pitchFamily="34" charset="0"/>
                <a:cs typeface="Arial" panose="020B0604020202020204" pitchFamily="34" charset="0"/>
              </a:rPr>
              <a:t>11</a:t>
            </a:r>
            <a:r>
              <a:rPr lang="en-US" b="1" dirty="0" smtClean="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 DCCNTT12.10.1</a:t>
            </a:r>
          </a:p>
        </p:txBody>
      </p:sp>
      <p:sp>
        <p:nvSpPr>
          <p:cNvPr id="4" name="TextBox 3">
            <a:extLst>
              <a:ext uri="{FF2B5EF4-FFF2-40B4-BE49-F238E27FC236}">
                <a16:creationId xmlns:a16="http://schemas.microsoft.com/office/drawing/2014/main" id="{82BF0F1C-ECA0-3952-EBED-70F558EAC5D6}"/>
              </a:ext>
            </a:extLst>
          </p:cNvPr>
          <p:cNvSpPr txBox="1"/>
          <p:nvPr/>
        </p:nvSpPr>
        <p:spPr>
          <a:xfrm>
            <a:off x="608012" y="2654937"/>
            <a:ext cx="10820399" cy="1902059"/>
          </a:xfrm>
          <a:prstGeom prst="rect">
            <a:avLst/>
          </a:prstGeom>
          <a:noFill/>
        </p:spPr>
        <p:txBody>
          <a:bodyPr wrap="square" rtlCol="0">
            <a:spAutoFit/>
          </a:bodyPr>
          <a:lstStyle/>
          <a:p>
            <a:pPr algn="ctr">
              <a:lnSpc>
                <a:spcPct val="150000"/>
              </a:lnSpc>
            </a:pPr>
            <a:r>
              <a:rPr lang="vi-VN" sz="3200" dirty="0">
                <a:latin typeface="Paytone One"/>
                <a:ea typeface="Paytone One"/>
                <a:cs typeface="Paytone One"/>
                <a:sym typeface="Paytone One"/>
              </a:rPr>
              <a:t>Xây dựng hệ thống phát hiện và nhận diện đối tượng trong video theo thời gian thực</a:t>
            </a:r>
            <a:endParaRPr lang="en-US" sz="3200" dirty="0" smtClean="0">
              <a:effectLst/>
              <a:ea typeface="Times New Roman" panose="02020603050405020304" pitchFamily="18" charset="0"/>
            </a:endParaRPr>
          </a:p>
          <a:p>
            <a:pPr>
              <a:lnSpc>
                <a:spcPct val="90000"/>
              </a:lnSpc>
            </a:pPr>
            <a:endParaRPr lang="en-US" sz="2400" dirty="0"/>
          </a:p>
        </p:txBody>
      </p:sp>
      <p:sp>
        <p:nvSpPr>
          <p:cNvPr id="5" name="TextBox 4">
            <a:extLst>
              <a:ext uri="{FF2B5EF4-FFF2-40B4-BE49-F238E27FC236}">
                <a16:creationId xmlns:a16="http://schemas.microsoft.com/office/drawing/2014/main" id="{D0DB7733-BABF-E3A9-D782-682D22961F81}"/>
              </a:ext>
            </a:extLst>
          </p:cNvPr>
          <p:cNvSpPr txBox="1"/>
          <p:nvPr/>
        </p:nvSpPr>
        <p:spPr>
          <a:xfrm>
            <a:off x="4722812" y="533400"/>
            <a:ext cx="2362200" cy="590931"/>
          </a:xfrm>
          <a:prstGeom prst="rect">
            <a:avLst/>
          </a:prstGeom>
          <a:noFill/>
        </p:spPr>
        <p:txBody>
          <a:bodyPr wrap="square" rtlCol="0">
            <a:spAutoFit/>
          </a:bodyPr>
          <a:lstStyle/>
          <a:p>
            <a:pPr algn="ctr">
              <a:lnSpc>
                <a:spcPct val="90000"/>
              </a:lnSpc>
            </a:pPr>
            <a:r>
              <a:rPr lang="en-US" sz="3600" b="1" err="1"/>
              <a:t>Học</a:t>
            </a:r>
            <a:r>
              <a:rPr lang="en-US" sz="3600" b="1"/>
              <a:t> </a:t>
            </a:r>
            <a:r>
              <a:rPr lang="en-US" sz="3600" b="1" err="1"/>
              <a:t>Phần</a:t>
            </a:r>
            <a:r>
              <a:rPr lang="en-US" sz="3600" b="1"/>
              <a:t>:</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494212" y="304800"/>
            <a:ext cx="3886198" cy="1020762"/>
          </a:xfrm>
        </p:spPr>
        <p:txBody>
          <a:bodyPr>
            <a:normAutofit/>
          </a:bodyPr>
          <a:lstStyle/>
          <a:p>
            <a:r>
              <a:rPr lang="en-US" sz="5400" b="1"/>
              <a:t>NỘI DUNG</a:t>
            </a:r>
          </a:p>
        </p:txBody>
      </p:sp>
      <p:sp>
        <p:nvSpPr>
          <p:cNvPr id="14" name="Content Placeholder 13"/>
          <p:cNvSpPr>
            <a:spLocks noGrp="1"/>
          </p:cNvSpPr>
          <p:nvPr>
            <p:ph idx="1"/>
          </p:nvPr>
        </p:nvSpPr>
        <p:spPr>
          <a:xfrm>
            <a:off x="455612" y="1676400"/>
            <a:ext cx="11430000" cy="4495800"/>
          </a:xfrm>
        </p:spPr>
        <p:txBody>
          <a:bodyPr>
            <a:normAutofit lnSpcReduction="10000"/>
          </a:bodyPr>
          <a:lstStyle/>
          <a:p>
            <a:pPr>
              <a:lnSpc>
                <a:spcPct val="150000"/>
              </a:lnSpc>
            </a:pPr>
            <a:r>
              <a:rPr lang="en-US" sz="3200" b="1" err="1"/>
              <a:t>Tổng</a:t>
            </a:r>
            <a:r>
              <a:rPr lang="en-US" sz="3200" b="1"/>
              <a:t> </a:t>
            </a:r>
            <a:r>
              <a:rPr lang="en-US" sz="3200" b="1" err="1"/>
              <a:t>quan</a:t>
            </a:r>
            <a:r>
              <a:rPr lang="en-US" sz="3200" b="1"/>
              <a:t> </a:t>
            </a:r>
            <a:r>
              <a:rPr lang="en-US" sz="3200" b="1" err="1"/>
              <a:t>đề</a:t>
            </a:r>
            <a:r>
              <a:rPr lang="en-US" sz="3200" b="1"/>
              <a:t> </a:t>
            </a:r>
            <a:r>
              <a:rPr lang="en-US" sz="3200" b="1" err="1"/>
              <a:t>tài</a:t>
            </a:r>
            <a:endParaRPr lang="en-US" sz="3200" b="1"/>
          </a:p>
          <a:p>
            <a:pPr>
              <a:lnSpc>
                <a:spcPct val="150000"/>
              </a:lnSpc>
            </a:pPr>
            <a:r>
              <a:rPr lang="en-US" sz="3200" b="1" err="1"/>
              <a:t>Công</a:t>
            </a:r>
            <a:r>
              <a:rPr lang="en-US" sz="3200" b="1"/>
              <a:t> </a:t>
            </a:r>
            <a:r>
              <a:rPr lang="en-US" sz="3200" b="1" err="1"/>
              <a:t>cụ</a:t>
            </a:r>
            <a:r>
              <a:rPr lang="en-US" sz="3200" b="1"/>
              <a:t>, </a:t>
            </a:r>
            <a:r>
              <a:rPr lang="en-US" sz="3200" b="1" err="1"/>
              <a:t>ngôn</a:t>
            </a:r>
            <a:r>
              <a:rPr lang="en-US" sz="3200" b="1"/>
              <a:t> </a:t>
            </a:r>
            <a:r>
              <a:rPr lang="en-US" sz="3200" b="1" err="1"/>
              <a:t>ngữ</a:t>
            </a:r>
            <a:r>
              <a:rPr lang="en-US" sz="3200" b="1"/>
              <a:t> </a:t>
            </a:r>
            <a:r>
              <a:rPr lang="en-US" sz="3200" b="1" err="1"/>
              <a:t>và</a:t>
            </a:r>
            <a:r>
              <a:rPr lang="en-US" sz="3200" b="1"/>
              <a:t> </a:t>
            </a:r>
            <a:r>
              <a:rPr lang="en-US" sz="3200" b="1" err="1"/>
              <a:t>thư</a:t>
            </a:r>
            <a:r>
              <a:rPr lang="en-US" sz="3200" b="1"/>
              <a:t> </a:t>
            </a:r>
            <a:r>
              <a:rPr lang="en-US" sz="3200" b="1" err="1"/>
              <a:t>viện</a:t>
            </a:r>
            <a:r>
              <a:rPr lang="en-US" sz="3200" b="1"/>
              <a:t> </a:t>
            </a:r>
            <a:r>
              <a:rPr lang="en-US" sz="3200" b="1" err="1"/>
              <a:t>sử</a:t>
            </a:r>
            <a:r>
              <a:rPr lang="en-US" sz="3200" b="1"/>
              <a:t> </a:t>
            </a:r>
            <a:r>
              <a:rPr lang="en-US" sz="3200" b="1" err="1"/>
              <a:t>dụng</a:t>
            </a:r>
            <a:endParaRPr lang="en-US" sz="3200" b="1"/>
          </a:p>
          <a:p>
            <a:pPr>
              <a:lnSpc>
                <a:spcPct val="150000"/>
              </a:lnSpc>
            </a:pPr>
            <a:r>
              <a:rPr lang="en-US" sz="3200" b="1" err="1"/>
              <a:t>Chức</a:t>
            </a:r>
            <a:r>
              <a:rPr lang="en-US" sz="3200" b="1"/>
              <a:t> </a:t>
            </a:r>
            <a:r>
              <a:rPr lang="en-US" sz="3200" b="1" err="1"/>
              <a:t>năng</a:t>
            </a:r>
            <a:r>
              <a:rPr lang="en-US" sz="3200" b="1"/>
              <a:t> </a:t>
            </a:r>
            <a:r>
              <a:rPr lang="en-US" sz="3200" b="1" err="1"/>
              <a:t>của</a:t>
            </a:r>
            <a:r>
              <a:rPr lang="en-US" sz="3200" b="1"/>
              <a:t> </a:t>
            </a:r>
            <a:r>
              <a:rPr lang="en-US" sz="3200" b="1" err="1"/>
              <a:t>hệ</a:t>
            </a:r>
            <a:r>
              <a:rPr lang="en-US" sz="3200" b="1"/>
              <a:t> </a:t>
            </a:r>
            <a:r>
              <a:rPr lang="en-US" sz="3200" b="1" err="1"/>
              <a:t>thống</a:t>
            </a:r>
            <a:r>
              <a:rPr lang="en-US" sz="3200" b="1"/>
              <a:t> </a:t>
            </a:r>
          </a:p>
          <a:p>
            <a:pPr>
              <a:lnSpc>
                <a:spcPct val="150000"/>
              </a:lnSpc>
            </a:pPr>
            <a:r>
              <a:rPr lang="en-US" sz="3200" b="1" err="1"/>
              <a:t>Cách</a:t>
            </a:r>
            <a:r>
              <a:rPr lang="en-US" sz="3200" b="1"/>
              <a:t> </a:t>
            </a:r>
            <a:r>
              <a:rPr lang="en-US" sz="3200" b="1" err="1"/>
              <a:t>thức</a:t>
            </a:r>
            <a:r>
              <a:rPr lang="en-US" sz="3200" b="1"/>
              <a:t> </a:t>
            </a:r>
            <a:r>
              <a:rPr lang="en-US" sz="3200" b="1" err="1"/>
              <a:t>hoạt</a:t>
            </a:r>
            <a:r>
              <a:rPr lang="en-US" sz="3200" b="1"/>
              <a:t> </a:t>
            </a:r>
            <a:r>
              <a:rPr lang="en-US" sz="3200" b="1" err="1"/>
              <a:t>động</a:t>
            </a:r>
            <a:endParaRPr lang="en-US" sz="3200" b="1"/>
          </a:p>
          <a:p>
            <a:pPr>
              <a:lnSpc>
                <a:spcPct val="150000"/>
              </a:lnSpc>
            </a:pPr>
            <a:r>
              <a:rPr lang="en-US" sz="3200" b="1" err="1"/>
              <a:t>Chạy</a:t>
            </a:r>
            <a:r>
              <a:rPr lang="en-US" sz="3200" b="1"/>
              <a:t> </a:t>
            </a:r>
            <a:r>
              <a:rPr lang="en-US" sz="3200" b="1" err="1"/>
              <a:t>chương</a:t>
            </a:r>
            <a:r>
              <a:rPr lang="en-US" sz="3200" b="1"/>
              <a:t> </a:t>
            </a:r>
            <a:r>
              <a:rPr lang="en-US" sz="3200" b="1" err="1"/>
              <a:t>trình</a:t>
            </a:r>
            <a:r>
              <a:rPr lang="en-US" sz="3200" b="1"/>
              <a:t> </a:t>
            </a:r>
            <a:r>
              <a:rPr lang="en-US" sz="3200" b="1" err="1"/>
              <a:t>thực</a:t>
            </a:r>
            <a:r>
              <a:rPr lang="en-US" sz="3200" b="1"/>
              <a:t> </a:t>
            </a:r>
            <a:r>
              <a:rPr lang="en-US" sz="3200" b="1" err="1"/>
              <a:t>tế</a:t>
            </a:r>
            <a:endParaRPr lang="en-US" sz="3200" b="1"/>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1212" y="152400"/>
            <a:ext cx="7086600" cy="1020762"/>
          </a:xfrm>
        </p:spPr>
        <p:txBody>
          <a:bodyPr>
            <a:normAutofit/>
          </a:bodyPr>
          <a:lstStyle/>
          <a:p>
            <a:r>
              <a:rPr lang="en-US" sz="4400"/>
              <a:t>TỔNG QUAN ĐỀ TÀI </a:t>
            </a:r>
          </a:p>
        </p:txBody>
      </p:sp>
      <p:sp>
        <p:nvSpPr>
          <p:cNvPr id="4" name="Content Placeholder 3">
            <a:extLst>
              <a:ext uri="{FF2B5EF4-FFF2-40B4-BE49-F238E27FC236}">
                <a16:creationId xmlns:a16="http://schemas.microsoft.com/office/drawing/2014/main" id="{D806A804-5BA1-357D-4BA8-D284765A3C73}"/>
              </a:ext>
            </a:extLst>
          </p:cNvPr>
          <p:cNvSpPr>
            <a:spLocks noGrp="1"/>
          </p:cNvSpPr>
          <p:nvPr>
            <p:ph idx="1"/>
          </p:nvPr>
        </p:nvSpPr>
        <p:spPr>
          <a:xfrm>
            <a:off x="150812" y="2438400"/>
            <a:ext cx="11887200" cy="3505200"/>
          </a:xfrm>
        </p:spPr>
        <p:txBody>
          <a:bodyPr>
            <a:normAutofit/>
          </a:bodyPr>
          <a:lstStyle/>
          <a:p>
            <a:r>
              <a:rPr lang="en-US" sz="3600" dirty="0" err="1"/>
              <a:t>Hệ</a:t>
            </a:r>
            <a:r>
              <a:rPr lang="en-US" sz="3600" dirty="0"/>
              <a:t> </a:t>
            </a:r>
            <a:r>
              <a:rPr lang="en-US" sz="3600" dirty="0" err="1"/>
              <a:t>thống</a:t>
            </a:r>
            <a:r>
              <a:rPr lang="en-US" sz="3600" dirty="0"/>
              <a:t> </a:t>
            </a:r>
            <a:r>
              <a:rPr lang="en-US" sz="3600" dirty="0" err="1"/>
              <a:t>phát</a:t>
            </a:r>
            <a:r>
              <a:rPr lang="en-US" sz="3600" dirty="0"/>
              <a:t> </a:t>
            </a:r>
            <a:r>
              <a:rPr lang="en-US" sz="3600" dirty="0" err="1"/>
              <a:t>hiện</a:t>
            </a:r>
            <a:r>
              <a:rPr lang="en-US" sz="3600" dirty="0"/>
              <a:t> </a:t>
            </a:r>
            <a:r>
              <a:rPr lang="en-US" sz="3600" dirty="0" err="1"/>
              <a:t>và</a:t>
            </a:r>
            <a:r>
              <a:rPr lang="en-US" sz="3600" dirty="0"/>
              <a:t> </a:t>
            </a:r>
            <a:r>
              <a:rPr lang="en-US" sz="3600" dirty="0" err="1"/>
              <a:t>nhận</a:t>
            </a:r>
            <a:r>
              <a:rPr lang="en-US" sz="3600" dirty="0"/>
              <a:t> </a:t>
            </a:r>
            <a:r>
              <a:rPr lang="en-US" sz="3600" dirty="0" err="1"/>
              <a:t>diện</a:t>
            </a:r>
            <a:r>
              <a:rPr lang="en-US" sz="3600" dirty="0"/>
              <a:t> </a:t>
            </a:r>
            <a:r>
              <a:rPr lang="en-US" sz="3600" dirty="0" err="1"/>
              <a:t>đối</a:t>
            </a:r>
            <a:r>
              <a:rPr lang="en-US" sz="3600" dirty="0"/>
              <a:t> </a:t>
            </a:r>
            <a:r>
              <a:rPr lang="en-US" sz="3600" dirty="0" err="1"/>
              <a:t>tượng</a:t>
            </a:r>
            <a:r>
              <a:rPr lang="en-US" sz="3600" dirty="0"/>
              <a:t> </a:t>
            </a:r>
            <a:r>
              <a:rPr lang="en-US" sz="3600" dirty="0" err="1"/>
              <a:t>trong</a:t>
            </a:r>
            <a:r>
              <a:rPr lang="en-US" sz="3600" dirty="0"/>
              <a:t> video </a:t>
            </a:r>
            <a:r>
              <a:rPr lang="en-US" sz="3600" dirty="0" err="1"/>
              <a:t>thời</a:t>
            </a:r>
            <a:r>
              <a:rPr lang="en-US" sz="3600" dirty="0"/>
              <a:t> </a:t>
            </a:r>
            <a:r>
              <a:rPr lang="en-US" sz="3600" dirty="0" err="1"/>
              <a:t>gian</a:t>
            </a:r>
            <a:r>
              <a:rPr lang="en-US" sz="3600" dirty="0"/>
              <a:t> </a:t>
            </a:r>
            <a:r>
              <a:rPr lang="en-US" sz="3600" dirty="0" err="1"/>
              <a:t>thực</a:t>
            </a:r>
            <a:r>
              <a:rPr lang="en-US" sz="3600" dirty="0"/>
              <a:t> </a:t>
            </a:r>
            <a:r>
              <a:rPr lang="en-US" sz="3600" dirty="0" err="1"/>
              <a:t>là</a:t>
            </a:r>
            <a:r>
              <a:rPr lang="en-US" sz="3600" dirty="0"/>
              <a:t> </a:t>
            </a:r>
            <a:r>
              <a:rPr lang="en-US" sz="3600" dirty="0" err="1"/>
              <a:t>một</a:t>
            </a:r>
            <a:r>
              <a:rPr lang="en-US" sz="3600" dirty="0"/>
              <a:t> </a:t>
            </a:r>
            <a:r>
              <a:rPr lang="en-US" sz="3600" dirty="0" err="1"/>
              <a:t>ứng</a:t>
            </a:r>
            <a:r>
              <a:rPr lang="en-US" sz="3600" dirty="0"/>
              <a:t> </a:t>
            </a:r>
            <a:r>
              <a:rPr lang="en-US" sz="3600" dirty="0" err="1"/>
              <a:t>dụng</a:t>
            </a:r>
            <a:r>
              <a:rPr lang="en-US" sz="3600" dirty="0"/>
              <a:t> </a:t>
            </a:r>
            <a:r>
              <a:rPr lang="en-US" sz="3600" dirty="0" err="1"/>
              <a:t>phổ</a:t>
            </a:r>
            <a:r>
              <a:rPr lang="en-US" sz="3600" dirty="0"/>
              <a:t> </a:t>
            </a:r>
            <a:r>
              <a:rPr lang="en-US" sz="3600" dirty="0" err="1"/>
              <a:t>biến</a:t>
            </a:r>
            <a:r>
              <a:rPr lang="en-US" sz="3600" dirty="0"/>
              <a:t> </a:t>
            </a:r>
            <a:r>
              <a:rPr lang="en-US" sz="3600" dirty="0" err="1"/>
              <a:t>của</a:t>
            </a:r>
            <a:r>
              <a:rPr lang="en-US" sz="3600" dirty="0"/>
              <a:t> </a:t>
            </a:r>
            <a:r>
              <a:rPr lang="en-US" sz="3600" dirty="0" err="1"/>
              <a:t>trí</a:t>
            </a:r>
            <a:r>
              <a:rPr lang="en-US" sz="3600" dirty="0"/>
              <a:t> </a:t>
            </a:r>
            <a:r>
              <a:rPr lang="en-US" sz="3600" dirty="0" err="1"/>
              <a:t>tuệ</a:t>
            </a:r>
            <a:r>
              <a:rPr lang="en-US" sz="3600" dirty="0"/>
              <a:t> </a:t>
            </a:r>
            <a:r>
              <a:rPr lang="en-US" sz="3600" dirty="0" err="1"/>
              <a:t>nhân</a:t>
            </a:r>
            <a:r>
              <a:rPr lang="en-US" sz="3600" dirty="0"/>
              <a:t> </a:t>
            </a:r>
            <a:r>
              <a:rPr lang="en-US" sz="3600" dirty="0" err="1"/>
              <a:t>tạo</a:t>
            </a:r>
            <a:r>
              <a:rPr lang="en-US" sz="3600" dirty="0"/>
              <a:t> (AI) </a:t>
            </a:r>
            <a:r>
              <a:rPr lang="en-US" sz="3600" dirty="0" err="1"/>
              <a:t>và</a:t>
            </a:r>
            <a:r>
              <a:rPr lang="en-US" sz="3600" dirty="0"/>
              <a:t> </a:t>
            </a:r>
            <a:r>
              <a:rPr lang="en-US" sz="3600" dirty="0" err="1"/>
              <a:t>thị</a:t>
            </a:r>
            <a:r>
              <a:rPr lang="en-US" sz="3600" dirty="0"/>
              <a:t> </a:t>
            </a:r>
            <a:r>
              <a:rPr lang="en-US" sz="3600" dirty="0" err="1"/>
              <a:t>giác</a:t>
            </a:r>
            <a:r>
              <a:rPr lang="en-US" sz="3600" dirty="0"/>
              <a:t> </a:t>
            </a:r>
            <a:r>
              <a:rPr lang="en-US" sz="3600" dirty="0" err="1"/>
              <a:t>máy</a:t>
            </a:r>
            <a:r>
              <a:rPr lang="en-US" sz="3600" dirty="0"/>
              <a:t> </a:t>
            </a:r>
            <a:r>
              <a:rPr lang="en-US" sz="3600" dirty="0" err="1"/>
              <a:t>tính</a:t>
            </a:r>
            <a:r>
              <a:rPr lang="en-US" sz="3600" dirty="0"/>
              <a:t> (Computer Vision). </a:t>
            </a:r>
            <a:r>
              <a:rPr lang="en-US" sz="3600" dirty="0" err="1"/>
              <a:t>Hệ</a:t>
            </a:r>
            <a:r>
              <a:rPr lang="en-US" sz="3600" dirty="0"/>
              <a:t> </a:t>
            </a:r>
            <a:r>
              <a:rPr lang="en-US" sz="3600" dirty="0" err="1"/>
              <a:t>thống</a:t>
            </a:r>
            <a:r>
              <a:rPr lang="en-US" sz="3600" dirty="0"/>
              <a:t> </a:t>
            </a:r>
            <a:r>
              <a:rPr lang="en-US" sz="3600" dirty="0" err="1"/>
              <a:t>này</a:t>
            </a:r>
            <a:r>
              <a:rPr lang="en-US" sz="3600" dirty="0"/>
              <a:t> </a:t>
            </a:r>
            <a:r>
              <a:rPr lang="en-US" sz="3600" dirty="0" err="1"/>
              <a:t>cho</a:t>
            </a:r>
            <a:r>
              <a:rPr lang="en-US" sz="3600" dirty="0"/>
              <a:t> </a:t>
            </a:r>
            <a:r>
              <a:rPr lang="en-US" sz="3600" dirty="0" err="1"/>
              <a:t>phép</a:t>
            </a:r>
            <a:r>
              <a:rPr lang="en-US" sz="3600" dirty="0"/>
              <a:t> </a:t>
            </a:r>
            <a:r>
              <a:rPr lang="en-US" sz="3600" dirty="0" err="1"/>
              <a:t>xác</a:t>
            </a:r>
            <a:r>
              <a:rPr lang="en-US" sz="3600" dirty="0"/>
              <a:t> </a:t>
            </a:r>
            <a:r>
              <a:rPr lang="en-US" sz="3600" dirty="0" err="1"/>
              <a:t>định</a:t>
            </a:r>
            <a:r>
              <a:rPr lang="en-US" sz="3600" dirty="0"/>
              <a:t> </a:t>
            </a:r>
            <a:r>
              <a:rPr lang="en-US" sz="3600" dirty="0" err="1"/>
              <a:t>các</a:t>
            </a:r>
            <a:r>
              <a:rPr lang="en-US" sz="3600" dirty="0"/>
              <a:t> </a:t>
            </a:r>
            <a:r>
              <a:rPr lang="en-US" sz="3600" dirty="0" err="1"/>
              <a:t>đối</a:t>
            </a:r>
            <a:r>
              <a:rPr lang="en-US" sz="3600" dirty="0"/>
              <a:t> </a:t>
            </a:r>
            <a:r>
              <a:rPr lang="en-US" sz="3600" dirty="0" err="1"/>
              <a:t>tượng</a:t>
            </a:r>
            <a:r>
              <a:rPr lang="en-US" sz="3600" dirty="0"/>
              <a:t> </a:t>
            </a:r>
            <a:r>
              <a:rPr lang="en-US" sz="3600" dirty="0" err="1"/>
              <a:t>trong</a:t>
            </a:r>
            <a:r>
              <a:rPr lang="en-US" sz="3600" dirty="0"/>
              <a:t> video </a:t>
            </a:r>
            <a:r>
              <a:rPr lang="en-US" sz="3600" dirty="0" err="1"/>
              <a:t>và</a:t>
            </a:r>
            <a:r>
              <a:rPr lang="en-US" sz="3600" dirty="0"/>
              <a:t> </a:t>
            </a:r>
            <a:r>
              <a:rPr lang="en-US" sz="3600" dirty="0" err="1"/>
              <a:t>phân</a:t>
            </a:r>
            <a:r>
              <a:rPr lang="en-US" sz="3600" dirty="0"/>
              <a:t> </a:t>
            </a:r>
            <a:r>
              <a:rPr lang="en-US" sz="3600" dirty="0" err="1"/>
              <a:t>loại</a:t>
            </a:r>
            <a:r>
              <a:rPr lang="en-US" sz="3600" dirty="0"/>
              <a:t> </a:t>
            </a:r>
            <a:r>
              <a:rPr lang="en-US" sz="3600" dirty="0" err="1"/>
              <a:t>chúng</a:t>
            </a:r>
            <a:r>
              <a:rPr lang="en-US" sz="3600" dirty="0"/>
              <a:t> </a:t>
            </a:r>
            <a:r>
              <a:rPr lang="en-US" sz="3600" dirty="0" err="1"/>
              <a:t>theo</a:t>
            </a:r>
            <a:r>
              <a:rPr lang="en-US" sz="3600" dirty="0"/>
              <a:t> </a:t>
            </a:r>
            <a:r>
              <a:rPr lang="en-US" sz="3600" dirty="0" err="1"/>
              <a:t>thời</a:t>
            </a:r>
            <a:r>
              <a:rPr lang="en-US" sz="3600" dirty="0"/>
              <a:t> </a:t>
            </a:r>
            <a:r>
              <a:rPr lang="en-US" sz="3600" dirty="0" err="1"/>
              <a:t>gian</a:t>
            </a:r>
            <a:r>
              <a:rPr lang="en-US" sz="3600" dirty="0"/>
              <a:t> </a:t>
            </a:r>
            <a:r>
              <a:rPr lang="en-US" sz="3600" dirty="0" err="1"/>
              <a:t>thực</a:t>
            </a:r>
            <a:r>
              <a:rPr lang="en-US" sz="3600" dirty="0"/>
              <a:t>, </a:t>
            </a:r>
            <a:r>
              <a:rPr lang="en-US" sz="3600" dirty="0" err="1"/>
              <a:t>sử</a:t>
            </a:r>
            <a:r>
              <a:rPr lang="en-US" sz="3600" dirty="0"/>
              <a:t> </a:t>
            </a:r>
            <a:r>
              <a:rPr lang="en-US" sz="3600" dirty="0" err="1"/>
              <a:t>dụng</a:t>
            </a:r>
            <a:r>
              <a:rPr lang="en-US" sz="3600" dirty="0"/>
              <a:t> </a:t>
            </a:r>
            <a:r>
              <a:rPr lang="en-US" sz="3600" dirty="0" err="1"/>
              <a:t>các</a:t>
            </a:r>
            <a:r>
              <a:rPr lang="en-US" sz="3600" dirty="0"/>
              <a:t> </a:t>
            </a:r>
            <a:r>
              <a:rPr lang="en-US" sz="3600" dirty="0" err="1"/>
              <a:t>thuật</a:t>
            </a:r>
            <a:r>
              <a:rPr lang="en-US" sz="3600" dirty="0"/>
              <a:t> </a:t>
            </a:r>
            <a:r>
              <a:rPr lang="en-US" sz="3600" dirty="0" err="1"/>
              <a:t>toán</a:t>
            </a:r>
            <a:r>
              <a:rPr lang="en-US" sz="3600" dirty="0"/>
              <a:t> </a:t>
            </a:r>
            <a:r>
              <a:rPr lang="en-US" sz="3600" dirty="0" err="1"/>
              <a:t>học</a:t>
            </a:r>
            <a:r>
              <a:rPr lang="en-US" sz="3600" dirty="0"/>
              <a:t> </a:t>
            </a:r>
            <a:r>
              <a:rPr lang="en-US" sz="3600" dirty="0" err="1"/>
              <a:t>sâu</a:t>
            </a:r>
            <a:r>
              <a:rPr lang="en-US" sz="3600" dirty="0"/>
              <a:t> (Deep Learning) </a:t>
            </a:r>
            <a:r>
              <a:rPr lang="en-US" sz="3600" dirty="0" err="1"/>
              <a:t>và</a:t>
            </a:r>
            <a:r>
              <a:rPr lang="en-US" sz="3600" dirty="0"/>
              <a:t> </a:t>
            </a:r>
            <a:r>
              <a:rPr lang="en-US" sz="3600" dirty="0" err="1"/>
              <a:t>các</a:t>
            </a:r>
            <a:r>
              <a:rPr lang="en-US" sz="3600" dirty="0"/>
              <a:t> </a:t>
            </a:r>
            <a:r>
              <a:rPr lang="en-US" sz="3600" dirty="0" err="1"/>
              <a:t>mô</a:t>
            </a:r>
            <a:r>
              <a:rPr lang="en-US" sz="3600" dirty="0"/>
              <a:t> </a:t>
            </a:r>
            <a:r>
              <a:rPr lang="en-US" sz="3600" dirty="0" err="1"/>
              <a:t>hình</a:t>
            </a:r>
            <a:r>
              <a:rPr lang="en-US" sz="3600" dirty="0"/>
              <a:t> </a:t>
            </a:r>
            <a:r>
              <a:rPr lang="en-US" sz="3600" dirty="0" err="1"/>
              <a:t>xử</a:t>
            </a:r>
            <a:r>
              <a:rPr lang="en-US" sz="3600" dirty="0"/>
              <a:t> </a:t>
            </a:r>
            <a:r>
              <a:rPr lang="en-US" sz="3600" dirty="0" err="1"/>
              <a:t>lý</a:t>
            </a:r>
            <a:r>
              <a:rPr lang="en-US" sz="3600" dirty="0"/>
              <a:t> </a:t>
            </a:r>
            <a:r>
              <a:rPr lang="en-US" sz="3600" dirty="0" err="1"/>
              <a:t>ảnh</a:t>
            </a:r>
            <a:r>
              <a:rPr lang="en-US" sz="3600" dirty="0"/>
              <a:t> </a:t>
            </a:r>
            <a:r>
              <a:rPr lang="en-US" sz="3600" dirty="0" err="1"/>
              <a:t>tiên</a:t>
            </a:r>
            <a:r>
              <a:rPr lang="en-US" sz="3600" dirty="0"/>
              <a:t> </a:t>
            </a:r>
            <a:r>
              <a:rPr lang="en-US" sz="3600" dirty="0" err="1"/>
              <a:t>tiến</a:t>
            </a:r>
            <a:r>
              <a:rPr lang="en-US" sz="3600" dirty="0"/>
              <a:t>.</a:t>
            </a:r>
          </a:p>
        </p:txBody>
      </p:sp>
      <p:sp>
        <p:nvSpPr>
          <p:cNvPr id="5" name="TextBox 4">
            <a:extLst>
              <a:ext uri="{FF2B5EF4-FFF2-40B4-BE49-F238E27FC236}">
                <a16:creationId xmlns:a16="http://schemas.microsoft.com/office/drawing/2014/main" id="{8F448BE0-B217-BE97-6D80-D442F255B261}"/>
              </a:ext>
            </a:extLst>
          </p:cNvPr>
          <p:cNvSpPr txBox="1"/>
          <p:nvPr/>
        </p:nvSpPr>
        <p:spPr>
          <a:xfrm>
            <a:off x="455612" y="1676400"/>
            <a:ext cx="2667000" cy="535531"/>
          </a:xfrm>
          <a:prstGeom prst="rect">
            <a:avLst/>
          </a:prstGeom>
          <a:noFill/>
        </p:spPr>
        <p:txBody>
          <a:bodyPr wrap="square" rtlCol="0">
            <a:spAutoFit/>
          </a:bodyPr>
          <a:lstStyle/>
          <a:p>
            <a:pPr marL="457200" indent="-457200">
              <a:lnSpc>
                <a:spcPct val="90000"/>
              </a:lnSpc>
              <a:buFont typeface="Wingdings" panose="05000000000000000000" pitchFamily="2" charset="2"/>
              <a:buChar char="Ø"/>
            </a:pPr>
            <a:r>
              <a:rPr lang="en-US" sz="3200"/>
              <a:t>Bài</a:t>
            </a:r>
            <a:r>
              <a:rPr lang="en-US" sz="2400"/>
              <a:t> </a:t>
            </a:r>
            <a:r>
              <a:rPr lang="en-US" sz="3200"/>
              <a:t>toán:</a:t>
            </a:r>
            <a:endParaRPr lang="en-US" sz="2400"/>
          </a:p>
        </p:txBody>
      </p:sp>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DC07A-9B41-4D95-4A21-A82FA25CF23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EB56D13-1FA0-75DE-7D96-27F21314DE12}"/>
              </a:ext>
            </a:extLst>
          </p:cNvPr>
          <p:cNvSpPr txBox="1"/>
          <p:nvPr/>
        </p:nvSpPr>
        <p:spPr>
          <a:xfrm>
            <a:off x="220819" y="304800"/>
            <a:ext cx="11968006" cy="7017306"/>
          </a:xfrm>
          <a:prstGeom prst="rect">
            <a:avLst/>
          </a:prstGeom>
          <a:noFill/>
        </p:spPr>
        <p:txBody>
          <a:bodyPr wrap="square" rtlCol="0">
            <a:spAutoFit/>
          </a:bodyPr>
          <a:lstStyle/>
          <a:p>
            <a:pPr lvl="0"/>
            <a:r>
              <a:rPr lang="vi-VN" sz="2400" b="1" dirty="0"/>
              <a:t>Phát hiện đối tượng (Object Detection):</a:t>
            </a:r>
            <a:endParaRPr lang="en-US" sz="2400" dirty="0"/>
          </a:p>
          <a:p>
            <a:pPr lvl="1"/>
            <a:r>
              <a:rPr lang="vi-VN" sz="2400" dirty="0"/>
              <a:t>Xác định vị trí (tọa độ) của đối tượng trong ảnh.</a:t>
            </a:r>
            <a:endParaRPr lang="en-US" sz="2400" dirty="0"/>
          </a:p>
          <a:p>
            <a:pPr lvl="1"/>
            <a:r>
              <a:rPr lang="vi-VN" sz="2400" dirty="0"/>
              <a:t>Kết quả đầu ra thường là bounding box và confidence score cho mỗi đối tượng.</a:t>
            </a:r>
            <a:endParaRPr lang="en-US" sz="2400" dirty="0"/>
          </a:p>
          <a:p>
            <a:pPr lvl="0"/>
            <a:r>
              <a:rPr lang="vi-VN" sz="2400" b="1" dirty="0"/>
              <a:t>Phâ loại đối tượng (Object Classification):</a:t>
            </a:r>
            <a:endParaRPr lang="en-US" sz="2400" dirty="0"/>
          </a:p>
          <a:p>
            <a:pPr lvl="1"/>
            <a:r>
              <a:rPr lang="vi-VN" sz="2400" dirty="0"/>
              <a:t>Xác định đối tượng thuộc loại nào (ví dụ: chó, mèo, xe hơi).</a:t>
            </a:r>
            <a:endParaRPr lang="en-US" sz="2400" dirty="0"/>
          </a:p>
          <a:p>
            <a:pPr lvl="0"/>
            <a:r>
              <a:rPr lang="vi-VN" sz="2400" b="1" dirty="0"/>
              <a:t>Tiền xử lý ảnh (Preprocessing):</a:t>
            </a:r>
            <a:endParaRPr lang="en-US" sz="2400" dirty="0"/>
          </a:p>
          <a:p>
            <a:pPr lvl="1"/>
            <a:r>
              <a:rPr lang="vi-VN" sz="2400" dirty="0"/>
              <a:t>Xử lý ảnh đầu vào để cải thiện độ chính xác như giảm nhiễu, thay đổi kích thước ảnh, chuẩn hóa.</a:t>
            </a:r>
            <a:endParaRPr lang="en-US" sz="2400" dirty="0"/>
          </a:p>
          <a:p>
            <a:pPr lvl="0"/>
            <a:r>
              <a:rPr lang="vi-VN" sz="2400" b="1" dirty="0"/>
              <a:t>Hậu xử lý (Postprocessing):</a:t>
            </a:r>
            <a:endParaRPr lang="en-US" sz="2400" dirty="0"/>
          </a:p>
          <a:p>
            <a:pPr lvl="1"/>
            <a:r>
              <a:rPr lang="vi-VN" sz="2400" dirty="0"/>
              <a:t>Loại bỏ các bounding box trùng lặp (Non-Maximum Suppression - NMS).</a:t>
            </a:r>
            <a:endParaRPr lang="en-US" sz="2400" dirty="0"/>
          </a:p>
          <a:p>
            <a:pPr lvl="1"/>
            <a:r>
              <a:rPr lang="vi-VN" sz="2400" dirty="0"/>
              <a:t>Gắn nhãn (label) và hiển thị kết quả lên ảnh.</a:t>
            </a:r>
            <a:endParaRPr lang="en-US" sz="2400" dirty="0"/>
          </a:p>
          <a:p>
            <a:pPr lvl="0"/>
            <a:r>
              <a:rPr lang="vi-VN" sz="2400" b="1" dirty="0"/>
              <a:t>Đánh giá hiệu năng:</a:t>
            </a:r>
            <a:endParaRPr lang="en-US" sz="2400" dirty="0"/>
          </a:p>
          <a:p>
            <a:pPr lvl="1"/>
            <a:r>
              <a:rPr lang="vi-VN" sz="2400" dirty="0"/>
              <a:t>Đánh giá hệ thống qua các chỉ số như </a:t>
            </a:r>
            <a:r>
              <a:rPr lang="vi-VN" sz="2400" b="1" dirty="0"/>
              <a:t>Precision</a:t>
            </a:r>
            <a:r>
              <a:rPr lang="vi-VN" sz="2400" dirty="0"/>
              <a:t>, </a:t>
            </a:r>
            <a:r>
              <a:rPr lang="vi-VN" sz="2400" b="1" dirty="0"/>
              <a:t>Recall</a:t>
            </a:r>
            <a:r>
              <a:rPr lang="vi-VN" sz="2400" dirty="0"/>
              <a:t>, </a:t>
            </a:r>
            <a:r>
              <a:rPr lang="vi-VN" sz="2400" b="1" dirty="0"/>
              <a:t>F1-score</a:t>
            </a:r>
            <a:r>
              <a:rPr lang="vi-VN" sz="2400" dirty="0"/>
              <a:t>, </a:t>
            </a:r>
            <a:r>
              <a:rPr lang="vi-VN" sz="2400" b="1" dirty="0"/>
              <a:t>IoU </a:t>
            </a:r>
            <a:endParaRPr lang="en-US" sz="2400" dirty="0"/>
          </a:p>
          <a:p>
            <a:r>
              <a:rPr lang="vi-VN" sz="2400" b="1" dirty="0"/>
              <a:t>Các yêu cầu chính</a:t>
            </a:r>
            <a:endParaRPr lang="en-US" sz="2400" dirty="0"/>
          </a:p>
          <a:p>
            <a:pPr lvl="0"/>
            <a:r>
              <a:rPr lang="vi-VN" sz="2400" b="1" dirty="0"/>
              <a:t>Tính chính xác:</a:t>
            </a:r>
            <a:r>
              <a:rPr lang="vi-VN" sz="2400" dirty="0"/>
              <a:t> Nhận dạng đúng đối tượng, tránh gán nhãn sai.</a:t>
            </a:r>
            <a:endParaRPr lang="en-US" sz="2400" dirty="0"/>
          </a:p>
          <a:p>
            <a:pPr lvl="0"/>
            <a:r>
              <a:rPr lang="vi-VN" sz="2400" b="1" dirty="0"/>
              <a:t>Độ tổng quát hóa:</a:t>
            </a:r>
            <a:r>
              <a:rPr lang="vi-VN" sz="2400" dirty="0"/>
              <a:t> Hoạt động tốt trên nhiều môi trường và điều kiện ánh sáng khác nhau.</a:t>
            </a:r>
            <a:endParaRPr lang="en-US" sz="2400" dirty="0"/>
          </a:p>
          <a:p>
            <a:r>
              <a:rPr lang="vi-VN" sz="2400" dirty="0"/>
              <a:t> </a:t>
            </a:r>
            <a:endParaRPr lang="en-US" sz="2400" dirty="0"/>
          </a:p>
          <a:p>
            <a:pPr marL="342900" indent="-342900">
              <a:lnSpc>
                <a:spcPct val="90000"/>
              </a:lnSpc>
              <a:buFont typeface="Arial" panose="020B0604020202020204" pitchFamily="34" charset="0"/>
              <a:buChar char="•"/>
            </a:pPr>
            <a:endParaRPr lang="en-US" sz="2000" dirty="0"/>
          </a:p>
        </p:txBody>
      </p:sp>
    </p:spTree>
    <p:extLst>
      <p:ext uri="{BB962C8B-B14F-4D97-AF65-F5344CB8AC3E}">
        <p14:creationId xmlns:p14="http://schemas.microsoft.com/office/powerpoint/2010/main" val="1751165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0993" y="305085"/>
            <a:ext cx="9688410" cy="942654"/>
          </a:xfrm>
        </p:spPr>
        <p:txBody>
          <a:bodyPr>
            <a:normAutofit/>
          </a:bodyPr>
          <a:lstStyle/>
          <a:p>
            <a:pPr algn="ctr">
              <a:lnSpc>
                <a:spcPct val="150000"/>
              </a:lnSpc>
            </a:pPr>
            <a:r>
              <a:rPr lang="en-US" sz="3600" b="1">
                <a:latin typeface="+mn-lt"/>
              </a:rPr>
              <a:t>CÔNG CỤ, NGÔN NGỮ VÀ THƯ VIỆN</a:t>
            </a:r>
          </a:p>
        </p:txBody>
      </p:sp>
      <p:sp>
        <p:nvSpPr>
          <p:cNvPr id="3" name="TextBox 2">
            <a:extLst>
              <a:ext uri="{FF2B5EF4-FFF2-40B4-BE49-F238E27FC236}">
                <a16:creationId xmlns:a16="http://schemas.microsoft.com/office/drawing/2014/main" id="{4EB66B67-D325-F1D7-FF07-62CB14C425BA}"/>
              </a:ext>
            </a:extLst>
          </p:cNvPr>
          <p:cNvSpPr txBox="1"/>
          <p:nvPr/>
        </p:nvSpPr>
        <p:spPr>
          <a:xfrm>
            <a:off x="836612" y="1600200"/>
            <a:ext cx="2743200" cy="754694"/>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sz="3200" b="1"/>
              <a:t>Công cụ</a:t>
            </a:r>
          </a:p>
        </p:txBody>
      </p:sp>
      <p:sp>
        <p:nvSpPr>
          <p:cNvPr id="5" name="TextBox 4">
            <a:extLst>
              <a:ext uri="{FF2B5EF4-FFF2-40B4-BE49-F238E27FC236}">
                <a16:creationId xmlns:a16="http://schemas.microsoft.com/office/drawing/2014/main" id="{5E9745C8-63E3-BC7B-A866-0E8BBF4BD8AC}"/>
              </a:ext>
            </a:extLst>
          </p:cNvPr>
          <p:cNvSpPr txBox="1"/>
          <p:nvPr/>
        </p:nvSpPr>
        <p:spPr>
          <a:xfrm>
            <a:off x="150812" y="2354894"/>
            <a:ext cx="11887200" cy="4384277"/>
          </a:xfrm>
          <a:prstGeom prst="rect">
            <a:avLst/>
          </a:prstGeom>
          <a:noFill/>
        </p:spPr>
        <p:txBody>
          <a:bodyPr wrap="square" rtlCol="0">
            <a:spAutoFit/>
          </a:bodyPr>
          <a:lstStyle/>
          <a:p>
            <a:pPr marL="342900" lvl="0" indent="-342900">
              <a:lnSpc>
                <a:spcPct val="150000"/>
              </a:lnSpc>
              <a:buFont typeface="Arial" panose="020B0604020202020204" pitchFamily="34" charset="0"/>
              <a:buChar char="•"/>
            </a:pPr>
            <a:r>
              <a:rPr lang="en-US" sz="2400" b="1" dirty="0">
                <a:effectLst/>
                <a:ea typeface="Times New Roman" panose="02020603050405020304" pitchFamily="18" charset="0"/>
              </a:rPr>
              <a:t>Visual Studio Code</a:t>
            </a:r>
            <a:r>
              <a:rPr lang="en-US" sz="2400" dirty="0">
                <a:effectLst/>
                <a:ea typeface="Times New Roman" panose="02020603050405020304" pitchFamily="18" charset="0"/>
              </a:rPr>
              <a:t> (</a:t>
            </a:r>
            <a:r>
              <a:rPr lang="en-US" sz="2400" b="1" dirty="0">
                <a:effectLst/>
                <a:ea typeface="Times New Roman" panose="02020603050405020304" pitchFamily="18" charset="0"/>
              </a:rPr>
              <a:t>VS Code</a:t>
            </a:r>
            <a:r>
              <a:rPr lang="en-US" sz="2400" dirty="0">
                <a:effectLst/>
                <a:ea typeface="Times New Roman" panose="02020603050405020304" pitchFamily="18" charset="0"/>
              </a:rPr>
              <a:t>)</a:t>
            </a:r>
            <a:endParaRPr lang="en-US" sz="2400" dirty="0">
              <a:ea typeface="Times New Roman" panose="02020603050405020304" pitchFamily="18" charset="0"/>
            </a:endParaRPr>
          </a:p>
          <a:p>
            <a:pPr marL="342900" indent="-342900">
              <a:lnSpc>
                <a:spcPct val="150000"/>
              </a:lnSpc>
              <a:buFont typeface="Arial" panose="020B0604020202020204" pitchFamily="34" charset="0"/>
              <a:buChar char="•"/>
            </a:pPr>
            <a:r>
              <a:rPr lang="en-US" sz="2400" b="1" dirty="0" err="1" smtClean="0">
                <a:effectLst/>
                <a:ea typeface="Times New Roman" panose="02020603050405020304" pitchFamily="18" charset="0"/>
              </a:rPr>
              <a:t>Ứng</a:t>
            </a:r>
            <a:r>
              <a:rPr lang="en-US" sz="2400" b="1" dirty="0" smtClean="0">
                <a:effectLst/>
                <a:ea typeface="Times New Roman" panose="02020603050405020304" pitchFamily="18" charset="0"/>
              </a:rPr>
              <a:t> </a:t>
            </a:r>
            <a:r>
              <a:rPr lang="en-US" sz="2400" b="1" dirty="0" err="1" smtClean="0">
                <a:effectLst/>
                <a:ea typeface="Times New Roman" panose="02020603050405020304" pitchFamily="18" charset="0"/>
              </a:rPr>
              <a:t>dụng</a:t>
            </a:r>
            <a:r>
              <a:rPr lang="en-US" sz="2400" b="1" dirty="0" smtClean="0">
                <a:effectLst/>
                <a:ea typeface="Times New Roman" panose="02020603050405020304" pitchFamily="18" charset="0"/>
              </a:rPr>
              <a:t> IRION WEBCAM</a:t>
            </a:r>
            <a:endParaRPr lang="en-US" sz="2400" dirty="0">
              <a:effectLst/>
              <a:ea typeface="Times New Roman" panose="02020603050405020304" pitchFamily="18" charset="0"/>
            </a:endParaRPr>
          </a:p>
          <a:p>
            <a:pPr lvl="0">
              <a:lnSpc>
                <a:spcPct val="150000"/>
              </a:lnSpc>
            </a:pPr>
            <a:r>
              <a:rPr lang="en-US" sz="2400" dirty="0" err="1" smtClean="0">
                <a:effectLst/>
                <a:ea typeface="Times New Roman" panose="02020603050405020304" pitchFamily="18" charset="0"/>
              </a:rPr>
              <a:t>Là</a:t>
            </a:r>
            <a:r>
              <a:rPr lang="en-US" sz="2400" dirty="0" smtClean="0">
                <a:effectLst/>
                <a:ea typeface="Times New Roman" panose="02020603050405020304" pitchFamily="18" charset="0"/>
              </a:rPr>
              <a:t> </a:t>
            </a:r>
            <a:r>
              <a:rPr lang="en-US" sz="2400" dirty="0" err="1" smtClean="0">
                <a:effectLst/>
                <a:ea typeface="Times New Roman" panose="02020603050405020304" pitchFamily="18" charset="0"/>
              </a:rPr>
              <a:t>một</a:t>
            </a:r>
            <a:r>
              <a:rPr lang="en-US" sz="2400" dirty="0" smtClean="0">
                <a:effectLst/>
                <a:ea typeface="Times New Roman" panose="02020603050405020304" pitchFamily="18" charset="0"/>
              </a:rPr>
              <a:t> </a:t>
            </a:r>
            <a:r>
              <a:rPr lang="en-US" sz="2400" dirty="0" err="1" smtClean="0">
                <a:effectLst/>
                <a:ea typeface="Times New Roman" panose="02020603050405020304" pitchFamily="18" charset="0"/>
              </a:rPr>
              <a:t>ứng</a:t>
            </a:r>
            <a:r>
              <a:rPr lang="en-US" sz="2400" dirty="0" smtClean="0">
                <a:effectLst/>
                <a:ea typeface="Times New Roman" panose="02020603050405020304" pitchFamily="18" charset="0"/>
              </a:rPr>
              <a:t> </a:t>
            </a:r>
            <a:r>
              <a:rPr lang="en-US" sz="2400" dirty="0" err="1" smtClean="0">
                <a:effectLst/>
                <a:ea typeface="Times New Roman" panose="02020603050405020304" pitchFamily="18" charset="0"/>
              </a:rPr>
              <a:t>dụng</a:t>
            </a:r>
            <a:r>
              <a:rPr lang="en-US" sz="2400" dirty="0" smtClean="0">
                <a:effectLst/>
                <a:ea typeface="Times New Roman" panose="02020603050405020304" pitchFamily="18" charset="0"/>
              </a:rPr>
              <a:t> </a:t>
            </a:r>
            <a:r>
              <a:rPr lang="en-US" sz="2400" dirty="0" err="1" smtClean="0">
                <a:effectLst/>
                <a:ea typeface="Times New Roman" panose="02020603050405020304" pitchFamily="18" charset="0"/>
              </a:rPr>
              <a:t>thay</a:t>
            </a:r>
            <a:r>
              <a:rPr lang="en-US" sz="2400" dirty="0" smtClean="0">
                <a:effectLst/>
                <a:ea typeface="Times New Roman" panose="02020603050405020304" pitchFamily="18" charset="0"/>
              </a:rPr>
              <a:t> </a:t>
            </a:r>
            <a:r>
              <a:rPr lang="en-US" sz="2400" dirty="0" err="1" smtClean="0">
                <a:effectLst/>
                <a:ea typeface="Times New Roman" panose="02020603050405020304" pitchFamily="18" charset="0"/>
              </a:rPr>
              <a:t>cho</a:t>
            </a:r>
            <a:r>
              <a:rPr lang="en-US" sz="2400" dirty="0" smtClean="0">
                <a:effectLst/>
                <a:ea typeface="Times New Roman" panose="02020603050405020304" pitchFamily="18" charset="0"/>
              </a:rPr>
              <a:t> cam </a:t>
            </a:r>
            <a:r>
              <a:rPr lang="en-US" sz="2400" dirty="0" err="1" smtClean="0">
                <a:effectLst/>
                <a:ea typeface="Times New Roman" panose="02020603050405020304" pitchFamily="18" charset="0"/>
              </a:rPr>
              <a:t>của</a:t>
            </a:r>
            <a:r>
              <a:rPr lang="en-US" sz="2400" dirty="0" smtClean="0">
                <a:effectLst/>
                <a:ea typeface="Times New Roman" panose="02020603050405020304" pitchFamily="18" charset="0"/>
              </a:rPr>
              <a:t> </a:t>
            </a:r>
            <a:r>
              <a:rPr lang="en-US" sz="2400" dirty="0" err="1" smtClean="0">
                <a:effectLst/>
                <a:ea typeface="Times New Roman" panose="02020603050405020304" pitchFamily="18" charset="0"/>
              </a:rPr>
              <a:t>máy</a:t>
            </a:r>
            <a:r>
              <a:rPr lang="en-US" sz="2400" dirty="0" smtClean="0">
                <a:effectLst/>
                <a:ea typeface="Times New Roman" panose="02020603050405020304" pitchFamily="18" charset="0"/>
              </a:rPr>
              <a:t> </a:t>
            </a:r>
            <a:r>
              <a:rPr lang="en-US" sz="2400" dirty="0" err="1" smtClean="0">
                <a:effectLst/>
                <a:ea typeface="Times New Roman" panose="02020603050405020304" pitchFamily="18" charset="0"/>
              </a:rPr>
              <a:t>tính</a:t>
            </a:r>
            <a:r>
              <a:rPr lang="en-US" sz="2400" dirty="0" smtClean="0">
                <a:effectLst/>
                <a:ea typeface="Times New Roman" panose="02020603050405020304" pitchFamily="18" charset="0"/>
              </a:rPr>
              <a:t> </a:t>
            </a:r>
            <a:r>
              <a:rPr lang="en-US" sz="2400" dirty="0" err="1" smtClean="0">
                <a:effectLst/>
                <a:ea typeface="Times New Roman" panose="02020603050405020304" pitchFamily="18" charset="0"/>
              </a:rPr>
              <a:t>và</a:t>
            </a:r>
            <a:r>
              <a:rPr lang="en-US" sz="2400" dirty="0" smtClean="0">
                <a:effectLst/>
                <a:ea typeface="Times New Roman" panose="02020603050405020304" pitchFamily="18" charset="0"/>
              </a:rPr>
              <a:t> </a:t>
            </a:r>
            <a:r>
              <a:rPr lang="en-US" sz="2400" dirty="0" err="1" smtClean="0">
                <a:effectLst/>
                <a:ea typeface="Times New Roman" panose="02020603050405020304" pitchFamily="18" charset="0"/>
              </a:rPr>
              <a:t>có</a:t>
            </a:r>
            <a:r>
              <a:rPr lang="en-US" sz="2400" dirty="0" smtClean="0">
                <a:effectLst/>
                <a:ea typeface="Times New Roman" panose="02020603050405020304" pitchFamily="18" charset="0"/>
              </a:rPr>
              <a:t> </a:t>
            </a:r>
            <a:r>
              <a:rPr lang="en-US" sz="2400" dirty="0" err="1" smtClean="0">
                <a:effectLst/>
                <a:ea typeface="Times New Roman" panose="02020603050405020304" pitchFamily="18" charset="0"/>
              </a:rPr>
              <a:t>thể</a:t>
            </a:r>
            <a:r>
              <a:rPr lang="en-US" sz="2400" dirty="0" smtClean="0">
                <a:effectLst/>
                <a:ea typeface="Times New Roman" panose="02020603050405020304" pitchFamily="18" charset="0"/>
              </a:rPr>
              <a:t> </a:t>
            </a:r>
            <a:r>
              <a:rPr lang="en-US" sz="2400" dirty="0" err="1" smtClean="0">
                <a:effectLst/>
                <a:ea typeface="Times New Roman" panose="02020603050405020304" pitchFamily="18" charset="0"/>
              </a:rPr>
              <a:t>kết</a:t>
            </a:r>
            <a:r>
              <a:rPr lang="en-US" sz="2400" dirty="0" smtClean="0">
                <a:effectLst/>
                <a:ea typeface="Times New Roman" panose="02020603050405020304" pitchFamily="18" charset="0"/>
              </a:rPr>
              <a:t> </a:t>
            </a:r>
            <a:r>
              <a:rPr lang="en-US" sz="2400" dirty="0" err="1" smtClean="0">
                <a:effectLst/>
                <a:ea typeface="Times New Roman" panose="02020603050405020304" pitchFamily="18" charset="0"/>
              </a:rPr>
              <a:t>nối</a:t>
            </a:r>
            <a:r>
              <a:rPr lang="en-US" sz="2400" dirty="0" smtClean="0">
                <a:effectLst/>
                <a:ea typeface="Times New Roman" panose="02020603050405020304" pitchFamily="18" charset="0"/>
              </a:rPr>
              <a:t> </a:t>
            </a:r>
            <a:r>
              <a:rPr lang="en-US" sz="2400" dirty="0" err="1" smtClean="0">
                <a:effectLst/>
                <a:ea typeface="Times New Roman" panose="02020603050405020304" pitchFamily="18" charset="0"/>
              </a:rPr>
              <a:t>máy</a:t>
            </a:r>
            <a:r>
              <a:rPr lang="en-US" sz="2400" dirty="0" smtClean="0">
                <a:effectLst/>
                <a:ea typeface="Times New Roman" panose="02020603050405020304" pitchFamily="18" charset="0"/>
              </a:rPr>
              <a:t> </a:t>
            </a:r>
            <a:r>
              <a:rPr lang="en-US" sz="2400" dirty="0" err="1" smtClean="0">
                <a:effectLst/>
                <a:ea typeface="Times New Roman" panose="02020603050405020304" pitchFamily="18" charset="0"/>
              </a:rPr>
              <a:t>tính</a:t>
            </a:r>
            <a:r>
              <a:rPr lang="en-US" sz="2400" dirty="0" smtClean="0">
                <a:effectLst/>
                <a:ea typeface="Times New Roman" panose="02020603050405020304" pitchFamily="18" charset="0"/>
              </a:rPr>
              <a:t> </a:t>
            </a:r>
            <a:r>
              <a:rPr lang="en-US" sz="2400" dirty="0" err="1" smtClean="0">
                <a:effectLst/>
                <a:ea typeface="Times New Roman" panose="02020603050405020304" pitchFamily="18" charset="0"/>
              </a:rPr>
              <a:t>với</a:t>
            </a:r>
            <a:r>
              <a:rPr lang="en-US" sz="2400" dirty="0" smtClean="0">
                <a:effectLst/>
                <a:ea typeface="Times New Roman" panose="02020603050405020304" pitchFamily="18" charset="0"/>
              </a:rPr>
              <a:t> </a:t>
            </a:r>
            <a:r>
              <a:rPr lang="en-US" sz="2400" dirty="0" err="1" smtClean="0">
                <a:effectLst/>
                <a:ea typeface="Times New Roman" panose="02020603050405020304" pitchFamily="18" charset="0"/>
              </a:rPr>
              <a:t>điện</a:t>
            </a:r>
            <a:r>
              <a:rPr lang="en-US" sz="2400" dirty="0" smtClean="0">
                <a:effectLst/>
                <a:ea typeface="Times New Roman" panose="02020603050405020304" pitchFamily="18" charset="0"/>
              </a:rPr>
              <a:t> </a:t>
            </a:r>
            <a:r>
              <a:rPr lang="en-US" sz="2400" dirty="0" err="1" smtClean="0">
                <a:effectLst/>
                <a:ea typeface="Times New Roman" panose="02020603050405020304" pitchFamily="18" charset="0"/>
              </a:rPr>
              <a:t>thoại</a:t>
            </a:r>
            <a:endParaRPr lang="en-US" sz="2400" dirty="0" smtClean="0">
              <a:effectLst/>
              <a:ea typeface="Times New Roman" panose="02020603050405020304" pitchFamily="18" charset="0"/>
            </a:endParaRPr>
          </a:p>
          <a:p>
            <a:pPr marL="342900" lvl="0" indent="-342900">
              <a:lnSpc>
                <a:spcPct val="150000"/>
              </a:lnSpc>
              <a:buFont typeface="Arial" panose="020B0604020202020204" pitchFamily="34" charset="0"/>
              <a:buChar char="•"/>
            </a:pPr>
            <a:r>
              <a:rPr lang="en-US" sz="2400" b="1" dirty="0" smtClean="0"/>
              <a:t>Tesseract OCR</a:t>
            </a:r>
          </a:p>
          <a:p>
            <a:pPr lvl="0">
              <a:lnSpc>
                <a:spcPct val="150000"/>
              </a:lnSpc>
            </a:pPr>
            <a:r>
              <a:rPr lang="vi-VN" sz="2400" dirty="0" smtClean="0">
                <a:latin typeface="Corbel" panose="020B0503020204020204" pitchFamily="34" charset="0"/>
              </a:rPr>
              <a:t>là một công cụ nhận dạng ký tự quang học mã nguồn mở được Google phát triển. Công cụ này có thể chuyển đổi hình ảnh (hoặc tài liệu quét) chứa văn bản thành văn bản số hóa mà máy tính có thể đọc được.</a:t>
            </a:r>
            <a:endParaRPr lang="en-US" sz="2400" dirty="0" smtClean="0">
              <a:effectLst/>
              <a:latin typeface="Corbel" panose="020B0503020204020204" pitchFamily="34" charset="0"/>
              <a:ea typeface="Times New Roman" panose="02020603050405020304" pitchFamily="18" charset="0"/>
            </a:endParaRPr>
          </a:p>
          <a:p>
            <a:pPr lvl="0">
              <a:lnSpc>
                <a:spcPct val="150000"/>
              </a:lnSpc>
            </a:pPr>
            <a:endParaRPr lang="en-US" sz="2000" dirty="0">
              <a:effectLst/>
              <a:ea typeface="Times New Roman" panose="02020603050405020304" pitchFamily="18" charset="0"/>
            </a:endParaRPr>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0412" y="609600"/>
            <a:ext cx="11582400" cy="5638800"/>
          </a:xfrm>
        </p:spPr>
        <p:txBody>
          <a:bodyPr>
            <a:normAutofit/>
          </a:bodyPr>
          <a:lstStyle/>
          <a:p>
            <a:pPr marL="457200" indent="-457200">
              <a:lnSpc>
                <a:spcPct val="150000"/>
              </a:lnSpc>
              <a:buFont typeface="Arial" panose="020B0604020202020204" pitchFamily="34" charset="0"/>
              <a:buChar char="•"/>
            </a:pPr>
            <a:r>
              <a:rPr lang="en-US" sz="2800" b="1" dirty="0" err="1"/>
              <a:t>Ngôn</a:t>
            </a:r>
            <a:r>
              <a:rPr lang="en-US" sz="2800" b="1" dirty="0"/>
              <a:t> </a:t>
            </a:r>
            <a:r>
              <a:rPr lang="en-US" sz="2800" b="1" dirty="0" err="1"/>
              <a:t>ngữ</a:t>
            </a:r>
            <a:r>
              <a:rPr lang="en-US" sz="2800" b="1" dirty="0"/>
              <a:t> </a:t>
            </a:r>
            <a:r>
              <a:rPr lang="en-US" sz="2800" b="1" dirty="0" err="1"/>
              <a:t>lập</a:t>
            </a:r>
            <a:r>
              <a:rPr lang="en-US" sz="2800" b="1" dirty="0"/>
              <a:t> </a:t>
            </a:r>
            <a:r>
              <a:rPr lang="en-US" sz="2800" b="1" dirty="0" err="1"/>
              <a:t>trình</a:t>
            </a:r>
            <a:r>
              <a:rPr lang="en-US" sz="2800" b="1" dirty="0"/>
              <a:t> Python</a:t>
            </a:r>
          </a:p>
          <a:p>
            <a:pPr>
              <a:lnSpc>
                <a:spcPct val="150000"/>
              </a:lnSpc>
            </a:pPr>
            <a:r>
              <a:rPr lang="en-US" sz="2400" dirty="0">
                <a:effectLst/>
                <a:ea typeface="Times New Roman" panose="02020603050405020304" pitchFamily="18" charset="0"/>
              </a:rPr>
              <a:t>   Python </a:t>
            </a:r>
            <a:r>
              <a:rPr lang="en-US" sz="2400" dirty="0" err="1">
                <a:effectLst/>
                <a:ea typeface="Times New Roman" panose="02020603050405020304" pitchFamily="18" charset="0"/>
              </a:rPr>
              <a:t>là</a:t>
            </a:r>
            <a:r>
              <a:rPr lang="en-US" sz="2400" dirty="0">
                <a:effectLst/>
                <a:ea typeface="Times New Roman" panose="02020603050405020304" pitchFamily="18" charset="0"/>
              </a:rPr>
              <a:t> </a:t>
            </a:r>
            <a:r>
              <a:rPr lang="en-US" sz="2400" dirty="0" err="1">
                <a:effectLst/>
                <a:ea typeface="Times New Roman" panose="02020603050405020304" pitchFamily="18" charset="0"/>
              </a:rPr>
              <a:t>một</a:t>
            </a:r>
            <a:r>
              <a:rPr lang="en-US" sz="2400" dirty="0">
                <a:effectLst/>
                <a:ea typeface="Times New Roman" panose="02020603050405020304" pitchFamily="18" charset="0"/>
              </a:rPr>
              <a:t> </a:t>
            </a:r>
            <a:r>
              <a:rPr lang="en-US" sz="2400" dirty="0" err="1">
                <a:effectLst/>
                <a:ea typeface="Times New Roman" panose="02020603050405020304" pitchFamily="18" charset="0"/>
              </a:rPr>
              <a:t>trong</a:t>
            </a:r>
            <a:r>
              <a:rPr lang="en-US" sz="2400" dirty="0">
                <a:effectLst/>
                <a:ea typeface="Times New Roman" panose="02020603050405020304" pitchFamily="18" charset="0"/>
              </a:rPr>
              <a:t> </a:t>
            </a:r>
            <a:r>
              <a:rPr lang="en-US" sz="2400" dirty="0" err="1">
                <a:effectLst/>
                <a:ea typeface="Times New Roman" panose="02020603050405020304" pitchFamily="18" charset="0"/>
              </a:rPr>
              <a:t>những</a:t>
            </a:r>
            <a:r>
              <a:rPr lang="en-US" sz="2400" dirty="0">
                <a:effectLst/>
                <a:ea typeface="Times New Roman" panose="02020603050405020304" pitchFamily="18" charset="0"/>
              </a:rPr>
              <a:t> </a:t>
            </a:r>
            <a:r>
              <a:rPr lang="en-US" sz="2400" dirty="0" err="1">
                <a:effectLst/>
                <a:ea typeface="Times New Roman" panose="02020603050405020304" pitchFamily="18" charset="0"/>
              </a:rPr>
              <a:t>ngôn</a:t>
            </a:r>
            <a:r>
              <a:rPr lang="en-US" sz="2400" dirty="0">
                <a:effectLst/>
                <a:ea typeface="Times New Roman" panose="02020603050405020304" pitchFamily="18" charset="0"/>
              </a:rPr>
              <a:t> </a:t>
            </a:r>
            <a:r>
              <a:rPr lang="en-US" sz="2400" dirty="0" err="1">
                <a:effectLst/>
                <a:ea typeface="Times New Roman" panose="02020603050405020304" pitchFamily="18" charset="0"/>
              </a:rPr>
              <a:t>ngữ</a:t>
            </a:r>
            <a:r>
              <a:rPr lang="en-US" sz="2400" dirty="0">
                <a:effectLst/>
                <a:ea typeface="Times New Roman" panose="02020603050405020304" pitchFamily="18" charset="0"/>
              </a:rPr>
              <a:t> </a:t>
            </a:r>
            <a:r>
              <a:rPr lang="en-US" sz="2400" dirty="0" err="1">
                <a:effectLst/>
                <a:ea typeface="Times New Roman" panose="02020603050405020304" pitchFamily="18" charset="0"/>
              </a:rPr>
              <a:t>phổ</a:t>
            </a:r>
            <a:r>
              <a:rPr lang="en-US" sz="2400" dirty="0">
                <a:effectLst/>
                <a:ea typeface="Times New Roman" panose="02020603050405020304" pitchFamily="18" charset="0"/>
              </a:rPr>
              <a:t> </a:t>
            </a:r>
            <a:r>
              <a:rPr lang="en-US" sz="2400" dirty="0" err="1">
                <a:effectLst/>
                <a:ea typeface="Times New Roman" panose="02020603050405020304" pitchFamily="18" charset="0"/>
              </a:rPr>
              <a:t>biến</a:t>
            </a:r>
            <a:r>
              <a:rPr lang="en-US" sz="2400" dirty="0">
                <a:effectLst/>
                <a:ea typeface="Times New Roman" panose="02020603050405020304" pitchFamily="18" charset="0"/>
              </a:rPr>
              <a:t> </a:t>
            </a:r>
            <a:r>
              <a:rPr lang="en-US" sz="2400" dirty="0" err="1">
                <a:effectLst/>
                <a:ea typeface="Times New Roman" panose="02020603050405020304" pitchFamily="18" charset="0"/>
              </a:rPr>
              <a:t>nhất</a:t>
            </a:r>
            <a:r>
              <a:rPr lang="en-US" sz="2400" dirty="0">
                <a:effectLst/>
                <a:ea typeface="Times New Roman" panose="02020603050405020304" pitchFamily="18" charset="0"/>
              </a:rPr>
              <a:t> </a:t>
            </a:r>
            <a:r>
              <a:rPr lang="en-US" sz="2400" dirty="0" err="1">
                <a:effectLst/>
                <a:ea typeface="Times New Roman" panose="02020603050405020304" pitchFamily="18" charset="0"/>
              </a:rPr>
              <a:t>trong</a:t>
            </a:r>
            <a:r>
              <a:rPr lang="en-US" sz="2400" dirty="0">
                <a:effectLst/>
                <a:ea typeface="Times New Roman" panose="02020603050405020304" pitchFamily="18" charset="0"/>
              </a:rPr>
              <a:t> </a:t>
            </a:r>
            <a:r>
              <a:rPr lang="en-US" sz="2400" dirty="0" err="1">
                <a:effectLst/>
                <a:ea typeface="Times New Roman" panose="02020603050405020304" pitchFamily="18" charset="0"/>
              </a:rPr>
              <a:t>lĩnh</a:t>
            </a:r>
            <a:r>
              <a:rPr lang="en-US" sz="2400" dirty="0">
                <a:effectLst/>
                <a:ea typeface="Times New Roman" panose="02020603050405020304" pitchFamily="18" charset="0"/>
              </a:rPr>
              <a:t> </a:t>
            </a:r>
            <a:r>
              <a:rPr lang="en-US" sz="2400" dirty="0" err="1">
                <a:effectLst/>
                <a:ea typeface="Times New Roman" panose="02020603050405020304" pitchFamily="18" charset="0"/>
              </a:rPr>
              <a:t>vực</a:t>
            </a:r>
            <a:r>
              <a:rPr lang="en-US" sz="2400" dirty="0">
                <a:effectLst/>
                <a:ea typeface="Times New Roman" panose="02020603050405020304" pitchFamily="18" charset="0"/>
              </a:rPr>
              <a:t> </a:t>
            </a:r>
            <a:r>
              <a:rPr lang="en-US" sz="2400" dirty="0" err="1">
                <a:effectLst/>
                <a:ea typeface="Times New Roman" panose="02020603050405020304" pitchFamily="18" charset="0"/>
              </a:rPr>
              <a:t>xử</a:t>
            </a:r>
            <a:r>
              <a:rPr lang="en-US" sz="2400" dirty="0">
                <a:effectLst/>
                <a:ea typeface="Times New Roman" panose="02020603050405020304" pitchFamily="18" charset="0"/>
              </a:rPr>
              <a:t> </a:t>
            </a:r>
            <a:r>
              <a:rPr lang="en-US" sz="2400" dirty="0" err="1">
                <a:effectLst/>
                <a:ea typeface="Times New Roman" panose="02020603050405020304" pitchFamily="18" charset="0"/>
              </a:rPr>
              <a:t>lý</a:t>
            </a:r>
            <a:r>
              <a:rPr lang="en-US" sz="2400" dirty="0">
                <a:effectLst/>
                <a:ea typeface="Times New Roman" panose="02020603050405020304" pitchFamily="18" charset="0"/>
              </a:rPr>
              <a:t> </a:t>
            </a:r>
            <a:r>
              <a:rPr lang="en-US" sz="2400" dirty="0" err="1">
                <a:effectLst/>
                <a:ea typeface="Times New Roman" panose="02020603050405020304" pitchFamily="18" charset="0"/>
              </a:rPr>
              <a:t>ảnh</a:t>
            </a:r>
            <a:r>
              <a:rPr lang="en-US" sz="2400" dirty="0">
                <a:effectLst/>
                <a:ea typeface="Times New Roman" panose="02020603050405020304" pitchFamily="18" charset="0"/>
              </a:rPr>
              <a:t> </a:t>
            </a:r>
            <a:r>
              <a:rPr lang="en-US" sz="2400" dirty="0" err="1">
                <a:effectLst/>
                <a:ea typeface="Times New Roman" panose="02020603050405020304" pitchFamily="18" charset="0"/>
              </a:rPr>
              <a:t>và</a:t>
            </a:r>
            <a:r>
              <a:rPr lang="en-US" sz="2400" dirty="0">
                <a:effectLst/>
                <a:ea typeface="Times New Roman" panose="02020603050405020304" pitchFamily="18" charset="0"/>
              </a:rPr>
              <a:t> </a:t>
            </a:r>
            <a:r>
              <a:rPr lang="en-US" sz="2400" dirty="0" err="1">
                <a:effectLst/>
                <a:ea typeface="Times New Roman" panose="02020603050405020304" pitchFamily="18" charset="0"/>
              </a:rPr>
              <a:t>thị</a:t>
            </a:r>
            <a:r>
              <a:rPr lang="en-US" sz="2400" dirty="0">
                <a:effectLst/>
                <a:ea typeface="Times New Roman" panose="02020603050405020304" pitchFamily="18" charset="0"/>
              </a:rPr>
              <a:t> </a:t>
            </a:r>
            <a:r>
              <a:rPr lang="en-US" sz="2400" dirty="0" err="1">
                <a:effectLst/>
                <a:ea typeface="Times New Roman" panose="02020603050405020304" pitchFamily="18" charset="0"/>
              </a:rPr>
              <a:t>giác</a:t>
            </a:r>
            <a:r>
              <a:rPr lang="en-US" sz="2400" dirty="0">
                <a:effectLst/>
                <a:ea typeface="Times New Roman" panose="02020603050405020304" pitchFamily="18" charset="0"/>
              </a:rPr>
              <a:t> </a:t>
            </a:r>
            <a:r>
              <a:rPr lang="en-US" sz="2400" dirty="0" err="1">
                <a:effectLst/>
                <a:ea typeface="Times New Roman" panose="02020603050405020304" pitchFamily="18" charset="0"/>
              </a:rPr>
              <a:t>máy</a:t>
            </a:r>
            <a:r>
              <a:rPr lang="en-US" sz="2400" dirty="0">
                <a:effectLst/>
                <a:ea typeface="Times New Roman" panose="02020603050405020304" pitchFamily="18" charset="0"/>
              </a:rPr>
              <a:t> </a:t>
            </a:r>
            <a:r>
              <a:rPr lang="en-US" sz="2400" dirty="0" err="1">
                <a:effectLst/>
                <a:ea typeface="Times New Roman" panose="02020603050405020304" pitchFamily="18" charset="0"/>
              </a:rPr>
              <a:t>tính</a:t>
            </a:r>
            <a:r>
              <a:rPr lang="en-US" sz="2400" dirty="0">
                <a:effectLst/>
                <a:ea typeface="Times New Roman" panose="02020603050405020304" pitchFamily="18" charset="0"/>
              </a:rPr>
              <a:t>, </a:t>
            </a:r>
            <a:r>
              <a:rPr lang="en-US" sz="2400" dirty="0" err="1">
                <a:effectLst/>
                <a:ea typeface="Times New Roman" panose="02020603050405020304" pitchFamily="18" charset="0"/>
              </a:rPr>
              <a:t>nhờ</a:t>
            </a:r>
            <a:r>
              <a:rPr lang="en-US" sz="2400" dirty="0">
                <a:effectLst/>
                <a:ea typeface="Times New Roman" panose="02020603050405020304" pitchFamily="18" charset="0"/>
              </a:rPr>
              <a:t> </a:t>
            </a:r>
            <a:r>
              <a:rPr lang="en-US" sz="2400" dirty="0" err="1">
                <a:effectLst/>
                <a:ea typeface="Times New Roman" panose="02020603050405020304" pitchFamily="18" charset="0"/>
              </a:rPr>
              <a:t>vào</a:t>
            </a:r>
            <a:r>
              <a:rPr lang="en-US" sz="2400" dirty="0">
                <a:effectLst/>
                <a:ea typeface="Times New Roman" panose="02020603050405020304" pitchFamily="18" charset="0"/>
              </a:rPr>
              <a:t> </a:t>
            </a:r>
            <a:r>
              <a:rPr lang="en-US" sz="2400" dirty="0" err="1">
                <a:effectLst/>
                <a:ea typeface="Times New Roman" panose="02020603050405020304" pitchFamily="18" charset="0"/>
              </a:rPr>
              <a:t>sự</a:t>
            </a:r>
            <a:r>
              <a:rPr lang="en-US" sz="2400" dirty="0">
                <a:effectLst/>
                <a:ea typeface="Times New Roman" panose="02020603050405020304" pitchFamily="18" charset="0"/>
              </a:rPr>
              <a:t> </a:t>
            </a:r>
            <a:r>
              <a:rPr lang="en-US" sz="2400" dirty="0" err="1">
                <a:effectLst/>
                <a:ea typeface="Times New Roman" panose="02020603050405020304" pitchFamily="18" charset="0"/>
              </a:rPr>
              <a:t>hỗ</a:t>
            </a:r>
            <a:r>
              <a:rPr lang="en-US" sz="2400" dirty="0">
                <a:effectLst/>
                <a:ea typeface="Times New Roman" panose="02020603050405020304" pitchFamily="18" charset="0"/>
              </a:rPr>
              <a:t> </a:t>
            </a:r>
            <a:r>
              <a:rPr lang="en-US" sz="2400" dirty="0" err="1">
                <a:effectLst/>
                <a:ea typeface="Times New Roman" panose="02020603050405020304" pitchFamily="18" charset="0"/>
              </a:rPr>
              <a:t>trợ</a:t>
            </a:r>
            <a:r>
              <a:rPr lang="en-US" sz="2400" dirty="0">
                <a:effectLst/>
                <a:ea typeface="Times New Roman" panose="02020603050405020304" pitchFamily="18" charset="0"/>
              </a:rPr>
              <a:t> </a:t>
            </a:r>
            <a:r>
              <a:rPr lang="en-US" sz="2400" dirty="0" err="1">
                <a:effectLst/>
                <a:ea typeface="Times New Roman" panose="02020603050405020304" pitchFamily="18" charset="0"/>
              </a:rPr>
              <a:t>mạnh</a:t>
            </a:r>
            <a:r>
              <a:rPr lang="en-US" sz="2400" dirty="0">
                <a:effectLst/>
                <a:ea typeface="Times New Roman" panose="02020603050405020304" pitchFamily="18" charset="0"/>
              </a:rPr>
              <a:t> </a:t>
            </a:r>
            <a:r>
              <a:rPr lang="en-US" sz="2400" dirty="0" err="1">
                <a:effectLst/>
                <a:ea typeface="Times New Roman" panose="02020603050405020304" pitchFamily="18" charset="0"/>
              </a:rPr>
              <a:t>mẽ</a:t>
            </a:r>
            <a:r>
              <a:rPr lang="en-US" sz="2400" dirty="0">
                <a:effectLst/>
                <a:ea typeface="Times New Roman" panose="02020603050405020304" pitchFamily="18" charset="0"/>
              </a:rPr>
              <a:t> </a:t>
            </a:r>
            <a:r>
              <a:rPr lang="en-US" sz="2400" dirty="0" err="1">
                <a:effectLst/>
                <a:ea typeface="Times New Roman" panose="02020603050405020304" pitchFamily="18" charset="0"/>
              </a:rPr>
              <a:t>từ</a:t>
            </a:r>
            <a:r>
              <a:rPr lang="en-US" sz="2400" dirty="0">
                <a:effectLst/>
                <a:ea typeface="Times New Roman" panose="02020603050405020304" pitchFamily="18" charset="0"/>
              </a:rPr>
              <a:t> </a:t>
            </a:r>
            <a:r>
              <a:rPr lang="en-US" sz="2400" dirty="0" err="1">
                <a:effectLst/>
                <a:ea typeface="Times New Roman" panose="02020603050405020304" pitchFamily="18" charset="0"/>
              </a:rPr>
              <a:t>các</a:t>
            </a:r>
            <a:r>
              <a:rPr lang="en-US" sz="2400" dirty="0">
                <a:effectLst/>
                <a:ea typeface="Times New Roman" panose="02020603050405020304" pitchFamily="18" charset="0"/>
              </a:rPr>
              <a:t> </a:t>
            </a:r>
            <a:r>
              <a:rPr lang="en-US" sz="2400" dirty="0" err="1">
                <a:effectLst/>
                <a:ea typeface="Times New Roman" panose="02020603050405020304" pitchFamily="18" charset="0"/>
              </a:rPr>
              <a:t>thư</a:t>
            </a:r>
            <a:r>
              <a:rPr lang="en-US" sz="2400" dirty="0">
                <a:effectLst/>
                <a:ea typeface="Times New Roman" panose="02020603050405020304" pitchFamily="18" charset="0"/>
              </a:rPr>
              <a:t> </a:t>
            </a:r>
            <a:r>
              <a:rPr lang="en-US" sz="2400" dirty="0" err="1">
                <a:effectLst/>
                <a:ea typeface="Times New Roman" panose="02020603050405020304" pitchFamily="18" charset="0"/>
              </a:rPr>
              <a:t>viện</a:t>
            </a:r>
            <a:r>
              <a:rPr lang="en-US" sz="2400" dirty="0">
                <a:effectLst/>
                <a:ea typeface="Times New Roman" panose="02020603050405020304" pitchFamily="18" charset="0"/>
              </a:rPr>
              <a:t> </a:t>
            </a:r>
          </a:p>
          <a:p>
            <a:pPr marL="457200" indent="-457200">
              <a:lnSpc>
                <a:spcPct val="150000"/>
              </a:lnSpc>
              <a:buFont typeface="Arial" panose="020B0604020202020204" pitchFamily="34" charset="0"/>
              <a:buChar char="•"/>
            </a:pPr>
            <a:r>
              <a:rPr lang="en-US" sz="2800" b="1" dirty="0" err="1"/>
              <a:t>Thư</a:t>
            </a:r>
            <a:r>
              <a:rPr lang="en-US" sz="2800" b="1" dirty="0"/>
              <a:t> </a:t>
            </a:r>
            <a:r>
              <a:rPr lang="en-US" sz="2800" b="1" dirty="0" err="1"/>
              <a:t>viện</a:t>
            </a:r>
            <a:r>
              <a:rPr lang="en-US" sz="2800" b="1" dirty="0"/>
              <a:t> </a:t>
            </a:r>
            <a:r>
              <a:rPr lang="en-US" sz="2800" b="1" dirty="0" err="1"/>
              <a:t>OpenCV</a:t>
            </a:r>
            <a:endParaRPr lang="en-US" sz="2800" b="1" dirty="0"/>
          </a:p>
          <a:p>
            <a:pPr>
              <a:lnSpc>
                <a:spcPct val="150000"/>
              </a:lnSpc>
            </a:pPr>
            <a:r>
              <a:rPr lang="en-US" sz="2400" dirty="0">
                <a:latin typeface="Corbel" panose="020B0503020204020204" pitchFamily="34" charset="0"/>
              </a:rPr>
              <a:t>   Đ</a:t>
            </a:r>
            <a:r>
              <a:rPr lang="vi-VN" sz="2400" dirty="0">
                <a:latin typeface="Corbel" panose="020B0503020204020204" pitchFamily="34" charset="0"/>
              </a:rPr>
              <a:t>ược sử dụng phổ biến trong xử lý ảnh vì nó cung cấp các công cụ mạnh mẽ và linh hoạt, </a:t>
            </a:r>
            <a:r>
              <a:rPr lang="en-US" sz="2400" dirty="0" err="1">
                <a:latin typeface="Corbel" panose="020B0503020204020204" pitchFamily="34" charset="0"/>
              </a:rPr>
              <a:t>mã</a:t>
            </a:r>
            <a:r>
              <a:rPr lang="en-US" sz="2400" dirty="0">
                <a:latin typeface="Corbel" panose="020B0503020204020204" pitchFamily="34" charset="0"/>
              </a:rPr>
              <a:t> </a:t>
            </a:r>
            <a:r>
              <a:rPr lang="en-US" sz="2400" dirty="0" err="1">
                <a:latin typeface="Corbel" panose="020B0503020204020204" pitchFamily="34" charset="0"/>
              </a:rPr>
              <a:t>nguồn</a:t>
            </a:r>
            <a:r>
              <a:rPr lang="en-US" sz="2400" dirty="0">
                <a:latin typeface="Corbel" panose="020B0503020204020204" pitchFamily="34" charset="0"/>
              </a:rPr>
              <a:t> </a:t>
            </a:r>
            <a:r>
              <a:rPr lang="en-US" sz="2400" dirty="0" err="1">
                <a:latin typeface="Corbel" panose="020B0503020204020204" pitchFamily="34" charset="0"/>
              </a:rPr>
              <a:t>mở</a:t>
            </a:r>
            <a:r>
              <a:rPr lang="en-US" sz="2400" dirty="0">
                <a:latin typeface="Corbel" panose="020B0503020204020204" pitchFamily="34" charset="0"/>
              </a:rPr>
              <a:t> </a:t>
            </a:r>
            <a:r>
              <a:rPr lang="en-US" sz="2400" dirty="0" err="1">
                <a:latin typeface="Corbel" panose="020B0503020204020204" pitchFamily="34" charset="0"/>
              </a:rPr>
              <a:t>tích</a:t>
            </a:r>
            <a:r>
              <a:rPr lang="en-US" sz="2400" dirty="0">
                <a:latin typeface="Corbel" panose="020B0503020204020204" pitchFamily="34" charset="0"/>
              </a:rPr>
              <a:t> </a:t>
            </a:r>
            <a:r>
              <a:rPr lang="en-US" sz="2400" dirty="0" err="1">
                <a:latin typeface="Corbel" panose="020B0503020204020204" pitchFamily="34" charset="0"/>
              </a:rPr>
              <a:t>họp</a:t>
            </a:r>
            <a:r>
              <a:rPr lang="en-US" sz="2400" dirty="0">
                <a:latin typeface="Corbel" panose="020B0503020204020204" pitchFamily="34" charset="0"/>
              </a:rPr>
              <a:t> </a:t>
            </a:r>
            <a:r>
              <a:rPr lang="en-US" sz="2400" dirty="0" err="1">
                <a:latin typeface="Corbel" panose="020B0503020204020204" pitchFamily="34" charset="0"/>
              </a:rPr>
              <a:t>với</a:t>
            </a:r>
            <a:r>
              <a:rPr lang="en-US" sz="2400" dirty="0">
                <a:latin typeface="Corbel" panose="020B0503020204020204" pitchFamily="34" charset="0"/>
              </a:rPr>
              <a:t> Python.</a:t>
            </a:r>
            <a:endParaRPr lang="en-US" sz="2400" dirty="0"/>
          </a:p>
          <a:p>
            <a:pPr marL="457200" indent="-457200">
              <a:lnSpc>
                <a:spcPct val="150000"/>
              </a:lnSpc>
              <a:buFont typeface="Arial" panose="020B0604020202020204" pitchFamily="34" charset="0"/>
              <a:buChar char="•"/>
            </a:pPr>
            <a:r>
              <a:rPr lang="en-US" sz="2800" b="1" dirty="0" err="1">
                <a:effectLst/>
                <a:ea typeface="Times New Roman" panose="02020603050405020304" pitchFamily="18" charset="0"/>
              </a:rPr>
              <a:t>Tkinter</a:t>
            </a:r>
            <a:r>
              <a:rPr lang="en-US" sz="2800" b="1" dirty="0">
                <a:effectLst/>
                <a:ea typeface="Times New Roman" panose="02020603050405020304" pitchFamily="18" charset="0"/>
              </a:rPr>
              <a:t>, </a:t>
            </a:r>
            <a:r>
              <a:rPr lang="en-US" sz="2800" b="1" dirty="0" smtClean="0"/>
              <a:t>Pillow</a:t>
            </a:r>
            <a:r>
              <a:rPr lang="en-US" sz="2800" b="1" dirty="0" smtClean="0">
                <a:effectLst/>
                <a:ea typeface="Times New Roman" panose="02020603050405020304" pitchFamily="18" charset="0"/>
              </a:rPr>
              <a:t>, </a:t>
            </a:r>
            <a:r>
              <a:rPr lang="en-US" sz="2800" b="1" dirty="0" err="1" smtClean="0">
                <a:effectLst/>
                <a:ea typeface="Times New Roman" panose="02020603050405020304" pitchFamily="18" charset="0"/>
              </a:rPr>
              <a:t>Pytesseract</a:t>
            </a:r>
            <a:r>
              <a:rPr lang="en-US" sz="2800" b="1" dirty="0" smtClean="0">
                <a:effectLst/>
                <a:ea typeface="Times New Roman" panose="02020603050405020304" pitchFamily="18" charset="0"/>
              </a:rPr>
              <a:t>, </a:t>
            </a:r>
            <a:r>
              <a:rPr lang="en-US" sz="2800" b="1" dirty="0" err="1" smtClean="0">
                <a:effectLst/>
                <a:ea typeface="Times New Roman" panose="02020603050405020304" pitchFamily="18" charset="0"/>
              </a:rPr>
              <a:t>Openpyxl</a:t>
            </a:r>
            <a:endParaRPr lang="en-US" sz="2800" b="1" dirty="0" smtClean="0">
              <a:effectLst/>
              <a:ea typeface="Times New Roman" panose="02020603050405020304" pitchFamily="18" charset="0"/>
            </a:endParaRPr>
          </a:p>
          <a:p>
            <a:pPr>
              <a:lnSpc>
                <a:spcPct val="150000"/>
              </a:lnSpc>
            </a:pPr>
            <a:r>
              <a:rPr lang="en-US" sz="2400" dirty="0" smtClean="0">
                <a:latin typeface="Corbel" panose="020B0503020204020204" pitchFamily="34" charset="0"/>
              </a:rPr>
              <a:t>  </a:t>
            </a:r>
            <a:r>
              <a:rPr lang="en-US" dirty="0" smtClean="0">
                <a:latin typeface="Corbel" panose="020B0503020204020204" pitchFamily="34" charset="0"/>
              </a:rPr>
              <a:t>L</a:t>
            </a:r>
            <a:r>
              <a:rPr lang="vi-VN" sz="2400" dirty="0" smtClean="0">
                <a:latin typeface="Corbel" panose="020B0503020204020204" pitchFamily="34" charset="0"/>
              </a:rPr>
              <a:t>à những công cụ mạnh mẽ trong Python, thường được kết hợp để xây dựng ứng dụng xử lý ảnh, nhận diện văn bản</a:t>
            </a:r>
            <a:r>
              <a:rPr lang="en-US" sz="2400" dirty="0" smtClean="0">
                <a:latin typeface="Corbel" panose="020B0503020204020204" pitchFamily="34" charset="0"/>
              </a:rPr>
              <a:t>,</a:t>
            </a:r>
            <a:r>
              <a:rPr lang="vi-VN" sz="2400" dirty="0" smtClean="0">
                <a:latin typeface="Corbel" panose="020B0503020204020204" pitchFamily="34" charset="0"/>
              </a:rPr>
              <a:t> quản lý dữ liệu</a:t>
            </a:r>
            <a:r>
              <a:rPr lang="en-US" sz="2400" dirty="0" smtClean="0">
                <a:latin typeface="Corbel" panose="020B0503020204020204" pitchFamily="34" charset="0"/>
              </a:rPr>
              <a:t>.</a:t>
            </a:r>
          </a:p>
          <a:p>
            <a:pPr>
              <a:lnSpc>
                <a:spcPct val="150000"/>
              </a:lnSpc>
            </a:pPr>
            <a:endParaRPr lang="en-US" sz="2400" dirty="0"/>
          </a:p>
          <a:p>
            <a:endParaRPr lang="en-US" dirty="0"/>
          </a:p>
        </p:txBody>
      </p:sp>
      <p:sp>
        <p:nvSpPr>
          <p:cNvPr id="7" name="TextBox 6">
            <a:extLst>
              <a:ext uri="{FF2B5EF4-FFF2-40B4-BE49-F238E27FC236}">
                <a16:creationId xmlns:a16="http://schemas.microsoft.com/office/drawing/2014/main" id="{27952C0E-0E17-E380-B607-337C6A4AAEEC}"/>
              </a:ext>
            </a:extLst>
          </p:cNvPr>
          <p:cNvSpPr txBox="1"/>
          <p:nvPr/>
        </p:nvSpPr>
        <p:spPr>
          <a:xfrm>
            <a:off x="150812" y="0"/>
            <a:ext cx="6092982" cy="754694"/>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3200" b="1"/>
              <a:t>Ngôn ngữ và thư viện</a:t>
            </a:r>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7212" y="175419"/>
            <a:ext cx="9143998" cy="1020762"/>
          </a:xfrm>
        </p:spPr>
        <p:txBody>
          <a:bodyPr>
            <a:normAutofit/>
          </a:bodyPr>
          <a:lstStyle/>
          <a:p>
            <a:pPr>
              <a:lnSpc>
                <a:spcPct val="100000"/>
              </a:lnSpc>
            </a:pPr>
            <a:r>
              <a:rPr lang="en-US" sz="4000" b="1">
                <a:latin typeface="+mn-lt"/>
              </a:rPr>
              <a:t>CÁC CHỨC NĂNG CỦA HỆ THỐNG</a:t>
            </a:r>
          </a:p>
        </p:txBody>
      </p:sp>
      <p:sp>
        <p:nvSpPr>
          <p:cNvPr id="5" name="Content Placeholder 4"/>
          <p:cNvSpPr>
            <a:spLocks noGrp="1"/>
          </p:cNvSpPr>
          <p:nvPr>
            <p:ph sz="half" idx="1"/>
          </p:nvPr>
        </p:nvSpPr>
        <p:spPr>
          <a:xfrm>
            <a:off x="150813" y="1676400"/>
            <a:ext cx="5638799" cy="4495800"/>
          </a:xfrm>
        </p:spPr>
        <p:txBody>
          <a:bodyPr>
            <a:noAutofit/>
          </a:bodyPr>
          <a:lstStyle/>
          <a:p>
            <a:pPr>
              <a:lnSpc>
                <a:spcPct val="100000"/>
              </a:lnSpc>
              <a:spcBef>
                <a:spcPts val="200"/>
              </a:spcBef>
              <a:buFont typeface="Wingdings" panose="05000000000000000000" pitchFamily="2" charset="2"/>
              <a:buChar char="Ø"/>
              <a:tabLst>
                <a:tab pos="629920" algn="l"/>
              </a:tabLst>
            </a:pPr>
            <a:r>
              <a:rPr lang="en-US" sz="2200" b="1" dirty="0" err="1">
                <a:effectLst/>
                <a:ea typeface="Times New Roman" panose="02020603050405020304" pitchFamily="18" charset="0"/>
              </a:rPr>
              <a:t>Chức</a:t>
            </a:r>
            <a:r>
              <a:rPr lang="en-US" sz="2200" b="1" dirty="0">
                <a:effectLst/>
                <a:ea typeface="Times New Roman" panose="02020603050405020304" pitchFamily="18" charset="0"/>
              </a:rPr>
              <a:t> </a:t>
            </a:r>
            <a:r>
              <a:rPr lang="en-US" sz="2200" b="1" dirty="0" err="1">
                <a:effectLst/>
                <a:ea typeface="Times New Roman" panose="02020603050405020304" pitchFamily="18" charset="0"/>
              </a:rPr>
              <a:t>năng</a:t>
            </a:r>
            <a:r>
              <a:rPr lang="en-US" sz="2200" b="1" dirty="0">
                <a:effectLst/>
                <a:ea typeface="Times New Roman" panose="02020603050405020304" pitchFamily="18" charset="0"/>
              </a:rPr>
              <a:t> </a:t>
            </a:r>
            <a:r>
              <a:rPr lang="en-US" sz="2200" b="1" dirty="0" err="1">
                <a:effectLst/>
                <a:ea typeface="Times New Roman" panose="02020603050405020304" pitchFamily="18" charset="0"/>
              </a:rPr>
              <a:t>người</a:t>
            </a:r>
            <a:r>
              <a:rPr lang="en-US" sz="2200" b="1" dirty="0">
                <a:effectLst/>
                <a:ea typeface="Times New Roman" panose="02020603050405020304" pitchFamily="18" charset="0"/>
              </a:rPr>
              <a:t> </a:t>
            </a:r>
            <a:r>
              <a:rPr lang="en-US" sz="2200" b="1" dirty="0" err="1">
                <a:effectLst/>
                <a:ea typeface="Times New Roman" panose="02020603050405020304" pitchFamily="18" charset="0"/>
              </a:rPr>
              <a:t>dùng</a:t>
            </a:r>
            <a:r>
              <a:rPr lang="en-US" sz="2200" b="1" dirty="0">
                <a:effectLst/>
                <a:ea typeface="Times New Roman" panose="02020603050405020304" pitchFamily="18" charset="0"/>
              </a:rPr>
              <a:t>:</a:t>
            </a:r>
            <a:endParaRPr lang="en-US" sz="2200" b="1" dirty="0">
              <a:ea typeface="Times New Roman" panose="02020603050405020304" pitchFamily="18" charset="0"/>
            </a:endParaRPr>
          </a:p>
          <a:p>
            <a:pPr lvl="1">
              <a:lnSpc>
                <a:spcPct val="150000"/>
              </a:lnSpc>
              <a:spcBef>
                <a:spcPts val="200"/>
              </a:spcBef>
              <a:buFont typeface="Arial" panose="020B0604020202020204" pitchFamily="34" charset="0"/>
              <a:buChar char="•"/>
              <a:tabLst>
                <a:tab pos="629920" algn="l"/>
              </a:tabLst>
            </a:pPr>
            <a:r>
              <a:rPr lang="en-US" sz="2200" dirty="0" err="1">
                <a:effectLst/>
                <a:ea typeface="Times New Roman" panose="02020603050405020304" pitchFamily="18" charset="0"/>
              </a:rPr>
              <a:t>Hiển</a:t>
            </a:r>
            <a:r>
              <a:rPr lang="en-US" sz="2200" dirty="0">
                <a:effectLst/>
                <a:ea typeface="Times New Roman" panose="02020603050405020304" pitchFamily="18" charset="0"/>
              </a:rPr>
              <a:t> </a:t>
            </a:r>
            <a:r>
              <a:rPr lang="en-US" sz="2200" dirty="0" err="1">
                <a:effectLst/>
                <a:ea typeface="Times New Roman" panose="02020603050405020304" pitchFamily="18" charset="0"/>
              </a:rPr>
              <a:t>thị</a:t>
            </a:r>
            <a:r>
              <a:rPr lang="en-US" sz="2200" dirty="0">
                <a:effectLst/>
                <a:ea typeface="Times New Roman" panose="02020603050405020304" pitchFamily="18" charset="0"/>
              </a:rPr>
              <a:t> </a:t>
            </a:r>
            <a:r>
              <a:rPr lang="en-US" sz="2200" dirty="0" err="1">
                <a:effectLst/>
                <a:ea typeface="Times New Roman" panose="02020603050405020304" pitchFamily="18" charset="0"/>
              </a:rPr>
              <a:t>hình</a:t>
            </a:r>
            <a:r>
              <a:rPr lang="en-US" sz="2200" dirty="0">
                <a:effectLst/>
                <a:ea typeface="Times New Roman" panose="02020603050405020304" pitchFamily="18" charset="0"/>
              </a:rPr>
              <a:t> </a:t>
            </a:r>
            <a:r>
              <a:rPr lang="en-US" sz="2200" dirty="0" err="1">
                <a:effectLst/>
                <a:ea typeface="Times New Roman" panose="02020603050405020304" pitchFamily="18" charset="0"/>
              </a:rPr>
              <a:t>ảnh</a:t>
            </a:r>
            <a:r>
              <a:rPr lang="en-US" sz="2200" dirty="0">
                <a:effectLst/>
                <a:ea typeface="Times New Roman" panose="02020603050405020304" pitchFamily="18" charset="0"/>
              </a:rPr>
              <a:t> </a:t>
            </a:r>
            <a:r>
              <a:rPr lang="en-US" sz="2200" dirty="0" err="1">
                <a:effectLst/>
                <a:ea typeface="Times New Roman" panose="02020603050405020304" pitchFamily="18" charset="0"/>
              </a:rPr>
              <a:t>từ</a:t>
            </a:r>
            <a:r>
              <a:rPr lang="en-US" sz="2200" dirty="0">
                <a:effectLst/>
                <a:ea typeface="Times New Roman" panose="02020603050405020304" pitchFamily="18" charset="0"/>
              </a:rPr>
              <a:t> camera </a:t>
            </a:r>
            <a:r>
              <a:rPr lang="vi-VN" sz="2200" dirty="0" smtClean="0">
                <a:ea typeface="Times New Roman" panose="02020603050405020304" pitchFamily="18" charset="0"/>
              </a:rPr>
              <a:t>và chụp ảnh </a:t>
            </a:r>
            <a:endParaRPr lang="vi-VN" sz="2200" dirty="0" smtClean="0">
              <a:effectLst/>
              <a:ea typeface="Times New Roman" panose="02020603050405020304" pitchFamily="18" charset="0"/>
            </a:endParaRPr>
          </a:p>
          <a:p>
            <a:pPr lvl="1">
              <a:lnSpc>
                <a:spcPct val="150000"/>
              </a:lnSpc>
              <a:spcBef>
                <a:spcPts val="200"/>
              </a:spcBef>
              <a:buFont typeface="Arial" panose="020B0604020202020204" pitchFamily="34" charset="0"/>
              <a:buChar char="•"/>
              <a:tabLst>
                <a:tab pos="629920" algn="l"/>
              </a:tabLst>
            </a:pPr>
            <a:r>
              <a:rPr lang="vi-VN" sz="2200" dirty="0" smtClean="0">
                <a:ea typeface="Times New Roman" panose="02020603050405020304" pitchFamily="18" charset="0"/>
              </a:rPr>
              <a:t>Tự động học và lưu nhớ ảnh đã chụp</a:t>
            </a:r>
          </a:p>
          <a:p>
            <a:pPr lvl="1">
              <a:lnSpc>
                <a:spcPct val="150000"/>
              </a:lnSpc>
              <a:spcBef>
                <a:spcPts val="200"/>
              </a:spcBef>
              <a:buFont typeface="Arial" panose="020B0604020202020204" pitchFamily="34" charset="0"/>
              <a:buChar char="•"/>
              <a:tabLst>
                <a:tab pos="629920" algn="l"/>
              </a:tabLst>
            </a:pPr>
            <a:r>
              <a:rPr lang="vi-VN" sz="2200" dirty="0">
                <a:effectLst/>
                <a:ea typeface="Times New Roman" panose="02020603050405020304" pitchFamily="18" charset="0"/>
              </a:rPr>
              <a:t> </a:t>
            </a:r>
            <a:r>
              <a:rPr lang="vi-VN" sz="2200" dirty="0" smtClean="0">
                <a:effectLst/>
                <a:ea typeface="Times New Roman" panose="02020603050405020304" pitchFamily="18" charset="0"/>
              </a:rPr>
              <a:t>mở cam nhận dạng người dùng trước đó đã quét và hiện tên</a:t>
            </a:r>
            <a:endParaRPr lang="en-US" sz="2200" dirty="0">
              <a:effectLst/>
              <a:ea typeface="Times New Roman" panose="02020603050405020304" pitchFamily="18" charset="0"/>
            </a:endParaRPr>
          </a:p>
        </p:txBody>
      </p:sp>
      <p:sp>
        <p:nvSpPr>
          <p:cNvPr id="7" name="TextBox 6">
            <a:extLst>
              <a:ext uri="{FF2B5EF4-FFF2-40B4-BE49-F238E27FC236}">
                <a16:creationId xmlns:a16="http://schemas.microsoft.com/office/drawing/2014/main" id="{B6B49CE7-EF29-2C5F-F77F-A96D24CF8628}"/>
              </a:ext>
            </a:extLst>
          </p:cNvPr>
          <p:cNvSpPr txBox="1"/>
          <p:nvPr/>
        </p:nvSpPr>
        <p:spPr>
          <a:xfrm>
            <a:off x="5942012" y="1524000"/>
            <a:ext cx="6096000" cy="3647152"/>
          </a:xfrm>
          <a:prstGeom prst="rect">
            <a:avLst/>
          </a:prstGeom>
          <a:noFill/>
        </p:spPr>
        <p:txBody>
          <a:bodyPr wrap="square" rtlCol="0">
            <a:spAutoFit/>
          </a:bodyPr>
          <a:lstStyle/>
          <a:p>
            <a:pPr marL="342900" indent="-342900">
              <a:lnSpc>
                <a:spcPct val="150000"/>
              </a:lnSpc>
              <a:buFont typeface="Wingdings" panose="05000000000000000000" pitchFamily="2" charset="2"/>
              <a:buChar char="Ø"/>
              <a:tabLst>
                <a:tab pos="629920" algn="l"/>
              </a:tabLst>
            </a:pPr>
            <a:r>
              <a:rPr lang="en-US" sz="2200" b="1" dirty="0" err="1">
                <a:effectLst/>
                <a:ea typeface="Times New Roman" panose="02020603050405020304" pitchFamily="18" charset="0"/>
              </a:rPr>
              <a:t>Chức</a:t>
            </a:r>
            <a:r>
              <a:rPr lang="en-US" sz="2200" b="1" dirty="0">
                <a:effectLst/>
                <a:ea typeface="Times New Roman" panose="02020603050405020304" pitchFamily="18" charset="0"/>
              </a:rPr>
              <a:t> </a:t>
            </a:r>
            <a:r>
              <a:rPr lang="en-US" sz="2200" b="1" dirty="0" err="1">
                <a:effectLst/>
                <a:ea typeface="Times New Roman" panose="02020603050405020304" pitchFamily="18" charset="0"/>
              </a:rPr>
              <a:t>năng</a:t>
            </a:r>
            <a:r>
              <a:rPr lang="en-US" sz="2200" b="1" dirty="0">
                <a:effectLst/>
                <a:ea typeface="Times New Roman" panose="02020603050405020304" pitchFamily="18" charset="0"/>
              </a:rPr>
              <a:t> </a:t>
            </a:r>
            <a:r>
              <a:rPr lang="en-US" sz="2200" b="1" dirty="0" err="1">
                <a:effectLst/>
                <a:ea typeface="Times New Roman" panose="02020603050405020304" pitchFamily="18" charset="0"/>
              </a:rPr>
              <a:t>hệ</a:t>
            </a:r>
            <a:r>
              <a:rPr lang="en-US" sz="2200" b="1" dirty="0">
                <a:effectLst/>
                <a:ea typeface="Times New Roman" panose="02020603050405020304" pitchFamily="18" charset="0"/>
              </a:rPr>
              <a:t> </a:t>
            </a:r>
            <a:r>
              <a:rPr lang="en-US" sz="2200" b="1" dirty="0" err="1">
                <a:effectLst/>
                <a:ea typeface="Times New Roman" panose="02020603050405020304" pitchFamily="18" charset="0"/>
              </a:rPr>
              <a:t>thống</a:t>
            </a:r>
            <a:r>
              <a:rPr lang="en-US" sz="2200" b="1" dirty="0">
                <a:effectLst/>
                <a:ea typeface="Times New Roman" panose="02020603050405020304" pitchFamily="18" charset="0"/>
              </a:rPr>
              <a:t>:</a:t>
            </a:r>
            <a:endParaRPr lang="en-US" sz="2200" dirty="0">
              <a:effectLst/>
              <a:ea typeface="Times New Roman" panose="02020603050405020304" pitchFamily="18" charset="0"/>
            </a:endParaRPr>
          </a:p>
          <a:p>
            <a:pPr marL="342900" lvl="0" indent="-342900">
              <a:lnSpc>
                <a:spcPct val="150000"/>
              </a:lnSpc>
              <a:tabLst>
                <a:tab pos="457200" algn="l"/>
                <a:tab pos="629920" algn="l"/>
              </a:tabLst>
            </a:pPr>
            <a:r>
              <a:rPr lang="en-US" sz="2200" dirty="0" err="1">
                <a:effectLst/>
                <a:ea typeface="Times New Roman" panose="02020603050405020304" pitchFamily="18" charset="0"/>
              </a:rPr>
              <a:t>Xử</a:t>
            </a:r>
            <a:r>
              <a:rPr lang="en-US" sz="2200" dirty="0">
                <a:effectLst/>
                <a:ea typeface="Times New Roman" panose="02020603050405020304" pitchFamily="18" charset="0"/>
              </a:rPr>
              <a:t> </a:t>
            </a:r>
            <a:r>
              <a:rPr lang="en-US" sz="2200" dirty="0" err="1">
                <a:effectLst/>
                <a:ea typeface="Times New Roman" panose="02020603050405020304" pitchFamily="18" charset="0"/>
              </a:rPr>
              <a:t>lý</a:t>
            </a:r>
            <a:r>
              <a:rPr lang="en-US" sz="2200" dirty="0">
                <a:effectLst/>
                <a:ea typeface="Times New Roman" panose="02020603050405020304" pitchFamily="18" charset="0"/>
              </a:rPr>
              <a:t> </a:t>
            </a:r>
            <a:r>
              <a:rPr lang="en-US" sz="2200" dirty="0" err="1">
                <a:effectLst/>
                <a:ea typeface="Times New Roman" panose="02020603050405020304" pitchFamily="18" charset="0"/>
              </a:rPr>
              <a:t>ảnh</a:t>
            </a:r>
            <a:r>
              <a:rPr lang="en-US" sz="2200" dirty="0">
                <a:effectLst/>
                <a:ea typeface="Times New Roman" panose="02020603050405020304" pitchFamily="18" charset="0"/>
              </a:rPr>
              <a:t>:</a:t>
            </a:r>
          </a:p>
          <a:p>
            <a:pPr marL="742950" lvl="1" indent="-285750">
              <a:lnSpc>
                <a:spcPct val="150000"/>
              </a:lnSpc>
              <a:buSzPts val="1000"/>
              <a:buFont typeface="Courier New" panose="02070309020205020404" pitchFamily="49" charset="0"/>
              <a:buChar char="o"/>
              <a:tabLst>
                <a:tab pos="629920" algn="l"/>
                <a:tab pos="914400" algn="l"/>
              </a:tabLst>
            </a:pPr>
            <a:r>
              <a:rPr lang="vi-VN" sz="2200" dirty="0" smtClean="0">
                <a:effectLst/>
                <a:ea typeface="Times New Roman" panose="02020603050405020304" pitchFamily="18" charset="0"/>
                <a:cs typeface="Times New Roman" panose="02020603050405020304" pitchFamily="18" charset="0"/>
              </a:rPr>
              <a:t>Phát hiện </a:t>
            </a:r>
            <a:r>
              <a:rPr lang="en-US" sz="2200" dirty="0" smtClean="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các</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vùng</a:t>
            </a:r>
            <a:r>
              <a:rPr lang="en-US" sz="2200" dirty="0">
                <a:effectLst/>
                <a:ea typeface="Times New Roman" panose="02020603050405020304" pitchFamily="18" charset="0"/>
                <a:cs typeface="Times New Roman" panose="02020603050405020304" pitchFamily="18" charset="0"/>
              </a:rPr>
              <a:t> </a:t>
            </a:r>
            <a:r>
              <a:rPr lang="vi-VN" sz="2200" dirty="0" smtClean="0">
                <a:ea typeface="Times New Roman" panose="02020603050405020304" pitchFamily="18" charset="0"/>
                <a:cs typeface="Times New Roman" panose="02020603050405020304" pitchFamily="18" charset="0"/>
              </a:rPr>
              <a:t>chuyển động</a:t>
            </a:r>
            <a:r>
              <a:rPr lang="en-US" sz="2200" dirty="0" err="1" smtClean="0">
                <a:effectLst/>
                <a:ea typeface="Times New Roman" panose="02020603050405020304" pitchFamily="18" charset="0"/>
                <a:cs typeface="Times New Roman" panose="02020603050405020304" pitchFamily="18" charset="0"/>
              </a:rPr>
              <a:t>từ</a:t>
            </a:r>
            <a:r>
              <a:rPr lang="en-US" sz="2200" dirty="0" smtClean="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ảnh</a:t>
            </a:r>
            <a:r>
              <a:rPr lang="en-US" sz="2200" dirty="0">
                <a:effectLst/>
                <a:ea typeface="Times New Roman" panose="02020603050405020304" pitchFamily="18" charset="0"/>
                <a:cs typeface="Times New Roman" panose="02020603050405020304" pitchFamily="18" charset="0"/>
              </a:rPr>
              <a:t> camera.</a:t>
            </a:r>
          </a:p>
          <a:p>
            <a:pPr marL="742950" lvl="1" indent="-285750">
              <a:lnSpc>
                <a:spcPct val="150000"/>
              </a:lnSpc>
              <a:buSzPts val="1000"/>
              <a:buFont typeface="Courier New" panose="02070309020205020404" pitchFamily="49" charset="0"/>
              <a:buChar char="o"/>
              <a:tabLst>
                <a:tab pos="629920" algn="l"/>
                <a:tab pos="914400" algn="l"/>
              </a:tabLst>
            </a:pPr>
            <a:r>
              <a:rPr lang="en-US" sz="2200" dirty="0" err="1">
                <a:effectLst/>
                <a:ea typeface="Times New Roman" panose="02020603050405020304" pitchFamily="18" charset="0"/>
                <a:cs typeface="Times New Roman" panose="02020603050405020304" pitchFamily="18" charset="0"/>
              </a:rPr>
              <a:t>Chuyển</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đổi</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ảnh</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màu</a:t>
            </a:r>
            <a:r>
              <a:rPr lang="en-US" sz="2200" dirty="0">
                <a:effectLst/>
                <a:ea typeface="Times New Roman" panose="02020603050405020304" pitchFamily="18" charset="0"/>
                <a:cs typeface="Times New Roman" panose="02020603050405020304" pitchFamily="18" charset="0"/>
              </a:rPr>
              <a:t> sang </a:t>
            </a:r>
            <a:r>
              <a:rPr lang="en-US" sz="2200" dirty="0" err="1">
                <a:effectLst/>
                <a:ea typeface="Times New Roman" panose="02020603050405020304" pitchFamily="18" charset="0"/>
                <a:cs typeface="Times New Roman" panose="02020603050405020304" pitchFamily="18" charset="0"/>
              </a:rPr>
              <a:t>ảnh</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xám</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phân</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ngưỡng</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để</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cải</a:t>
            </a:r>
            <a:r>
              <a:rPr lang="en-US" sz="2200" dirty="0">
                <a:effectLst/>
                <a:ea typeface="Times New Roman" panose="02020603050405020304" pitchFamily="18" charset="0"/>
                <a:cs typeface="Times New Roman" panose="02020603050405020304" pitchFamily="18" charset="0"/>
              </a:rPr>
              <a:t> </a:t>
            </a:r>
            <a:r>
              <a:rPr lang="en-US" sz="2200" dirty="0" err="1">
                <a:effectLst/>
                <a:ea typeface="Times New Roman" panose="02020603050405020304" pitchFamily="18" charset="0"/>
                <a:cs typeface="Times New Roman" panose="02020603050405020304" pitchFamily="18" charset="0"/>
              </a:rPr>
              <a:t>thiện</a:t>
            </a:r>
            <a:r>
              <a:rPr lang="en-US" sz="2200" dirty="0">
                <a:effectLst/>
                <a:ea typeface="Times New Roman" panose="02020603050405020304" pitchFamily="18" charset="0"/>
                <a:cs typeface="Times New Roman" panose="02020603050405020304" pitchFamily="18" charset="0"/>
              </a:rPr>
              <a:t> OCR.</a:t>
            </a:r>
          </a:p>
          <a:p>
            <a:pPr marL="342900" lvl="0" indent="-342900">
              <a:lnSpc>
                <a:spcPct val="150000"/>
              </a:lnSpc>
              <a:tabLst>
                <a:tab pos="457200" algn="l"/>
                <a:tab pos="629920" algn="l"/>
              </a:tabLst>
            </a:pPr>
            <a:endParaRPr lang="en-US" sz="2200" dirty="0">
              <a:effectLst/>
              <a:ea typeface="Times New Roman" panose="02020603050405020304" pitchFamily="18" charset="0"/>
            </a:endParaRPr>
          </a:p>
        </p:txBody>
      </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152400"/>
            <a:ext cx="9143998" cy="1219200"/>
          </a:xfrm>
        </p:spPr>
        <p:txBody>
          <a:bodyPr>
            <a:normAutofit/>
          </a:bodyPr>
          <a:lstStyle/>
          <a:p>
            <a:r>
              <a:rPr lang="en-US" sz="3600" b="1"/>
              <a:t>CÁCH THỨC HOẠT ĐỘNG</a:t>
            </a:r>
          </a:p>
        </p:txBody>
      </p:sp>
      <p:sp>
        <p:nvSpPr>
          <p:cNvPr id="5" name="Content Placeholder 4">
            <a:extLst>
              <a:ext uri="{FF2B5EF4-FFF2-40B4-BE49-F238E27FC236}">
                <a16:creationId xmlns:a16="http://schemas.microsoft.com/office/drawing/2014/main" id="{66BA5518-FDCE-45D8-32E6-D88328B68165}"/>
              </a:ext>
            </a:extLst>
          </p:cNvPr>
          <p:cNvSpPr>
            <a:spLocks noGrp="1"/>
          </p:cNvSpPr>
          <p:nvPr>
            <p:ph sz="half" idx="1"/>
          </p:nvPr>
        </p:nvSpPr>
        <p:spPr>
          <a:xfrm>
            <a:off x="912812" y="1668854"/>
            <a:ext cx="10820400" cy="5493945"/>
          </a:xfrm>
        </p:spPr>
        <p:txBody>
          <a:bodyPr>
            <a:normAutofit fontScale="40000" lnSpcReduction="20000"/>
          </a:bodyPr>
          <a:lstStyle/>
          <a:p>
            <a:pPr marL="873252" lvl="2" indent="-342900">
              <a:lnSpc>
                <a:spcPct val="120000"/>
              </a:lnSpc>
              <a:tabLst>
                <a:tab pos="457200" algn="l"/>
                <a:tab pos="629920" algn="l"/>
              </a:tabLst>
            </a:pPr>
            <a:r>
              <a:rPr lang="en-US" sz="7400" dirty="0">
                <a:effectLst/>
                <a:ea typeface="Times New Roman" panose="02020603050405020304" pitchFamily="18" charset="0"/>
              </a:rPr>
              <a:t>Camera </a:t>
            </a:r>
            <a:r>
              <a:rPr lang="en-US" sz="7400" dirty="0" err="1">
                <a:effectLst/>
                <a:ea typeface="Times New Roman" panose="02020603050405020304" pitchFamily="18" charset="0"/>
              </a:rPr>
              <a:t>quét</a:t>
            </a:r>
            <a:r>
              <a:rPr lang="en-US" sz="7400" dirty="0">
                <a:effectLst/>
                <a:ea typeface="Times New Roman" panose="02020603050405020304" pitchFamily="18" charset="0"/>
              </a:rPr>
              <a:t> </a:t>
            </a:r>
            <a:r>
              <a:rPr lang="vi-VN" sz="7400" dirty="0" smtClean="0">
                <a:effectLst/>
                <a:ea typeface="Times New Roman" panose="02020603050405020304" pitchFamily="18" charset="0"/>
              </a:rPr>
              <a:t>ảnh chuyển động và chụp ảnh</a:t>
            </a:r>
          </a:p>
          <a:p>
            <a:pPr marL="873252" lvl="2" indent="-342900">
              <a:lnSpc>
                <a:spcPct val="120000"/>
              </a:lnSpc>
              <a:tabLst>
                <a:tab pos="457200" algn="l"/>
                <a:tab pos="629920" algn="l"/>
              </a:tabLst>
            </a:pPr>
            <a:r>
              <a:rPr lang="en-US" sz="7000" dirty="0" err="1" smtClean="0">
                <a:effectLst/>
                <a:ea typeface="Times New Roman" panose="02020603050405020304" pitchFamily="18" charset="0"/>
              </a:rPr>
              <a:t>Hệ</a:t>
            </a:r>
            <a:r>
              <a:rPr lang="en-US" sz="7000" dirty="0" smtClean="0">
                <a:effectLst/>
                <a:ea typeface="Times New Roman" panose="02020603050405020304" pitchFamily="18" charset="0"/>
              </a:rPr>
              <a:t> </a:t>
            </a:r>
            <a:r>
              <a:rPr lang="en-US" sz="7000" dirty="0" err="1">
                <a:effectLst/>
                <a:ea typeface="Times New Roman" panose="02020603050405020304" pitchFamily="18" charset="0"/>
              </a:rPr>
              <a:t>thống</a:t>
            </a:r>
            <a:r>
              <a:rPr lang="en-US" sz="7000" dirty="0">
                <a:effectLst/>
                <a:ea typeface="Times New Roman" panose="02020603050405020304" pitchFamily="18" charset="0"/>
              </a:rPr>
              <a:t> </a:t>
            </a:r>
            <a:r>
              <a:rPr lang="en-US" sz="7000" dirty="0" err="1">
                <a:effectLst/>
                <a:ea typeface="Times New Roman" panose="02020603050405020304" pitchFamily="18" charset="0"/>
              </a:rPr>
              <a:t>xử</a:t>
            </a:r>
            <a:r>
              <a:rPr lang="en-US" sz="7000" dirty="0">
                <a:effectLst/>
                <a:ea typeface="Times New Roman" panose="02020603050405020304" pitchFamily="18" charset="0"/>
              </a:rPr>
              <a:t> </a:t>
            </a:r>
            <a:r>
              <a:rPr lang="en-US" sz="7000" dirty="0" err="1">
                <a:effectLst/>
                <a:ea typeface="Times New Roman" panose="02020603050405020304" pitchFamily="18" charset="0"/>
              </a:rPr>
              <a:t>lý</a:t>
            </a:r>
            <a:r>
              <a:rPr lang="en-US" sz="7000" dirty="0">
                <a:effectLst/>
                <a:ea typeface="Times New Roman" panose="02020603050405020304" pitchFamily="18" charset="0"/>
              </a:rPr>
              <a:t> </a:t>
            </a:r>
            <a:r>
              <a:rPr lang="en-US" sz="7000" dirty="0" err="1" smtClean="0">
                <a:effectLst/>
                <a:ea typeface="Times New Roman" panose="02020603050405020304" pitchFamily="18" charset="0"/>
              </a:rPr>
              <a:t>ảnh</a:t>
            </a:r>
            <a:r>
              <a:rPr lang="vi-VN" sz="7000" dirty="0" smtClean="0">
                <a:effectLst/>
                <a:ea typeface="Times New Roman" panose="02020603050405020304" pitchFamily="18" charset="0"/>
              </a:rPr>
              <a:t> học </a:t>
            </a:r>
            <a:r>
              <a:rPr lang="en-US" sz="7000" dirty="0" err="1" smtClean="0">
                <a:effectLst/>
                <a:ea typeface="Times New Roman" panose="02020603050405020304" pitchFamily="18" charset="0"/>
              </a:rPr>
              <a:t>từng</a:t>
            </a:r>
            <a:r>
              <a:rPr lang="en-US" sz="7000" dirty="0" smtClean="0">
                <a:effectLst/>
                <a:ea typeface="Times New Roman" panose="02020603050405020304" pitchFamily="18" charset="0"/>
              </a:rPr>
              <a:t> </a:t>
            </a:r>
            <a:r>
              <a:rPr lang="en-US" sz="7000" dirty="0" err="1">
                <a:effectLst/>
                <a:ea typeface="Times New Roman" panose="02020603050405020304" pitchFamily="18" charset="0"/>
              </a:rPr>
              <a:t>vùng</a:t>
            </a:r>
            <a:r>
              <a:rPr lang="en-US" sz="7000" dirty="0">
                <a:effectLst/>
                <a:ea typeface="Times New Roman" panose="02020603050405020304" pitchFamily="18" charset="0"/>
              </a:rPr>
              <a:t> </a:t>
            </a:r>
            <a:r>
              <a:rPr lang="en-US" sz="7000" dirty="0" err="1" smtClean="0">
                <a:effectLst/>
                <a:ea typeface="Times New Roman" panose="02020603050405020304" pitchFamily="18" charset="0"/>
              </a:rPr>
              <a:t>trên</a:t>
            </a:r>
            <a:r>
              <a:rPr lang="en-US" sz="7000" dirty="0" smtClean="0">
                <a:effectLst/>
                <a:ea typeface="Times New Roman" panose="02020603050405020304" pitchFamily="18" charset="0"/>
              </a:rPr>
              <a:t> </a:t>
            </a:r>
            <a:r>
              <a:rPr lang="vi-VN" sz="7000" dirty="0" smtClean="0">
                <a:effectLst/>
                <a:ea typeface="Times New Roman" panose="02020603050405020304" pitchFamily="18" charset="0"/>
              </a:rPr>
              <a:t>ảnh đã chụp</a:t>
            </a:r>
            <a:endParaRPr lang="en-US" sz="7000" dirty="0">
              <a:effectLst/>
              <a:ea typeface="Times New Roman" panose="02020603050405020304" pitchFamily="18" charset="0"/>
            </a:endParaRPr>
          </a:p>
          <a:p>
            <a:pPr marL="873252" lvl="2" indent="-342900">
              <a:lnSpc>
                <a:spcPct val="120000"/>
              </a:lnSpc>
              <a:tabLst>
                <a:tab pos="457200" algn="l"/>
                <a:tab pos="629920" algn="l"/>
              </a:tabLst>
            </a:pPr>
            <a:r>
              <a:rPr lang="en-US" sz="7400" dirty="0" err="1" smtClean="0">
                <a:effectLst/>
                <a:ea typeface="Times New Roman" panose="02020603050405020304" pitchFamily="18" charset="0"/>
              </a:rPr>
              <a:t>Hiển</a:t>
            </a:r>
            <a:r>
              <a:rPr lang="en-US" sz="7400" dirty="0" smtClean="0">
                <a:effectLst/>
                <a:ea typeface="Times New Roman" panose="02020603050405020304" pitchFamily="18" charset="0"/>
              </a:rPr>
              <a:t> </a:t>
            </a:r>
            <a:r>
              <a:rPr lang="en-US" sz="7400" dirty="0" err="1">
                <a:effectLst/>
                <a:ea typeface="Times New Roman" panose="02020603050405020304" pitchFamily="18" charset="0"/>
              </a:rPr>
              <a:t>thị</a:t>
            </a:r>
            <a:r>
              <a:rPr lang="en-US" sz="7400" dirty="0">
                <a:effectLst/>
                <a:ea typeface="Times New Roman" panose="02020603050405020304" pitchFamily="18" charset="0"/>
              </a:rPr>
              <a:t> </a:t>
            </a:r>
            <a:r>
              <a:rPr lang="en-US" sz="7400" dirty="0" err="1">
                <a:effectLst/>
                <a:ea typeface="Times New Roman" panose="02020603050405020304" pitchFamily="18" charset="0"/>
              </a:rPr>
              <a:t>kết</a:t>
            </a:r>
            <a:r>
              <a:rPr lang="en-US" sz="7400" dirty="0">
                <a:effectLst/>
                <a:ea typeface="Times New Roman" panose="02020603050405020304" pitchFamily="18" charset="0"/>
              </a:rPr>
              <a:t> </a:t>
            </a:r>
            <a:r>
              <a:rPr lang="en-US" sz="7400" dirty="0" err="1">
                <a:effectLst/>
                <a:ea typeface="Times New Roman" panose="02020603050405020304" pitchFamily="18" charset="0"/>
              </a:rPr>
              <a:t>quả</a:t>
            </a:r>
            <a:r>
              <a:rPr lang="en-US" sz="7400" dirty="0">
                <a:effectLst/>
                <a:ea typeface="Times New Roman" panose="02020603050405020304" pitchFamily="18" charset="0"/>
              </a:rPr>
              <a:t> </a:t>
            </a:r>
            <a:r>
              <a:rPr lang="en-US" sz="7400" dirty="0" err="1">
                <a:effectLst/>
                <a:ea typeface="Times New Roman" panose="02020603050405020304" pitchFamily="18" charset="0"/>
              </a:rPr>
              <a:t>trên</a:t>
            </a:r>
            <a:r>
              <a:rPr lang="en-US" sz="7400" dirty="0">
                <a:effectLst/>
                <a:ea typeface="Times New Roman" panose="02020603050405020304" pitchFamily="18" charset="0"/>
              </a:rPr>
              <a:t> </a:t>
            </a:r>
            <a:r>
              <a:rPr lang="en-US" sz="7400" dirty="0" err="1">
                <a:effectLst/>
                <a:ea typeface="Times New Roman" panose="02020603050405020304" pitchFamily="18" charset="0"/>
              </a:rPr>
              <a:t>giao</a:t>
            </a:r>
            <a:r>
              <a:rPr lang="en-US" sz="7400" dirty="0">
                <a:effectLst/>
                <a:ea typeface="Times New Roman" panose="02020603050405020304" pitchFamily="18" charset="0"/>
              </a:rPr>
              <a:t> </a:t>
            </a:r>
            <a:r>
              <a:rPr lang="en-US" sz="7400" dirty="0" err="1">
                <a:effectLst/>
                <a:ea typeface="Times New Roman" panose="02020603050405020304" pitchFamily="18" charset="0"/>
              </a:rPr>
              <a:t>diện</a:t>
            </a:r>
            <a:r>
              <a:rPr lang="en-US" sz="7400" dirty="0" smtClean="0">
                <a:effectLst/>
                <a:ea typeface="Times New Roman" panose="02020603050405020304" pitchFamily="18" charset="0"/>
              </a:rPr>
              <a:t>.</a:t>
            </a:r>
            <a:r>
              <a:rPr lang="vi-VN" sz="7400" dirty="0" smtClean="0">
                <a:effectLst/>
                <a:ea typeface="Times New Roman" panose="02020603050405020304" pitchFamily="18" charset="0"/>
              </a:rPr>
              <a:t> Và nhận diện mặt trên hệ thống và hiện tên</a:t>
            </a:r>
            <a:endParaRPr lang="en-US" sz="7400" dirty="0">
              <a:effectLst/>
              <a:ea typeface="Times New Roman" panose="02020603050405020304" pitchFamily="18" charset="0"/>
            </a:endParaRPr>
          </a:p>
          <a:p>
            <a:pPr marL="530352" lvl="2" indent="0">
              <a:lnSpc>
                <a:spcPct val="120000"/>
              </a:lnSpc>
              <a:buNone/>
              <a:tabLst>
                <a:tab pos="457200" algn="l"/>
                <a:tab pos="629920" algn="l"/>
              </a:tabLst>
            </a:pPr>
            <a:endParaRPr lang="en-US" sz="7400" dirty="0">
              <a:effectLst/>
              <a:ea typeface="Times New Roman" panose="02020603050405020304" pitchFamily="18" charset="0"/>
            </a:endParaRPr>
          </a:p>
          <a:p>
            <a:pPr>
              <a:lnSpc>
                <a:spcPct val="120000"/>
              </a:lnSpc>
              <a:buFont typeface="Wingdings" panose="05000000000000000000" pitchFamily="2" charset="2"/>
              <a:buChar char="Ø"/>
              <a:tabLst>
                <a:tab pos="629920" algn="l"/>
              </a:tabLst>
            </a:pPr>
            <a:r>
              <a:rPr lang="en-US" sz="8000" b="1" dirty="0">
                <a:effectLst/>
                <a:ea typeface="Times New Roman" panose="02020603050405020304" pitchFamily="18" charset="0"/>
              </a:rPr>
              <a:t> </a:t>
            </a:r>
            <a:r>
              <a:rPr lang="en-US" sz="8000" b="1" dirty="0" err="1">
                <a:effectLst/>
                <a:ea typeface="Times New Roman" panose="02020603050405020304" pitchFamily="18" charset="0"/>
              </a:rPr>
              <a:t>Mô</a:t>
            </a:r>
            <a:r>
              <a:rPr lang="en-US" sz="8000" b="1" dirty="0">
                <a:effectLst/>
                <a:ea typeface="Times New Roman" panose="02020603050405020304" pitchFamily="18" charset="0"/>
              </a:rPr>
              <a:t> </a:t>
            </a:r>
            <a:r>
              <a:rPr lang="en-US" sz="8000" b="1" dirty="0" err="1">
                <a:effectLst/>
                <a:ea typeface="Times New Roman" panose="02020603050405020304" pitchFamily="18" charset="0"/>
              </a:rPr>
              <a:t>hình</a:t>
            </a:r>
            <a:r>
              <a:rPr lang="en-US" sz="8000" b="1" dirty="0">
                <a:effectLst/>
                <a:ea typeface="Times New Roman" panose="02020603050405020304" pitchFamily="18" charset="0"/>
              </a:rPr>
              <a:t> </a:t>
            </a:r>
            <a:r>
              <a:rPr lang="en-US" sz="8000" b="1" dirty="0" err="1">
                <a:effectLst/>
                <a:ea typeface="Times New Roman" panose="02020603050405020304" pitchFamily="18" charset="0"/>
              </a:rPr>
              <a:t>chức</a:t>
            </a:r>
            <a:r>
              <a:rPr lang="en-US" sz="8000" b="1" dirty="0">
                <a:effectLst/>
                <a:ea typeface="Times New Roman" panose="02020603050405020304" pitchFamily="18" charset="0"/>
              </a:rPr>
              <a:t> </a:t>
            </a:r>
            <a:r>
              <a:rPr lang="en-US" sz="8000" b="1" dirty="0" err="1">
                <a:effectLst/>
                <a:ea typeface="Times New Roman" panose="02020603050405020304" pitchFamily="18" charset="0"/>
              </a:rPr>
              <a:t>năng</a:t>
            </a:r>
            <a:r>
              <a:rPr lang="en-US" sz="8000" b="1" dirty="0">
                <a:effectLst/>
                <a:ea typeface="Times New Roman" panose="02020603050405020304" pitchFamily="18" charset="0"/>
              </a:rPr>
              <a:t>:</a:t>
            </a:r>
            <a:endParaRPr lang="en-US" sz="8000" dirty="0">
              <a:effectLst/>
              <a:ea typeface="Times New Roman" panose="02020603050405020304" pitchFamily="18" charset="0"/>
            </a:endParaRPr>
          </a:p>
          <a:p>
            <a:pPr marL="873252" lvl="2" indent="-342900">
              <a:lnSpc>
                <a:spcPct val="120000"/>
              </a:lnSpc>
              <a:buSzPts val="1000"/>
              <a:buFont typeface="Symbol" panose="05050102010706020507" pitchFamily="18" charset="2"/>
              <a:buChar char=""/>
              <a:tabLst>
                <a:tab pos="457200" algn="l"/>
                <a:tab pos="629920" algn="l"/>
              </a:tabLst>
            </a:pPr>
            <a:r>
              <a:rPr lang="en-US" sz="7400" dirty="0">
                <a:effectLst/>
                <a:ea typeface="Times New Roman" panose="02020603050405020304" pitchFamily="18" charset="0"/>
              </a:rPr>
              <a:t>Input: </a:t>
            </a:r>
            <a:r>
              <a:rPr lang="vi-VN" sz="7400" dirty="0" smtClean="0">
                <a:ea typeface="Times New Roman" panose="02020603050405020304" pitchFamily="18" charset="0"/>
              </a:rPr>
              <a:t>quét ảnh</a:t>
            </a:r>
            <a:r>
              <a:rPr lang="en-US" sz="7400" dirty="0" smtClean="0">
                <a:effectLst/>
                <a:ea typeface="Times New Roman" panose="02020603050405020304" pitchFamily="18" charset="0"/>
              </a:rPr>
              <a:t> </a:t>
            </a:r>
            <a:r>
              <a:rPr lang="en-US" sz="7400" dirty="0" err="1">
                <a:effectLst/>
                <a:ea typeface="Times New Roman" panose="02020603050405020304" pitchFamily="18" charset="0"/>
              </a:rPr>
              <a:t>từ</a:t>
            </a:r>
            <a:r>
              <a:rPr lang="en-US" sz="7400" dirty="0">
                <a:effectLst/>
                <a:ea typeface="Times New Roman" panose="02020603050405020304" pitchFamily="18" charset="0"/>
              </a:rPr>
              <a:t> </a:t>
            </a:r>
            <a:r>
              <a:rPr lang="en-US" sz="7400" dirty="0" smtClean="0">
                <a:effectLst/>
                <a:ea typeface="Times New Roman" panose="02020603050405020304" pitchFamily="18" charset="0"/>
              </a:rPr>
              <a:t>camera.</a:t>
            </a:r>
            <a:r>
              <a:rPr lang="vi-VN" sz="7400" dirty="0" smtClean="0">
                <a:effectLst/>
                <a:ea typeface="Times New Roman" panose="02020603050405020304" pitchFamily="18" charset="0"/>
              </a:rPr>
              <a:t>và phát hiện chuyển động </a:t>
            </a:r>
            <a:endParaRPr lang="en-US" sz="7400" dirty="0">
              <a:effectLst/>
              <a:ea typeface="Times New Roman" panose="02020603050405020304" pitchFamily="18" charset="0"/>
            </a:endParaRPr>
          </a:p>
          <a:p>
            <a:pPr marL="873252" lvl="2" indent="-342900">
              <a:lnSpc>
                <a:spcPct val="120000"/>
              </a:lnSpc>
              <a:buSzPts val="1000"/>
              <a:buFont typeface="Symbol" panose="05050102010706020507" pitchFamily="18" charset="2"/>
              <a:buChar char=""/>
              <a:tabLst>
                <a:tab pos="457200" algn="l"/>
                <a:tab pos="629920" algn="l"/>
              </a:tabLst>
            </a:pPr>
            <a:r>
              <a:rPr lang="en-US" sz="7400" dirty="0">
                <a:effectLst/>
                <a:ea typeface="Times New Roman" panose="02020603050405020304" pitchFamily="18" charset="0"/>
              </a:rPr>
              <a:t>Process: </a:t>
            </a:r>
            <a:r>
              <a:rPr lang="vi-VN" sz="7400" dirty="0" smtClean="0">
                <a:effectLst/>
                <a:ea typeface="Times New Roman" panose="02020603050405020304" pitchFamily="18" charset="0"/>
              </a:rPr>
              <a:t>học và lưu nhớ hình ảnh </a:t>
            </a:r>
          </a:p>
          <a:p>
            <a:pPr marL="873252" lvl="2" indent="-342900">
              <a:lnSpc>
                <a:spcPct val="120000"/>
              </a:lnSpc>
              <a:buSzPts val="1000"/>
              <a:buFont typeface="Symbol" panose="05050102010706020507" pitchFamily="18" charset="2"/>
              <a:buChar char=""/>
              <a:tabLst>
                <a:tab pos="457200" algn="l"/>
                <a:tab pos="629920" algn="l"/>
              </a:tabLst>
            </a:pPr>
            <a:r>
              <a:rPr lang="en-US" sz="7400" dirty="0" smtClean="0">
                <a:effectLst/>
                <a:ea typeface="Times New Roman" panose="02020603050405020304" pitchFamily="18" charset="0"/>
              </a:rPr>
              <a:t>Output:</a:t>
            </a:r>
            <a:r>
              <a:rPr lang="vi-VN" sz="7400" dirty="0" smtClean="0">
                <a:ea typeface="Times New Roman" panose="02020603050405020304" pitchFamily="18" charset="0"/>
              </a:rPr>
              <a:t>phat hiện và nhận dạng các đối tượng đã quét </a:t>
            </a:r>
            <a:endParaRPr lang="en-US" dirty="0"/>
          </a:p>
        </p:txBody>
      </p:sp>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95B4A-E952-7216-6B75-DA49A56208C7}"/>
              </a:ext>
            </a:extLst>
          </p:cNvPr>
          <p:cNvSpPr txBox="1"/>
          <p:nvPr/>
        </p:nvSpPr>
        <p:spPr>
          <a:xfrm>
            <a:off x="3198812" y="2819400"/>
            <a:ext cx="7391400" cy="840230"/>
          </a:xfrm>
          <a:prstGeom prst="rect">
            <a:avLst/>
          </a:prstGeom>
          <a:noFill/>
        </p:spPr>
        <p:txBody>
          <a:bodyPr wrap="square" rtlCol="0">
            <a:spAutoFit/>
          </a:bodyPr>
          <a:lstStyle/>
          <a:p>
            <a:pPr>
              <a:lnSpc>
                <a:spcPct val="90000"/>
              </a:lnSpc>
            </a:pPr>
            <a:r>
              <a:rPr lang="en-US" sz="5400" b="1"/>
              <a:t> CHƯƠNG TRÌNH </a:t>
            </a:r>
          </a:p>
        </p:txBody>
      </p:sp>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XỬ LÝ ẢNH VÀ THỊ GIÁC MÁY TÍNH báo cáo</Template>
  <TotalTime>18</TotalTime>
  <Words>712</Words>
  <Application>Microsoft Office PowerPoint</Application>
  <PresentationFormat>Custom</PresentationFormat>
  <Paragraphs>63</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Consolas</vt:lpstr>
      <vt:lpstr>Corbel</vt:lpstr>
      <vt:lpstr>Courier New</vt:lpstr>
      <vt:lpstr>Paytone One</vt:lpstr>
      <vt:lpstr>Symbol</vt:lpstr>
      <vt:lpstr>Tahoma</vt:lpstr>
      <vt:lpstr>Times New Roman</vt:lpstr>
      <vt:lpstr>Wingdings</vt:lpstr>
      <vt:lpstr>Chalkboard 16x9</vt:lpstr>
      <vt:lpstr>XỬ LÝ ẢNH VÀ THỊ GIÁC MÁY TÍNH </vt:lpstr>
      <vt:lpstr>NỘI DUNG</vt:lpstr>
      <vt:lpstr>TỔNG QUAN ĐỀ TÀI </vt:lpstr>
      <vt:lpstr>PowerPoint Presentation</vt:lpstr>
      <vt:lpstr>CÔNG CỤ, NGÔN NGỮ VÀ THƯ VIỆN</vt:lpstr>
      <vt:lpstr>PowerPoint Presentation</vt:lpstr>
      <vt:lpstr>CÁC CHỨC NĂNG CỦA HỆ THỐNG</vt:lpstr>
      <vt:lpstr>CÁCH THỨC HOẠT ĐỘNG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XỬ LÝ ẢNH VÀ THỊ GIÁC MÁY TÍNH</dc:title>
  <dc:creator>úc Ph</dc:creator>
  <cp:lastModifiedBy>Asus</cp:lastModifiedBy>
  <cp:revision>5</cp:revision>
  <dcterms:created xsi:type="dcterms:W3CDTF">2024-12-06T12:49:47Z</dcterms:created>
  <dcterms:modified xsi:type="dcterms:W3CDTF">2024-12-07T01:18:46Z</dcterms:modified>
</cp:coreProperties>
</file>