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58" r:id="rId9"/>
    <p:sldId id="268" r:id="rId10"/>
    <p:sldId id="261" r:id="rId11"/>
    <p:sldId id="262" r:id="rId12"/>
    <p:sldId id="263" r:id="rId13"/>
    <p:sldId id="269" r:id="rId14"/>
    <p:sldId id="270" r:id="rId15"/>
    <p:sldId id="264" r:id="rId16"/>
    <p:sldId id="271" r:id="rId17"/>
    <p:sldId id="265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Revisiting Deep Learning Models for Tabular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A00E0B-8913-DD0B-6716-B61FD27D8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Multilayer Perceptron (MLP) serves as a simple baseline for tabular data.</a:t>
            </a:r>
          </a:p>
          <a:p>
            <a:r>
              <a:t>Uses layers of fully connected neurons.</a:t>
            </a:r>
          </a:p>
          <a:p>
            <a:r>
              <a:t>Limited performance due to difficulty in capturing complex feature interactions.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E446-B7FE-9E4E-91A6-42C35D3A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55" y="4293042"/>
            <a:ext cx="6901565" cy="29031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 for Tabular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Adaptation of </a:t>
            </a:r>
            <a:r>
              <a:rPr lang="en-US" dirty="0" err="1"/>
              <a:t>ResNet</a:t>
            </a:r>
            <a:r>
              <a:rPr lang="en-US" dirty="0"/>
              <a:t> for tabular tasks.</a:t>
            </a:r>
          </a:p>
          <a:p>
            <a:r>
              <a:rPr lang="en-US" dirty="0"/>
              <a:t>Simplified architecture with residual connections.</a:t>
            </a:r>
          </a:p>
          <a:p>
            <a:r>
              <a:rPr lang="en-US" dirty="0"/>
              <a:t>Strong baseline, outperforming many complex architectures.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998C2-F01F-BAAC-2A60-C400338F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65" y="3880738"/>
            <a:ext cx="4816549" cy="29772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FT-Transformer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Combines a feature tokenizer with a Transformer module.</a:t>
            </a:r>
          </a:p>
          <a:p>
            <a:r>
              <a:rPr dirty="0"/>
              <a:t>Operates on both categorical and numerical features.</a:t>
            </a:r>
          </a:p>
          <a:p>
            <a:r>
              <a:rPr dirty="0"/>
              <a:t>Demonstrates superior performance on diverse 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23D6-B0D2-9144-AD89-F0FFBB72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EE9B-0048-B045-BCBC-14018B8B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FT-Transformer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DDF8-EB19-EF7F-D58A-B77C020D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386" y="3530779"/>
            <a:ext cx="9710386" cy="27442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A5E819-8D9B-4C5F-55A8-49936E55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6887"/>
          </a:xfrm>
        </p:spPr>
        <p:txBody>
          <a:bodyPr>
            <a:normAutofit/>
          </a:bodyPr>
          <a:lstStyle/>
          <a:p>
            <a:r>
              <a:rPr lang="vi-VN" dirty="0"/>
              <a:t>Based on Transformer (Vaswani et al. 2017)</a:t>
            </a:r>
            <a:r>
              <a:rPr dirty="0"/>
              <a:t>.</a:t>
            </a:r>
          </a:p>
          <a:p>
            <a:r>
              <a:rPr lang="vi-VN" dirty="0"/>
              <a:t>May Slow but more accurate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77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CB60F-E857-76E0-3477-3E295846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A8E-9C4E-D1D3-236C-DBFF911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FT-Transformer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0324F-EA23-B7E1-E364-AFA24A65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3" y="1808365"/>
            <a:ext cx="7772400" cy="396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Diverse datasets: Classification, regression tasks.</a:t>
            </a:r>
          </a:p>
          <a:p>
            <a:r>
              <a:t>Uniform training and hyperparameter tuning protocols.</a:t>
            </a:r>
          </a:p>
          <a:p>
            <a:r>
              <a:t>Performance metrics: Accuracy, RMSE, 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3D42A-67E5-881B-E028-438B395B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DEF-5929-D635-7C8B-B6CCA14A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EE40E-7D23-8675-CD08-91A9D2E7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0793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2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4EBB1-C97E-D0B4-5B22-CAFA25D6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629"/>
            <a:ext cx="5188688" cy="48327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9E4E2B-B9DC-B9A5-6DD8-02DADBEB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549" y="2057399"/>
            <a:ext cx="3870251" cy="4525963"/>
          </a:xfrm>
        </p:spPr>
        <p:txBody>
          <a:bodyPr>
            <a:normAutofit/>
          </a:bodyPr>
          <a:lstStyle/>
          <a:p>
            <a:r>
              <a:rPr lang="vi-VN" dirty="0"/>
              <a:t>MLP still good??</a:t>
            </a:r>
            <a:r>
              <a:rPr dirty="0"/>
              <a:t>.</a:t>
            </a:r>
          </a:p>
          <a:p>
            <a:r>
              <a:rPr lang="vi-VN" dirty="0"/>
              <a:t>ResNet is strong baseline</a:t>
            </a:r>
            <a:r>
              <a:rPr dirty="0"/>
              <a:t>.</a:t>
            </a:r>
          </a:p>
          <a:p>
            <a:r>
              <a:rPr lang="vi-VN" dirty="0"/>
              <a:t>TabNet is not good????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381A-83C5-201D-AF63-3DAC7ADE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F9EA-4051-5660-D931-B3D82192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44BC2-0DE0-7A3E-B5CA-41CBBEAC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4" y="2308227"/>
            <a:ext cx="8779391" cy="224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FDCBE-01AC-AF57-C4EE-3E5C2740C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3C7-DE5C-2190-6B64-26D1753D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2162-D0E0-46B5-3DE2-5FAFFCAE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ResNet</a:t>
            </a:r>
            <a:r>
              <a:rPr dirty="0"/>
              <a:t> provides strong baseline performance.</a:t>
            </a:r>
          </a:p>
          <a:p>
            <a:r>
              <a:rPr dirty="0"/>
              <a:t>FT-Transformer is a universal architecture, excelling on most tasks.</a:t>
            </a:r>
          </a:p>
          <a:p>
            <a:r>
              <a:rPr dirty="0"/>
              <a:t>No single model outperforms GBDT consistently.</a:t>
            </a:r>
          </a:p>
        </p:txBody>
      </p:sp>
    </p:spTree>
    <p:extLst>
      <p:ext uri="{BB962C8B-B14F-4D97-AF65-F5344CB8AC3E}">
        <p14:creationId xmlns:p14="http://schemas.microsoft.com/office/powerpoint/2010/main" val="33441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Tabular data is common in industrial applications and ML competitions.</a:t>
            </a:r>
          </a:p>
          <a:p>
            <a:r>
              <a:rPr dirty="0"/>
              <a:t>Neural networks face strong competition from Gradient Boosted Decision Trees (GBDT).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80E10-26B3-E937-5C18-348F9C59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83" y="4217876"/>
            <a:ext cx="3886200" cy="180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C34F5-BE08-1858-30D6-8969EE0D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88" y="4217876"/>
            <a:ext cx="26670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42718-A64F-75D3-F8D5-43DF3D8A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5" y="836723"/>
            <a:ext cx="7138031" cy="2384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5F551-5328-9DD5-BF89-94178EBD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06" y="2766741"/>
            <a:ext cx="4265262" cy="32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320BC-B1B4-5D7E-1E8A-DBFCE060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fer to caption">
            <a:extLst>
              <a:ext uri="{FF2B5EF4-FFF2-40B4-BE49-F238E27FC236}">
                <a16:creationId xmlns:a16="http://schemas.microsoft.com/office/drawing/2014/main" id="{ED9EB480-67E3-1B82-F09B-AECC347C77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092" y="1818167"/>
            <a:ext cx="7210907" cy="44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A203C-5431-AF25-6D08-A9A67686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5" y="980366"/>
            <a:ext cx="8023390" cy="48972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F05086F-D8BE-95EE-01EF-0A6B8611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vi-VN" dirty="0"/>
              <a:t>Binary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87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FE16D-4191-2DD4-8DF7-A017B4F28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fer to caption">
            <a:extLst>
              <a:ext uri="{FF2B5EF4-FFF2-40B4-BE49-F238E27FC236}">
                <a16:creationId xmlns:a16="http://schemas.microsoft.com/office/drawing/2014/main" id="{C3D55F1F-3A21-97C1-2880-B037C2A15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092" y="1818167"/>
            <a:ext cx="7210907" cy="44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5D2C04-C933-764E-9AC3-9B94C46B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vi-VN" dirty="0"/>
              <a:t>Multi-Class Classification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601E1-1C5B-AC0A-D402-C1D0D80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94" y="1417638"/>
            <a:ext cx="7772400" cy="47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4778A-D0E2-53BA-F12D-20645DEA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fer to caption">
            <a:extLst>
              <a:ext uri="{FF2B5EF4-FFF2-40B4-BE49-F238E27FC236}">
                <a16:creationId xmlns:a16="http://schemas.microsoft.com/office/drawing/2014/main" id="{51081871-1F73-77D7-BD55-A9D292AC9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092" y="1818167"/>
            <a:ext cx="7210907" cy="44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15FFCF-530C-8378-C2BF-E198C311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vi-VN" dirty="0"/>
              <a:t>Regression Classification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3B2D6-D624-F245-0A8E-C9A7096A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79" y="1818167"/>
            <a:ext cx="7012172" cy="4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2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86D2-AA82-AFA2-9113-ADF18345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fer to caption">
            <a:extLst>
              <a:ext uri="{FF2B5EF4-FFF2-40B4-BE49-F238E27FC236}">
                <a16:creationId xmlns:a16="http://schemas.microsoft.com/office/drawing/2014/main" id="{1CCD9F86-4D33-D547-1EE7-EF60CBB8B7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092" y="1818167"/>
            <a:ext cx="7210907" cy="440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9863EE-B30C-99AF-86D7-2F8F9E28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vi-VN"/>
              <a:t>All Tasks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7A42D-9D45-67B7-FAEC-843D04E3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63" y="1717101"/>
            <a:ext cx="7210907" cy="44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1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standardized benchmarks for tabular data.</a:t>
            </a:r>
          </a:p>
          <a:p>
            <a:r>
              <a:t>Proposed deep learning models often use different evaluation protocols.</a:t>
            </a:r>
          </a:p>
          <a:p>
            <a:r>
              <a:t>Difficulty in identifying universally effective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B2E9-CAA6-72E3-B6CE-8FF44EC1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DB0D-6E26-50CE-DC1B-3BBACDD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EBB18-A53B-F2E4-1C15-B14DC228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5" y="1134120"/>
            <a:ext cx="5879804" cy="5437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B760-9E7A-2513-D3F4-6D82C074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26" y="2222039"/>
            <a:ext cx="3889537" cy="32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BF804E800014F8661C87135D93D7E" ma:contentTypeVersion="4" ma:contentTypeDescription="Create a new document." ma:contentTypeScope="" ma:versionID="3a4fb369b0f3f26978b211a575aff0fd">
  <xsd:schema xmlns:xsd="http://www.w3.org/2001/XMLSchema" xmlns:xs="http://www.w3.org/2001/XMLSchema" xmlns:p="http://schemas.microsoft.com/office/2006/metadata/properties" xmlns:ns2="5d4dd99e-b139-4ad5-9dbf-fd3a7ea0353f" targetNamespace="http://schemas.microsoft.com/office/2006/metadata/properties" ma:root="true" ma:fieldsID="e68c67555d9031966680762777f3721a" ns2:_="">
    <xsd:import namespace="5d4dd99e-b139-4ad5-9dbf-fd3a7ea035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dd99e-b139-4ad5-9dbf-fd3a7ea035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D69B7B-CC44-4A95-B4BF-AB19CAF30224}"/>
</file>

<file path=customXml/itemProps2.xml><?xml version="1.0" encoding="utf-8"?>
<ds:datastoreItem xmlns:ds="http://schemas.openxmlformats.org/officeDocument/2006/customXml" ds:itemID="{54E4DA59-9DAC-41E5-BBB2-F5ECAC1BB879}"/>
</file>

<file path=customXml/itemProps3.xml><?xml version="1.0" encoding="utf-8"?>
<ds:datastoreItem xmlns:ds="http://schemas.openxmlformats.org/officeDocument/2006/customXml" ds:itemID="{9D92D5CE-DCAD-4791-A55F-AA88EF4D123A}"/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247</Words>
  <Application>Microsoft Macintosh PowerPoint</Application>
  <PresentationFormat>On-screen Show (4:3)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Revisiting Deep Learning Models for Tabular Data</vt:lpstr>
      <vt:lpstr>Context</vt:lpstr>
      <vt:lpstr>PowerPoint Presentation</vt:lpstr>
      <vt:lpstr>Binary Classification</vt:lpstr>
      <vt:lpstr>Multi-Class Classification</vt:lpstr>
      <vt:lpstr>Regression Classification</vt:lpstr>
      <vt:lpstr>All Tasks</vt:lpstr>
      <vt:lpstr>Problem</vt:lpstr>
      <vt:lpstr>Models</vt:lpstr>
      <vt:lpstr>MLP Architecture</vt:lpstr>
      <vt:lpstr>ResNet for Tabular Data</vt:lpstr>
      <vt:lpstr>FT-Transformer</vt:lpstr>
      <vt:lpstr>FT-Transformer</vt:lpstr>
      <vt:lpstr>FT-Transformer</vt:lpstr>
      <vt:lpstr>Evaluation Setup</vt:lpstr>
      <vt:lpstr>Evaluation Setup</vt:lpstr>
      <vt:lpstr>Results and Findings</vt:lpstr>
      <vt:lpstr>Results and Findings</vt:lpstr>
      <vt:lpstr>Results and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Lê Kim Hùng</cp:lastModifiedBy>
  <cp:revision>3</cp:revision>
  <dcterms:created xsi:type="dcterms:W3CDTF">2013-01-27T09:14:16Z</dcterms:created>
  <dcterms:modified xsi:type="dcterms:W3CDTF">2025-01-03T08:47:05Z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0x010100BDABF804E800014F8661C87135D93D7E</vt:lpwstr>
  </property>
</Properties>
</file>