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96" r:id="rId7"/>
    <p:sldId id="297" r:id="rId8"/>
    <p:sldId id="281" r:id="rId9"/>
    <p:sldId id="273" r:id="rId10"/>
    <p:sldId id="299" r:id="rId11"/>
    <p:sldId id="262" r:id="rId12"/>
    <p:sldId id="300" r:id="rId13"/>
    <p:sldId id="301" r:id="rId1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Comic Sans MS" panose="030F0702030302020204" pitchFamily="66" charset="0"/>
      <p:regular r:id="rId20"/>
      <p:bold r:id="rId21"/>
      <p:italic r:id="rId22"/>
      <p:boldItalic r:id="rId23"/>
    </p:embeddedFont>
    <p:embeddedFont>
      <p:font typeface="Red Hat Display" panose="020B0604020202020204" charset="0"/>
      <p:regular r:id="rId24"/>
    </p:embeddedFont>
    <p:embeddedFont>
      <p:font typeface="Yu Gothic UI Semibold" panose="020B0700000000000000" pitchFamily="34" charset="-128"/>
      <p:bold r:id="rId25"/>
    </p:embeddedFont>
    <p:embeddedFont>
      <p:font typeface="Red Hat Text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254825" y="626250"/>
            <a:ext cx="3366900" cy="3891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207975" y="1510600"/>
            <a:ext cx="4047900" cy="212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background">
  <p:cSld name="BLANK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 rot="5400000">
            <a:off x="163900" y="2091300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8900044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5400000">
            <a:off x="260250" y="1428700"/>
            <a:ext cx="1750800" cy="22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475275" y="2003875"/>
            <a:ext cx="5813400" cy="66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475275" y="2769050"/>
            <a:ext cx="5813400" cy="37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4091600" y="3948600"/>
            <a:ext cx="960900" cy="1194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 rot="10800000">
            <a:off x="4091600" y="0"/>
            <a:ext cx="960900" cy="1194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441500" y="1194900"/>
            <a:ext cx="6261300" cy="27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 panose="02010503040201060303"/>
              <a:buChar char="●"/>
              <a:defRPr sz="3000" b="1">
                <a:solidFill>
                  <a:schemeClr val="accent5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1pPr>
            <a:lvl2pPr marL="914400" lvl="1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 panose="02010503040201060303"/>
              <a:buChar char="○"/>
              <a:defRPr sz="3000" b="1">
                <a:solidFill>
                  <a:schemeClr val="accent5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2pPr>
            <a:lvl3pPr marL="1371600" lvl="2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 panose="02010503040201060303"/>
              <a:buChar char="■"/>
              <a:defRPr sz="3000" b="1">
                <a:solidFill>
                  <a:schemeClr val="accent5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3pPr>
            <a:lvl4pPr marL="1828800" lvl="3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 panose="02010503040201060303"/>
              <a:buChar char="●"/>
              <a:defRPr sz="3000" b="1">
                <a:solidFill>
                  <a:schemeClr val="accent5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4pPr>
            <a:lvl5pPr marL="2286000" lvl="4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 panose="02010503040201060303"/>
              <a:buChar char="○"/>
              <a:defRPr sz="3000" b="1">
                <a:solidFill>
                  <a:schemeClr val="accent5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5pPr>
            <a:lvl6pPr marL="2743200" lvl="5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 panose="02010503040201060303"/>
              <a:buChar char="■"/>
              <a:defRPr sz="3000" b="1">
                <a:solidFill>
                  <a:schemeClr val="accent5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6pPr>
            <a:lvl7pPr marL="3200400" lvl="6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 panose="02010503040201060303"/>
              <a:buChar char="●"/>
              <a:defRPr sz="3000" b="1">
                <a:solidFill>
                  <a:schemeClr val="accent5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7pPr>
            <a:lvl8pPr marL="3657600" lvl="7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 panose="02010503040201060303"/>
              <a:buChar char="○"/>
              <a:defRPr sz="3000" b="1">
                <a:solidFill>
                  <a:schemeClr val="accent5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8pPr>
            <a:lvl9pPr marL="4114800" lvl="8" indent="-419100" algn="ctr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Red Hat Display" panose="02010503040201060303"/>
              <a:buChar char="■"/>
              <a:defRPr sz="3000" b="1">
                <a:solidFill>
                  <a:schemeClr val="accent5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3593400" y="40520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accent4"/>
                </a:solidFill>
              </a:rPr>
              <a:t>“</a:t>
            </a:r>
            <a:endParaRPr sz="9600">
              <a:solidFill>
                <a:schemeClr val="accent4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4091600" y="4717600"/>
            <a:ext cx="960900" cy="4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390035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accent4"/>
                </a:solidFill>
              </a:rPr>
              <a:t>”</a:t>
            </a:r>
            <a:endParaRPr sz="9600">
              <a:solidFill>
                <a:schemeClr val="accent4"/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044350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884415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" name="Google Shape;41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044446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525597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006748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4255350" y="4182650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4" name="Google Shape;54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855300" y="3872900"/>
            <a:ext cx="7433400" cy="28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4255350" y="4717625"/>
            <a:ext cx="633300" cy="4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 background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 rot="5400000">
            <a:off x="163900" y="2091300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 panose="02010503040201060303"/>
              <a:buNone/>
              <a:defRPr sz="3200" b="1">
                <a:solidFill>
                  <a:schemeClr val="accent4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 panose="02010503040201060303"/>
              <a:buNone/>
              <a:defRPr sz="3200" b="1">
                <a:solidFill>
                  <a:schemeClr val="accent4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 panose="02010503040201060303"/>
              <a:buNone/>
              <a:defRPr sz="3200" b="1">
                <a:solidFill>
                  <a:schemeClr val="accent4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 panose="02010503040201060303"/>
              <a:buNone/>
              <a:defRPr sz="3200" b="1">
                <a:solidFill>
                  <a:schemeClr val="accent4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 panose="02010503040201060303"/>
              <a:buNone/>
              <a:defRPr sz="3200" b="1">
                <a:solidFill>
                  <a:schemeClr val="accent4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 panose="02010503040201060303"/>
              <a:buNone/>
              <a:defRPr sz="3200" b="1">
                <a:solidFill>
                  <a:schemeClr val="accent4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 panose="02010503040201060303"/>
              <a:buNone/>
              <a:defRPr sz="3200" b="1">
                <a:solidFill>
                  <a:schemeClr val="accent4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 panose="02010503040201060303"/>
              <a:buNone/>
              <a:defRPr sz="3200" b="1">
                <a:solidFill>
                  <a:schemeClr val="accent4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 panose="02010503040201060303"/>
              <a:buNone/>
              <a:defRPr sz="3200" b="1">
                <a:solidFill>
                  <a:schemeClr val="accent4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 panose="02010503040201060303"/>
              <a:buChar char="●"/>
              <a:defRPr sz="2400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 panose="02010503040201060303"/>
              <a:buChar char="○"/>
              <a:defRPr sz="2400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 panose="02010503040201060303"/>
              <a:buChar char="■"/>
              <a:defRPr sz="2400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 panose="02010503040201060303"/>
              <a:buChar char="●"/>
              <a:defRPr sz="2400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 panose="02010503040201060303"/>
              <a:buChar char="○"/>
              <a:defRPr sz="2400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 panose="02010503040201060303"/>
              <a:buChar char="■"/>
              <a:defRPr sz="2400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 panose="02010503040201060303"/>
              <a:buChar char="●"/>
              <a:defRPr sz="2400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 panose="02010503040201060303"/>
              <a:buChar char="○"/>
              <a:defRPr sz="2400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Red Hat Text" panose="02010503040201060303"/>
              <a:buChar char="■"/>
              <a:defRPr sz="2400">
                <a:solidFill>
                  <a:schemeClr val="dk1"/>
                </a:solidFill>
                <a:latin typeface="Red Hat Text" panose="02010503040201060303"/>
                <a:ea typeface="Red Hat Text" panose="02010503040201060303"/>
                <a:cs typeface="Red Hat Text" panose="02010503040201060303"/>
                <a:sym typeface="Red Hat Text" panose="02010503040201060303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dk2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1pPr>
            <a:lvl2pPr lvl="1" algn="ctr" rtl="0">
              <a:buNone/>
              <a:defRPr sz="1300" b="1">
                <a:solidFill>
                  <a:schemeClr val="dk2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2pPr>
            <a:lvl3pPr lvl="2" algn="ctr" rtl="0">
              <a:buNone/>
              <a:defRPr sz="1300" b="1">
                <a:solidFill>
                  <a:schemeClr val="dk2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3pPr>
            <a:lvl4pPr lvl="3" algn="ctr" rtl="0">
              <a:buNone/>
              <a:defRPr sz="1300" b="1">
                <a:solidFill>
                  <a:schemeClr val="dk2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4pPr>
            <a:lvl5pPr lvl="4" algn="ctr" rtl="0">
              <a:buNone/>
              <a:defRPr sz="1300" b="1">
                <a:solidFill>
                  <a:schemeClr val="dk2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5pPr>
            <a:lvl6pPr lvl="5" algn="ctr" rtl="0">
              <a:buNone/>
              <a:defRPr sz="1300" b="1">
                <a:solidFill>
                  <a:schemeClr val="dk2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6pPr>
            <a:lvl7pPr lvl="6" algn="ctr" rtl="0">
              <a:buNone/>
              <a:defRPr sz="1300" b="1">
                <a:solidFill>
                  <a:schemeClr val="dk2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7pPr>
            <a:lvl8pPr lvl="7" algn="ctr" rtl="0">
              <a:buNone/>
              <a:defRPr sz="1300" b="1">
                <a:solidFill>
                  <a:schemeClr val="dk2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8pPr>
            <a:lvl9pPr lvl="8" algn="ctr" rtl="0">
              <a:buNone/>
              <a:defRPr sz="1300" b="1">
                <a:solidFill>
                  <a:schemeClr val="dk2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3636645" y="339725"/>
            <a:ext cx="5071745" cy="212217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8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KIỂM THỬ</a:t>
            </a:r>
          </a:p>
        </p:txBody>
      </p:sp>
      <p:grpSp>
        <p:nvGrpSpPr>
          <p:cNvPr id="70" name="Google Shape;70;p12"/>
          <p:cNvGrpSpPr/>
          <p:nvPr/>
        </p:nvGrpSpPr>
        <p:grpSpPr>
          <a:xfrm>
            <a:off x="847749" y="1886025"/>
            <a:ext cx="2480267" cy="1371342"/>
            <a:chOff x="1183947" y="2091916"/>
            <a:chExt cx="2950943" cy="1631579"/>
          </a:xfrm>
        </p:grpSpPr>
        <p:sp>
          <p:nvSpPr>
            <p:cNvPr id="71" name="Google Shape;71;p12"/>
            <p:cNvSpPr/>
            <p:nvPr/>
          </p:nvSpPr>
          <p:spPr>
            <a:xfrm>
              <a:off x="1746983" y="2125896"/>
              <a:ext cx="1516263" cy="1034563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3157983" y="2091916"/>
              <a:ext cx="413881" cy="1068542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1183947" y="2597299"/>
              <a:ext cx="1126196" cy="1126196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3008694" y="2597299"/>
              <a:ext cx="1126196" cy="1126196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1987766" y="2091916"/>
              <a:ext cx="481840" cy="40803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3466587" y="3055194"/>
              <a:ext cx="207080" cy="207080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1645182" y="3055194"/>
              <a:ext cx="207080" cy="207080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4023360" y="1885950"/>
            <a:ext cx="45389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mic Sans MS" panose="030F0702030302020204" charset="0"/>
                <a:cs typeface="Comic Sans MS" panose="030F0702030302020204" charset="0"/>
              </a:rPr>
              <a:t>Giảng viên: Phạm Tùng Dương</a:t>
            </a:r>
          </a:p>
          <a:p>
            <a:r>
              <a:rPr lang="en-US" sz="2400">
                <a:latin typeface="Comic Sans MS" panose="030F0702030302020204" charset="0"/>
                <a:cs typeface="Comic Sans MS" panose="030F0702030302020204" charset="0"/>
              </a:rPr>
              <a:t>Chủ đề: Web Thực Phẩm</a:t>
            </a:r>
          </a:p>
          <a:p>
            <a:r>
              <a:rPr lang="en-US" sz="2400">
                <a:latin typeface="Comic Sans MS" panose="030F0702030302020204" charset="0"/>
                <a:cs typeface="Comic Sans MS" panose="030F0702030302020204" charset="0"/>
              </a:rPr>
              <a:t>Nhóm 2: </a:t>
            </a:r>
          </a:p>
          <a:p>
            <a:pPr algn="ctr"/>
            <a:r>
              <a:rPr lang="en-US" sz="2400">
                <a:latin typeface="Comic Sans MS" panose="030F0702030302020204" charset="0"/>
                <a:cs typeface="Comic Sans MS" panose="030F0702030302020204" charset="0"/>
              </a:rPr>
              <a:t>Lê Chử Hữu Hà</a:t>
            </a:r>
          </a:p>
          <a:p>
            <a:pPr algn="ctr"/>
            <a:r>
              <a:rPr lang="en-US" sz="2400">
                <a:latin typeface="Comic Sans MS" panose="030F0702030302020204" charset="0"/>
                <a:cs typeface="Comic Sans MS" panose="030F0702030302020204" charset="0"/>
              </a:rPr>
              <a:t>Nguyễn Văn Du</a:t>
            </a:r>
          </a:p>
          <a:p>
            <a:pPr algn="ctr"/>
            <a:r>
              <a:rPr lang="en-US" sz="2400">
                <a:latin typeface="Comic Sans MS" panose="030F0702030302020204" charset="0"/>
                <a:cs typeface="Comic Sans MS" panose="030F0702030302020204" charset="0"/>
              </a:rPr>
              <a:t>Mai Hồng Gấm</a:t>
            </a:r>
          </a:p>
          <a:p>
            <a:pPr algn="ctr"/>
            <a:r>
              <a:rPr lang="en-US" sz="2400">
                <a:latin typeface="Comic Sans MS" panose="030F0702030302020204" charset="0"/>
                <a:cs typeface="Comic Sans MS" panose="030F0702030302020204" charset="0"/>
              </a:rPr>
              <a:t>Trần Quang Đại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"/>
          <p:cNvSpPr txBox="1">
            <a:spLocks noGrp="1"/>
          </p:cNvSpPr>
          <p:nvPr>
            <p:ph type="body" idx="1"/>
          </p:nvPr>
        </p:nvSpPr>
        <p:spPr>
          <a:xfrm>
            <a:off x="1187450" y="843280"/>
            <a:ext cx="7207885" cy="4591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1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vi-VN" sz="2000" dirty="0">
                <a:latin typeface="Yu Gothic UI Semibold" panose="020B0700000000000000" charset="-128"/>
                <a:ea typeface="Yu Gothic UI Semibold" panose="020B0700000000000000" charset="-128"/>
                <a:sym typeface="+mn-ea"/>
              </a:rPr>
              <a:t>Kiểm thử phần mềm, môi trường test</a:t>
            </a:r>
            <a:r>
              <a:rPr lang="en-US" altLang="vi-VN" sz="2000" dirty="0">
                <a:latin typeface="Yu Gothic UI Semibold" panose="020B0700000000000000" charset="-128"/>
                <a:ea typeface="Yu Gothic UI Semibold" panose="020B0700000000000000" charset="-128"/>
                <a:sym typeface="+mn-ea"/>
              </a:rPr>
              <a:t>.</a:t>
            </a:r>
            <a:endParaRPr lang="en-US" sz="2000" dirty="0">
              <a:latin typeface="Yu Gothic UI Semibold" panose="020B0700000000000000" charset="-128"/>
              <a:ea typeface="Yu Gothic UI Semibold" panose="020B0700000000000000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355" name="Google Shape;355;p29"/>
          <p:cNvSpPr txBox="1">
            <a:spLocks noGrp="1"/>
          </p:cNvSpPr>
          <p:nvPr>
            <p:ph type="body" idx="3"/>
          </p:nvPr>
        </p:nvSpPr>
        <p:spPr>
          <a:xfrm>
            <a:off x="1187450" y="1582420"/>
            <a:ext cx="7207885" cy="3765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7150" lvl="1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vi-VN" sz="2000" dirty="0">
                <a:latin typeface="Yu Gothic UI Semibold" panose="020B0700000000000000" charset="-128"/>
                <a:ea typeface="Yu Gothic UI Semibold" panose="020B0700000000000000" charset="-128"/>
                <a:sym typeface="+mn-ea"/>
              </a:rPr>
              <a:t>Kiểm tra các phần thiết kế giao diện</a:t>
            </a:r>
            <a:r>
              <a:rPr lang="en-US" altLang="vi-VN" sz="2000" dirty="0">
                <a:latin typeface="Yu Gothic UI Semibold" panose="020B0700000000000000" charset="-128"/>
                <a:ea typeface="Yu Gothic UI Semibold" panose="020B0700000000000000" charset="-128"/>
                <a:sym typeface="+mn-ea"/>
              </a:rPr>
              <a:t>.</a:t>
            </a:r>
            <a:endParaRPr lang="en-US" sz="2000" dirty="0">
              <a:latin typeface="Yu Gothic UI Semibold" panose="020B0700000000000000" charset="-128"/>
              <a:ea typeface="Yu Gothic UI Semibold" panose="020B0700000000000000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356" name="Google Shape;356;p29"/>
          <p:cNvSpPr txBox="1">
            <a:spLocks noGrp="1"/>
          </p:cNvSpPr>
          <p:nvPr>
            <p:ph type="sldNum" idx="12"/>
          </p:nvPr>
        </p:nvSpPr>
        <p:spPr>
          <a:xfrm>
            <a:off x="1043940" y="4630420"/>
            <a:ext cx="524100" cy="51308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000">
                <a:latin typeface="Yu Gothic UI Semibold" panose="020B0700000000000000" charset="-128"/>
                <a:ea typeface="Yu Gothic UI Semibold" panose="020B0700000000000000" charset="-128"/>
              </a:rPr>
              <a:t>10</a:t>
            </a:fld>
            <a:endParaRPr lang="en-GB" sz="200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grpSp>
        <p:nvGrpSpPr>
          <p:cNvPr id="357" name="Google Shape;357;p29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358" name="Google Shape;358;p29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29"/>
          <p:cNvSpPr txBox="1">
            <a:spLocks noGrp="1"/>
          </p:cNvSpPr>
          <p:nvPr>
            <p:ph type="body" idx="1"/>
          </p:nvPr>
        </p:nvSpPr>
        <p:spPr>
          <a:xfrm>
            <a:off x="1187450" y="2239010"/>
            <a:ext cx="7131050" cy="3327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1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vi-VN" sz="2000" dirty="0">
                <a:latin typeface="Yu Gothic UI Semibold" panose="020B0700000000000000" charset="-128"/>
                <a:ea typeface="Yu Gothic UI Semibold" panose="020B0700000000000000" charset="-128"/>
                <a:sym typeface="+mn-ea"/>
              </a:rPr>
              <a:t>Viết Test Case</a:t>
            </a:r>
            <a:r>
              <a:rPr lang="en-US" altLang="vi-VN" sz="2000" dirty="0">
                <a:latin typeface="Yu Gothic UI Semibold" panose="020B0700000000000000" charset="-128"/>
                <a:ea typeface="Yu Gothic UI Semibold" panose="020B0700000000000000" charset="-128"/>
                <a:sym typeface="+mn-ea"/>
              </a:rPr>
              <a:t>.</a:t>
            </a:r>
            <a:endParaRPr lang="en-US" sz="2000" dirty="0">
              <a:latin typeface="Yu Gothic UI Semibold" panose="020B0700000000000000" charset="-128"/>
              <a:ea typeface="Yu Gothic UI Semibold" panose="020B0700000000000000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367" name="Google Shape;367;p29"/>
          <p:cNvSpPr txBox="1">
            <a:spLocks noGrp="1"/>
          </p:cNvSpPr>
          <p:nvPr>
            <p:ph type="body" idx="2"/>
          </p:nvPr>
        </p:nvSpPr>
        <p:spPr>
          <a:xfrm>
            <a:off x="1187450" y="2851785"/>
            <a:ext cx="7371080" cy="3752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1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vi-VN" sz="2000" dirty="0">
                <a:latin typeface="Yu Gothic UI Semibold" panose="020B0700000000000000" charset="-128"/>
                <a:ea typeface="Yu Gothic UI Semibold" panose="020B0700000000000000" charset="-128"/>
                <a:sym typeface="+mn-ea"/>
              </a:rPr>
              <a:t>Cung cấp thông tin về quá trình kiểm thử cho các bên liên quan</a:t>
            </a:r>
            <a:r>
              <a:rPr lang="en-US" altLang="vi-VN" sz="2000" dirty="0">
                <a:latin typeface="Yu Gothic UI Semibold" panose="020B0700000000000000" charset="-128"/>
                <a:ea typeface="Yu Gothic UI Semibold" panose="020B0700000000000000" charset="-128"/>
                <a:sym typeface="+mn-ea"/>
              </a:rPr>
              <a:t>.</a:t>
            </a:r>
            <a:endParaRPr lang="en-US" sz="2000" dirty="0">
              <a:latin typeface="Yu Gothic UI Semibold" panose="020B0700000000000000" charset="-128"/>
              <a:ea typeface="Yu Gothic UI Semibold" panose="020B0700000000000000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368" name="Google Shape;368;p29"/>
          <p:cNvSpPr txBox="1">
            <a:spLocks noGrp="1"/>
          </p:cNvSpPr>
          <p:nvPr>
            <p:ph type="body" idx="3"/>
          </p:nvPr>
        </p:nvSpPr>
        <p:spPr>
          <a:xfrm>
            <a:off x="1187450" y="3722370"/>
            <a:ext cx="7207885" cy="3663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1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vi-VN" sz="2000" dirty="0">
                <a:latin typeface="Yu Gothic UI Semibold" panose="020B0700000000000000" charset="-128"/>
                <a:ea typeface="Yu Gothic UI Semibold" panose="020B0700000000000000" charset="-128"/>
                <a:sym typeface="+mn-ea"/>
              </a:rPr>
              <a:t>Kiểm tra sản phẩm thực tế được bàn giao với mô tả ban đầu</a:t>
            </a:r>
            <a:r>
              <a:rPr lang="en-US" altLang="vi-VN" sz="2000" dirty="0">
                <a:latin typeface="Yu Gothic UI Semibold" panose="020B0700000000000000" charset="-128"/>
                <a:ea typeface="Yu Gothic UI Semibold" panose="020B0700000000000000" charset="-128"/>
                <a:sym typeface="+mn-ea"/>
              </a:rPr>
              <a:t>.</a:t>
            </a:r>
            <a:endParaRPr lang="en-US" sz="2000" dirty="0">
              <a:latin typeface="Yu Gothic UI Semibold" panose="020B0700000000000000" charset="-128"/>
              <a:ea typeface="Yu Gothic UI Semibold" panose="020B0700000000000000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subTitle" idx="4294967295"/>
          </p:nvPr>
        </p:nvSpPr>
        <p:spPr>
          <a:xfrm>
            <a:off x="1115060" y="1354455"/>
            <a:ext cx="7355205" cy="30714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en-GB" sz="2000">
                <a:solidFill>
                  <a:schemeClr val="lt1"/>
                </a:solidFill>
              </a:rPr>
              <a:t>- Khó khăn: 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en-GB" sz="2000">
                <a:solidFill>
                  <a:schemeClr val="lt1"/>
                </a:solidFill>
              </a:rPr>
              <a:t>+ Khối lượng kiến thức lớn và nhiều.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en-GB" sz="2000">
                <a:solidFill>
                  <a:schemeClr val="lt1"/>
                </a:solidFill>
              </a:rPr>
              <a:t>+ Chưa có kinh nghiệm trong việc kiểm thử.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en-GB" sz="2000">
                <a:solidFill>
                  <a:schemeClr val="lt1"/>
                </a:solidFill>
              </a:rPr>
              <a:t>+ Cách xử lý trong việc kiểm thử còn yếu.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en-GB" sz="2000">
                <a:solidFill>
                  <a:schemeClr val="lt1"/>
                </a:solidFill>
              </a:rPr>
              <a:t>- Thuận lợi: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en-GB" sz="2000">
                <a:solidFill>
                  <a:schemeClr val="lt1"/>
                </a:solidFill>
              </a:rPr>
              <a:t>+ Có tài liệu hướng dẫn cụ thể.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en-GB" sz="2000">
                <a:solidFill>
                  <a:schemeClr val="lt1"/>
                </a:solidFill>
              </a:rPr>
              <a:t>+ Được giáo viên bộ môn hướng dẫn.</a:t>
            </a:r>
          </a:p>
        </p:txBody>
      </p:sp>
      <p:grpSp>
        <p:nvGrpSpPr>
          <p:cNvPr id="136" name="Google Shape;136;p18"/>
          <p:cNvGrpSpPr/>
          <p:nvPr/>
        </p:nvGrpSpPr>
        <p:grpSpPr>
          <a:xfrm>
            <a:off x="6076148" y="739706"/>
            <a:ext cx="2078301" cy="2078265"/>
            <a:chOff x="6643075" y="3664250"/>
            <a:chExt cx="407950" cy="407975"/>
          </a:xfrm>
        </p:grpSpPr>
        <p:sp>
          <p:nvSpPr>
            <p:cNvPr id="137" name="Google Shape;137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8"/>
          <p:cNvGrpSpPr/>
          <p:nvPr/>
        </p:nvGrpSpPr>
        <p:grpSpPr>
          <a:xfrm rot="-587476">
            <a:off x="5954275" y="3088781"/>
            <a:ext cx="854467" cy="854418"/>
            <a:chOff x="576250" y="4319400"/>
            <a:chExt cx="442075" cy="442050"/>
          </a:xfrm>
        </p:grpSpPr>
        <p:sp>
          <p:nvSpPr>
            <p:cNvPr id="140" name="Google Shape;140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18"/>
          <p:cNvSpPr txBox="1">
            <a:spLocks noGrp="1"/>
          </p:cNvSpPr>
          <p:nvPr>
            <p:ph type="ctrTitle" idx="4294967295"/>
          </p:nvPr>
        </p:nvSpPr>
        <p:spPr>
          <a:xfrm>
            <a:off x="611505" y="627380"/>
            <a:ext cx="8124825" cy="70675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3.KHÓ KHĂN - THUẬN LỢI</a:t>
            </a:r>
          </a:p>
        </p:txBody>
      </p:sp>
      <p:sp>
        <p:nvSpPr>
          <p:cNvPr id="144" name="Google Shape;144;p18"/>
          <p:cNvSpPr/>
          <p:nvPr/>
        </p:nvSpPr>
        <p:spPr>
          <a:xfrm>
            <a:off x="5579054" y="1219799"/>
            <a:ext cx="324860" cy="31018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 rot="2697395">
            <a:off x="7719778" y="2807798"/>
            <a:ext cx="493111" cy="4708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8109888" y="2538997"/>
            <a:ext cx="197521" cy="1886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1279896">
            <a:off x="5353995" y="2155406"/>
            <a:ext cx="197498" cy="18867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49" name="Google Shape;149;p18"/>
          <p:cNvGrpSpPr/>
          <p:nvPr/>
        </p:nvGrpSpPr>
        <p:grpSpPr>
          <a:xfrm>
            <a:off x="595647" y="2445424"/>
            <a:ext cx="252657" cy="252657"/>
            <a:chOff x="884004" y="2757472"/>
            <a:chExt cx="300603" cy="300604"/>
          </a:xfrm>
        </p:grpSpPr>
        <p:sp>
          <p:nvSpPr>
            <p:cNvPr id="150" name="Google Shape;150;p18"/>
            <p:cNvSpPr/>
            <p:nvPr/>
          </p:nvSpPr>
          <p:spPr>
            <a:xfrm>
              <a:off x="884004" y="2929419"/>
              <a:ext cx="128674" cy="128657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064276" y="2757472"/>
              <a:ext cx="120332" cy="120349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931046" y="2803676"/>
              <a:ext cx="207362" cy="207362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1025968" y="2832001"/>
              <a:ext cx="34156" cy="34156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Inverted="1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" y="495935"/>
            <a:ext cx="8160385" cy="4152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" y="542290"/>
            <a:ext cx="8134985" cy="4058285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Nội dung: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  <p:sp>
        <p:nvSpPr>
          <p:cNvPr id="12" name="Rectangles 11"/>
          <p:cNvSpPr/>
          <p:nvPr/>
        </p:nvSpPr>
        <p:spPr>
          <a:xfrm>
            <a:off x="1259205" y="1635760"/>
            <a:ext cx="3096260" cy="5257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GIỚI THIỆU THÀNH VIÊN</a:t>
            </a:r>
          </a:p>
        </p:txBody>
      </p:sp>
      <p:grpSp>
        <p:nvGrpSpPr>
          <p:cNvPr id="87" name="Google Shape;87;p13"/>
          <p:cNvGrpSpPr/>
          <p:nvPr/>
        </p:nvGrpSpPr>
        <p:grpSpPr>
          <a:xfrm>
            <a:off x="619717" y="959314"/>
            <a:ext cx="233377" cy="199823"/>
            <a:chOff x="912642" y="989345"/>
            <a:chExt cx="277665" cy="237743"/>
          </a:xfrm>
        </p:grpSpPr>
        <p:sp>
          <p:nvSpPr>
            <p:cNvPr id="88" name="Google Shape;88;p13"/>
            <p:cNvSpPr/>
            <p:nvPr/>
          </p:nvSpPr>
          <p:spPr>
            <a:xfrm>
              <a:off x="912642" y="1191256"/>
              <a:ext cx="138835" cy="35832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051456" y="1191256"/>
              <a:ext cx="138852" cy="35832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912642" y="989345"/>
              <a:ext cx="138835" cy="221441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051456" y="989345"/>
              <a:ext cx="138852" cy="221441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555" y="771525"/>
            <a:ext cx="3618230" cy="338772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828040" y="1564005"/>
            <a:ext cx="648335" cy="6483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Consolas" panose="020B0609020204030204" charset="0"/>
                <a:cs typeface="Consolas" panose="020B0609020204030204" charset="0"/>
              </a:rPr>
              <a:t>1</a:t>
            </a:r>
          </a:p>
        </p:txBody>
      </p:sp>
      <p:sp>
        <p:nvSpPr>
          <p:cNvPr id="15" name="Rectangles 14"/>
          <p:cNvSpPr/>
          <p:nvPr/>
        </p:nvSpPr>
        <p:spPr>
          <a:xfrm>
            <a:off x="2277110" y="3775075"/>
            <a:ext cx="3096260" cy="5257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DEMO ĐỀ TÀI</a:t>
            </a:r>
          </a:p>
        </p:txBody>
      </p:sp>
      <p:sp>
        <p:nvSpPr>
          <p:cNvPr id="13" name="Rectangles 12"/>
          <p:cNvSpPr/>
          <p:nvPr/>
        </p:nvSpPr>
        <p:spPr>
          <a:xfrm>
            <a:off x="1546225" y="2339975"/>
            <a:ext cx="3096260" cy="5257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MỤC TIÊU KIỂM THỬ</a:t>
            </a:r>
          </a:p>
        </p:txBody>
      </p:sp>
      <p:sp>
        <p:nvSpPr>
          <p:cNvPr id="6" name="Oval 5"/>
          <p:cNvSpPr/>
          <p:nvPr/>
        </p:nvSpPr>
        <p:spPr>
          <a:xfrm>
            <a:off x="1845310" y="3713480"/>
            <a:ext cx="648335" cy="6483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Consolas" panose="020B0609020204030204" charset="0"/>
                <a:cs typeface="Consolas" panose="020B0609020204030204" charset="0"/>
              </a:rPr>
              <a:t>4</a:t>
            </a:r>
          </a:p>
        </p:txBody>
      </p:sp>
      <p:sp>
        <p:nvSpPr>
          <p:cNvPr id="14" name="Rectangles 13"/>
          <p:cNvSpPr/>
          <p:nvPr/>
        </p:nvSpPr>
        <p:spPr>
          <a:xfrm>
            <a:off x="1846580" y="3060700"/>
            <a:ext cx="3096260" cy="5257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KHÓ KHĂN - THUẬN LỢI</a:t>
            </a:r>
          </a:p>
        </p:txBody>
      </p:sp>
      <p:sp>
        <p:nvSpPr>
          <p:cNvPr id="8" name="Oval 7"/>
          <p:cNvSpPr/>
          <p:nvPr/>
        </p:nvSpPr>
        <p:spPr>
          <a:xfrm>
            <a:off x="1114425" y="2278380"/>
            <a:ext cx="648335" cy="6483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Consolas" panose="020B0609020204030204" charset="0"/>
                <a:cs typeface="Consolas" panose="020B0609020204030204" charset="0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1486535" y="2990850"/>
            <a:ext cx="648335" cy="6483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Consolas" panose="020B0609020204030204" charset="0"/>
                <a:cs typeface="Consolas" panose="020B0609020204030204" charset="0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4" grpId="0" animBg="1"/>
      <p:bldP spid="4" grpId="1" animBg="1"/>
      <p:bldP spid="15" grpId="0" animBg="1"/>
      <p:bldP spid="15" grpId="1" animBg="1"/>
      <p:bldP spid="13" grpId="0" animBg="1"/>
      <p:bldP spid="13" grpId="1" animBg="1"/>
      <p:bldP spid="6" grpId="0" animBg="1"/>
      <p:bldP spid="6" grpId="1" animBg="1"/>
      <p:bldP spid="14" grpId="0" animBg="1"/>
      <p:bldP spid="14" grpId="1" animBg="1"/>
      <p:bldP spid="8" grpId="0" animBg="1"/>
      <p:bldP spid="8" grpId="1" animBg="1"/>
      <p:bldP spid="10" grpId="0" animBg="1"/>
      <p:bldP spid="1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ctrTitle"/>
          </p:nvPr>
        </p:nvSpPr>
        <p:spPr>
          <a:xfrm>
            <a:off x="2339975" y="1800225"/>
            <a:ext cx="5934710" cy="154241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6000">
                <a:latin typeface="Consolas" panose="020B0609020204030204" charset="0"/>
                <a:cs typeface="Consolas" panose="020B0609020204030204" charset="0"/>
              </a:rPr>
              <a:t>GIỚI THIỆU CÁC THÀNH VIÊN</a:t>
            </a:r>
          </a:p>
        </p:txBody>
      </p:sp>
      <p:sp>
        <p:nvSpPr>
          <p:cNvPr id="107" name="Google Shape;107;p15"/>
          <p:cNvSpPr txBox="1"/>
          <p:nvPr/>
        </p:nvSpPr>
        <p:spPr>
          <a:xfrm>
            <a:off x="507275" y="1703925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b="1">
                <a:solidFill>
                  <a:schemeClr val="accent4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rPr>
              <a:t>1</a:t>
            </a:r>
            <a:endParaRPr sz="9600" b="1">
              <a:solidFill>
                <a:schemeClr val="accent4"/>
              </a:solidFill>
              <a:latin typeface="Red Hat Display" panose="02010503040201060303"/>
              <a:ea typeface="Red Hat Display" panose="02010503040201060303"/>
              <a:cs typeface="Red Hat Display" panose="02010503040201060303"/>
              <a:sym typeface="Red Hat Display" panose="02010503040201060303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4091600" y="4717600"/>
            <a:ext cx="960900" cy="4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55650" y="1203325"/>
            <a:ext cx="8285480" cy="3218815"/>
          </a:xfrm>
        </p:spPr>
        <p:txBody>
          <a:bodyPr/>
          <a:lstStyle/>
          <a:p>
            <a:pPr algn="l"/>
            <a:r>
              <a:rPr lang="en-US" sz="2800">
                <a:latin typeface="Yu Gothic UI Semibold" panose="020B0700000000000000" charset="-128"/>
                <a:ea typeface="Yu Gothic UI Semibold" panose="020B0700000000000000" charset="-128"/>
                <a:cs typeface="Consolas" panose="020B0609020204030204" charset="0"/>
                <a:sym typeface="+mn-ea"/>
              </a:rPr>
              <a:t>Nhóm trưởng: </a:t>
            </a:r>
            <a:r>
              <a:rPr lang="en-US" sz="2800">
                <a:solidFill>
                  <a:schemeClr val="tx1"/>
                </a:solidFill>
                <a:latin typeface="Yu Gothic UI Semibold" panose="020B0700000000000000" charset="-128"/>
                <a:ea typeface="Yu Gothic UI Semibold" panose="020B0700000000000000" charset="-128"/>
                <a:cs typeface="Consolas" panose="020B0609020204030204" charset="0"/>
                <a:sym typeface="+mn-ea"/>
              </a:rPr>
              <a:t>LÊ CHỬ HỮU HÀ</a:t>
            </a:r>
            <a:endParaRPr lang="en-US" sz="2800">
              <a:latin typeface="Yu Gothic UI Semibold" panose="020B0700000000000000" charset="-128"/>
              <a:ea typeface="Yu Gothic UI Semibold" panose="020B0700000000000000" charset="-128"/>
              <a:cs typeface="Consolas" panose="020B0609020204030204" charset="0"/>
            </a:endParaRPr>
          </a:p>
          <a:p>
            <a:pPr algn="l"/>
            <a:r>
              <a:rPr lang="en-US" sz="2800">
                <a:latin typeface="Yu Gothic UI Semibold" panose="020B0700000000000000" charset="-128"/>
                <a:ea typeface="Yu Gothic UI Semibold" panose="020B0700000000000000" charset="-128"/>
                <a:cs typeface="Consolas" panose="020B0609020204030204" charset="0"/>
                <a:sym typeface="+mn-ea"/>
              </a:rPr>
              <a:t>Chịu trách nhiệm chính trong việc kiểm thử:</a:t>
            </a:r>
          </a:p>
          <a:p>
            <a:pPr algn="l">
              <a:buFont typeface="Wingdings" panose="05000000000000000000" charset="0"/>
              <a:buChar char="Ø"/>
            </a:pPr>
            <a:r>
              <a:rPr lang="en-US" sz="2800">
                <a:solidFill>
                  <a:schemeClr val="tx1"/>
                </a:solidFill>
                <a:latin typeface="Yu Gothic UI Semibold" panose="020B0700000000000000" charset="-128"/>
                <a:ea typeface="Yu Gothic UI Semibold" panose="020B0700000000000000" charset="-128"/>
                <a:cs typeface="Consolas" panose="020B0609020204030204" charset="0"/>
                <a:sym typeface="+mn-ea"/>
              </a:rPr>
              <a:t>Kiểm thử: Chức năng.</a:t>
            </a:r>
          </a:p>
          <a:p>
            <a:pPr algn="l"/>
            <a:r>
              <a:rPr lang="en-US" sz="2800">
                <a:latin typeface="Yu Gothic UI Semibold" panose="020B0700000000000000" charset="-128"/>
                <a:ea typeface="Yu Gothic UI Semibold" panose="020B0700000000000000" charset="-128"/>
                <a:cs typeface="Consolas" panose="020B0609020204030204" charset="0"/>
                <a:sym typeface="+mn-ea"/>
              </a:rPr>
              <a:t>Các form, report thực hiện:</a:t>
            </a:r>
            <a:endParaRPr lang="en-US" sz="2800">
              <a:latin typeface="Yu Gothic UI Semibold" panose="020B0700000000000000" charset="-128"/>
              <a:ea typeface="Yu Gothic UI Semibold" panose="020B0700000000000000" charset="-128"/>
              <a:cs typeface="Consolas" panose="020B0609020204030204" charset="0"/>
            </a:endParaRPr>
          </a:p>
          <a:p>
            <a:pPr algn="l">
              <a:buFont typeface="Wingdings" panose="05000000000000000000" charset="0"/>
              <a:buChar char="Ø"/>
            </a:pPr>
            <a:r>
              <a:rPr lang="en-US" sz="2800">
                <a:solidFill>
                  <a:schemeClr val="tx1"/>
                </a:solidFill>
                <a:latin typeface="Yu Gothic UI Semibold" panose="020B0700000000000000" charset="-128"/>
                <a:ea typeface="Yu Gothic UI Semibold" panose="020B0700000000000000" charset="-128"/>
                <a:cs typeface="Consolas" panose="020B0609020204030204" charset="0"/>
              </a:rPr>
              <a:t>Chức năng website.</a:t>
            </a:r>
          </a:p>
          <a:p>
            <a:pPr algn="l">
              <a:buFont typeface="Wingdings" panose="05000000000000000000" charset="0"/>
              <a:buChar char="Ø"/>
            </a:pPr>
            <a:endParaRPr lang="en-US" sz="2800">
              <a:solidFill>
                <a:schemeClr val="tx1"/>
              </a:solidFill>
              <a:latin typeface="Yu Gothic UI Semibold" panose="020B0700000000000000" charset="-128"/>
              <a:ea typeface="Yu Gothic UI Semibold" panose="020B0700000000000000" charset="-128"/>
              <a:cs typeface="Consolas" panose="020B060902020403020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NGUYỄN VĂN DU</a:t>
            </a:r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1277620" y="1468120"/>
            <a:ext cx="6525260" cy="27578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altLang="en-GB" sz="2000" dirty="0" err="1">
                <a:solidFill>
                  <a:schemeClr val="accent4"/>
                </a:solidFill>
                <a:effectLst/>
              </a:rPr>
              <a:t>Chịu</a:t>
            </a:r>
            <a:r>
              <a:rPr lang="en-US" altLang="en-GB" sz="2000" dirty="0">
                <a:solidFill>
                  <a:schemeClr val="accent4"/>
                </a:solidFill>
                <a:effectLst/>
              </a:rPr>
              <a:t> </a:t>
            </a:r>
            <a:r>
              <a:rPr lang="en-US" altLang="en-GB" sz="2000" dirty="0" err="1">
                <a:solidFill>
                  <a:schemeClr val="accent4"/>
                </a:solidFill>
                <a:effectLst/>
              </a:rPr>
              <a:t>trách</a:t>
            </a:r>
            <a:r>
              <a:rPr lang="en-US" altLang="en-GB" sz="2000" dirty="0">
                <a:solidFill>
                  <a:schemeClr val="accent4"/>
                </a:solidFill>
                <a:effectLst/>
              </a:rPr>
              <a:t> </a:t>
            </a:r>
            <a:r>
              <a:rPr lang="en-US" altLang="en-GB" sz="2000" dirty="0" err="1">
                <a:solidFill>
                  <a:schemeClr val="accent4"/>
                </a:solidFill>
                <a:effectLst/>
              </a:rPr>
              <a:t>nhiệm</a:t>
            </a:r>
            <a:r>
              <a:rPr lang="en-US" altLang="en-GB" sz="2000" dirty="0">
                <a:solidFill>
                  <a:schemeClr val="accent4"/>
                </a:solidFill>
                <a:effectLst/>
              </a:rPr>
              <a:t> </a:t>
            </a:r>
            <a:r>
              <a:rPr lang="en-US" altLang="en-GB" sz="2000" dirty="0" err="1">
                <a:solidFill>
                  <a:schemeClr val="accent4"/>
                </a:solidFill>
                <a:effectLst/>
              </a:rPr>
              <a:t>chính</a:t>
            </a:r>
            <a:r>
              <a:rPr lang="en-US" altLang="en-GB" sz="2000" dirty="0">
                <a:solidFill>
                  <a:schemeClr val="accent4"/>
                </a:solidFill>
                <a:effectLst/>
              </a:rPr>
              <a:t> </a:t>
            </a:r>
            <a:r>
              <a:rPr lang="en-US" altLang="en-GB" sz="2000" dirty="0" err="1">
                <a:solidFill>
                  <a:schemeClr val="accent4"/>
                </a:solidFill>
                <a:effectLst/>
              </a:rPr>
              <a:t>trong</a:t>
            </a:r>
            <a:r>
              <a:rPr lang="en-US" altLang="en-GB" sz="2000" dirty="0">
                <a:solidFill>
                  <a:schemeClr val="accent4"/>
                </a:solidFill>
                <a:effectLst/>
              </a:rPr>
              <a:t> </a:t>
            </a:r>
            <a:r>
              <a:rPr lang="en-US" altLang="en-GB" sz="2000" dirty="0" err="1">
                <a:solidFill>
                  <a:schemeClr val="accent4"/>
                </a:solidFill>
                <a:effectLst/>
              </a:rPr>
              <a:t>việc</a:t>
            </a:r>
            <a:r>
              <a:rPr lang="en-US" altLang="en-GB" sz="2000" dirty="0">
                <a:solidFill>
                  <a:schemeClr val="accent4"/>
                </a:solidFill>
                <a:effectLst/>
              </a:rPr>
              <a:t> </a:t>
            </a:r>
            <a:r>
              <a:rPr lang="en-US" altLang="en-GB" sz="2000" dirty="0" err="1">
                <a:solidFill>
                  <a:schemeClr val="accent4"/>
                </a:solidFill>
                <a:effectLst/>
              </a:rPr>
              <a:t>kiểm</a:t>
            </a:r>
            <a:r>
              <a:rPr lang="en-US" altLang="en-GB" sz="2000" dirty="0">
                <a:solidFill>
                  <a:schemeClr val="accent4"/>
                </a:solidFill>
                <a:effectLst/>
              </a:rPr>
              <a:t> </a:t>
            </a:r>
            <a:r>
              <a:rPr lang="en-US" altLang="en-GB" sz="2000" dirty="0" err="1">
                <a:solidFill>
                  <a:schemeClr val="accent4"/>
                </a:solidFill>
                <a:effectLst/>
              </a:rPr>
              <a:t>thử</a:t>
            </a:r>
            <a:endParaRPr lang="en-US" altLang="en-GB" sz="2000" dirty="0">
              <a:solidFill>
                <a:schemeClr val="accent4"/>
              </a:solidFill>
              <a:effectLst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charset="0"/>
              <a:buChar char="Ø"/>
            </a:pPr>
            <a:r>
              <a:rPr lang="en-US" altLang="en-GB" sz="2000" dirty="0" err="1">
                <a:solidFill>
                  <a:schemeClr val="tx1"/>
                </a:solidFill>
              </a:rPr>
              <a:t>Kiểm</a:t>
            </a:r>
            <a:r>
              <a:rPr lang="en-US" altLang="en-GB" sz="2000" dirty="0">
                <a:solidFill>
                  <a:schemeClr val="tx1"/>
                </a:solidFill>
              </a:rPr>
              <a:t> </a:t>
            </a:r>
            <a:r>
              <a:rPr lang="en-US" altLang="en-GB" sz="2000" dirty="0" err="1">
                <a:solidFill>
                  <a:schemeClr val="tx1"/>
                </a:solidFill>
              </a:rPr>
              <a:t>thử</a:t>
            </a:r>
            <a:r>
              <a:rPr lang="en-US" altLang="en-GB" sz="2000" dirty="0">
                <a:solidFill>
                  <a:schemeClr val="tx1"/>
                </a:solidFill>
              </a:rPr>
              <a:t> </a:t>
            </a:r>
            <a:r>
              <a:rPr lang="en-US" altLang="en-GB" sz="2000" dirty="0" err="1">
                <a:solidFill>
                  <a:schemeClr val="tx1"/>
                </a:solidFill>
              </a:rPr>
              <a:t>giao</a:t>
            </a:r>
            <a:r>
              <a:rPr lang="en-US" altLang="en-GB" sz="2000" dirty="0">
                <a:solidFill>
                  <a:schemeClr val="tx1"/>
                </a:solidFill>
              </a:rPr>
              <a:t> </a:t>
            </a:r>
            <a:r>
              <a:rPr lang="en-US" altLang="en-GB" sz="2000" dirty="0" err="1">
                <a:solidFill>
                  <a:schemeClr val="tx1"/>
                </a:solidFill>
              </a:rPr>
              <a:t>diện</a:t>
            </a:r>
            <a:endParaRPr lang="en-GB" sz="2000" dirty="0">
              <a:solidFill>
                <a:schemeClr val="tx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altLang="en-GB" sz="2000" dirty="0" err="1">
                <a:solidFill>
                  <a:schemeClr val="accent4"/>
                </a:solidFill>
              </a:rPr>
              <a:t>Các</a:t>
            </a:r>
            <a:r>
              <a:rPr lang="en-US" altLang="en-GB" sz="2000" dirty="0">
                <a:solidFill>
                  <a:schemeClr val="accent4"/>
                </a:solidFill>
              </a:rPr>
              <a:t> </a:t>
            </a:r>
            <a:r>
              <a:rPr lang="en-US" altLang="en-GB" sz="2000" dirty="0" err="1">
                <a:solidFill>
                  <a:schemeClr val="accent4"/>
                </a:solidFill>
              </a:rPr>
              <a:t>phần</a:t>
            </a:r>
            <a:r>
              <a:rPr lang="en-US" altLang="en-GB" sz="2000" dirty="0">
                <a:solidFill>
                  <a:schemeClr val="accent4"/>
                </a:solidFill>
              </a:rPr>
              <a:t> </a:t>
            </a:r>
            <a:r>
              <a:rPr lang="en-US" altLang="en-GB" sz="2000" dirty="0" err="1">
                <a:solidFill>
                  <a:schemeClr val="accent4"/>
                </a:solidFill>
              </a:rPr>
              <a:t>thực</a:t>
            </a:r>
            <a:r>
              <a:rPr lang="en-US" altLang="en-GB" sz="2000" dirty="0">
                <a:solidFill>
                  <a:schemeClr val="accent4"/>
                </a:solidFill>
              </a:rPr>
              <a:t> </a:t>
            </a:r>
            <a:r>
              <a:rPr lang="en-US" altLang="en-GB" sz="2000" dirty="0" err="1">
                <a:solidFill>
                  <a:schemeClr val="accent4"/>
                </a:solidFill>
              </a:rPr>
              <a:t>hiện</a:t>
            </a:r>
            <a:r>
              <a:rPr lang="en-US" altLang="en-GB" sz="2000" dirty="0">
                <a:solidFill>
                  <a:schemeClr val="accent4"/>
                </a:solidFill>
              </a:rPr>
              <a:t>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charset="0"/>
              <a:buChar char="Ø"/>
            </a:pPr>
            <a:r>
              <a:rPr lang="en-US" altLang="en-GB" sz="2000" dirty="0">
                <a:solidFill>
                  <a:schemeClr val="tx1"/>
                </a:solidFill>
              </a:rPr>
              <a:t>Frontend </a:t>
            </a:r>
            <a:r>
              <a:rPr lang="en-US" altLang="en-GB" sz="2000" dirty="0" err="1">
                <a:solidFill>
                  <a:schemeClr val="tx1"/>
                </a:solidFill>
              </a:rPr>
              <a:t>trang</a:t>
            </a:r>
            <a:r>
              <a:rPr lang="en-US" altLang="en-GB" sz="2000" dirty="0">
                <a:solidFill>
                  <a:schemeClr val="tx1"/>
                </a:solidFill>
              </a:rPr>
              <a:t> </a:t>
            </a:r>
            <a:r>
              <a:rPr lang="en-US" altLang="en-GB" sz="2000" dirty="0" err="1">
                <a:solidFill>
                  <a:schemeClr val="tx1"/>
                </a:solidFill>
              </a:rPr>
              <a:t>đăng</a:t>
            </a:r>
            <a:r>
              <a:rPr lang="en-US" altLang="en-GB" sz="2000" dirty="0">
                <a:solidFill>
                  <a:schemeClr val="tx1"/>
                </a:solidFill>
              </a:rPr>
              <a:t> </a:t>
            </a:r>
            <a:r>
              <a:rPr lang="en-US" altLang="en-GB" sz="2000" dirty="0" err="1">
                <a:solidFill>
                  <a:schemeClr val="tx1"/>
                </a:solidFill>
              </a:rPr>
              <a:t>nhập</a:t>
            </a:r>
            <a:endParaRPr lang="en-US" altLang="en-GB" sz="2000" dirty="0">
              <a:solidFill>
                <a:schemeClr val="tx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charset="0"/>
              <a:buChar char="Ø"/>
            </a:pPr>
            <a:r>
              <a:rPr lang="en-US" altLang="en-GB" sz="2000" dirty="0">
                <a:solidFill>
                  <a:schemeClr val="tx1"/>
                </a:solidFill>
              </a:rPr>
              <a:t>Frontend </a:t>
            </a:r>
            <a:r>
              <a:rPr lang="en-US" altLang="en-GB" sz="2000" dirty="0" err="1">
                <a:solidFill>
                  <a:schemeClr val="tx1"/>
                </a:solidFill>
              </a:rPr>
              <a:t>trang</a:t>
            </a:r>
            <a:r>
              <a:rPr lang="en-US" altLang="en-GB" sz="2000" dirty="0">
                <a:solidFill>
                  <a:schemeClr val="tx1"/>
                </a:solidFill>
              </a:rPr>
              <a:t> </a:t>
            </a:r>
            <a:r>
              <a:rPr lang="en-US" altLang="en-GB" sz="2000" dirty="0" err="1">
                <a:solidFill>
                  <a:schemeClr val="tx1"/>
                </a:solidFill>
              </a:rPr>
              <a:t>thông</a:t>
            </a:r>
            <a:r>
              <a:rPr lang="en-US" altLang="en-GB" sz="2000" dirty="0">
                <a:solidFill>
                  <a:schemeClr val="tx1"/>
                </a:solidFill>
              </a:rPr>
              <a:t> tin </a:t>
            </a:r>
            <a:r>
              <a:rPr lang="en-US" altLang="en-GB" sz="2000" dirty="0" err="1">
                <a:solidFill>
                  <a:schemeClr val="tx1"/>
                </a:solidFill>
              </a:rPr>
              <a:t>người</a:t>
            </a:r>
            <a:r>
              <a:rPr lang="en-US" altLang="en-GB" sz="2000" dirty="0">
                <a:solidFill>
                  <a:schemeClr val="tx1"/>
                </a:solidFill>
              </a:rPr>
              <a:t> </a:t>
            </a:r>
            <a:r>
              <a:rPr lang="en-US" altLang="en-GB" sz="2000" dirty="0" err="1">
                <a:solidFill>
                  <a:schemeClr val="tx1"/>
                </a:solidFill>
              </a:rPr>
              <a:t>mua</a:t>
            </a:r>
            <a:endParaRPr lang="en-US" altLang="en-GB" sz="2000" dirty="0">
              <a:solidFill>
                <a:schemeClr val="tx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charset="0"/>
              <a:buChar char="Ø"/>
            </a:pPr>
            <a:r>
              <a:rPr lang="en-US" altLang="en-GB" sz="2000" dirty="0">
                <a:solidFill>
                  <a:schemeClr val="tx1"/>
                </a:solidFill>
              </a:rPr>
              <a:t>Frontend  </a:t>
            </a:r>
            <a:r>
              <a:rPr lang="en-US" altLang="en-GB" sz="2000" dirty="0" err="1">
                <a:solidFill>
                  <a:schemeClr val="tx1"/>
                </a:solidFill>
              </a:rPr>
              <a:t>trang</a:t>
            </a:r>
            <a:r>
              <a:rPr lang="en-US" altLang="en-GB" sz="2000" dirty="0">
                <a:solidFill>
                  <a:schemeClr val="tx1"/>
                </a:solidFill>
              </a:rPr>
              <a:t> tin </a:t>
            </a:r>
            <a:r>
              <a:rPr lang="en-US" altLang="en-GB" sz="2000" dirty="0" err="1">
                <a:solidFill>
                  <a:schemeClr val="tx1"/>
                </a:solidFill>
              </a:rPr>
              <a:t>tức</a:t>
            </a:r>
            <a:r>
              <a:rPr lang="en-US" altLang="en-GB" sz="2000" dirty="0">
                <a:solidFill>
                  <a:schemeClr val="tx1"/>
                </a:solidFill>
              </a:rPr>
              <a:t> </a:t>
            </a:r>
            <a:r>
              <a:rPr lang="en-US" altLang="en-GB" sz="2000" dirty="0" err="1">
                <a:solidFill>
                  <a:schemeClr val="tx1"/>
                </a:solidFill>
              </a:rPr>
              <a:t>liên</a:t>
            </a:r>
            <a:r>
              <a:rPr lang="en-US" altLang="en-GB" sz="2000" dirty="0">
                <a:solidFill>
                  <a:schemeClr val="tx1"/>
                </a:solidFill>
              </a:rPr>
              <a:t> </a:t>
            </a:r>
            <a:r>
              <a:rPr lang="en-US" altLang="en-GB" sz="2000" dirty="0" err="1">
                <a:solidFill>
                  <a:schemeClr val="tx1"/>
                </a:solidFill>
              </a:rPr>
              <a:t>hệ</a:t>
            </a:r>
            <a:endParaRPr lang="en-US" altLang="en-GB" sz="2000" dirty="0">
              <a:solidFill>
                <a:schemeClr val="tx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charset="0"/>
              <a:buChar char="Ø"/>
            </a:pPr>
            <a:r>
              <a:rPr lang="en-US" altLang="en-GB" sz="2000" dirty="0">
                <a:solidFill>
                  <a:schemeClr val="tx1"/>
                </a:solidFill>
              </a:rPr>
              <a:t>Frontend </a:t>
            </a:r>
            <a:r>
              <a:rPr lang="en-US" altLang="en-GB" sz="2000" dirty="0" err="1">
                <a:solidFill>
                  <a:schemeClr val="tx1"/>
                </a:solidFill>
              </a:rPr>
              <a:t>trang</a:t>
            </a:r>
            <a:r>
              <a:rPr lang="en-US" altLang="en-GB" sz="2000" dirty="0">
                <a:solidFill>
                  <a:schemeClr val="tx1"/>
                </a:solidFill>
              </a:rPr>
              <a:t> chi </a:t>
            </a:r>
            <a:r>
              <a:rPr lang="en-US" altLang="en-GB" sz="2000" dirty="0" err="1">
                <a:solidFill>
                  <a:schemeClr val="tx1"/>
                </a:solidFill>
              </a:rPr>
              <a:t>tiết</a:t>
            </a:r>
            <a:r>
              <a:rPr lang="en-US" altLang="en-GB" sz="2000" dirty="0">
                <a:solidFill>
                  <a:schemeClr val="tx1"/>
                </a:solidFill>
              </a:rPr>
              <a:t> </a:t>
            </a:r>
            <a:r>
              <a:rPr lang="en-US" altLang="en-GB" sz="2000" dirty="0" err="1">
                <a:solidFill>
                  <a:schemeClr val="tx1"/>
                </a:solidFill>
              </a:rPr>
              <a:t>sản</a:t>
            </a:r>
            <a:r>
              <a:rPr lang="en-US" altLang="en-GB" sz="2000" dirty="0">
                <a:solidFill>
                  <a:schemeClr val="tx1"/>
                </a:solidFill>
              </a:rPr>
              <a:t> </a:t>
            </a:r>
            <a:r>
              <a:rPr lang="en-US" altLang="en-GB" sz="2000" dirty="0" err="1">
                <a:solidFill>
                  <a:schemeClr val="tx1"/>
                </a:solidFill>
              </a:rPr>
              <a:t>phẩm</a:t>
            </a:r>
            <a:endParaRPr lang="en-US" altLang="en-GB" sz="2000" dirty="0">
              <a:solidFill>
                <a:schemeClr val="tx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charset="0"/>
              <a:buChar char="Ø"/>
            </a:pPr>
            <a:r>
              <a:rPr lang="en-US" altLang="en-GB" sz="2000" dirty="0">
                <a:solidFill>
                  <a:schemeClr val="tx1"/>
                </a:solidFill>
              </a:rPr>
              <a:t>Admin </a:t>
            </a:r>
            <a:r>
              <a:rPr lang="en-US" altLang="en-GB" sz="2000" dirty="0" err="1">
                <a:solidFill>
                  <a:schemeClr val="tx1"/>
                </a:solidFill>
              </a:rPr>
              <a:t>trang</a:t>
            </a:r>
            <a:r>
              <a:rPr lang="en-US" altLang="en-GB" sz="2000" dirty="0">
                <a:solidFill>
                  <a:schemeClr val="tx1"/>
                </a:solidFill>
              </a:rPr>
              <a:t> </a:t>
            </a:r>
            <a:r>
              <a:rPr lang="en-US" altLang="en-GB" sz="2000" dirty="0" err="1">
                <a:solidFill>
                  <a:schemeClr val="tx1"/>
                </a:solidFill>
              </a:rPr>
              <a:t>loại</a:t>
            </a:r>
            <a:r>
              <a:rPr lang="en-US" altLang="en-GB" sz="2000" dirty="0">
                <a:solidFill>
                  <a:schemeClr val="tx1"/>
                </a:solidFill>
              </a:rPr>
              <a:t> </a:t>
            </a:r>
            <a:r>
              <a:rPr lang="en-US" altLang="en-GB" sz="2000" dirty="0" err="1">
                <a:solidFill>
                  <a:schemeClr val="tx1"/>
                </a:solidFill>
              </a:rPr>
              <a:t>hàng</a:t>
            </a:r>
            <a:r>
              <a:rPr lang="en-US" altLang="en-GB" sz="2000" dirty="0">
                <a:solidFill>
                  <a:schemeClr val="tx1"/>
                </a:solidFill>
              </a:rPr>
              <a:t>, image, product, </a:t>
            </a:r>
            <a:r>
              <a:rPr lang="en-US" altLang="en-GB" sz="2000" dirty="0" err="1">
                <a:solidFill>
                  <a:schemeClr val="tx1"/>
                </a:solidFill>
              </a:rPr>
              <a:t>supperlier</a:t>
            </a:r>
            <a:endParaRPr lang="en-US" altLang="en-GB" sz="2000" dirty="0">
              <a:solidFill>
                <a:schemeClr val="tx1"/>
              </a:solidFill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grpSp>
        <p:nvGrpSpPr>
          <p:cNvPr id="121" name="Google Shape;121;p17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22" name="Google Shape;122;p17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4091600" y="4717600"/>
            <a:ext cx="960900" cy="4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10492" y="1361208"/>
            <a:ext cx="8447808" cy="2327565"/>
          </a:xfrm>
        </p:spPr>
        <p:txBody>
          <a:bodyPr/>
          <a:lstStyle/>
          <a:p>
            <a:pPr algn="l"/>
            <a:r>
              <a:rPr lang="en-US" sz="1800" b="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MAI HỒNG GẤM</a:t>
            </a:r>
          </a:p>
          <a:p>
            <a:pPr algn="l"/>
            <a:r>
              <a:rPr lang="en-US" sz="1800" b="0" dirty="0" err="1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Chịu</a:t>
            </a:r>
            <a:r>
              <a:rPr lang="en-US" sz="1800" b="0" dirty="0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b="0" dirty="0" err="1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trách</a:t>
            </a:r>
            <a:r>
              <a:rPr lang="en-US" sz="1800" b="0" dirty="0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b="0" dirty="0" err="1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nhiệm</a:t>
            </a:r>
            <a:r>
              <a:rPr lang="en-US" sz="1800" b="0" dirty="0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b="0" dirty="0" err="1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chính</a:t>
            </a:r>
            <a:r>
              <a:rPr lang="en-US" sz="1800" b="0" dirty="0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b="0" dirty="0" err="1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trong</a:t>
            </a:r>
            <a:r>
              <a:rPr lang="en-US" sz="1800" b="0" dirty="0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b="0" dirty="0" err="1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đề</a:t>
            </a:r>
            <a:r>
              <a:rPr lang="en-US" sz="1800" b="0" dirty="0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b="0" dirty="0" err="1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tài</a:t>
            </a:r>
            <a:r>
              <a:rPr lang="en-US" sz="1800" b="0" dirty="0" smtClean="0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:</a:t>
            </a:r>
            <a:endParaRPr lang="en-US" sz="1800" b="0" dirty="0">
              <a:latin typeface="Consolas" panose="020B0609020204030204" pitchFamily="49" charset="0"/>
              <a:ea typeface="Yu Gothic UI Semibold" panose="020B0700000000000000" charset="-128"/>
              <a:cs typeface="Consolas" panose="020B0609020204030204" charset="0"/>
              <a:sym typeface="+mn-ea"/>
            </a:endParaRPr>
          </a:p>
          <a:p>
            <a:pPr algn="l">
              <a:buFont typeface="Wingdings" panose="05000000000000000000" charset="0"/>
              <a:buChar char="Ø"/>
            </a:pPr>
            <a:r>
              <a:rPr lang="en-US" sz="1800" b="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Kiểm</a:t>
            </a:r>
            <a:r>
              <a:rPr lang="en-US" sz="1800" b="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thử</a:t>
            </a:r>
            <a:r>
              <a:rPr lang="en-US" sz="1800" b="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giao</a:t>
            </a:r>
            <a:r>
              <a:rPr lang="en-US" sz="1800" b="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diện</a:t>
            </a:r>
            <a:r>
              <a:rPr lang="en-US" sz="1800" b="0" dirty="0" smtClean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.</a:t>
            </a:r>
          </a:p>
          <a:p>
            <a:pPr lvl="1" algn="l">
              <a:buFont typeface="Wingdings" panose="05000000000000000000" charset="0"/>
              <a:buChar char="Ø"/>
            </a:pPr>
            <a:r>
              <a:rPr lang="en-US" sz="1800" b="0" dirty="0" err="1" smtClean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Trang</a:t>
            </a:r>
            <a:r>
              <a:rPr lang="en-US" sz="1800" b="0" dirty="0" smtClean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chủ</a:t>
            </a:r>
            <a:r>
              <a:rPr lang="en-US" sz="1800" b="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,</a:t>
            </a:r>
            <a:r>
              <a:rPr lang="en-US" sz="1800" b="0" dirty="0" smtClean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loại</a:t>
            </a:r>
            <a:r>
              <a:rPr lang="en-US" sz="1800" b="0" dirty="0" smtClean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sản</a:t>
            </a:r>
            <a:r>
              <a:rPr lang="en-US" sz="1800" b="0" dirty="0" smtClean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phẩm,yêu</a:t>
            </a:r>
            <a:r>
              <a:rPr lang="en-US" sz="1800" b="0" dirty="0" smtClean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thích</a:t>
            </a:r>
            <a:r>
              <a:rPr lang="en-US" sz="1800" b="0" dirty="0" smtClean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,</a:t>
            </a:r>
          </a:p>
          <a:p>
            <a:pPr lvl="1" algn="l">
              <a:buFont typeface="Wingdings" panose="05000000000000000000" charset="0"/>
              <a:buChar char="Ø"/>
            </a:pPr>
            <a:r>
              <a:rPr lang="en-US" sz="1800" b="0" dirty="0" err="1" smtClean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Trang</a:t>
            </a:r>
            <a:r>
              <a:rPr lang="en-US" sz="1800" b="0" dirty="0" smtClean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bán</a:t>
            </a:r>
            <a:r>
              <a:rPr lang="en-US" sz="1800" b="0" dirty="0" smtClean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chạy</a:t>
            </a:r>
            <a:r>
              <a:rPr lang="en-US" sz="1800" b="0" dirty="0" smtClean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,</a:t>
            </a:r>
            <a:r>
              <a:rPr lang="en-US" sz="1800" b="0" dirty="0" err="1" smtClean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giảm</a:t>
            </a:r>
            <a:r>
              <a:rPr lang="en-US" sz="1800" b="0" dirty="0" smtClean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giá</a:t>
            </a:r>
            <a:endParaRPr lang="en-US" sz="1800" b="0" dirty="0">
              <a:solidFill>
                <a:schemeClr val="tx1"/>
              </a:solidFill>
              <a:latin typeface="Consolas" panose="020B0609020204030204" pitchFamily="49" charset="0"/>
              <a:ea typeface="Yu Gothic UI Semibold" panose="020B0700000000000000" charset="-128"/>
              <a:cs typeface="Consolas" panose="020B0609020204030204" charset="0"/>
              <a:sym typeface="+mn-ea"/>
            </a:endParaRPr>
          </a:p>
          <a:p>
            <a:pPr algn="l"/>
            <a:r>
              <a:rPr lang="en-US" sz="1800" b="0" dirty="0" err="1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Các</a:t>
            </a:r>
            <a:r>
              <a:rPr lang="en-US" sz="1800" b="0" dirty="0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b="0" dirty="0" err="1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phần</a:t>
            </a:r>
            <a:r>
              <a:rPr lang="en-US" sz="1800" b="0" dirty="0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b="0" dirty="0" err="1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thực</a:t>
            </a:r>
            <a:r>
              <a:rPr lang="en-US" sz="1800" b="0" dirty="0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b="0" dirty="0" err="1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hiện</a:t>
            </a:r>
            <a:r>
              <a:rPr lang="en-US" sz="1800" b="0" dirty="0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:</a:t>
            </a:r>
            <a:endParaRPr lang="en-US" sz="1800" b="0" dirty="0">
              <a:latin typeface="Consolas" panose="020B0609020204030204" pitchFamily="49" charset="0"/>
              <a:ea typeface="Yu Gothic UI Semibold" panose="020B0700000000000000" charset="-128"/>
              <a:cs typeface="Consolas" panose="020B0609020204030204" charset="0"/>
            </a:endParaRPr>
          </a:p>
          <a:p>
            <a:pPr algn="l">
              <a:buFont typeface="Wingdings" panose="05000000000000000000" charset="0"/>
              <a:buChar char="Ø"/>
            </a:pPr>
            <a:r>
              <a:rPr lang="en-US" sz="1800" b="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From </a:t>
            </a:r>
            <a:r>
              <a:rPr lang="en-US" sz="1800" b="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danh</a:t>
            </a:r>
            <a:r>
              <a:rPr lang="en-US" sz="1800" b="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sách</a:t>
            </a:r>
            <a:r>
              <a:rPr lang="en-US" sz="1800" b="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thể</a:t>
            </a:r>
            <a:r>
              <a:rPr lang="en-US" sz="1800" b="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loại</a:t>
            </a:r>
            <a:r>
              <a:rPr lang="en-US" sz="1800" b="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người</a:t>
            </a:r>
            <a:r>
              <a:rPr lang="en-US" sz="1800" b="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dùng</a:t>
            </a:r>
            <a:endParaRPr lang="en-US" sz="1800" b="0" dirty="0">
              <a:solidFill>
                <a:schemeClr val="tx1"/>
              </a:solidFill>
              <a:latin typeface="Consolas" panose="020B0609020204030204" pitchFamily="49" charset="0"/>
              <a:ea typeface="Yu Gothic UI Semibold" panose="020B0700000000000000" charset="-128"/>
              <a:cs typeface="Consolas" panose="020B0609020204030204" charset="0"/>
            </a:endParaRPr>
          </a:p>
          <a:p>
            <a:pPr algn="l">
              <a:buFont typeface="Wingdings" panose="05000000000000000000" charset="0"/>
              <a:buChar char="Ø"/>
            </a:pPr>
            <a:r>
              <a:rPr lang="en-US" sz="1800" b="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From </a:t>
            </a:r>
            <a:r>
              <a:rPr lang="en-US" sz="1800" b="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quản</a:t>
            </a:r>
            <a:r>
              <a:rPr lang="en-US" sz="1800" b="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lý</a:t>
            </a:r>
            <a:r>
              <a:rPr lang="en-US" sz="1800" b="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bình</a:t>
            </a:r>
            <a:r>
              <a:rPr lang="en-US" sz="1800" b="0" dirty="0" smtClean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luận</a:t>
            </a:r>
            <a:endParaRPr lang="en-US" sz="1800" b="0" dirty="0">
              <a:solidFill>
                <a:schemeClr val="tx1"/>
              </a:solidFill>
              <a:latin typeface="Consolas" panose="020B0609020204030204" pitchFamily="49" charset="0"/>
              <a:ea typeface="Yu Gothic UI Semibold" panose="020B0700000000000000" charset="-128"/>
              <a:cs typeface="Consolas" panose="020B0609020204030204" charset="0"/>
            </a:endParaRPr>
          </a:p>
          <a:p>
            <a:pPr algn="l">
              <a:buFont typeface="Wingdings" panose="05000000000000000000" charset="0"/>
              <a:buChar char="Ø"/>
            </a:pPr>
            <a:r>
              <a:rPr lang="en-US" sz="1800" b="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From </a:t>
            </a:r>
            <a:r>
              <a:rPr lang="en-US" sz="1800" b="0" dirty="0" smtClean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orders</a:t>
            </a:r>
          </a:p>
          <a:p>
            <a:pPr algn="l">
              <a:buFont typeface="Wingdings" panose="05000000000000000000" charset="0"/>
              <a:buChar char="Ø"/>
            </a:pPr>
            <a:r>
              <a:rPr lang="en-US" sz="1800" b="0" dirty="0" smtClean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Form </a:t>
            </a:r>
            <a:r>
              <a:rPr lang="en-US" sz="1800" b="0" dirty="0" err="1" smtClean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Danh</a:t>
            </a:r>
            <a:r>
              <a:rPr lang="en-US" sz="1800" b="0" dirty="0" smtClean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sách</a:t>
            </a:r>
            <a:r>
              <a:rPr lang="en-US" sz="1800" b="0" dirty="0" smtClean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thống</a:t>
            </a:r>
            <a:r>
              <a:rPr lang="en-US" sz="1800" b="0" dirty="0" smtClean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kê</a:t>
            </a:r>
            <a:endParaRPr lang="en-US" sz="1800" b="0" dirty="0" smtClean="0">
              <a:solidFill>
                <a:schemeClr val="tx1"/>
              </a:solidFill>
              <a:latin typeface="Consolas" panose="020B0609020204030204" pitchFamily="49" charset="0"/>
              <a:ea typeface="Yu Gothic UI Semibold" panose="020B0700000000000000" charset="-128"/>
              <a:cs typeface="Consolas" panose="020B0609020204030204" charset="0"/>
            </a:endParaRPr>
          </a:p>
          <a:p>
            <a:pPr algn="l">
              <a:buFont typeface="Wingdings" panose="05000000000000000000" charset="0"/>
              <a:buChar char="Ø"/>
            </a:pPr>
            <a:endParaRPr lang="en-US" sz="2400" b="0" dirty="0">
              <a:solidFill>
                <a:schemeClr val="tx1"/>
              </a:solidFill>
              <a:latin typeface="Yu Gothic UI Semibold" panose="020B0700000000000000" charset="-128"/>
              <a:ea typeface="Yu Gothic UI Semibold" panose="020B0700000000000000" charset="-128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4091600" y="4717600"/>
            <a:ext cx="960900" cy="4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19645" y="1496291"/>
            <a:ext cx="6972300" cy="2710584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TRẦN QUANG ĐẠI</a:t>
            </a:r>
          </a:p>
          <a:p>
            <a:pPr algn="l"/>
            <a:r>
              <a:rPr lang="en-US" sz="1800" dirty="0" err="1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Chịu</a:t>
            </a:r>
            <a:r>
              <a:rPr lang="en-US" sz="1800" dirty="0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trách</a:t>
            </a:r>
            <a:r>
              <a:rPr lang="en-US" sz="1800" dirty="0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nhiệm</a:t>
            </a:r>
            <a:r>
              <a:rPr lang="en-US" sz="1800" dirty="0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chính</a:t>
            </a:r>
            <a:r>
              <a:rPr lang="en-US" sz="1800" dirty="0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trong</a:t>
            </a:r>
            <a:r>
              <a:rPr lang="en-US" sz="1800" dirty="0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đề</a:t>
            </a:r>
            <a:r>
              <a:rPr lang="en-US" sz="1800" dirty="0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tài</a:t>
            </a:r>
            <a:r>
              <a:rPr lang="en-US" sz="1800" dirty="0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:</a:t>
            </a:r>
          </a:p>
          <a:p>
            <a:pPr algn="l">
              <a:buFont typeface="Wingdings" panose="05000000000000000000" charset="0"/>
              <a:buChar char="Ø"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Kiểm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thử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giao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diện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:</a:t>
            </a:r>
          </a:p>
          <a:p>
            <a:pPr algn="l">
              <a:buFont typeface="Wingdings" panose="05000000000000000000" charset="0"/>
              <a:buChar char="Ø"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Trang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đăng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ký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tài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khoản,trang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giới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thiệu,trang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giỏ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hàng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Yu Gothic UI Semibold" panose="020B0700000000000000" charset="-128"/>
              <a:cs typeface="Consolas" panose="020B0609020204030204" charset="0"/>
              <a:sym typeface="+mn-ea"/>
            </a:endParaRPr>
          </a:p>
          <a:p>
            <a:pPr algn="l">
              <a:buFont typeface="Wingdings" panose="05000000000000000000" charset="0"/>
              <a:buChar char="Ø"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Giao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diện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admin:</a:t>
            </a:r>
          </a:p>
          <a:p>
            <a:pPr algn="l">
              <a:buFont typeface="Wingdings" panose="05000000000000000000" charset="0"/>
              <a:buChar char="Ø"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Trang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sản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phẩm,trang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liên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hệ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trang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tin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tức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Yu Gothic UI Semibold" panose="020B0700000000000000" charset="-128"/>
              <a:cs typeface="Consolas" panose="020B0609020204030204" charset="0"/>
              <a:sym typeface="+mn-ea"/>
            </a:endParaRPr>
          </a:p>
          <a:p>
            <a:pPr algn="l"/>
            <a:r>
              <a:rPr lang="en-US" sz="1800" dirty="0" err="1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Các</a:t>
            </a:r>
            <a:r>
              <a:rPr lang="en-US" sz="1800" dirty="0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phần</a:t>
            </a:r>
            <a:r>
              <a:rPr lang="en-US" sz="1800" dirty="0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thực</a:t>
            </a:r>
            <a:r>
              <a:rPr lang="en-US" sz="1800" dirty="0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hiện</a:t>
            </a:r>
            <a:r>
              <a:rPr lang="en-US" sz="1800" dirty="0"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  <a:sym typeface="+mn-ea"/>
              </a:rPr>
              <a:t>:</a:t>
            </a:r>
          </a:p>
          <a:p>
            <a:pPr algn="l">
              <a:buFont typeface="Wingdings" panose="05000000000000000000" charset="0"/>
              <a:buChar char="Ø"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Form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đăng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ký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Yu Gothic UI Semibold" panose="020B0700000000000000" charset="-128"/>
              <a:cs typeface="Consolas" panose="020B0609020204030204" charset="0"/>
            </a:endParaRPr>
          </a:p>
          <a:p>
            <a:pPr algn="l">
              <a:buFont typeface="Wingdings" panose="05000000000000000000" charset="0"/>
              <a:buChar char="Ø"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Header,footer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Yu Gothic UI Semibold" panose="020B0700000000000000" charset="-128"/>
              <a:cs typeface="Consolas" panose="020B0609020204030204" charset="0"/>
            </a:endParaRPr>
          </a:p>
          <a:p>
            <a:pPr algn="l">
              <a:buFont typeface="Wingdings" panose="05000000000000000000" charset="0"/>
              <a:buChar char="Ø"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Nội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 dung</a:t>
            </a:r>
          </a:p>
          <a:p>
            <a:pPr algn="l">
              <a:buFont typeface="Wingdings" panose="05000000000000000000" charset="0"/>
              <a:buChar char="Ø"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Danh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sách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liên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hệ,thông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 tin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cửa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hàng,tin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Yu Gothic UI Semibold" panose="020B0700000000000000" charset="-128"/>
                <a:cs typeface="Consolas" panose="020B0609020204030204" charset="0"/>
              </a:rPr>
              <a:t>tức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Yu Gothic UI Semibold" panose="020B0700000000000000" charset="-128"/>
              <a:cs typeface="Consolas" panose="020B0609020204030204" charset="0"/>
            </a:endParaRPr>
          </a:p>
          <a:p>
            <a:pPr marL="38100" indent="0" algn="l">
              <a:buNone/>
            </a:pPr>
            <a:endParaRPr lang="en-US" sz="2400" dirty="0" smtClean="0">
              <a:solidFill>
                <a:schemeClr val="tx1"/>
              </a:solidFill>
              <a:latin typeface="Yu Gothic UI Semibold" panose="020B0700000000000000" charset="-128"/>
              <a:ea typeface="Yu Gothic UI Semibold" panose="020B0700000000000000" charset="-128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7"/>
          <p:cNvSpPr txBox="1">
            <a:spLocks noGrp="1"/>
          </p:cNvSpPr>
          <p:nvPr>
            <p:ph type="ctrTitle"/>
          </p:nvPr>
        </p:nvSpPr>
        <p:spPr>
          <a:xfrm>
            <a:off x="2845435" y="1598295"/>
            <a:ext cx="4919980" cy="194691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6000">
                <a:latin typeface="Consolas" panose="020B0609020204030204" charset="0"/>
                <a:ea typeface="Yu Gothic UI Semibold" panose="020B0700000000000000" charset="-128"/>
                <a:cs typeface="Consolas" panose="020B0609020204030204" charset="0"/>
              </a:rPr>
              <a:t>MỤC TIÊU KIỂM THỬ</a:t>
            </a:r>
          </a:p>
        </p:txBody>
      </p:sp>
      <p:sp>
        <p:nvSpPr>
          <p:cNvPr id="482" name="Google Shape;482;p37"/>
          <p:cNvSpPr txBox="1"/>
          <p:nvPr/>
        </p:nvSpPr>
        <p:spPr>
          <a:xfrm>
            <a:off x="507275" y="1703925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b="1">
                <a:solidFill>
                  <a:schemeClr val="accent4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rPr>
              <a:t>2</a:t>
            </a:r>
            <a:endParaRPr sz="9600" b="1">
              <a:solidFill>
                <a:schemeClr val="accent4"/>
              </a:solidFill>
              <a:latin typeface="Red Hat Display" panose="02010503040201060303"/>
              <a:ea typeface="Red Hat Display" panose="02010503040201060303"/>
              <a:cs typeface="Red Hat Display" panose="02010503040201060303"/>
              <a:sym typeface="Red Hat Display" panose="02010503040201060303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"/>
          <p:cNvSpPr txBox="1">
            <a:spLocks noGrp="1"/>
          </p:cNvSpPr>
          <p:nvPr>
            <p:ph type="body" idx="1"/>
          </p:nvPr>
        </p:nvSpPr>
        <p:spPr>
          <a:xfrm>
            <a:off x="1187450" y="986790"/>
            <a:ext cx="7207885" cy="7429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1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vi-VN" sz="2000" dirty="0">
                <a:latin typeface="Yu Gothic UI Semibold" panose="020B0700000000000000" charset="-128"/>
                <a:ea typeface="Yu Gothic UI Semibold" panose="020B0700000000000000" charset="-128"/>
                <a:sym typeface="+mn-ea"/>
              </a:rPr>
              <a:t>Xây dựng kế hoạch bao gồm danh sách công việc, thời gian thực hiện và phương thức đánh giá</a:t>
            </a:r>
            <a:r>
              <a:rPr lang="en-US" altLang="vi-VN" sz="2000" dirty="0">
                <a:latin typeface="Yu Gothic UI Semibold" panose="020B0700000000000000" charset="-128"/>
                <a:ea typeface="Yu Gothic UI Semibold" panose="020B0700000000000000" charset="-128"/>
                <a:sym typeface="+mn-ea"/>
              </a:rPr>
              <a:t>.</a:t>
            </a:r>
            <a:endParaRPr lang="en-US" sz="2000" dirty="0">
              <a:latin typeface="Yu Gothic UI Semibold" panose="020B0700000000000000" charset="-128"/>
              <a:ea typeface="Yu Gothic UI Semibold" panose="020B0700000000000000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355" name="Google Shape;355;p29"/>
          <p:cNvSpPr txBox="1">
            <a:spLocks noGrp="1"/>
          </p:cNvSpPr>
          <p:nvPr>
            <p:ph type="body" idx="3"/>
          </p:nvPr>
        </p:nvSpPr>
        <p:spPr>
          <a:xfrm>
            <a:off x="1187450" y="1778635"/>
            <a:ext cx="7207885" cy="3765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1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vi-VN" sz="2000" dirty="0">
                <a:latin typeface="Yu Gothic UI Semibold" panose="020B0700000000000000" charset="-128"/>
                <a:ea typeface="Yu Gothic UI Semibold" panose="020B0700000000000000" charset="-128"/>
                <a:sym typeface="+mn-ea"/>
              </a:rPr>
              <a:t>Đọc tài liệu đặc tả của sản phẩm</a:t>
            </a:r>
            <a:r>
              <a:rPr lang="en-US" altLang="vi-VN" sz="2000" dirty="0">
                <a:latin typeface="Yu Gothic UI Semibold" panose="020B0700000000000000" charset="-128"/>
                <a:ea typeface="Yu Gothic UI Semibold" panose="020B0700000000000000" charset="-128"/>
                <a:sym typeface="+mn-ea"/>
              </a:rPr>
              <a:t>.</a:t>
            </a:r>
            <a:endParaRPr lang="en-US" sz="2000" dirty="0">
              <a:latin typeface="Yu Gothic UI Semibold" panose="020B0700000000000000" charset="-128"/>
              <a:ea typeface="Yu Gothic UI Semibold" panose="020B0700000000000000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356" name="Google Shape;356;p29"/>
          <p:cNvSpPr txBox="1">
            <a:spLocks noGrp="1"/>
          </p:cNvSpPr>
          <p:nvPr>
            <p:ph type="sldNum" idx="12"/>
          </p:nvPr>
        </p:nvSpPr>
        <p:spPr>
          <a:xfrm>
            <a:off x="1043940" y="4630420"/>
            <a:ext cx="524100" cy="51308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000">
                <a:latin typeface="Yu Gothic UI Semibold" panose="020B0700000000000000" charset="-128"/>
                <a:ea typeface="Yu Gothic UI Semibold" panose="020B0700000000000000" charset="-128"/>
              </a:rPr>
              <a:t>9</a:t>
            </a:fld>
            <a:endParaRPr lang="en-GB" sz="200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grpSp>
        <p:nvGrpSpPr>
          <p:cNvPr id="357" name="Google Shape;357;p29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358" name="Google Shape;358;p29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29"/>
          <p:cNvSpPr txBox="1">
            <a:spLocks noGrp="1"/>
          </p:cNvSpPr>
          <p:nvPr>
            <p:ph type="body" idx="1"/>
          </p:nvPr>
        </p:nvSpPr>
        <p:spPr>
          <a:xfrm>
            <a:off x="1187450" y="2211070"/>
            <a:ext cx="7131050" cy="3327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1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vi-VN" sz="2000" dirty="0">
                <a:latin typeface="Yu Gothic UI Semibold" panose="020B0700000000000000" charset="-128"/>
                <a:ea typeface="Yu Gothic UI Semibold" panose="020B0700000000000000" charset="-128"/>
                <a:sym typeface="+mn-ea"/>
              </a:rPr>
              <a:t>Xác định sản phẩm phù hợp với yêu cầu người dùng</a:t>
            </a:r>
            <a:r>
              <a:rPr lang="en-US" altLang="vi-VN" sz="2000" dirty="0">
                <a:latin typeface="Yu Gothic UI Semibold" panose="020B0700000000000000" charset="-128"/>
                <a:ea typeface="Yu Gothic UI Semibold" panose="020B0700000000000000" charset="-128"/>
                <a:sym typeface="+mn-ea"/>
              </a:rPr>
              <a:t>.</a:t>
            </a:r>
            <a:endParaRPr lang="en-US" sz="2000" dirty="0">
              <a:latin typeface="Yu Gothic UI Semibold" panose="020B0700000000000000" charset="-128"/>
              <a:ea typeface="Yu Gothic UI Semibold" panose="020B0700000000000000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367" name="Google Shape;367;p29"/>
          <p:cNvSpPr txBox="1">
            <a:spLocks noGrp="1"/>
          </p:cNvSpPr>
          <p:nvPr>
            <p:ph type="body" idx="2"/>
          </p:nvPr>
        </p:nvSpPr>
        <p:spPr>
          <a:xfrm>
            <a:off x="1187450" y="2779395"/>
            <a:ext cx="7371080" cy="3752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1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vi-VN" sz="2000" dirty="0">
                <a:latin typeface="Yu Gothic UI Semibold" panose="020B0700000000000000" charset="-128"/>
                <a:ea typeface="Yu Gothic UI Semibold" panose="020B0700000000000000" charset="-128"/>
                <a:sym typeface="+mn-ea"/>
              </a:rPr>
              <a:t>Xác định phàm vi, rủi ro cũng như mục đích của hoạt động kiểm thử</a:t>
            </a:r>
            <a:r>
              <a:rPr lang="en-US" altLang="vi-VN" sz="2000" dirty="0">
                <a:latin typeface="Yu Gothic UI Semibold" panose="020B0700000000000000" charset="-128"/>
                <a:ea typeface="Yu Gothic UI Semibold" panose="020B0700000000000000" charset="-128"/>
                <a:sym typeface="+mn-ea"/>
              </a:rPr>
              <a:t>.</a:t>
            </a:r>
            <a:endParaRPr lang="en-US" sz="2000" dirty="0">
              <a:latin typeface="Yu Gothic UI Semibold" panose="020B0700000000000000" charset="-128"/>
              <a:ea typeface="Yu Gothic UI Semibold" panose="020B0700000000000000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368" name="Google Shape;368;p29"/>
          <p:cNvSpPr txBox="1">
            <a:spLocks noGrp="1"/>
          </p:cNvSpPr>
          <p:nvPr>
            <p:ph type="body" idx="3"/>
          </p:nvPr>
        </p:nvSpPr>
        <p:spPr>
          <a:xfrm>
            <a:off x="1187450" y="3650615"/>
            <a:ext cx="7207885" cy="3663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1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vi-VN" sz="2000" dirty="0">
                <a:latin typeface="Yu Gothic UI Semibold" panose="020B0700000000000000" charset="-128"/>
                <a:ea typeface="Yu Gothic UI Semibold" panose="020B0700000000000000" charset="-128"/>
                <a:sym typeface="+mn-ea"/>
              </a:rPr>
              <a:t>Tổ chức các trường hợp kiểm thử</a:t>
            </a:r>
            <a:r>
              <a:rPr lang="en-US" altLang="vi-VN" sz="2000" dirty="0">
                <a:latin typeface="Yu Gothic UI Semibold" panose="020B0700000000000000" charset="-128"/>
                <a:ea typeface="Yu Gothic UI Semibold" panose="020B0700000000000000" charset="-128"/>
                <a:sym typeface="+mn-ea"/>
              </a:rPr>
              <a:t>.</a:t>
            </a:r>
            <a:endParaRPr lang="en-US" sz="2000" dirty="0">
              <a:latin typeface="Yu Gothic UI Semibold" panose="020B0700000000000000" charset="-128"/>
              <a:ea typeface="Yu Gothic UI Semibold" panose="020B0700000000000000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>
    <p:cover dir="d"/>
  </p:transition>
</p:sld>
</file>

<file path=ppt/theme/theme1.xml><?xml version="1.0" encoding="utf-8"?>
<a:theme xmlns:a="http://schemas.openxmlformats.org/drawingml/2006/main" name="Timandra template">
  <a:themeElements>
    <a:clrScheme name="Custom 347">
      <a:dk1>
        <a:srgbClr val="24283B"/>
      </a:dk1>
      <a:lt1>
        <a:srgbClr val="FFFFFF"/>
      </a:lt1>
      <a:dk2>
        <a:srgbClr val="80828B"/>
      </a:dk2>
      <a:lt2>
        <a:srgbClr val="EAECF0"/>
      </a:lt2>
      <a:accent1>
        <a:srgbClr val="FFCE00"/>
      </a:accent1>
      <a:accent2>
        <a:srgbClr val="FFF14C"/>
      </a:accent2>
      <a:accent3>
        <a:srgbClr val="9FE2D0"/>
      </a:accent3>
      <a:accent4>
        <a:srgbClr val="1AB6D1"/>
      </a:accent4>
      <a:accent5>
        <a:srgbClr val="0784B1"/>
      </a:accent5>
      <a:accent6>
        <a:srgbClr val="EE7673"/>
      </a:accent6>
      <a:hlink>
        <a:srgbClr val="3180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448</Words>
  <Application>Microsoft Office PowerPoint</Application>
  <PresentationFormat>On-screen Show (16:9)</PresentationFormat>
  <Paragraphs>82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Wingdings</vt:lpstr>
      <vt:lpstr>Consolas</vt:lpstr>
      <vt:lpstr>Comic Sans MS</vt:lpstr>
      <vt:lpstr>Red Hat Display</vt:lpstr>
      <vt:lpstr>Yu Gothic UI Semibold</vt:lpstr>
      <vt:lpstr>Arial</vt:lpstr>
      <vt:lpstr>Red Hat Text</vt:lpstr>
      <vt:lpstr>Timandra template</vt:lpstr>
      <vt:lpstr>KIỂM THỬ</vt:lpstr>
      <vt:lpstr>Nội dung:</vt:lpstr>
      <vt:lpstr>GIỚI THIỆU CÁC THÀNH VIÊN</vt:lpstr>
      <vt:lpstr>PowerPoint Presentation</vt:lpstr>
      <vt:lpstr>NGUYỄN VĂN DU</vt:lpstr>
      <vt:lpstr>PowerPoint Presentation</vt:lpstr>
      <vt:lpstr>PowerPoint Presentation</vt:lpstr>
      <vt:lpstr>MỤC TIÊU KIỂM THỬ</vt:lpstr>
      <vt:lpstr>PowerPoint Presentation</vt:lpstr>
      <vt:lpstr>PowerPoint Presentation</vt:lpstr>
      <vt:lpstr>3.KHÓ KHĂN - THUẬN LỢI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KIỂM THỬ</dc:title>
  <dc:creator/>
  <cp:lastModifiedBy>tú lương</cp:lastModifiedBy>
  <cp:revision>14</cp:revision>
  <dcterms:created xsi:type="dcterms:W3CDTF">2021-04-19T19:21:00Z</dcterms:created>
  <dcterms:modified xsi:type="dcterms:W3CDTF">2021-04-21T09:48:17Z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