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24"/>
  </p:notesMasterIdLst>
  <p:sldIdLst>
    <p:sldId id="258" r:id="rId2"/>
    <p:sldId id="273" r:id="rId3"/>
    <p:sldId id="259" r:id="rId4"/>
    <p:sldId id="260" r:id="rId5"/>
    <p:sldId id="274" r:id="rId6"/>
    <p:sldId id="261" r:id="rId7"/>
    <p:sldId id="262" r:id="rId8"/>
    <p:sldId id="280" r:id="rId9"/>
    <p:sldId id="276" r:id="rId10"/>
    <p:sldId id="277" r:id="rId11"/>
    <p:sldId id="278" r:id="rId12"/>
    <p:sldId id="279" r:id="rId13"/>
    <p:sldId id="263" r:id="rId14"/>
    <p:sldId id="275" r:id="rId15"/>
    <p:sldId id="265" r:id="rId16"/>
    <p:sldId id="270" r:id="rId17"/>
    <p:sldId id="266" r:id="rId18"/>
    <p:sldId id="267" r:id="rId19"/>
    <p:sldId id="271" r:id="rId20"/>
    <p:sldId id="269" r:id="rId21"/>
    <p:sldId id="272"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8084"/>
    <a:srgbClr val="91B4B6"/>
    <a:srgbClr val="213B31"/>
    <a:srgbClr val="FFD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6AE275-E87D-D83A-BED5-371DDBAA77A2}" v="1" dt="2024-09-11T04:41:26.502"/>
    <p1510:client id="{5717A4FD-62CF-4FCA-5641-10D154C992FE}" v="7" dt="2024-09-11T04:22:43.112"/>
    <p1510:client id="{6C1549D8-7330-0449-903C-7544E3467ED5}" v="355" dt="2024-09-10T06:39:35.555"/>
    <p1510:client id="{8A8F836A-8606-7DA0-6E01-036E8639B9FE}" v="563" dt="2024-09-11T04:15:17.613"/>
    <p1510:client id="{CC1B83F5-63ED-4560-A9C7-970FA446305B}" v="4" dt="2024-09-11T04:36:11.7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87"/>
    <p:restoredTop sz="94648"/>
  </p:normalViewPr>
  <p:slideViewPr>
    <p:cSldViewPr snapToGrid="0">
      <p:cViewPr varScale="1">
        <p:scale>
          <a:sx n="117" d="100"/>
          <a:sy n="117" d="100"/>
        </p:scale>
        <p:origin x="2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AE688D-F5AA-BF49-B79C-B5DBC8B7B807}" type="datetimeFigureOut">
              <a:rPr lang="en-US" smtClean="0"/>
              <a:t>9/12/24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3F2FE-3320-4444-8843-C3B9BEDCE2D4}" type="slidenum">
              <a:rPr lang="en-US" smtClean="0"/>
              <a:t>‹#›</a:t>
            </a:fld>
            <a:endParaRPr lang="en-US"/>
          </a:p>
        </p:txBody>
      </p:sp>
    </p:spTree>
    <p:extLst>
      <p:ext uri="{BB962C8B-B14F-4D97-AF65-F5344CB8AC3E}">
        <p14:creationId xmlns:p14="http://schemas.microsoft.com/office/powerpoint/2010/main" val="2622005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 systematic risk register was used to track these risks, prioritizing them using a 5x5 grid of probability and </a:t>
            </a:r>
            <a:r>
              <a:rPr lang="en-AU" dirty="0" err="1"/>
              <a:t>impac</a:t>
            </a:r>
            <a:endParaRPr lang="en-US" dirty="0"/>
          </a:p>
          <a:p>
            <a:endParaRPr lang="en-US" dirty="0"/>
          </a:p>
        </p:txBody>
      </p:sp>
      <p:sp>
        <p:nvSpPr>
          <p:cNvPr id="4" name="Slide Number Placeholder 3"/>
          <p:cNvSpPr>
            <a:spLocks noGrp="1"/>
          </p:cNvSpPr>
          <p:nvPr>
            <p:ph type="sldNum" sz="quarter" idx="5"/>
          </p:nvPr>
        </p:nvSpPr>
        <p:spPr/>
        <p:txBody>
          <a:bodyPr/>
          <a:lstStyle/>
          <a:p>
            <a:fld id="{78F3F2FE-3320-4444-8843-C3B9BEDCE2D4}" type="slidenum">
              <a:rPr lang="en-US" smtClean="0"/>
              <a:t>17</a:t>
            </a:fld>
            <a:endParaRPr lang="en-US"/>
          </a:p>
        </p:txBody>
      </p:sp>
    </p:spTree>
    <p:extLst>
      <p:ext uri="{BB962C8B-B14F-4D97-AF65-F5344CB8AC3E}">
        <p14:creationId xmlns:p14="http://schemas.microsoft.com/office/powerpoint/2010/main" val="1204278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September 12,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7520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September 12,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89532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September 12,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8679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September 12,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15380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September 12,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69329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September 12,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57596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September 12,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68873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September 12,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637687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September 12,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6004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September 12,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3321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September 12,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29271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Thursday, September 12,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108229806"/>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ttyimages.com.au/photos/jamuna-bridg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researchgate.net/publication/263849797_Cracks_in_the_box_girders_of_Bongobondhu_Jamuna_Multipurpose_Bridge-_Identification_of_causes_based_on_FE_analysi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huckbody.com/?page_id=105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53E4-8732-59C5-7C43-85D1CD66E1DA}"/>
              </a:ext>
            </a:extLst>
          </p:cNvPr>
          <p:cNvSpPr>
            <a:spLocks noGrp="1"/>
          </p:cNvSpPr>
          <p:nvPr>
            <p:ph type="title"/>
          </p:nvPr>
        </p:nvSpPr>
        <p:spPr>
          <a:xfrm>
            <a:off x="3291416" y="866888"/>
            <a:ext cx="8283313" cy="5542025"/>
          </a:xfrm>
        </p:spPr>
        <p:txBody>
          <a:bodyPr anchor="t">
            <a:normAutofit/>
          </a:bodyPr>
          <a:lstStyle/>
          <a:p>
            <a:pPr algn="r"/>
            <a:br>
              <a:rPr lang="en-AU" sz="4600" b="1" dirty="0"/>
            </a:br>
            <a:r>
              <a:rPr lang="en-AU" sz="4600" b="1" dirty="0"/>
              <a:t>Jamuna Multipurpose Bridge</a:t>
            </a:r>
            <a:br>
              <a:rPr lang="en-AU" dirty="0"/>
            </a:br>
            <a:r>
              <a:rPr lang="en-AU" sz="3400" dirty="0"/>
              <a:t>Bangladesh, 1972 – 1998</a:t>
            </a:r>
            <a:br>
              <a:rPr lang="en-AU" sz="3400" dirty="0"/>
            </a:br>
            <a:br>
              <a:rPr lang="en-AU" sz="3400" dirty="0"/>
            </a:br>
            <a:br>
              <a:rPr lang="en-AU" sz="3400" dirty="0"/>
            </a:br>
            <a:br>
              <a:rPr lang="en-AU" sz="3400" dirty="0"/>
            </a:br>
            <a:r>
              <a:rPr lang="en-AU" sz="2800" dirty="0"/>
              <a:t>GENG5505 Project Management and Engineering Practice</a:t>
            </a:r>
            <a:br>
              <a:rPr lang="en-AU" sz="2800" dirty="0"/>
            </a:br>
            <a:br>
              <a:rPr lang="en-AU" sz="2800" dirty="0"/>
            </a:br>
            <a:r>
              <a:rPr lang="en-AU" sz="2800" dirty="0"/>
              <a:t>Group 6 – Wednesday 2pm</a:t>
            </a:r>
          </a:p>
        </p:txBody>
      </p:sp>
    </p:spTree>
    <p:extLst>
      <p:ext uri="{BB962C8B-B14F-4D97-AF65-F5344CB8AC3E}">
        <p14:creationId xmlns:p14="http://schemas.microsoft.com/office/powerpoint/2010/main" val="667389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DC02-C15E-21C9-6C4F-CBB7BFAF042D}"/>
              </a:ext>
            </a:extLst>
          </p:cNvPr>
          <p:cNvSpPr>
            <a:spLocks noGrp="1"/>
          </p:cNvSpPr>
          <p:nvPr>
            <p:ph type="title"/>
          </p:nvPr>
        </p:nvSpPr>
        <p:spPr>
          <a:xfrm>
            <a:off x="550861" y="1000422"/>
            <a:ext cx="11010782" cy="720699"/>
          </a:xfrm>
        </p:spPr>
        <p:txBody>
          <a:bodyPr>
            <a:normAutofit fontScale="90000"/>
          </a:bodyPr>
          <a:lstStyle/>
          <a:p>
            <a:pPr algn="ctr"/>
            <a:r>
              <a:rPr lang="en-AU">
                <a:ea typeface="+mj-lt"/>
                <a:cs typeface="+mj-lt"/>
              </a:rPr>
              <a:t>Supply and Management of Resources</a:t>
            </a:r>
            <a:endParaRPr lang="zh-CN" altLang="en-US"/>
          </a:p>
          <a:p>
            <a:pPr algn="ctr"/>
            <a:endParaRPr lang="en-AU" altLang="zh-CN" dirty="0"/>
          </a:p>
          <a:p>
            <a:pPr algn="ctr"/>
            <a:endParaRPr lang="en-AU" dirty="0"/>
          </a:p>
        </p:txBody>
      </p:sp>
      <p:sp>
        <p:nvSpPr>
          <p:cNvPr id="3" name="文本框 2">
            <a:extLst>
              <a:ext uri="{FF2B5EF4-FFF2-40B4-BE49-F238E27FC236}">
                <a16:creationId xmlns:a16="http://schemas.microsoft.com/office/drawing/2014/main" id="{A2987E05-5BB0-1ABE-DB3D-3933C2F37793}"/>
              </a:ext>
            </a:extLst>
          </p:cNvPr>
          <p:cNvSpPr txBox="1"/>
          <p:nvPr/>
        </p:nvSpPr>
        <p:spPr>
          <a:xfrm>
            <a:off x="161993" y="118839"/>
            <a:ext cx="288315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1100"/>
              <a:t>Ye li 24427082</a:t>
            </a:r>
            <a:endParaRPr lang="zh-CN" altLang="en-US" sz="1100" dirty="0"/>
          </a:p>
        </p:txBody>
      </p:sp>
      <p:sp>
        <p:nvSpPr>
          <p:cNvPr id="5" name="文本框 4">
            <a:extLst>
              <a:ext uri="{FF2B5EF4-FFF2-40B4-BE49-F238E27FC236}">
                <a16:creationId xmlns:a16="http://schemas.microsoft.com/office/drawing/2014/main" id="{77ECA9CC-FFB5-4704-7CE8-C87C68556B55}"/>
              </a:ext>
            </a:extLst>
          </p:cNvPr>
          <p:cNvSpPr txBox="1"/>
          <p:nvPr/>
        </p:nvSpPr>
        <p:spPr>
          <a:xfrm>
            <a:off x="561587" y="1939760"/>
            <a:ext cx="11131498"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f-ZA" sz="3200" dirty="0">
                <a:ea typeface="+mn-lt"/>
                <a:cs typeface="+mn-lt"/>
              </a:rPr>
              <a:t>- </a:t>
            </a:r>
            <a:r>
              <a:rPr lang="af-ZA" sz="3200" dirty="0" err="1">
                <a:ea typeface="+mn-lt"/>
                <a:cs typeface="+mn-lt"/>
              </a:rPr>
              <a:t>Difficulties</a:t>
            </a:r>
            <a:r>
              <a:rPr lang="af-ZA" sz="3200" dirty="0">
                <a:ea typeface="+mn-lt"/>
                <a:cs typeface="+mn-lt"/>
              </a:rPr>
              <a:t> in </a:t>
            </a:r>
            <a:r>
              <a:rPr lang="af-ZA" sz="3200" dirty="0" err="1">
                <a:ea typeface="+mn-lt"/>
                <a:cs typeface="+mn-lt"/>
              </a:rPr>
              <a:t>transporting</a:t>
            </a:r>
            <a:r>
              <a:rPr lang="af-ZA" sz="3200" dirty="0">
                <a:ea typeface="+mn-lt"/>
                <a:cs typeface="+mn-lt"/>
              </a:rPr>
              <a:t> </a:t>
            </a:r>
            <a:r>
              <a:rPr lang="af-ZA" sz="3200" dirty="0" err="1">
                <a:ea typeface="+mn-lt"/>
                <a:cs typeface="+mn-lt"/>
              </a:rPr>
              <a:t>materials</a:t>
            </a:r>
            <a:r>
              <a:rPr lang="af-ZA" sz="3200" dirty="0">
                <a:ea typeface="+mn-lt"/>
                <a:cs typeface="+mn-lt"/>
              </a:rPr>
              <a:t> </a:t>
            </a:r>
            <a:r>
              <a:rPr lang="af-ZA" sz="3200" dirty="0" err="1">
                <a:ea typeface="+mn-lt"/>
                <a:cs typeface="+mn-lt"/>
              </a:rPr>
              <a:t>and</a:t>
            </a:r>
            <a:r>
              <a:rPr lang="af-ZA" sz="3200" dirty="0">
                <a:ea typeface="+mn-lt"/>
                <a:cs typeface="+mn-lt"/>
              </a:rPr>
              <a:t> </a:t>
            </a:r>
            <a:r>
              <a:rPr lang="af-ZA" sz="3200" dirty="0" err="1">
                <a:ea typeface="+mn-lt"/>
                <a:cs typeface="+mn-lt"/>
              </a:rPr>
              <a:t>equipment</a:t>
            </a:r>
            <a:r>
              <a:rPr lang="af-ZA" sz="3200" dirty="0">
                <a:ea typeface="+mn-lt"/>
                <a:cs typeface="+mn-lt"/>
              </a:rPr>
              <a:t> (</a:t>
            </a:r>
            <a:r>
              <a:rPr lang="af-ZA" sz="3200" dirty="0" err="1">
                <a:ea typeface="+mn-lt"/>
                <a:cs typeface="+mn-lt"/>
              </a:rPr>
              <a:t>sea</a:t>
            </a:r>
            <a:r>
              <a:rPr lang="af-ZA" sz="3200" dirty="0">
                <a:ea typeface="+mn-lt"/>
                <a:cs typeface="+mn-lt"/>
              </a:rPr>
              <a:t> transport </a:t>
            </a:r>
            <a:r>
              <a:rPr lang="af-ZA" sz="3200" dirty="0" err="1">
                <a:ea typeface="+mn-lt"/>
                <a:cs typeface="+mn-lt"/>
              </a:rPr>
              <a:t>limitations</a:t>
            </a:r>
            <a:r>
              <a:rPr lang="af-ZA" sz="3200" dirty="0">
                <a:ea typeface="+mn-lt"/>
                <a:cs typeface="+mn-lt"/>
              </a:rPr>
              <a:t>, </a:t>
            </a:r>
            <a:r>
              <a:rPr lang="af-ZA" sz="3200" dirty="0" err="1">
                <a:ea typeface="+mn-lt"/>
                <a:cs typeface="+mn-lt"/>
              </a:rPr>
              <a:t>climate</a:t>
            </a:r>
            <a:r>
              <a:rPr lang="af-ZA" sz="3200" dirty="0">
                <a:ea typeface="+mn-lt"/>
                <a:cs typeface="+mn-lt"/>
              </a:rPr>
              <a:t> </a:t>
            </a:r>
            <a:r>
              <a:rPr lang="af-ZA" sz="3200" dirty="0" err="1">
                <a:ea typeface="+mn-lt"/>
                <a:cs typeface="+mn-lt"/>
              </a:rPr>
              <a:t>impact</a:t>
            </a:r>
            <a:r>
              <a:rPr lang="af-ZA" sz="3200" dirty="0">
                <a:ea typeface="+mn-lt"/>
                <a:cs typeface="+mn-lt"/>
              </a:rPr>
              <a:t>)</a:t>
            </a:r>
            <a:endParaRPr lang="zh-CN" dirty="0"/>
          </a:p>
          <a:p>
            <a:endParaRPr lang="af-ZA" sz="3200" dirty="0">
              <a:ea typeface="+mn-lt"/>
              <a:cs typeface="+mn-lt"/>
            </a:endParaRPr>
          </a:p>
          <a:p>
            <a:r>
              <a:rPr lang="af-ZA" sz="3200" dirty="0">
                <a:ea typeface="+mn-lt"/>
                <a:cs typeface="+mn-lt"/>
              </a:rPr>
              <a:t>- </a:t>
            </a:r>
            <a:r>
              <a:rPr lang="af-ZA" sz="3200" dirty="0" err="1">
                <a:ea typeface="+mn-lt"/>
                <a:cs typeface="+mn-lt"/>
              </a:rPr>
              <a:t>Labor</a:t>
            </a:r>
            <a:r>
              <a:rPr lang="af-ZA" sz="3200" dirty="0">
                <a:ea typeface="+mn-lt"/>
                <a:cs typeface="+mn-lt"/>
              </a:rPr>
              <a:t> </a:t>
            </a:r>
            <a:r>
              <a:rPr lang="af-ZA" sz="3200" dirty="0" err="1">
                <a:ea typeface="+mn-lt"/>
                <a:cs typeface="+mn-lt"/>
              </a:rPr>
              <a:t>shortages</a:t>
            </a:r>
            <a:r>
              <a:rPr lang="af-ZA" sz="3200" dirty="0">
                <a:ea typeface="+mn-lt"/>
                <a:cs typeface="+mn-lt"/>
              </a:rPr>
              <a:t> </a:t>
            </a:r>
            <a:r>
              <a:rPr lang="af-ZA" sz="3200" dirty="0" err="1">
                <a:ea typeface="+mn-lt"/>
                <a:cs typeface="+mn-lt"/>
              </a:rPr>
              <a:t>and</a:t>
            </a:r>
            <a:r>
              <a:rPr lang="af-ZA" sz="3200" dirty="0">
                <a:ea typeface="+mn-lt"/>
                <a:cs typeface="+mn-lt"/>
              </a:rPr>
              <a:t> </a:t>
            </a:r>
            <a:r>
              <a:rPr lang="af-ZA" sz="3200" dirty="0" err="1">
                <a:ea typeface="+mn-lt"/>
                <a:cs typeface="+mn-lt"/>
              </a:rPr>
              <a:t>training</a:t>
            </a:r>
            <a:r>
              <a:rPr lang="af-ZA" sz="3200" dirty="0">
                <a:ea typeface="+mn-lt"/>
                <a:cs typeface="+mn-lt"/>
              </a:rPr>
              <a:t> </a:t>
            </a:r>
            <a:r>
              <a:rPr lang="af-ZA" sz="3200" dirty="0" err="1">
                <a:ea typeface="+mn-lt"/>
                <a:cs typeface="+mn-lt"/>
              </a:rPr>
              <a:t>needs</a:t>
            </a:r>
            <a:endParaRPr lang="zh-CN" dirty="0" err="1"/>
          </a:p>
          <a:p>
            <a:endParaRPr lang="af-ZA" altLang="zh-CN" sz="3200" dirty="0">
              <a:latin typeface="Corbel"/>
            </a:endParaRPr>
          </a:p>
          <a:p>
            <a:endParaRPr lang="af-ZA" altLang="zh-CN" sz="3200" dirty="0">
              <a:latin typeface="Corbel"/>
            </a:endParaRPr>
          </a:p>
        </p:txBody>
      </p:sp>
      <p:pic>
        <p:nvPicPr>
          <p:cNvPr id="7" name="图片 6" descr="人们在岩石上&#10;&#10;已自动生成说明">
            <a:extLst>
              <a:ext uri="{FF2B5EF4-FFF2-40B4-BE49-F238E27FC236}">
                <a16:creationId xmlns:a16="http://schemas.microsoft.com/office/drawing/2014/main" id="{7E553307-CCDF-89E5-C750-A26509137BA9}"/>
              </a:ext>
            </a:extLst>
          </p:cNvPr>
          <p:cNvPicPr>
            <a:picLocks noChangeAspect="1"/>
          </p:cNvPicPr>
          <p:nvPr/>
        </p:nvPicPr>
        <p:blipFill>
          <a:blip r:embed="rId2"/>
          <a:stretch>
            <a:fillRect/>
          </a:stretch>
        </p:blipFill>
        <p:spPr>
          <a:xfrm>
            <a:off x="7605940" y="3863825"/>
            <a:ext cx="3475264" cy="2238829"/>
          </a:xfrm>
          <a:prstGeom prst="rect">
            <a:avLst/>
          </a:prstGeom>
        </p:spPr>
      </p:pic>
      <p:sp>
        <p:nvSpPr>
          <p:cNvPr id="9" name="矩形 5">
            <a:extLst>
              <a:ext uri="{FF2B5EF4-FFF2-40B4-BE49-F238E27FC236}">
                <a16:creationId xmlns:a16="http://schemas.microsoft.com/office/drawing/2014/main" id="{FA623B85-493F-9FFD-B9A2-BF00C701CFDF}"/>
              </a:ext>
            </a:extLst>
          </p:cNvPr>
          <p:cNvSpPr/>
          <p:nvPr/>
        </p:nvSpPr>
        <p:spPr>
          <a:xfrm flipH="1">
            <a:off x="557877" y="364375"/>
            <a:ext cx="90515" cy="526012"/>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D67D04BE-A533-A99C-3C7A-F417499DA2B8}"/>
              </a:ext>
            </a:extLst>
          </p:cNvPr>
          <p:cNvSpPr txBox="1"/>
          <p:nvPr/>
        </p:nvSpPr>
        <p:spPr>
          <a:xfrm>
            <a:off x="647700" y="438727"/>
            <a:ext cx="26479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t>Execution stage</a:t>
            </a:r>
          </a:p>
        </p:txBody>
      </p:sp>
      <p:sp>
        <p:nvSpPr>
          <p:cNvPr id="12" name="文本框 11">
            <a:extLst>
              <a:ext uri="{FF2B5EF4-FFF2-40B4-BE49-F238E27FC236}">
                <a16:creationId xmlns:a16="http://schemas.microsoft.com/office/drawing/2014/main" id="{3AC3FB5E-39D9-3B52-2B59-7E491FD41914}"/>
              </a:ext>
            </a:extLst>
          </p:cNvPr>
          <p:cNvSpPr txBox="1"/>
          <p:nvPr/>
        </p:nvSpPr>
        <p:spPr>
          <a:xfrm>
            <a:off x="6684052" y="6233188"/>
            <a:ext cx="9743881"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f-ZA" sz="800" err="1"/>
              <a:t>Image</a:t>
            </a:r>
            <a:r>
              <a:rPr lang="af-ZA" sz="800" dirty="0"/>
              <a:t> </a:t>
            </a:r>
            <a:r>
              <a:rPr lang="af-ZA" sz="800" err="1"/>
              <a:t>Source</a:t>
            </a:r>
            <a:r>
              <a:rPr lang="af-ZA" sz="800" dirty="0"/>
              <a:t>: [</a:t>
            </a:r>
            <a:r>
              <a:rPr lang="af-ZA" sz="800" dirty="0">
                <a:ea typeface="+mn-lt"/>
                <a:cs typeface="+mn-lt"/>
                <a:hlinkClick r:id="rId3"/>
              </a:rPr>
              <a:t>26,041 Jamuna Bridge Stock Photos, High-Res Pictures, and Images - Getty Images | Jk bridge</a:t>
            </a:r>
            <a:r>
              <a:rPr lang="af-ZA" sz="800" dirty="0"/>
              <a:t>]</a:t>
            </a:r>
            <a:endParaRPr lang="zh-CN" altLang="en-US" sz="800" dirty="0"/>
          </a:p>
        </p:txBody>
      </p:sp>
    </p:spTree>
    <p:extLst>
      <p:ext uri="{BB962C8B-B14F-4D97-AF65-F5344CB8AC3E}">
        <p14:creationId xmlns:p14="http://schemas.microsoft.com/office/powerpoint/2010/main" val="4000909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DC02-C15E-21C9-6C4F-CBB7BFAF042D}"/>
              </a:ext>
            </a:extLst>
          </p:cNvPr>
          <p:cNvSpPr>
            <a:spLocks noGrp="1"/>
          </p:cNvSpPr>
          <p:nvPr>
            <p:ph type="title"/>
          </p:nvPr>
        </p:nvSpPr>
        <p:spPr>
          <a:xfrm>
            <a:off x="550862" y="1106531"/>
            <a:ext cx="11091600" cy="870790"/>
          </a:xfrm>
        </p:spPr>
        <p:txBody>
          <a:bodyPr vert="horz" wrap="square" lIns="0" tIns="0" rIns="0" bIns="0" rtlCol="0" anchor="t" anchorCtr="0">
            <a:noAutofit/>
          </a:bodyPr>
          <a:lstStyle/>
          <a:p>
            <a:pPr algn="ctr"/>
            <a:r>
              <a:rPr lang="en-AU" altLang="zh-CN" sz="4000"/>
              <a:t>Management of Structural Maintenance of Bridges</a:t>
            </a:r>
          </a:p>
          <a:p>
            <a:pPr algn="ctr"/>
            <a:endParaRPr lang="en-AU" altLang="zh-CN" dirty="0"/>
          </a:p>
          <a:p>
            <a:pPr algn="ctr"/>
            <a:endParaRPr lang="en-AU" altLang="zh-CN" dirty="0"/>
          </a:p>
          <a:p>
            <a:pPr algn="ctr"/>
            <a:endParaRPr lang="en-AU" dirty="0"/>
          </a:p>
        </p:txBody>
      </p:sp>
      <p:sp>
        <p:nvSpPr>
          <p:cNvPr id="3" name="文本框 2">
            <a:extLst>
              <a:ext uri="{FF2B5EF4-FFF2-40B4-BE49-F238E27FC236}">
                <a16:creationId xmlns:a16="http://schemas.microsoft.com/office/drawing/2014/main" id="{A2987E05-5BB0-1ABE-DB3D-3933C2F37793}"/>
              </a:ext>
            </a:extLst>
          </p:cNvPr>
          <p:cNvSpPr txBox="1"/>
          <p:nvPr/>
        </p:nvSpPr>
        <p:spPr>
          <a:xfrm>
            <a:off x="150997" y="127086"/>
            <a:ext cx="224211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1100"/>
              <a:t>Ye li 24427082</a:t>
            </a:r>
            <a:endParaRPr lang="zh-CN" altLang="en-US" sz="1100" dirty="0"/>
          </a:p>
        </p:txBody>
      </p:sp>
      <p:sp>
        <p:nvSpPr>
          <p:cNvPr id="5" name="文本框 4">
            <a:extLst>
              <a:ext uri="{FF2B5EF4-FFF2-40B4-BE49-F238E27FC236}">
                <a16:creationId xmlns:a16="http://schemas.microsoft.com/office/drawing/2014/main" id="{77ECA9CC-FFB5-4704-7CE8-C87C68556B55}"/>
              </a:ext>
            </a:extLst>
          </p:cNvPr>
          <p:cNvSpPr txBox="1"/>
          <p:nvPr/>
        </p:nvSpPr>
        <p:spPr>
          <a:xfrm>
            <a:off x="558549" y="2550728"/>
            <a:ext cx="11131498"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f-ZA" sz="3200" dirty="0">
                <a:ea typeface="+mn-lt"/>
                <a:cs typeface="+mn-lt"/>
              </a:rPr>
              <a:t>-</a:t>
            </a:r>
            <a:r>
              <a:rPr lang="af-ZA" sz="2800" dirty="0">
                <a:ea typeface="+mn-lt"/>
                <a:cs typeface="+mn-lt"/>
              </a:rPr>
              <a:t> </a:t>
            </a:r>
            <a:r>
              <a:rPr lang="af-ZA" sz="2800" err="1">
                <a:ea typeface="+mn-lt"/>
                <a:cs typeface="+mn-lt"/>
              </a:rPr>
              <a:t>Cracks</a:t>
            </a:r>
            <a:r>
              <a:rPr lang="af-ZA" sz="2800" dirty="0">
                <a:ea typeface="+mn-lt"/>
                <a:cs typeface="+mn-lt"/>
              </a:rPr>
              <a:t> in </a:t>
            </a:r>
            <a:r>
              <a:rPr lang="af-ZA" sz="2800" err="1">
                <a:ea typeface="+mn-lt"/>
                <a:cs typeface="+mn-lt"/>
              </a:rPr>
              <a:t>bridge</a:t>
            </a:r>
            <a:r>
              <a:rPr lang="af-ZA" sz="2800" dirty="0">
                <a:ea typeface="+mn-lt"/>
                <a:cs typeface="+mn-lt"/>
              </a:rPr>
              <a:t> </a:t>
            </a:r>
            <a:r>
              <a:rPr lang="af-ZA" sz="2800" err="1">
                <a:ea typeface="+mn-lt"/>
                <a:cs typeface="+mn-lt"/>
              </a:rPr>
              <a:t>structures</a:t>
            </a:r>
            <a:r>
              <a:rPr lang="af-ZA" sz="2800" dirty="0">
                <a:ea typeface="+mn-lt"/>
                <a:cs typeface="+mn-lt"/>
              </a:rPr>
              <a:t> (causes </a:t>
            </a:r>
            <a:r>
              <a:rPr lang="af-ZA" sz="2800" err="1">
                <a:ea typeface="+mn-lt"/>
                <a:cs typeface="+mn-lt"/>
              </a:rPr>
              <a:t>and</a:t>
            </a:r>
            <a:r>
              <a:rPr lang="af-ZA" sz="2800" dirty="0">
                <a:ea typeface="+mn-lt"/>
                <a:cs typeface="+mn-lt"/>
              </a:rPr>
              <a:t> </a:t>
            </a:r>
            <a:r>
              <a:rPr lang="af-ZA" sz="2800" err="1">
                <a:ea typeface="+mn-lt"/>
                <a:cs typeface="+mn-lt"/>
              </a:rPr>
              <a:t>management</a:t>
            </a:r>
            <a:r>
              <a:rPr lang="af-ZA" sz="2800" dirty="0">
                <a:ea typeface="+mn-lt"/>
                <a:cs typeface="+mn-lt"/>
              </a:rPr>
              <a:t>)</a:t>
            </a:r>
            <a:endParaRPr lang="af-ZA" altLang="zh-CN" sz="2800" dirty="0">
              <a:ea typeface="+mn-lt"/>
              <a:cs typeface="+mn-lt"/>
            </a:endParaRPr>
          </a:p>
          <a:p>
            <a:endParaRPr lang="af-ZA" sz="2800" dirty="0">
              <a:ea typeface="+mn-lt"/>
              <a:cs typeface="+mn-lt"/>
            </a:endParaRPr>
          </a:p>
          <a:p>
            <a:r>
              <a:rPr lang="af-ZA" sz="2800" dirty="0">
                <a:ea typeface="+mn-lt"/>
                <a:cs typeface="+mn-lt"/>
              </a:rPr>
              <a:t>- </a:t>
            </a:r>
            <a:r>
              <a:rPr lang="af-ZA" sz="2800" err="1">
                <a:ea typeface="+mn-lt"/>
                <a:cs typeface="+mn-lt"/>
              </a:rPr>
              <a:t>Importance</a:t>
            </a:r>
            <a:r>
              <a:rPr lang="af-ZA" sz="2800" dirty="0">
                <a:ea typeface="+mn-lt"/>
                <a:cs typeface="+mn-lt"/>
              </a:rPr>
              <a:t> of </a:t>
            </a:r>
            <a:r>
              <a:rPr lang="af-ZA" sz="2800" err="1">
                <a:ea typeface="+mn-lt"/>
                <a:cs typeface="+mn-lt"/>
              </a:rPr>
              <a:t>maintenance</a:t>
            </a:r>
            <a:r>
              <a:rPr lang="af-ZA" sz="2800" dirty="0">
                <a:ea typeface="+mn-lt"/>
                <a:cs typeface="+mn-lt"/>
              </a:rPr>
              <a:t> </a:t>
            </a:r>
            <a:r>
              <a:rPr lang="af-ZA" sz="2800" err="1">
                <a:ea typeface="+mn-lt"/>
                <a:cs typeface="+mn-lt"/>
              </a:rPr>
              <a:t>management</a:t>
            </a:r>
            <a:endParaRPr lang="af-ZA" sz="2800" err="1"/>
          </a:p>
          <a:p>
            <a:endParaRPr lang="af-ZA" altLang="zh-CN" sz="3200" dirty="0"/>
          </a:p>
          <a:p>
            <a:endParaRPr lang="af-ZA" altLang="zh-CN" sz="3200" dirty="0">
              <a:latin typeface="Corbel"/>
            </a:endParaRPr>
          </a:p>
          <a:p>
            <a:endParaRPr lang="af-ZA" altLang="zh-CN" sz="3200" dirty="0">
              <a:latin typeface="Corbel"/>
            </a:endParaRPr>
          </a:p>
        </p:txBody>
      </p:sp>
      <p:pic>
        <p:nvPicPr>
          <p:cNvPr id="4" name="图片 3">
            <a:extLst>
              <a:ext uri="{FF2B5EF4-FFF2-40B4-BE49-F238E27FC236}">
                <a16:creationId xmlns:a16="http://schemas.microsoft.com/office/drawing/2014/main" id="{01608F0B-C118-5342-27C9-03FFA31B6D2F}"/>
              </a:ext>
            </a:extLst>
          </p:cNvPr>
          <p:cNvPicPr>
            <a:picLocks noChangeAspect="1"/>
          </p:cNvPicPr>
          <p:nvPr/>
        </p:nvPicPr>
        <p:blipFill>
          <a:blip r:embed="rId2"/>
          <a:stretch>
            <a:fillRect/>
          </a:stretch>
        </p:blipFill>
        <p:spPr>
          <a:xfrm>
            <a:off x="5167918" y="4329821"/>
            <a:ext cx="3090430" cy="2309091"/>
          </a:xfrm>
          <a:prstGeom prst="rect">
            <a:avLst/>
          </a:prstGeom>
        </p:spPr>
      </p:pic>
      <p:pic>
        <p:nvPicPr>
          <p:cNvPr id="6" name="图片 5" descr="图片包含 建筑&#10;&#10;已自动生成说明">
            <a:extLst>
              <a:ext uri="{FF2B5EF4-FFF2-40B4-BE49-F238E27FC236}">
                <a16:creationId xmlns:a16="http://schemas.microsoft.com/office/drawing/2014/main" id="{6921DB99-D957-EE8E-1204-82DFB9964152}"/>
              </a:ext>
            </a:extLst>
          </p:cNvPr>
          <p:cNvPicPr>
            <a:picLocks noChangeAspect="1"/>
          </p:cNvPicPr>
          <p:nvPr/>
        </p:nvPicPr>
        <p:blipFill>
          <a:blip r:embed="rId3"/>
          <a:stretch>
            <a:fillRect/>
          </a:stretch>
        </p:blipFill>
        <p:spPr>
          <a:xfrm>
            <a:off x="8249804" y="4329099"/>
            <a:ext cx="3081483" cy="2298991"/>
          </a:xfrm>
          <a:prstGeom prst="rect">
            <a:avLst/>
          </a:prstGeom>
        </p:spPr>
      </p:pic>
      <p:sp>
        <p:nvSpPr>
          <p:cNvPr id="8" name="矩形 5">
            <a:extLst>
              <a:ext uri="{FF2B5EF4-FFF2-40B4-BE49-F238E27FC236}">
                <a16:creationId xmlns:a16="http://schemas.microsoft.com/office/drawing/2014/main" id="{F2671662-0147-5CCE-DA6A-26582E391553}"/>
              </a:ext>
            </a:extLst>
          </p:cNvPr>
          <p:cNvSpPr/>
          <p:nvPr/>
        </p:nvSpPr>
        <p:spPr>
          <a:xfrm flipH="1">
            <a:off x="557877" y="364375"/>
            <a:ext cx="90515" cy="526012"/>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9FCB8B63-D93F-0ACC-33FB-131C9C72FCE9}"/>
              </a:ext>
            </a:extLst>
          </p:cNvPr>
          <p:cNvSpPr txBox="1"/>
          <p:nvPr/>
        </p:nvSpPr>
        <p:spPr>
          <a:xfrm>
            <a:off x="647700" y="438727"/>
            <a:ext cx="26479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t>Finalization stage</a:t>
            </a:r>
            <a:endParaRPr lang="zh-CN"/>
          </a:p>
        </p:txBody>
      </p:sp>
      <p:sp>
        <p:nvSpPr>
          <p:cNvPr id="11" name="文本框 10">
            <a:extLst>
              <a:ext uri="{FF2B5EF4-FFF2-40B4-BE49-F238E27FC236}">
                <a16:creationId xmlns:a16="http://schemas.microsoft.com/office/drawing/2014/main" id="{C411BB58-EBA8-50B3-C8E5-354E9E02A560}"/>
              </a:ext>
            </a:extLst>
          </p:cNvPr>
          <p:cNvSpPr txBox="1"/>
          <p:nvPr/>
        </p:nvSpPr>
        <p:spPr>
          <a:xfrm>
            <a:off x="4620491" y="6640945"/>
            <a:ext cx="868910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800" dirty="0"/>
              <a:t>Image Source: [</a:t>
            </a:r>
            <a:r>
              <a:rPr lang="en-US" sz="800" dirty="0">
                <a:ea typeface="+mn-lt"/>
                <a:cs typeface="+mn-lt"/>
                <a:hlinkClick r:id="rId4"/>
              </a:rPr>
              <a:t>(PDF) Cracks in the box girders of Bongobondhu Jamuna Multipurpose Bridge- Identification of causes based on FE analysis (researchgate.net)</a:t>
            </a:r>
            <a:r>
              <a:rPr lang="en-US" altLang="zh-CN" sz="800" dirty="0"/>
              <a:t>]</a:t>
            </a:r>
          </a:p>
        </p:txBody>
      </p:sp>
    </p:spTree>
    <p:extLst>
      <p:ext uri="{BB962C8B-B14F-4D97-AF65-F5344CB8AC3E}">
        <p14:creationId xmlns:p14="http://schemas.microsoft.com/office/powerpoint/2010/main" val="3825126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DC02-C15E-21C9-6C4F-CBB7BFAF042D}"/>
              </a:ext>
            </a:extLst>
          </p:cNvPr>
          <p:cNvSpPr>
            <a:spLocks noGrp="1"/>
          </p:cNvSpPr>
          <p:nvPr>
            <p:ph type="title"/>
          </p:nvPr>
        </p:nvSpPr>
        <p:spPr>
          <a:xfrm>
            <a:off x="550862" y="1044405"/>
            <a:ext cx="11091600" cy="870790"/>
          </a:xfrm>
        </p:spPr>
        <p:txBody>
          <a:bodyPr/>
          <a:lstStyle/>
          <a:p>
            <a:pPr algn="ctr"/>
            <a:r>
              <a:rPr lang="en-AU">
                <a:ea typeface="+mj-lt"/>
                <a:cs typeface="+mj-lt"/>
              </a:rPr>
              <a:t>Environmental and Social Impacts</a:t>
            </a:r>
            <a:endParaRPr lang="zh-CN" altLang="en-US"/>
          </a:p>
          <a:p>
            <a:pPr algn="ctr"/>
            <a:endParaRPr lang="en-AU" altLang="zh-CN" dirty="0"/>
          </a:p>
          <a:p>
            <a:pPr algn="ctr"/>
            <a:endParaRPr lang="en-AU" altLang="zh-CN" dirty="0"/>
          </a:p>
          <a:p>
            <a:pPr algn="ctr"/>
            <a:endParaRPr lang="en-AU" altLang="zh-CN" dirty="0"/>
          </a:p>
          <a:p>
            <a:pPr algn="ctr"/>
            <a:endParaRPr lang="en-AU" dirty="0"/>
          </a:p>
        </p:txBody>
      </p:sp>
      <p:sp>
        <p:nvSpPr>
          <p:cNvPr id="3" name="文本框 2">
            <a:extLst>
              <a:ext uri="{FF2B5EF4-FFF2-40B4-BE49-F238E27FC236}">
                <a16:creationId xmlns:a16="http://schemas.microsoft.com/office/drawing/2014/main" id="{A2987E05-5BB0-1ABE-DB3D-3933C2F37793}"/>
              </a:ext>
            </a:extLst>
          </p:cNvPr>
          <p:cNvSpPr txBox="1"/>
          <p:nvPr/>
        </p:nvSpPr>
        <p:spPr>
          <a:xfrm>
            <a:off x="168041" y="111692"/>
            <a:ext cx="288315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1100"/>
              <a:t>Ye li 24427082</a:t>
            </a:r>
            <a:endParaRPr lang="zh-CN" altLang="en-US" sz="1100" dirty="0"/>
          </a:p>
        </p:txBody>
      </p:sp>
      <p:sp>
        <p:nvSpPr>
          <p:cNvPr id="5" name="文本框 4">
            <a:extLst>
              <a:ext uri="{FF2B5EF4-FFF2-40B4-BE49-F238E27FC236}">
                <a16:creationId xmlns:a16="http://schemas.microsoft.com/office/drawing/2014/main" id="{77ECA9CC-FFB5-4704-7CE8-C87C68556B55}"/>
              </a:ext>
            </a:extLst>
          </p:cNvPr>
          <p:cNvSpPr txBox="1"/>
          <p:nvPr/>
        </p:nvSpPr>
        <p:spPr>
          <a:xfrm>
            <a:off x="551561" y="2094929"/>
            <a:ext cx="11131498"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f-ZA" sz="3200" dirty="0">
                <a:ea typeface="+mn-lt"/>
                <a:cs typeface="+mn-lt"/>
              </a:rPr>
              <a:t>- </a:t>
            </a:r>
            <a:r>
              <a:rPr lang="af-ZA" sz="3200" dirty="0" err="1">
                <a:ea typeface="+mn-lt"/>
                <a:cs typeface="+mn-lt"/>
              </a:rPr>
              <a:t>Impact</a:t>
            </a:r>
            <a:r>
              <a:rPr lang="af-ZA" sz="3200" dirty="0">
                <a:ea typeface="+mn-lt"/>
                <a:cs typeface="+mn-lt"/>
              </a:rPr>
              <a:t> </a:t>
            </a:r>
            <a:r>
              <a:rPr lang="af-ZA" sz="3200" dirty="0" err="1">
                <a:ea typeface="+mn-lt"/>
                <a:cs typeface="+mn-lt"/>
              </a:rPr>
              <a:t>on</a:t>
            </a:r>
            <a:r>
              <a:rPr lang="af-ZA" sz="3200" dirty="0">
                <a:ea typeface="+mn-lt"/>
                <a:cs typeface="+mn-lt"/>
              </a:rPr>
              <a:t> </a:t>
            </a:r>
            <a:r>
              <a:rPr lang="af-ZA" sz="3200" dirty="0" err="1">
                <a:ea typeface="+mn-lt"/>
                <a:cs typeface="+mn-lt"/>
              </a:rPr>
              <a:t>local</a:t>
            </a:r>
            <a:r>
              <a:rPr lang="af-ZA" sz="3200" dirty="0">
                <a:ea typeface="+mn-lt"/>
                <a:cs typeface="+mn-lt"/>
              </a:rPr>
              <a:t> </a:t>
            </a:r>
            <a:r>
              <a:rPr lang="af-ZA" sz="3200" dirty="0" err="1">
                <a:ea typeface="+mn-lt"/>
                <a:cs typeface="+mn-lt"/>
              </a:rPr>
              <a:t>ecosystems</a:t>
            </a:r>
            <a:r>
              <a:rPr lang="af-ZA" sz="3200" dirty="0">
                <a:ea typeface="+mn-lt"/>
                <a:cs typeface="+mn-lt"/>
              </a:rPr>
              <a:t> </a:t>
            </a:r>
            <a:r>
              <a:rPr lang="af-ZA" sz="3200" dirty="0" err="1">
                <a:ea typeface="+mn-lt"/>
                <a:cs typeface="+mn-lt"/>
              </a:rPr>
              <a:t>and</a:t>
            </a:r>
            <a:r>
              <a:rPr lang="af-ZA" sz="3200" dirty="0">
                <a:ea typeface="+mn-lt"/>
                <a:cs typeface="+mn-lt"/>
              </a:rPr>
              <a:t> </a:t>
            </a:r>
            <a:r>
              <a:rPr lang="af-ZA" sz="3200" dirty="0" err="1">
                <a:ea typeface="+mn-lt"/>
                <a:cs typeface="+mn-lt"/>
              </a:rPr>
              <a:t>biodiversity</a:t>
            </a:r>
            <a:endParaRPr lang="zh-CN" altLang="en-US" dirty="0" err="1"/>
          </a:p>
          <a:p>
            <a:endParaRPr lang="af-ZA" sz="3200" dirty="0">
              <a:ea typeface="+mn-lt"/>
              <a:cs typeface="+mn-lt"/>
            </a:endParaRPr>
          </a:p>
          <a:p>
            <a:r>
              <a:rPr lang="af-ZA" sz="3200" dirty="0">
                <a:ea typeface="+mn-lt"/>
                <a:cs typeface="+mn-lt"/>
              </a:rPr>
              <a:t>- </a:t>
            </a:r>
            <a:r>
              <a:rPr lang="af-ZA" sz="3200" dirty="0" err="1">
                <a:ea typeface="+mn-lt"/>
                <a:cs typeface="+mn-lt"/>
              </a:rPr>
              <a:t>Socioeconomic</a:t>
            </a:r>
            <a:r>
              <a:rPr lang="af-ZA" sz="3200" dirty="0">
                <a:ea typeface="+mn-lt"/>
                <a:cs typeface="+mn-lt"/>
              </a:rPr>
              <a:t> </a:t>
            </a:r>
            <a:r>
              <a:rPr lang="af-ZA" sz="3200" dirty="0" err="1">
                <a:ea typeface="+mn-lt"/>
                <a:cs typeface="+mn-lt"/>
              </a:rPr>
              <a:t>impacts</a:t>
            </a:r>
            <a:r>
              <a:rPr lang="af-ZA" sz="3200" dirty="0">
                <a:ea typeface="+mn-lt"/>
                <a:cs typeface="+mn-lt"/>
              </a:rPr>
              <a:t> (</a:t>
            </a:r>
            <a:r>
              <a:rPr lang="af-ZA" sz="3200" dirty="0" err="1">
                <a:ea typeface="+mn-lt"/>
                <a:cs typeface="+mn-lt"/>
              </a:rPr>
              <a:t>unemployment</a:t>
            </a:r>
            <a:r>
              <a:rPr lang="af-ZA" sz="3200" dirty="0">
                <a:ea typeface="+mn-lt"/>
                <a:cs typeface="+mn-lt"/>
              </a:rPr>
              <a:t>, </a:t>
            </a:r>
            <a:r>
              <a:rPr lang="af-ZA" sz="3200" dirty="0" err="1">
                <a:ea typeface="+mn-lt"/>
                <a:cs typeface="+mn-lt"/>
              </a:rPr>
              <a:t>relocation</a:t>
            </a:r>
            <a:r>
              <a:rPr lang="af-ZA" sz="3200" dirty="0">
                <a:ea typeface="+mn-lt"/>
                <a:cs typeface="+mn-lt"/>
              </a:rPr>
              <a:t>, </a:t>
            </a:r>
            <a:r>
              <a:rPr lang="af-ZA" sz="3200" dirty="0" err="1">
                <a:ea typeface="+mn-lt"/>
                <a:cs typeface="+mn-lt"/>
              </a:rPr>
              <a:t>changes</a:t>
            </a:r>
            <a:r>
              <a:rPr lang="af-ZA" sz="3200" dirty="0">
                <a:ea typeface="+mn-lt"/>
                <a:cs typeface="+mn-lt"/>
              </a:rPr>
              <a:t> in </a:t>
            </a:r>
            <a:r>
              <a:rPr lang="af-ZA" sz="3200" dirty="0" err="1">
                <a:ea typeface="+mn-lt"/>
                <a:cs typeface="+mn-lt"/>
              </a:rPr>
              <a:t>education</a:t>
            </a:r>
            <a:r>
              <a:rPr lang="af-ZA" sz="3200" dirty="0">
                <a:ea typeface="+mn-lt"/>
                <a:cs typeface="+mn-lt"/>
              </a:rPr>
              <a:t> </a:t>
            </a:r>
            <a:r>
              <a:rPr lang="af-ZA" sz="3200" dirty="0" err="1">
                <a:ea typeface="+mn-lt"/>
                <a:cs typeface="+mn-lt"/>
              </a:rPr>
              <a:t>and</a:t>
            </a:r>
            <a:r>
              <a:rPr lang="af-ZA" sz="3200" dirty="0">
                <a:ea typeface="+mn-lt"/>
                <a:cs typeface="+mn-lt"/>
              </a:rPr>
              <a:t> </a:t>
            </a:r>
            <a:r>
              <a:rPr lang="af-ZA" sz="3200" dirty="0" err="1">
                <a:ea typeface="+mn-lt"/>
                <a:cs typeface="+mn-lt"/>
              </a:rPr>
              <a:t>health</a:t>
            </a:r>
            <a:r>
              <a:rPr lang="af-ZA" sz="3200" dirty="0">
                <a:ea typeface="+mn-lt"/>
                <a:cs typeface="+mn-lt"/>
              </a:rPr>
              <a:t> </a:t>
            </a:r>
            <a:r>
              <a:rPr lang="af-ZA" sz="3200" dirty="0" err="1">
                <a:ea typeface="+mn-lt"/>
                <a:cs typeface="+mn-lt"/>
              </a:rPr>
              <a:t>services</a:t>
            </a:r>
            <a:r>
              <a:rPr lang="af-ZA" sz="3200" dirty="0">
                <a:ea typeface="+mn-lt"/>
                <a:cs typeface="+mn-lt"/>
              </a:rPr>
              <a:t>)</a:t>
            </a:r>
            <a:endParaRPr lang="zh-CN" dirty="0">
              <a:ea typeface="+mn-lt"/>
              <a:cs typeface="+mn-lt"/>
            </a:endParaRPr>
          </a:p>
          <a:p>
            <a:endParaRPr lang="af-ZA" sz="3200" dirty="0"/>
          </a:p>
          <a:p>
            <a:endParaRPr lang="af-ZA" altLang="zh-CN" sz="3200" dirty="0"/>
          </a:p>
          <a:p>
            <a:endParaRPr lang="af-ZA" altLang="zh-CN" sz="3200" dirty="0">
              <a:latin typeface="Corbel"/>
            </a:endParaRPr>
          </a:p>
          <a:p>
            <a:endParaRPr lang="af-ZA" altLang="zh-CN" sz="3200" dirty="0">
              <a:latin typeface="Corbel"/>
            </a:endParaRPr>
          </a:p>
        </p:txBody>
      </p:sp>
      <p:pic>
        <p:nvPicPr>
          <p:cNvPr id="4" name="图片 3" descr="水上有许多船&#10;&#10;已自动生成说明">
            <a:extLst>
              <a:ext uri="{FF2B5EF4-FFF2-40B4-BE49-F238E27FC236}">
                <a16:creationId xmlns:a16="http://schemas.microsoft.com/office/drawing/2014/main" id="{3F0E8429-73E3-F250-F29C-4E38CD872B67}"/>
              </a:ext>
            </a:extLst>
          </p:cNvPr>
          <p:cNvPicPr>
            <a:picLocks noChangeAspect="1"/>
          </p:cNvPicPr>
          <p:nvPr/>
        </p:nvPicPr>
        <p:blipFill>
          <a:blip r:embed="rId2"/>
          <a:stretch>
            <a:fillRect/>
          </a:stretch>
        </p:blipFill>
        <p:spPr>
          <a:xfrm>
            <a:off x="3622296" y="4114119"/>
            <a:ext cx="3786264" cy="2185761"/>
          </a:xfrm>
          <a:prstGeom prst="rect">
            <a:avLst/>
          </a:prstGeom>
        </p:spPr>
      </p:pic>
      <p:pic>
        <p:nvPicPr>
          <p:cNvPr id="6" name="图片 5">
            <a:extLst>
              <a:ext uri="{FF2B5EF4-FFF2-40B4-BE49-F238E27FC236}">
                <a16:creationId xmlns:a16="http://schemas.microsoft.com/office/drawing/2014/main" id="{EB900645-6D24-58E9-1BFB-5CF82145DC05}"/>
              </a:ext>
            </a:extLst>
          </p:cNvPr>
          <p:cNvPicPr>
            <a:picLocks noChangeAspect="1"/>
          </p:cNvPicPr>
          <p:nvPr/>
        </p:nvPicPr>
        <p:blipFill>
          <a:blip r:embed="rId3"/>
          <a:stretch>
            <a:fillRect/>
          </a:stretch>
        </p:blipFill>
        <p:spPr>
          <a:xfrm>
            <a:off x="7420578" y="4112303"/>
            <a:ext cx="3567795" cy="2189392"/>
          </a:xfrm>
          <a:prstGeom prst="rect">
            <a:avLst/>
          </a:prstGeom>
        </p:spPr>
      </p:pic>
      <p:sp>
        <p:nvSpPr>
          <p:cNvPr id="8" name="矩形 5">
            <a:extLst>
              <a:ext uri="{FF2B5EF4-FFF2-40B4-BE49-F238E27FC236}">
                <a16:creationId xmlns:a16="http://schemas.microsoft.com/office/drawing/2014/main" id="{0685BD61-FC87-0210-CD1F-B243824B99F4}"/>
              </a:ext>
            </a:extLst>
          </p:cNvPr>
          <p:cNvSpPr/>
          <p:nvPr/>
        </p:nvSpPr>
        <p:spPr>
          <a:xfrm flipH="1">
            <a:off x="557877" y="364375"/>
            <a:ext cx="90515" cy="526012"/>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6CFAE68D-303D-36B3-203F-9A4D50A59F8F}"/>
              </a:ext>
            </a:extLst>
          </p:cNvPr>
          <p:cNvSpPr txBox="1"/>
          <p:nvPr/>
        </p:nvSpPr>
        <p:spPr>
          <a:xfrm>
            <a:off x="647700" y="438727"/>
            <a:ext cx="26479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t>Finalization stage</a:t>
            </a:r>
            <a:endParaRPr lang="zh-CN"/>
          </a:p>
        </p:txBody>
      </p:sp>
      <p:sp>
        <p:nvSpPr>
          <p:cNvPr id="11" name="文本框 10">
            <a:extLst>
              <a:ext uri="{FF2B5EF4-FFF2-40B4-BE49-F238E27FC236}">
                <a16:creationId xmlns:a16="http://schemas.microsoft.com/office/drawing/2014/main" id="{BD8FD196-E021-B8E6-0408-B4819FA7AA11}"/>
              </a:ext>
            </a:extLst>
          </p:cNvPr>
          <p:cNvSpPr txBox="1"/>
          <p:nvPr/>
        </p:nvSpPr>
        <p:spPr>
          <a:xfrm>
            <a:off x="5232400" y="6306128"/>
            <a:ext cx="9047018"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800" dirty="0"/>
              <a:t>Image Source: [</a:t>
            </a:r>
            <a:r>
              <a:rPr lang="en-US" sz="800" dirty="0">
                <a:ea typeface="+mn-lt"/>
                <a:cs typeface="+mn-lt"/>
                <a:hlinkClick r:id="rId4"/>
              </a:rPr>
              <a:t>Jamuna Multipurpose Bridge | Huckbody Environmental Ltd</a:t>
            </a:r>
            <a:r>
              <a:rPr lang="en-US" altLang="zh-CN" sz="800" dirty="0"/>
              <a:t>]</a:t>
            </a:r>
          </a:p>
        </p:txBody>
      </p:sp>
    </p:spTree>
    <p:extLst>
      <p:ext uri="{BB962C8B-B14F-4D97-AF65-F5344CB8AC3E}">
        <p14:creationId xmlns:p14="http://schemas.microsoft.com/office/powerpoint/2010/main" val="2688920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FF71BB1C-0F2A-DE76-72CF-2FB2F28B309C}"/>
              </a:ext>
            </a:extLst>
          </p:cNvPr>
          <p:cNvSpPr/>
          <p:nvPr/>
        </p:nvSpPr>
        <p:spPr>
          <a:xfrm>
            <a:off x="0" y="4480560"/>
            <a:ext cx="12192000" cy="2377440"/>
          </a:xfrm>
          <a:prstGeom prst="rect">
            <a:avLst/>
          </a:prstGeom>
          <a:solidFill>
            <a:schemeClr val="bg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4">
            <a:extLst>
              <a:ext uri="{FF2B5EF4-FFF2-40B4-BE49-F238E27FC236}">
                <a16:creationId xmlns:a16="http://schemas.microsoft.com/office/drawing/2014/main" id="{D94B41F5-D4B2-E716-C63C-358D4C54D00B}"/>
              </a:ext>
            </a:extLst>
          </p:cNvPr>
          <p:cNvSpPr txBox="1"/>
          <p:nvPr/>
        </p:nvSpPr>
        <p:spPr>
          <a:xfrm>
            <a:off x="1960880" y="5142660"/>
            <a:ext cx="8270239" cy="570221"/>
          </a:xfrm>
          <a:prstGeom prst="rect">
            <a:avLst/>
          </a:prstGeom>
          <a:noFill/>
        </p:spPr>
        <p:txBody>
          <a:bodyPr wrap="square" rtlCol="0">
            <a:spAutoFit/>
          </a:bodyPr>
          <a:lstStyle/>
          <a:p>
            <a:pPr algn="ctr">
              <a:lnSpc>
                <a:spcPct val="150000"/>
              </a:lnSpc>
            </a:pPr>
            <a:r>
              <a:rPr lang="en-AU" altLang="zh-CN" sz="1100" spc="300" dirty="0">
                <a:latin typeface="锐字工房云字库细圆GBK" panose="02010604000000000000" pitchFamily="2" charset="-122"/>
                <a:ea typeface="锐字工房云字库细圆GBK" panose="02010604000000000000" pitchFamily="2" charset="-122"/>
              </a:rPr>
              <a:t>This section will address the issues identified in Section B of the Jamuna Bridge project in Bangladesh and provide management recommendations</a:t>
            </a:r>
          </a:p>
        </p:txBody>
      </p:sp>
      <p:grpSp>
        <p:nvGrpSpPr>
          <p:cNvPr id="4" name="组合 5">
            <a:extLst>
              <a:ext uri="{FF2B5EF4-FFF2-40B4-BE49-F238E27FC236}">
                <a16:creationId xmlns:a16="http://schemas.microsoft.com/office/drawing/2014/main" id="{5B52E92F-14F8-2652-17DA-FD226A0715CC}"/>
              </a:ext>
            </a:extLst>
          </p:cNvPr>
          <p:cNvGrpSpPr/>
          <p:nvPr/>
        </p:nvGrpSpPr>
        <p:grpSpPr>
          <a:xfrm>
            <a:off x="5479589" y="6107861"/>
            <a:ext cx="1232822" cy="223520"/>
            <a:chOff x="3198784" y="1942528"/>
            <a:chExt cx="1232822" cy="223520"/>
          </a:xfrm>
          <a:solidFill>
            <a:srgbClr val="93B5B7">
              <a:alpha val="50000"/>
            </a:srgbClr>
          </a:solidFill>
        </p:grpSpPr>
        <p:sp>
          <p:nvSpPr>
            <p:cNvPr id="7" name="菱形 6">
              <a:extLst>
                <a:ext uri="{FF2B5EF4-FFF2-40B4-BE49-F238E27FC236}">
                  <a16:creationId xmlns:a16="http://schemas.microsoft.com/office/drawing/2014/main" id="{7657D1C7-3DAD-1389-B011-4116D333E261}"/>
                </a:ext>
              </a:extLst>
            </p:cNvPr>
            <p:cNvSpPr/>
            <p:nvPr/>
          </p:nvSpPr>
          <p:spPr>
            <a:xfrm>
              <a:off x="3198784" y="1942528"/>
              <a:ext cx="223520" cy="223520"/>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a:extLst>
                <a:ext uri="{FF2B5EF4-FFF2-40B4-BE49-F238E27FC236}">
                  <a16:creationId xmlns:a16="http://schemas.microsoft.com/office/drawing/2014/main" id="{21213813-7853-91F2-A711-5565A81E36E0}"/>
                </a:ext>
              </a:extLst>
            </p:cNvPr>
            <p:cNvSpPr/>
            <p:nvPr/>
          </p:nvSpPr>
          <p:spPr>
            <a:xfrm>
              <a:off x="3703435" y="1942528"/>
              <a:ext cx="223520" cy="223520"/>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菱形 8">
              <a:extLst>
                <a:ext uri="{FF2B5EF4-FFF2-40B4-BE49-F238E27FC236}">
                  <a16:creationId xmlns:a16="http://schemas.microsoft.com/office/drawing/2014/main" id="{83514723-F322-0C9F-24FD-7B36B9FA0C18}"/>
                </a:ext>
              </a:extLst>
            </p:cNvPr>
            <p:cNvSpPr/>
            <p:nvPr/>
          </p:nvSpPr>
          <p:spPr>
            <a:xfrm>
              <a:off x="4208086" y="1942528"/>
              <a:ext cx="223520" cy="223520"/>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0" name="剪去对角的矩形 20">
            <a:extLst>
              <a:ext uri="{FF2B5EF4-FFF2-40B4-BE49-F238E27FC236}">
                <a16:creationId xmlns:a16="http://schemas.microsoft.com/office/drawing/2014/main" id="{7C27F280-71F3-342A-D938-15478E66CFF6}"/>
              </a:ext>
            </a:extLst>
          </p:cNvPr>
          <p:cNvSpPr/>
          <p:nvPr/>
        </p:nvSpPr>
        <p:spPr>
          <a:xfrm>
            <a:off x="574616" y="475508"/>
            <a:ext cx="11042768" cy="3158744"/>
          </a:xfrm>
          <a:prstGeom prst="snip2DiagRect">
            <a:avLst/>
          </a:prstGeom>
          <a:ln w="25400">
            <a:solidFill>
              <a:srgbClr val="AEA2A0">
                <a:alpha val="85000"/>
              </a:srgb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剪去对角的矩形 21">
            <a:extLst>
              <a:ext uri="{FF2B5EF4-FFF2-40B4-BE49-F238E27FC236}">
                <a16:creationId xmlns:a16="http://schemas.microsoft.com/office/drawing/2014/main" id="{89325C98-D440-524C-83CE-E38827A1BDE1}"/>
              </a:ext>
            </a:extLst>
          </p:cNvPr>
          <p:cNvSpPr/>
          <p:nvPr/>
        </p:nvSpPr>
        <p:spPr>
          <a:xfrm>
            <a:off x="574616" y="475510"/>
            <a:ext cx="11042768" cy="3158742"/>
          </a:xfrm>
          <a:prstGeom prst="snip2DiagRect">
            <a:avLst/>
          </a:prstGeom>
          <a:noFill/>
          <a:ln w="25400">
            <a:solidFill>
              <a:schemeClr val="tx1">
                <a:lumMod val="9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22">
            <a:extLst>
              <a:ext uri="{FF2B5EF4-FFF2-40B4-BE49-F238E27FC236}">
                <a16:creationId xmlns:a16="http://schemas.microsoft.com/office/drawing/2014/main" id="{3B2CC7E3-5F04-5566-C35B-60192078C462}"/>
              </a:ext>
            </a:extLst>
          </p:cNvPr>
          <p:cNvSpPr/>
          <p:nvPr/>
        </p:nvSpPr>
        <p:spPr>
          <a:xfrm rot="16200000">
            <a:off x="11100432" y="3117300"/>
            <a:ext cx="302289" cy="731615"/>
          </a:xfrm>
          <a:prstGeom prst="rtTriangle">
            <a:avLst/>
          </a:prstGeom>
          <a:solidFill>
            <a:schemeClr val="tx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23">
            <a:extLst>
              <a:ext uri="{FF2B5EF4-FFF2-40B4-BE49-F238E27FC236}">
                <a16:creationId xmlns:a16="http://schemas.microsoft.com/office/drawing/2014/main" id="{48B1481F-ADDE-6681-8D0A-1002ABAFADBD}"/>
              </a:ext>
            </a:extLst>
          </p:cNvPr>
          <p:cNvSpPr/>
          <p:nvPr/>
        </p:nvSpPr>
        <p:spPr>
          <a:xfrm rot="5400000">
            <a:off x="789277" y="260846"/>
            <a:ext cx="302289" cy="731615"/>
          </a:xfrm>
          <a:prstGeom prst="rtTriangle">
            <a:avLst/>
          </a:prstGeom>
          <a:solidFill>
            <a:schemeClr val="tx1">
              <a:lumMod val="9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4">
            <a:extLst>
              <a:ext uri="{FF2B5EF4-FFF2-40B4-BE49-F238E27FC236}">
                <a16:creationId xmlns:a16="http://schemas.microsoft.com/office/drawing/2014/main" id="{9323680F-286D-8796-9A8C-0006E0A79EC5}"/>
              </a:ext>
            </a:extLst>
          </p:cNvPr>
          <p:cNvSpPr txBox="1"/>
          <p:nvPr/>
        </p:nvSpPr>
        <p:spPr>
          <a:xfrm>
            <a:off x="4358640" y="891731"/>
            <a:ext cx="3474720" cy="523220"/>
          </a:xfrm>
          <a:prstGeom prst="rect">
            <a:avLst/>
          </a:prstGeom>
          <a:noFill/>
        </p:spPr>
        <p:txBody>
          <a:bodyPr wrap="square" rtlCol="0">
            <a:spAutoFit/>
          </a:bodyPr>
          <a:lstStyle/>
          <a:p>
            <a:pPr algn="ctr"/>
            <a:r>
              <a:rPr lang="en-US" altLang="zh-CN" sz="2800" dirty="0">
                <a:latin typeface="锐字工房云字库细圆GBK" panose="02010604000000000000" pitchFamily="2" charset="-122"/>
                <a:ea typeface="锐字工房云字库细圆GBK" panose="02010604000000000000" pitchFamily="2" charset="-122"/>
              </a:rPr>
              <a:t>SECTION C</a:t>
            </a:r>
            <a:endParaRPr lang="zh-CN" altLang="en-US" sz="2800" dirty="0">
              <a:latin typeface="锐字工房云字库细圆GBK" panose="02010604000000000000" pitchFamily="2" charset="-122"/>
              <a:ea typeface="锐字工房云字库细圆GBK" panose="02010604000000000000" pitchFamily="2" charset="-122"/>
            </a:endParaRPr>
          </a:p>
        </p:txBody>
      </p:sp>
      <p:sp>
        <p:nvSpPr>
          <p:cNvPr id="24" name="文本框 25">
            <a:extLst>
              <a:ext uri="{FF2B5EF4-FFF2-40B4-BE49-F238E27FC236}">
                <a16:creationId xmlns:a16="http://schemas.microsoft.com/office/drawing/2014/main" id="{45B43B8C-AFB3-A337-7959-3C64B618C035}"/>
              </a:ext>
            </a:extLst>
          </p:cNvPr>
          <p:cNvSpPr txBox="1"/>
          <p:nvPr/>
        </p:nvSpPr>
        <p:spPr>
          <a:xfrm>
            <a:off x="2581467" y="2034403"/>
            <a:ext cx="7252585" cy="923330"/>
          </a:xfrm>
          <a:prstGeom prst="rect">
            <a:avLst/>
          </a:prstGeom>
          <a:noFill/>
        </p:spPr>
        <p:txBody>
          <a:bodyPr wrap="square" rtlCol="0">
            <a:spAutoFit/>
          </a:bodyPr>
          <a:lstStyle/>
          <a:p>
            <a:pPr algn="ctr"/>
            <a:r>
              <a:rPr lang="en-US" altLang="zh-CN" sz="5400" kern="2500" dirty="0">
                <a:latin typeface="锐字工房云字库细圆GBK" panose="02010604000000000000" pitchFamily="2" charset="-122"/>
                <a:ea typeface="锐字工房云字库细圆GBK" panose="02010604000000000000" pitchFamily="2" charset="-122"/>
              </a:rPr>
              <a:t>RECOMMENDATION</a:t>
            </a:r>
          </a:p>
        </p:txBody>
      </p:sp>
      <p:cxnSp>
        <p:nvCxnSpPr>
          <p:cNvPr id="26" name="直接连接符 26">
            <a:extLst>
              <a:ext uri="{FF2B5EF4-FFF2-40B4-BE49-F238E27FC236}">
                <a16:creationId xmlns:a16="http://schemas.microsoft.com/office/drawing/2014/main" id="{3E18ED84-2A57-052A-CAA2-E371ACBA80A6}"/>
              </a:ext>
            </a:extLst>
          </p:cNvPr>
          <p:cNvCxnSpPr/>
          <p:nvPr/>
        </p:nvCxnSpPr>
        <p:spPr>
          <a:xfrm>
            <a:off x="7386320" y="1150493"/>
            <a:ext cx="3037840" cy="18924"/>
          </a:xfrm>
          <a:prstGeom prst="line">
            <a:avLst/>
          </a:prstGeom>
          <a:ln>
            <a:solidFill>
              <a:srgbClr val="323A2E"/>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71EF9033-6E98-7D8A-9087-9FB71E9924D2}"/>
              </a:ext>
            </a:extLst>
          </p:cNvPr>
          <p:cNvCxnSpPr/>
          <p:nvPr/>
        </p:nvCxnSpPr>
        <p:spPr>
          <a:xfrm flipH="1">
            <a:off x="1778000" y="1153341"/>
            <a:ext cx="3037840" cy="0"/>
          </a:xfrm>
          <a:prstGeom prst="line">
            <a:avLst/>
          </a:prstGeom>
          <a:ln>
            <a:solidFill>
              <a:srgbClr val="323A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84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6318-FD10-0F85-E267-1B24ADA284EB}"/>
              </a:ext>
            </a:extLst>
          </p:cNvPr>
          <p:cNvSpPr>
            <a:spLocks noGrp="1"/>
          </p:cNvSpPr>
          <p:nvPr>
            <p:ph type="title"/>
          </p:nvPr>
        </p:nvSpPr>
        <p:spPr>
          <a:xfrm>
            <a:off x="550200" y="2763000"/>
            <a:ext cx="11091600" cy="1332000"/>
          </a:xfrm>
        </p:spPr>
        <p:txBody>
          <a:bodyPr/>
          <a:lstStyle/>
          <a:p>
            <a:pPr algn="ctr"/>
            <a:r>
              <a:rPr lang="en-AU" dirty="0" err="1"/>
              <a:t>Zhulin</a:t>
            </a:r>
            <a:r>
              <a:rPr lang="en-AU" dirty="0"/>
              <a:t> Section</a:t>
            </a:r>
          </a:p>
        </p:txBody>
      </p:sp>
    </p:spTree>
    <p:extLst>
      <p:ext uri="{BB962C8B-B14F-4D97-AF65-F5344CB8AC3E}">
        <p14:creationId xmlns:p14="http://schemas.microsoft.com/office/powerpoint/2010/main" val="2055510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5">
            <a:extLst>
              <a:ext uri="{FF2B5EF4-FFF2-40B4-BE49-F238E27FC236}">
                <a16:creationId xmlns:a16="http://schemas.microsoft.com/office/drawing/2014/main" id="{D417BBFB-40B7-3564-ED4F-896AD56BC770}"/>
              </a:ext>
            </a:extLst>
          </p:cNvPr>
          <p:cNvSpPr/>
          <p:nvPr/>
        </p:nvSpPr>
        <p:spPr>
          <a:xfrm>
            <a:off x="579120" y="121920"/>
            <a:ext cx="71120" cy="88392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4">
            <a:extLst>
              <a:ext uri="{FF2B5EF4-FFF2-40B4-BE49-F238E27FC236}">
                <a16:creationId xmlns:a16="http://schemas.microsoft.com/office/drawing/2014/main" id="{4BE097AA-FC45-F04D-A8A7-7494DBBF955B}"/>
              </a:ext>
            </a:extLst>
          </p:cNvPr>
          <p:cNvSpPr txBox="1"/>
          <p:nvPr/>
        </p:nvSpPr>
        <p:spPr>
          <a:xfrm>
            <a:off x="650240" y="121920"/>
            <a:ext cx="3807460" cy="954107"/>
          </a:xfrm>
          <a:prstGeom prst="rect">
            <a:avLst/>
          </a:prstGeom>
          <a:noFill/>
        </p:spPr>
        <p:txBody>
          <a:bodyPr wrap="square" rtlCol="0">
            <a:spAutoFit/>
          </a:bodyPr>
          <a:lstStyle/>
          <a:p>
            <a:r>
              <a:rPr lang="en-US" altLang="zh-CN" sz="2800" dirty="0">
                <a:latin typeface="锐字工房云字库细圆GBK" panose="02010604000000000000" pitchFamily="2" charset="-122"/>
                <a:ea typeface="锐字工房云字库细圆GBK" panose="02010604000000000000" pitchFamily="2" charset="-122"/>
              </a:rPr>
              <a:t>SECTION C</a:t>
            </a:r>
          </a:p>
          <a:p>
            <a:r>
              <a:rPr lang="en-US" altLang="zh-CN" sz="2800" dirty="0">
                <a:latin typeface="锐字工房云字库细圆GBK" panose="02010604000000000000" pitchFamily="2" charset="-122"/>
                <a:ea typeface="锐字工房云字库细圆GBK" panose="02010604000000000000" pitchFamily="2" charset="-122"/>
              </a:rPr>
              <a:t>RISK MANAGEMENT</a:t>
            </a:r>
            <a:endParaRPr lang="zh-CN" altLang="en-US" sz="2800" dirty="0">
              <a:latin typeface="锐字工房云字库细圆GBK" panose="02010604000000000000" pitchFamily="2" charset="-122"/>
              <a:ea typeface="锐字工房云字库细圆GBK" panose="02010604000000000000" pitchFamily="2" charset="-122"/>
            </a:endParaRPr>
          </a:p>
        </p:txBody>
      </p:sp>
      <p:grpSp>
        <p:nvGrpSpPr>
          <p:cNvPr id="40" name="组合 7">
            <a:extLst>
              <a:ext uri="{FF2B5EF4-FFF2-40B4-BE49-F238E27FC236}">
                <a16:creationId xmlns:a16="http://schemas.microsoft.com/office/drawing/2014/main" id="{80AB34FB-56C0-24E8-3C11-FE7E5A31F986}"/>
              </a:ext>
            </a:extLst>
          </p:cNvPr>
          <p:cNvGrpSpPr/>
          <p:nvPr/>
        </p:nvGrpSpPr>
        <p:grpSpPr>
          <a:xfrm>
            <a:off x="3807460" y="1678286"/>
            <a:ext cx="4577080" cy="4556740"/>
            <a:chOff x="2971800" y="1453813"/>
            <a:chExt cx="3152683" cy="3138673"/>
          </a:xfrm>
          <a:solidFill>
            <a:schemeClr val="bg1">
              <a:alpha val="35000"/>
            </a:schemeClr>
          </a:solidFill>
        </p:grpSpPr>
        <p:sp>
          <p:nvSpPr>
            <p:cNvPr id="41" name="Freeform 9">
              <a:extLst>
                <a:ext uri="{FF2B5EF4-FFF2-40B4-BE49-F238E27FC236}">
                  <a16:creationId xmlns:a16="http://schemas.microsoft.com/office/drawing/2014/main" id="{F894D97A-8397-EC55-4718-669C47441AFC}"/>
                </a:ext>
              </a:extLst>
            </p:cNvPr>
            <p:cNvSpPr>
              <a:spLocks/>
            </p:cNvSpPr>
            <p:nvPr/>
          </p:nvSpPr>
          <p:spPr bwMode="auto">
            <a:xfrm>
              <a:off x="4358978" y="1584591"/>
              <a:ext cx="976165" cy="957483"/>
            </a:xfrm>
            <a:custGeom>
              <a:avLst/>
              <a:gdLst>
                <a:gd name="T0" fmla="*/ 12 w 88"/>
                <a:gd name="T1" fmla="*/ 86 h 86"/>
                <a:gd name="T2" fmla="*/ 11 w 88"/>
                <a:gd name="T3" fmla="*/ 32 h 86"/>
                <a:gd name="T4" fmla="*/ 88 w 88"/>
                <a:gd name="T5" fmla="*/ 0 h 86"/>
                <a:gd name="T6" fmla="*/ 84 w 88"/>
                <a:gd name="T7" fmla="*/ 55 h 86"/>
                <a:gd name="T8" fmla="*/ 12 w 88"/>
                <a:gd name="T9" fmla="*/ 86 h 86"/>
              </a:gdLst>
              <a:ahLst/>
              <a:cxnLst>
                <a:cxn ang="0">
                  <a:pos x="T0" y="T1"/>
                </a:cxn>
                <a:cxn ang="0">
                  <a:pos x="T2" y="T3"/>
                </a:cxn>
                <a:cxn ang="0">
                  <a:pos x="T4" y="T5"/>
                </a:cxn>
                <a:cxn ang="0">
                  <a:pos x="T6" y="T7"/>
                </a:cxn>
                <a:cxn ang="0">
                  <a:pos x="T8" y="T9"/>
                </a:cxn>
              </a:cxnLst>
              <a:rect l="0" t="0" r="r" b="b"/>
              <a:pathLst>
                <a:path w="88" h="86">
                  <a:moveTo>
                    <a:pt x="12" y="86"/>
                  </a:moveTo>
                  <a:cubicBezTo>
                    <a:pt x="12" y="86"/>
                    <a:pt x="0" y="63"/>
                    <a:pt x="11" y="32"/>
                  </a:cubicBezTo>
                  <a:cubicBezTo>
                    <a:pt x="43" y="15"/>
                    <a:pt x="69" y="4"/>
                    <a:pt x="88" y="0"/>
                  </a:cubicBezTo>
                  <a:cubicBezTo>
                    <a:pt x="78" y="19"/>
                    <a:pt x="76" y="36"/>
                    <a:pt x="84" y="55"/>
                  </a:cubicBezTo>
                  <a:cubicBezTo>
                    <a:pt x="52" y="64"/>
                    <a:pt x="33" y="73"/>
                    <a:pt x="12" y="86"/>
                  </a:cubicBezTo>
                  <a:close/>
                </a:path>
              </a:pathLst>
            </a:custGeom>
            <a:solidFill>
              <a:srgbClr val="728487"/>
            </a:solidFill>
            <a:ln>
              <a:noFill/>
            </a:ln>
          </p:spPr>
          <p:txBody>
            <a:bodyPr vert="horz" wrap="square" lIns="91440" tIns="45720" rIns="91440" bIns="45720" numCol="1" anchor="t" anchorCtr="0" compatLnSpc="1">
              <a:prstTxWarp prst="textNoShape">
                <a:avLst/>
              </a:prstTxWarp>
            </a:bodyPr>
            <a:lstStyle/>
            <a:p>
              <a:endParaRPr lang="en-US">
                <a:latin typeface="锐字工房云字库细圆GBK" panose="02010604000000000000" pitchFamily="2" charset="-122"/>
                <a:ea typeface="锐字工房云字库细圆GBK" panose="02010604000000000000" pitchFamily="2" charset="-122"/>
              </a:endParaRPr>
            </a:p>
          </p:txBody>
        </p:sp>
        <p:sp>
          <p:nvSpPr>
            <p:cNvPr id="42" name="Freeform 10">
              <a:extLst>
                <a:ext uri="{FF2B5EF4-FFF2-40B4-BE49-F238E27FC236}">
                  <a16:creationId xmlns:a16="http://schemas.microsoft.com/office/drawing/2014/main" id="{8BA5C04D-7B79-4F2D-9530-76CEEAB1CF9C}"/>
                </a:ext>
              </a:extLst>
            </p:cNvPr>
            <p:cNvSpPr>
              <a:spLocks/>
            </p:cNvSpPr>
            <p:nvPr/>
          </p:nvSpPr>
          <p:spPr bwMode="auto">
            <a:xfrm>
              <a:off x="3761137" y="3518236"/>
              <a:ext cx="976165" cy="938800"/>
            </a:xfrm>
            <a:custGeom>
              <a:avLst/>
              <a:gdLst>
                <a:gd name="T0" fmla="*/ 76 w 88"/>
                <a:gd name="T1" fmla="*/ 0 h 85"/>
                <a:gd name="T2" fmla="*/ 77 w 88"/>
                <a:gd name="T3" fmla="*/ 54 h 85"/>
                <a:gd name="T4" fmla="*/ 0 w 88"/>
                <a:gd name="T5" fmla="*/ 85 h 85"/>
                <a:gd name="T6" fmla="*/ 4 w 88"/>
                <a:gd name="T7" fmla="*/ 31 h 85"/>
                <a:gd name="T8" fmla="*/ 76 w 88"/>
                <a:gd name="T9" fmla="*/ 0 h 85"/>
              </a:gdLst>
              <a:ahLst/>
              <a:cxnLst>
                <a:cxn ang="0">
                  <a:pos x="T0" y="T1"/>
                </a:cxn>
                <a:cxn ang="0">
                  <a:pos x="T2" y="T3"/>
                </a:cxn>
                <a:cxn ang="0">
                  <a:pos x="T4" y="T5"/>
                </a:cxn>
                <a:cxn ang="0">
                  <a:pos x="T6" y="T7"/>
                </a:cxn>
                <a:cxn ang="0">
                  <a:pos x="T8" y="T9"/>
                </a:cxn>
              </a:cxnLst>
              <a:rect l="0" t="0" r="r" b="b"/>
              <a:pathLst>
                <a:path w="88" h="85">
                  <a:moveTo>
                    <a:pt x="76" y="0"/>
                  </a:moveTo>
                  <a:cubicBezTo>
                    <a:pt x="76" y="0"/>
                    <a:pt x="88" y="23"/>
                    <a:pt x="77" y="54"/>
                  </a:cubicBezTo>
                  <a:cubicBezTo>
                    <a:pt x="45" y="70"/>
                    <a:pt x="18" y="81"/>
                    <a:pt x="0" y="85"/>
                  </a:cubicBezTo>
                  <a:cubicBezTo>
                    <a:pt x="10" y="66"/>
                    <a:pt x="12" y="49"/>
                    <a:pt x="4" y="31"/>
                  </a:cubicBezTo>
                  <a:cubicBezTo>
                    <a:pt x="36" y="21"/>
                    <a:pt x="54" y="12"/>
                    <a:pt x="76" y="0"/>
                  </a:cubicBezTo>
                  <a:close/>
                </a:path>
              </a:pathLst>
            </a:custGeom>
            <a:solidFill>
              <a:srgbClr val="728487"/>
            </a:solidFill>
            <a:ln>
              <a:noFill/>
            </a:ln>
          </p:spPr>
          <p:txBody>
            <a:bodyPr vert="horz" wrap="square" lIns="91440" tIns="45720" rIns="91440" bIns="45720" numCol="1" anchor="t" anchorCtr="0" compatLnSpc="1">
              <a:prstTxWarp prst="textNoShape">
                <a:avLst/>
              </a:prstTxWarp>
            </a:bodyPr>
            <a:lstStyle/>
            <a:p>
              <a:endParaRPr lang="en-US">
                <a:latin typeface="锐字工房云字库细圆GBK" panose="02010604000000000000" pitchFamily="2" charset="-122"/>
                <a:ea typeface="锐字工房云字库细圆GBK" panose="02010604000000000000" pitchFamily="2" charset="-122"/>
              </a:endParaRPr>
            </a:p>
          </p:txBody>
        </p:sp>
        <p:sp>
          <p:nvSpPr>
            <p:cNvPr id="43" name="Freeform 11">
              <a:extLst>
                <a:ext uri="{FF2B5EF4-FFF2-40B4-BE49-F238E27FC236}">
                  <a16:creationId xmlns:a16="http://schemas.microsoft.com/office/drawing/2014/main" id="{11BF73F0-4A26-922F-E8B0-C426A976E9CB}"/>
                </a:ext>
              </a:extLst>
            </p:cNvPr>
            <p:cNvSpPr>
              <a:spLocks/>
            </p:cNvSpPr>
            <p:nvPr/>
          </p:nvSpPr>
          <p:spPr bwMode="auto">
            <a:xfrm>
              <a:off x="4858738" y="2205788"/>
              <a:ext cx="1265745" cy="756644"/>
            </a:xfrm>
            <a:custGeom>
              <a:avLst/>
              <a:gdLst>
                <a:gd name="T0" fmla="*/ 0 w 114"/>
                <a:gd name="T1" fmla="*/ 39 h 68"/>
                <a:gd name="T2" fmla="*/ 37 w 114"/>
                <a:gd name="T3" fmla="*/ 0 h 68"/>
                <a:gd name="T4" fmla="*/ 114 w 114"/>
                <a:gd name="T5" fmla="*/ 33 h 68"/>
                <a:gd name="T6" fmla="*/ 72 w 114"/>
                <a:gd name="T7" fmla="*/ 68 h 68"/>
                <a:gd name="T8" fmla="*/ 0 w 114"/>
                <a:gd name="T9" fmla="*/ 39 h 68"/>
              </a:gdLst>
              <a:ahLst/>
              <a:cxnLst>
                <a:cxn ang="0">
                  <a:pos x="T0" y="T1"/>
                </a:cxn>
                <a:cxn ang="0">
                  <a:pos x="T2" y="T3"/>
                </a:cxn>
                <a:cxn ang="0">
                  <a:pos x="T4" y="T5"/>
                </a:cxn>
                <a:cxn ang="0">
                  <a:pos x="T6" y="T7"/>
                </a:cxn>
                <a:cxn ang="0">
                  <a:pos x="T8" y="T9"/>
                </a:cxn>
              </a:cxnLst>
              <a:rect l="0" t="0" r="r" b="b"/>
              <a:pathLst>
                <a:path w="114" h="68">
                  <a:moveTo>
                    <a:pt x="0" y="39"/>
                  </a:moveTo>
                  <a:cubicBezTo>
                    <a:pt x="0" y="39"/>
                    <a:pt x="7" y="14"/>
                    <a:pt x="37" y="0"/>
                  </a:cubicBezTo>
                  <a:cubicBezTo>
                    <a:pt x="71" y="11"/>
                    <a:pt x="98" y="22"/>
                    <a:pt x="114" y="33"/>
                  </a:cubicBezTo>
                  <a:cubicBezTo>
                    <a:pt x="94" y="39"/>
                    <a:pt x="80" y="49"/>
                    <a:pt x="72" y="68"/>
                  </a:cubicBezTo>
                  <a:cubicBezTo>
                    <a:pt x="43" y="52"/>
                    <a:pt x="23" y="46"/>
                    <a:pt x="0" y="39"/>
                  </a:cubicBezTo>
                  <a:close/>
                </a:path>
              </a:pathLst>
            </a:custGeom>
            <a:solidFill>
              <a:srgbClr val="93B5B7"/>
            </a:solidFill>
            <a:ln>
              <a:noFill/>
            </a:ln>
          </p:spPr>
          <p:txBody>
            <a:bodyPr vert="horz" wrap="square" lIns="91440" tIns="45720" rIns="91440" bIns="45720" numCol="1" anchor="t" anchorCtr="0" compatLnSpc="1">
              <a:prstTxWarp prst="textNoShape">
                <a:avLst/>
              </a:prstTxWarp>
            </a:bodyPr>
            <a:lstStyle/>
            <a:p>
              <a:endParaRPr lang="en-US">
                <a:latin typeface="锐字工房云字库细圆GBK" panose="02010604000000000000" pitchFamily="2" charset="-122"/>
                <a:ea typeface="锐字工房云字库细圆GBK" panose="02010604000000000000" pitchFamily="2" charset="-122"/>
              </a:endParaRPr>
            </a:p>
          </p:txBody>
        </p:sp>
        <p:sp>
          <p:nvSpPr>
            <p:cNvPr id="44" name="Freeform 12">
              <a:extLst>
                <a:ext uri="{FF2B5EF4-FFF2-40B4-BE49-F238E27FC236}">
                  <a16:creationId xmlns:a16="http://schemas.microsoft.com/office/drawing/2014/main" id="{FF846290-230A-9839-631B-3752353E69CB}"/>
                </a:ext>
              </a:extLst>
            </p:cNvPr>
            <p:cNvSpPr>
              <a:spLocks/>
            </p:cNvSpPr>
            <p:nvPr/>
          </p:nvSpPr>
          <p:spPr bwMode="auto">
            <a:xfrm>
              <a:off x="2971800" y="3093209"/>
              <a:ext cx="1265745" cy="742633"/>
            </a:xfrm>
            <a:custGeom>
              <a:avLst/>
              <a:gdLst>
                <a:gd name="T0" fmla="*/ 114 w 114"/>
                <a:gd name="T1" fmla="*/ 28 h 67"/>
                <a:gd name="T2" fmla="*/ 77 w 114"/>
                <a:gd name="T3" fmla="*/ 67 h 67"/>
                <a:gd name="T4" fmla="*/ 0 w 114"/>
                <a:gd name="T5" fmla="*/ 35 h 67"/>
                <a:gd name="T6" fmla="*/ 42 w 114"/>
                <a:gd name="T7" fmla="*/ 0 h 67"/>
                <a:gd name="T8" fmla="*/ 114 w 114"/>
                <a:gd name="T9" fmla="*/ 28 h 67"/>
              </a:gdLst>
              <a:ahLst/>
              <a:cxnLst>
                <a:cxn ang="0">
                  <a:pos x="T0" y="T1"/>
                </a:cxn>
                <a:cxn ang="0">
                  <a:pos x="T2" y="T3"/>
                </a:cxn>
                <a:cxn ang="0">
                  <a:pos x="T4" y="T5"/>
                </a:cxn>
                <a:cxn ang="0">
                  <a:pos x="T6" y="T7"/>
                </a:cxn>
                <a:cxn ang="0">
                  <a:pos x="T8" y="T9"/>
                </a:cxn>
              </a:cxnLst>
              <a:rect l="0" t="0" r="r" b="b"/>
              <a:pathLst>
                <a:path w="114" h="67">
                  <a:moveTo>
                    <a:pt x="114" y="28"/>
                  </a:moveTo>
                  <a:cubicBezTo>
                    <a:pt x="114" y="28"/>
                    <a:pt x="107" y="53"/>
                    <a:pt x="77" y="67"/>
                  </a:cubicBezTo>
                  <a:cubicBezTo>
                    <a:pt x="43" y="57"/>
                    <a:pt x="16" y="45"/>
                    <a:pt x="0" y="35"/>
                  </a:cubicBezTo>
                  <a:cubicBezTo>
                    <a:pt x="20" y="29"/>
                    <a:pt x="34" y="18"/>
                    <a:pt x="42" y="0"/>
                  </a:cubicBezTo>
                  <a:cubicBezTo>
                    <a:pt x="71" y="16"/>
                    <a:pt x="91" y="22"/>
                    <a:pt x="114" y="28"/>
                  </a:cubicBezTo>
                  <a:close/>
                </a:path>
              </a:pathLst>
            </a:custGeom>
            <a:solidFill>
              <a:srgbClr val="93B5B7"/>
            </a:solidFill>
            <a:ln>
              <a:noFill/>
            </a:ln>
          </p:spPr>
          <p:txBody>
            <a:bodyPr vert="horz" wrap="square" lIns="91440" tIns="45720" rIns="91440" bIns="45720" numCol="1" anchor="t" anchorCtr="0" compatLnSpc="1">
              <a:prstTxWarp prst="textNoShape">
                <a:avLst/>
              </a:prstTxWarp>
            </a:bodyPr>
            <a:lstStyle/>
            <a:p>
              <a:endParaRPr lang="en-US">
                <a:latin typeface="锐字工房云字库细圆GBK" panose="02010604000000000000" pitchFamily="2" charset="-122"/>
                <a:ea typeface="锐字工房云字库细圆GBK" panose="02010604000000000000" pitchFamily="2" charset="-122"/>
              </a:endParaRPr>
            </a:p>
          </p:txBody>
        </p:sp>
        <p:sp>
          <p:nvSpPr>
            <p:cNvPr id="45" name="Freeform 13">
              <a:extLst>
                <a:ext uri="{FF2B5EF4-FFF2-40B4-BE49-F238E27FC236}">
                  <a16:creationId xmlns:a16="http://schemas.microsoft.com/office/drawing/2014/main" id="{3E430A6A-BA2D-7B62-1B91-E2AC112F1B76}"/>
                </a:ext>
              </a:extLst>
            </p:cNvPr>
            <p:cNvSpPr>
              <a:spLocks/>
            </p:cNvSpPr>
            <p:nvPr/>
          </p:nvSpPr>
          <p:spPr bwMode="auto">
            <a:xfrm>
              <a:off x="3116588" y="2229139"/>
              <a:ext cx="943469" cy="985507"/>
            </a:xfrm>
            <a:custGeom>
              <a:avLst/>
              <a:gdLst>
                <a:gd name="T0" fmla="*/ 85 w 85"/>
                <a:gd name="T1" fmla="*/ 76 h 89"/>
                <a:gd name="T2" fmla="*/ 31 w 85"/>
                <a:gd name="T3" fmla="*/ 77 h 89"/>
                <a:gd name="T4" fmla="*/ 0 w 85"/>
                <a:gd name="T5" fmla="*/ 0 h 89"/>
                <a:gd name="T6" fmla="*/ 54 w 85"/>
                <a:gd name="T7" fmla="*/ 5 h 89"/>
                <a:gd name="T8" fmla="*/ 85 w 85"/>
                <a:gd name="T9" fmla="*/ 76 h 89"/>
              </a:gdLst>
              <a:ahLst/>
              <a:cxnLst>
                <a:cxn ang="0">
                  <a:pos x="T0" y="T1"/>
                </a:cxn>
                <a:cxn ang="0">
                  <a:pos x="T2" y="T3"/>
                </a:cxn>
                <a:cxn ang="0">
                  <a:pos x="T4" y="T5"/>
                </a:cxn>
                <a:cxn ang="0">
                  <a:pos x="T6" y="T7"/>
                </a:cxn>
                <a:cxn ang="0">
                  <a:pos x="T8" y="T9"/>
                </a:cxn>
              </a:cxnLst>
              <a:rect l="0" t="0" r="r" b="b"/>
              <a:pathLst>
                <a:path w="85" h="89">
                  <a:moveTo>
                    <a:pt x="85" y="76"/>
                  </a:moveTo>
                  <a:cubicBezTo>
                    <a:pt x="85" y="76"/>
                    <a:pt x="62" y="89"/>
                    <a:pt x="31" y="77"/>
                  </a:cubicBezTo>
                  <a:cubicBezTo>
                    <a:pt x="14" y="46"/>
                    <a:pt x="3" y="19"/>
                    <a:pt x="0" y="0"/>
                  </a:cubicBezTo>
                  <a:cubicBezTo>
                    <a:pt x="18" y="10"/>
                    <a:pt x="35" y="13"/>
                    <a:pt x="54" y="5"/>
                  </a:cubicBezTo>
                  <a:cubicBezTo>
                    <a:pt x="63" y="37"/>
                    <a:pt x="73" y="55"/>
                    <a:pt x="85" y="76"/>
                  </a:cubicBezTo>
                  <a:close/>
                </a:path>
              </a:pathLst>
            </a:custGeom>
            <a:solidFill>
              <a:srgbClr val="6F8084"/>
            </a:solidFill>
            <a:ln>
              <a:noFill/>
            </a:ln>
          </p:spPr>
          <p:txBody>
            <a:bodyPr vert="horz" wrap="square" lIns="91440" tIns="45720" rIns="91440" bIns="45720" numCol="1" anchor="t" anchorCtr="0" compatLnSpc="1">
              <a:prstTxWarp prst="textNoShape">
                <a:avLst/>
              </a:prstTxWarp>
            </a:bodyPr>
            <a:lstStyle/>
            <a:p>
              <a:endParaRPr lang="en-US">
                <a:latin typeface="锐字工房云字库细圆GBK" panose="02010604000000000000" pitchFamily="2" charset="-122"/>
                <a:ea typeface="锐字工房云字库细圆GBK" panose="02010604000000000000" pitchFamily="2" charset="-122"/>
              </a:endParaRPr>
            </a:p>
          </p:txBody>
        </p:sp>
        <p:sp>
          <p:nvSpPr>
            <p:cNvPr id="46" name="Freeform 14">
              <a:extLst>
                <a:ext uri="{FF2B5EF4-FFF2-40B4-BE49-F238E27FC236}">
                  <a16:creationId xmlns:a16="http://schemas.microsoft.com/office/drawing/2014/main" id="{50242A22-339E-26C4-B6AB-86DE0B3E1167}"/>
                </a:ext>
              </a:extLst>
            </p:cNvPr>
            <p:cNvSpPr>
              <a:spLocks/>
            </p:cNvSpPr>
            <p:nvPr/>
          </p:nvSpPr>
          <p:spPr bwMode="auto">
            <a:xfrm>
              <a:off x="5036223" y="2826981"/>
              <a:ext cx="943469" cy="990176"/>
            </a:xfrm>
            <a:custGeom>
              <a:avLst/>
              <a:gdLst>
                <a:gd name="T0" fmla="*/ 0 w 85"/>
                <a:gd name="T1" fmla="*/ 13 h 89"/>
                <a:gd name="T2" fmla="*/ 54 w 85"/>
                <a:gd name="T3" fmla="*/ 12 h 89"/>
                <a:gd name="T4" fmla="*/ 85 w 85"/>
                <a:gd name="T5" fmla="*/ 89 h 89"/>
                <a:gd name="T6" fmla="*/ 31 w 85"/>
                <a:gd name="T7" fmla="*/ 84 h 89"/>
                <a:gd name="T8" fmla="*/ 0 w 85"/>
                <a:gd name="T9" fmla="*/ 13 h 89"/>
              </a:gdLst>
              <a:ahLst/>
              <a:cxnLst>
                <a:cxn ang="0">
                  <a:pos x="T0" y="T1"/>
                </a:cxn>
                <a:cxn ang="0">
                  <a:pos x="T2" y="T3"/>
                </a:cxn>
                <a:cxn ang="0">
                  <a:pos x="T4" y="T5"/>
                </a:cxn>
                <a:cxn ang="0">
                  <a:pos x="T6" y="T7"/>
                </a:cxn>
                <a:cxn ang="0">
                  <a:pos x="T8" y="T9"/>
                </a:cxn>
              </a:cxnLst>
              <a:rect l="0" t="0" r="r" b="b"/>
              <a:pathLst>
                <a:path w="85" h="89">
                  <a:moveTo>
                    <a:pt x="0" y="13"/>
                  </a:moveTo>
                  <a:cubicBezTo>
                    <a:pt x="0" y="13"/>
                    <a:pt x="23" y="0"/>
                    <a:pt x="54" y="12"/>
                  </a:cubicBezTo>
                  <a:cubicBezTo>
                    <a:pt x="71" y="43"/>
                    <a:pt x="81" y="70"/>
                    <a:pt x="85" y="89"/>
                  </a:cubicBezTo>
                  <a:cubicBezTo>
                    <a:pt x="67" y="79"/>
                    <a:pt x="49" y="76"/>
                    <a:pt x="31" y="84"/>
                  </a:cubicBezTo>
                  <a:cubicBezTo>
                    <a:pt x="22" y="52"/>
                    <a:pt x="12" y="34"/>
                    <a:pt x="0" y="13"/>
                  </a:cubicBezTo>
                  <a:close/>
                </a:path>
              </a:pathLst>
            </a:custGeom>
            <a:solidFill>
              <a:srgbClr val="728487"/>
            </a:solidFill>
            <a:ln>
              <a:noFill/>
            </a:ln>
          </p:spPr>
          <p:txBody>
            <a:bodyPr vert="horz" wrap="square" lIns="91440" tIns="45720" rIns="91440" bIns="45720" numCol="1" anchor="t" anchorCtr="0" compatLnSpc="1">
              <a:prstTxWarp prst="textNoShape">
                <a:avLst/>
              </a:prstTxWarp>
            </a:bodyPr>
            <a:lstStyle/>
            <a:p>
              <a:endParaRPr lang="en-US">
                <a:latin typeface="锐字工房云字库细圆GBK" panose="02010604000000000000" pitchFamily="2" charset="-122"/>
                <a:ea typeface="锐字工房云字库细圆GBK" panose="02010604000000000000" pitchFamily="2" charset="-122"/>
              </a:endParaRPr>
            </a:p>
          </p:txBody>
        </p:sp>
        <p:sp>
          <p:nvSpPr>
            <p:cNvPr id="47" name="Freeform 15">
              <a:extLst>
                <a:ext uri="{FF2B5EF4-FFF2-40B4-BE49-F238E27FC236}">
                  <a16:creationId xmlns:a16="http://schemas.microsoft.com/office/drawing/2014/main" id="{0568BBB9-2431-CE9E-222A-04749A51665D}"/>
                </a:ext>
              </a:extLst>
            </p:cNvPr>
            <p:cNvSpPr>
              <a:spLocks/>
            </p:cNvSpPr>
            <p:nvPr/>
          </p:nvSpPr>
          <p:spPr bwMode="auto">
            <a:xfrm>
              <a:off x="3737785" y="1453813"/>
              <a:ext cx="742633" cy="1265745"/>
            </a:xfrm>
            <a:custGeom>
              <a:avLst/>
              <a:gdLst>
                <a:gd name="T0" fmla="*/ 39 w 67"/>
                <a:gd name="T1" fmla="*/ 114 h 114"/>
                <a:gd name="T2" fmla="*/ 0 w 67"/>
                <a:gd name="T3" fmla="*/ 76 h 114"/>
                <a:gd name="T4" fmla="*/ 32 w 67"/>
                <a:gd name="T5" fmla="*/ 0 h 114"/>
                <a:gd name="T6" fmla="*/ 67 w 67"/>
                <a:gd name="T7" fmla="*/ 41 h 114"/>
                <a:gd name="T8" fmla="*/ 39 w 67"/>
                <a:gd name="T9" fmla="*/ 114 h 114"/>
              </a:gdLst>
              <a:ahLst/>
              <a:cxnLst>
                <a:cxn ang="0">
                  <a:pos x="T0" y="T1"/>
                </a:cxn>
                <a:cxn ang="0">
                  <a:pos x="T2" y="T3"/>
                </a:cxn>
                <a:cxn ang="0">
                  <a:pos x="T4" y="T5"/>
                </a:cxn>
                <a:cxn ang="0">
                  <a:pos x="T6" y="T7"/>
                </a:cxn>
                <a:cxn ang="0">
                  <a:pos x="T8" y="T9"/>
                </a:cxn>
              </a:cxnLst>
              <a:rect l="0" t="0" r="r" b="b"/>
              <a:pathLst>
                <a:path w="67" h="114">
                  <a:moveTo>
                    <a:pt x="39" y="114"/>
                  </a:moveTo>
                  <a:cubicBezTo>
                    <a:pt x="39" y="114"/>
                    <a:pt x="13" y="106"/>
                    <a:pt x="0" y="76"/>
                  </a:cubicBezTo>
                  <a:cubicBezTo>
                    <a:pt x="10" y="42"/>
                    <a:pt x="21" y="16"/>
                    <a:pt x="32" y="0"/>
                  </a:cubicBezTo>
                  <a:cubicBezTo>
                    <a:pt x="38" y="20"/>
                    <a:pt x="48" y="34"/>
                    <a:pt x="67" y="41"/>
                  </a:cubicBezTo>
                  <a:cubicBezTo>
                    <a:pt x="51" y="71"/>
                    <a:pt x="45" y="90"/>
                    <a:pt x="39" y="114"/>
                  </a:cubicBezTo>
                  <a:close/>
                </a:path>
              </a:pathLst>
            </a:custGeom>
            <a:solidFill>
              <a:srgbClr val="93B5B7"/>
            </a:solidFill>
            <a:ln>
              <a:noFill/>
            </a:ln>
          </p:spPr>
          <p:txBody>
            <a:bodyPr vert="horz" wrap="square" lIns="91440" tIns="45720" rIns="91440" bIns="45720" numCol="1" anchor="t" anchorCtr="0" compatLnSpc="1">
              <a:prstTxWarp prst="textNoShape">
                <a:avLst/>
              </a:prstTxWarp>
            </a:bodyPr>
            <a:lstStyle/>
            <a:p>
              <a:endParaRPr lang="en-US">
                <a:latin typeface="锐字工房云字库细圆GBK" panose="02010604000000000000" pitchFamily="2" charset="-122"/>
                <a:ea typeface="锐字工房云字库细圆GBK" panose="02010604000000000000" pitchFamily="2" charset="-122"/>
              </a:endParaRPr>
            </a:p>
          </p:txBody>
        </p:sp>
        <p:sp>
          <p:nvSpPr>
            <p:cNvPr id="48" name="Freeform 16">
              <a:extLst>
                <a:ext uri="{FF2B5EF4-FFF2-40B4-BE49-F238E27FC236}">
                  <a16:creationId xmlns:a16="http://schemas.microsoft.com/office/drawing/2014/main" id="{9DCC5613-FA77-0E89-CF69-697357BA6E19}"/>
                </a:ext>
              </a:extLst>
            </p:cNvPr>
            <p:cNvSpPr>
              <a:spLocks/>
            </p:cNvSpPr>
            <p:nvPr/>
          </p:nvSpPr>
          <p:spPr bwMode="auto">
            <a:xfrm>
              <a:off x="4615865" y="3326741"/>
              <a:ext cx="742633" cy="1265745"/>
            </a:xfrm>
            <a:custGeom>
              <a:avLst/>
              <a:gdLst>
                <a:gd name="T0" fmla="*/ 28 w 67"/>
                <a:gd name="T1" fmla="*/ 0 h 114"/>
                <a:gd name="T2" fmla="*/ 67 w 67"/>
                <a:gd name="T3" fmla="*/ 38 h 114"/>
                <a:gd name="T4" fmla="*/ 35 w 67"/>
                <a:gd name="T5" fmla="*/ 114 h 114"/>
                <a:gd name="T6" fmla="*/ 0 w 67"/>
                <a:gd name="T7" fmla="*/ 73 h 114"/>
                <a:gd name="T8" fmla="*/ 28 w 67"/>
                <a:gd name="T9" fmla="*/ 0 h 114"/>
              </a:gdLst>
              <a:ahLst/>
              <a:cxnLst>
                <a:cxn ang="0">
                  <a:pos x="T0" y="T1"/>
                </a:cxn>
                <a:cxn ang="0">
                  <a:pos x="T2" y="T3"/>
                </a:cxn>
                <a:cxn ang="0">
                  <a:pos x="T4" y="T5"/>
                </a:cxn>
                <a:cxn ang="0">
                  <a:pos x="T6" y="T7"/>
                </a:cxn>
                <a:cxn ang="0">
                  <a:pos x="T8" y="T9"/>
                </a:cxn>
              </a:cxnLst>
              <a:rect l="0" t="0" r="r" b="b"/>
              <a:pathLst>
                <a:path w="67" h="114">
                  <a:moveTo>
                    <a:pt x="28" y="0"/>
                  </a:moveTo>
                  <a:cubicBezTo>
                    <a:pt x="28" y="0"/>
                    <a:pt x="53" y="8"/>
                    <a:pt x="67" y="38"/>
                  </a:cubicBezTo>
                  <a:cubicBezTo>
                    <a:pt x="57" y="72"/>
                    <a:pt x="46" y="98"/>
                    <a:pt x="35" y="114"/>
                  </a:cubicBezTo>
                  <a:cubicBezTo>
                    <a:pt x="29" y="94"/>
                    <a:pt x="19" y="80"/>
                    <a:pt x="0" y="73"/>
                  </a:cubicBezTo>
                  <a:cubicBezTo>
                    <a:pt x="16" y="44"/>
                    <a:pt x="22" y="24"/>
                    <a:pt x="28" y="0"/>
                  </a:cubicBezTo>
                  <a:close/>
                </a:path>
              </a:pathLst>
            </a:custGeom>
            <a:solidFill>
              <a:srgbClr val="93B5B7"/>
            </a:solidFill>
            <a:ln>
              <a:noFill/>
            </a:ln>
          </p:spPr>
          <p:txBody>
            <a:bodyPr vert="horz" wrap="square" lIns="91440" tIns="45720" rIns="91440" bIns="45720" numCol="1" anchor="t" anchorCtr="0" compatLnSpc="1">
              <a:prstTxWarp prst="textNoShape">
                <a:avLst/>
              </a:prstTxWarp>
            </a:bodyPr>
            <a:lstStyle/>
            <a:p>
              <a:endParaRPr lang="en-US">
                <a:latin typeface="锐字工房云字库细圆GBK" panose="02010604000000000000" pitchFamily="2" charset="-122"/>
                <a:ea typeface="锐字工房云字库细圆GBK" panose="02010604000000000000" pitchFamily="2" charset="-122"/>
              </a:endParaRPr>
            </a:p>
          </p:txBody>
        </p:sp>
      </p:grpSp>
      <p:cxnSp>
        <p:nvCxnSpPr>
          <p:cNvPr id="49" name="Straight Connector 97">
            <a:extLst>
              <a:ext uri="{FF2B5EF4-FFF2-40B4-BE49-F238E27FC236}">
                <a16:creationId xmlns:a16="http://schemas.microsoft.com/office/drawing/2014/main" id="{5A9749D8-DEAF-5089-965B-3D8B43EAF341}"/>
              </a:ext>
            </a:extLst>
          </p:cNvPr>
          <p:cNvCxnSpPr/>
          <p:nvPr/>
        </p:nvCxnSpPr>
        <p:spPr>
          <a:xfrm flipH="1" flipV="1">
            <a:off x="1775847" y="2450911"/>
            <a:ext cx="2259186" cy="0"/>
          </a:xfrm>
          <a:prstGeom prst="line">
            <a:avLst/>
          </a:prstGeom>
          <a:ln w="19050">
            <a:solidFill>
              <a:srgbClr val="7D8386"/>
            </a:solidFill>
            <a:prstDash val="sysDash"/>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50" name="Straight Connector 98">
            <a:extLst>
              <a:ext uri="{FF2B5EF4-FFF2-40B4-BE49-F238E27FC236}">
                <a16:creationId xmlns:a16="http://schemas.microsoft.com/office/drawing/2014/main" id="{82777A2E-730B-555B-C572-AA4FBA1A02D5}"/>
              </a:ext>
            </a:extLst>
          </p:cNvPr>
          <p:cNvCxnSpPr/>
          <p:nvPr/>
        </p:nvCxnSpPr>
        <p:spPr>
          <a:xfrm>
            <a:off x="4022732" y="2464819"/>
            <a:ext cx="0" cy="304799"/>
          </a:xfrm>
          <a:prstGeom prst="line">
            <a:avLst/>
          </a:prstGeom>
          <a:ln w="19050">
            <a:solidFill>
              <a:srgbClr val="7D8386"/>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107">
            <a:extLst>
              <a:ext uri="{FF2B5EF4-FFF2-40B4-BE49-F238E27FC236}">
                <a16:creationId xmlns:a16="http://schemas.microsoft.com/office/drawing/2014/main" id="{15D0F47D-43C2-59E4-72FE-01AEB4C2CF76}"/>
              </a:ext>
            </a:extLst>
          </p:cNvPr>
          <p:cNvCxnSpPr/>
          <p:nvPr/>
        </p:nvCxnSpPr>
        <p:spPr>
          <a:xfrm flipV="1">
            <a:off x="8300322" y="2948751"/>
            <a:ext cx="2261401" cy="0"/>
          </a:xfrm>
          <a:prstGeom prst="line">
            <a:avLst/>
          </a:prstGeom>
          <a:ln w="19050">
            <a:solidFill>
              <a:srgbClr val="7D8386"/>
            </a:solidFill>
            <a:prstDash val="sysDash"/>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52" name="Straight Connector 108">
            <a:extLst>
              <a:ext uri="{FF2B5EF4-FFF2-40B4-BE49-F238E27FC236}">
                <a16:creationId xmlns:a16="http://schemas.microsoft.com/office/drawing/2014/main" id="{B71F722F-3875-F0A5-0399-9486A3D1CA41}"/>
              </a:ext>
            </a:extLst>
          </p:cNvPr>
          <p:cNvCxnSpPr/>
          <p:nvPr/>
        </p:nvCxnSpPr>
        <p:spPr>
          <a:xfrm flipH="1">
            <a:off x="8312635" y="2962659"/>
            <a:ext cx="0" cy="304799"/>
          </a:xfrm>
          <a:prstGeom prst="line">
            <a:avLst/>
          </a:prstGeom>
          <a:ln w="19050">
            <a:solidFill>
              <a:srgbClr val="7D8386"/>
            </a:solidFill>
            <a:prstDash val="sysDash"/>
          </a:ln>
        </p:spPr>
        <p:style>
          <a:lnRef idx="1">
            <a:schemeClr val="accent1"/>
          </a:lnRef>
          <a:fillRef idx="0">
            <a:schemeClr val="accent1"/>
          </a:fillRef>
          <a:effectRef idx="0">
            <a:schemeClr val="accent1"/>
          </a:effectRef>
          <a:fontRef idx="minor">
            <a:schemeClr val="tx1"/>
          </a:fontRef>
        </p:style>
      </p:cxnSp>
      <p:sp>
        <p:nvSpPr>
          <p:cNvPr id="53" name="矩形 20">
            <a:extLst>
              <a:ext uri="{FF2B5EF4-FFF2-40B4-BE49-F238E27FC236}">
                <a16:creationId xmlns:a16="http://schemas.microsoft.com/office/drawing/2014/main" id="{62E0E68A-33CC-D83D-C142-3BFE3A8D1549}"/>
              </a:ext>
            </a:extLst>
          </p:cNvPr>
          <p:cNvSpPr/>
          <p:nvPr/>
        </p:nvSpPr>
        <p:spPr>
          <a:xfrm>
            <a:off x="725395" y="2570293"/>
            <a:ext cx="3381209" cy="369332"/>
          </a:xfrm>
          <a:prstGeom prst="rect">
            <a:avLst/>
          </a:prstGeom>
        </p:spPr>
        <p:txBody>
          <a:bodyPr wrap="square">
            <a:spAutoFit/>
          </a:bodyPr>
          <a:lstStyle/>
          <a:p>
            <a:r>
              <a:rPr lang="en-AU" dirty="0"/>
              <a:t>Resettlement the Char people</a:t>
            </a:r>
          </a:p>
        </p:txBody>
      </p:sp>
      <p:sp>
        <p:nvSpPr>
          <p:cNvPr id="54" name="矩形 21">
            <a:extLst>
              <a:ext uri="{FF2B5EF4-FFF2-40B4-BE49-F238E27FC236}">
                <a16:creationId xmlns:a16="http://schemas.microsoft.com/office/drawing/2014/main" id="{D860D880-DBDA-686D-559E-E5C23C8D5217}"/>
              </a:ext>
            </a:extLst>
          </p:cNvPr>
          <p:cNvSpPr/>
          <p:nvPr/>
        </p:nvSpPr>
        <p:spPr>
          <a:xfrm>
            <a:off x="851103" y="4393431"/>
            <a:ext cx="2827520" cy="369332"/>
          </a:xfrm>
          <a:prstGeom prst="rect">
            <a:avLst/>
          </a:prstGeom>
        </p:spPr>
        <p:txBody>
          <a:bodyPr wrap="square">
            <a:spAutoFit/>
          </a:bodyPr>
          <a:lstStyle/>
          <a:p>
            <a:r>
              <a:rPr lang="en-AU" dirty="0"/>
              <a:t>River regulation works</a:t>
            </a:r>
          </a:p>
        </p:txBody>
      </p:sp>
      <p:sp>
        <p:nvSpPr>
          <p:cNvPr id="55" name="矩形 22">
            <a:extLst>
              <a:ext uri="{FF2B5EF4-FFF2-40B4-BE49-F238E27FC236}">
                <a16:creationId xmlns:a16="http://schemas.microsoft.com/office/drawing/2014/main" id="{A23B678B-7799-3C13-E003-B077C3EE7F94}"/>
              </a:ext>
            </a:extLst>
          </p:cNvPr>
          <p:cNvSpPr/>
          <p:nvPr/>
        </p:nvSpPr>
        <p:spPr>
          <a:xfrm>
            <a:off x="7769447" y="1651239"/>
            <a:ext cx="3544702" cy="369332"/>
          </a:xfrm>
          <a:prstGeom prst="rect">
            <a:avLst/>
          </a:prstGeom>
        </p:spPr>
        <p:txBody>
          <a:bodyPr wrap="square">
            <a:spAutoFit/>
          </a:bodyPr>
          <a:lstStyle/>
          <a:p>
            <a:r>
              <a:rPr lang="en-AU" dirty="0"/>
              <a:t>Polluting the local environment</a:t>
            </a:r>
          </a:p>
        </p:txBody>
      </p:sp>
      <p:sp>
        <p:nvSpPr>
          <p:cNvPr id="56" name="矩形 23">
            <a:extLst>
              <a:ext uri="{FF2B5EF4-FFF2-40B4-BE49-F238E27FC236}">
                <a16:creationId xmlns:a16="http://schemas.microsoft.com/office/drawing/2014/main" id="{BA841448-4D80-53CA-5E45-051D2FA9453F}"/>
              </a:ext>
            </a:extLst>
          </p:cNvPr>
          <p:cNvSpPr/>
          <p:nvPr/>
        </p:nvSpPr>
        <p:spPr>
          <a:xfrm>
            <a:off x="8870948" y="3091141"/>
            <a:ext cx="3016649" cy="369332"/>
          </a:xfrm>
          <a:prstGeom prst="rect">
            <a:avLst/>
          </a:prstGeom>
        </p:spPr>
        <p:txBody>
          <a:bodyPr wrap="square">
            <a:spAutoFit/>
          </a:bodyPr>
          <a:lstStyle/>
          <a:p>
            <a:r>
              <a:rPr lang="en-AU" dirty="0"/>
              <a:t>Managing the workforce</a:t>
            </a:r>
          </a:p>
        </p:txBody>
      </p:sp>
      <p:sp>
        <p:nvSpPr>
          <p:cNvPr id="57" name="矩形 24">
            <a:extLst>
              <a:ext uri="{FF2B5EF4-FFF2-40B4-BE49-F238E27FC236}">
                <a16:creationId xmlns:a16="http://schemas.microsoft.com/office/drawing/2014/main" id="{3F92AC83-F195-7D69-B294-EC1A8F4790C1}"/>
              </a:ext>
            </a:extLst>
          </p:cNvPr>
          <p:cNvSpPr/>
          <p:nvPr/>
        </p:nvSpPr>
        <p:spPr>
          <a:xfrm>
            <a:off x="8646543" y="4864984"/>
            <a:ext cx="3042834" cy="369332"/>
          </a:xfrm>
          <a:prstGeom prst="rect">
            <a:avLst/>
          </a:prstGeom>
        </p:spPr>
        <p:txBody>
          <a:bodyPr wrap="square">
            <a:spAutoFit/>
          </a:bodyPr>
          <a:lstStyle/>
          <a:p>
            <a:r>
              <a:rPr lang="en-AU" dirty="0"/>
              <a:t>Quality of construction</a:t>
            </a:r>
          </a:p>
        </p:txBody>
      </p:sp>
      <p:cxnSp>
        <p:nvCxnSpPr>
          <p:cNvPr id="58" name="Straight Connector 107">
            <a:extLst>
              <a:ext uri="{FF2B5EF4-FFF2-40B4-BE49-F238E27FC236}">
                <a16:creationId xmlns:a16="http://schemas.microsoft.com/office/drawing/2014/main" id="{3CDC14F7-B7C8-8B10-2B13-9F274AC90995}"/>
              </a:ext>
            </a:extLst>
          </p:cNvPr>
          <p:cNvCxnSpPr/>
          <p:nvPr/>
        </p:nvCxnSpPr>
        <p:spPr>
          <a:xfrm flipV="1">
            <a:off x="8147922" y="4736911"/>
            <a:ext cx="2261401" cy="0"/>
          </a:xfrm>
          <a:prstGeom prst="line">
            <a:avLst/>
          </a:prstGeom>
          <a:ln w="19050">
            <a:solidFill>
              <a:srgbClr val="7D8386"/>
            </a:solidFill>
            <a:prstDash val="sysDash"/>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59" name="Straight Connector 108">
            <a:extLst>
              <a:ext uri="{FF2B5EF4-FFF2-40B4-BE49-F238E27FC236}">
                <a16:creationId xmlns:a16="http://schemas.microsoft.com/office/drawing/2014/main" id="{6617D9DE-7CB4-7AC4-C632-758B1B2D6838}"/>
              </a:ext>
            </a:extLst>
          </p:cNvPr>
          <p:cNvCxnSpPr/>
          <p:nvPr/>
        </p:nvCxnSpPr>
        <p:spPr>
          <a:xfrm flipH="1">
            <a:off x="8160235" y="4750819"/>
            <a:ext cx="0" cy="304799"/>
          </a:xfrm>
          <a:prstGeom prst="line">
            <a:avLst/>
          </a:prstGeom>
          <a:ln w="19050">
            <a:solidFill>
              <a:srgbClr val="7D8386"/>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107">
            <a:extLst>
              <a:ext uri="{FF2B5EF4-FFF2-40B4-BE49-F238E27FC236}">
                <a16:creationId xmlns:a16="http://schemas.microsoft.com/office/drawing/2014/main" id="{BC938F79-7FC4-3243-5EC0-F461B44FB27B}"/>
              </a:ext>
            </a:extLst>
          </p:cNvPr>
          <p:cNvCxnSpPr/>
          <p:nvPr/>
        </p:nvCxnSpPr>
        <p:spPr>
          <a:xfrm flipV="1">
            <a:off x="7182722" y="1506031"/>
            <a:ext cx="2261401" cy="0"/>
          </a:xfrm>
          <a:prstGeom prst="line">
            <a:avLst/>
          </a:prstGeom>
          <a:ln w="19050">
            <a:solidFill>
              <a:srgbClr val="7D8386"/>
            </a:solidFill>
            <a:prstDash val="sysDash"/>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61" name="Straight Connector 108">
            <a:extLst>
              <a:ext uri="{FF2B5EF4-FFF2-40B4-BE49-F238E27FC236}">
                <a16:creationId xmlns:a16="http://schemas.microsoft.com/office/drawing/2014/main" id="{1A900BAC-04F4-F21A-3453-34974BA2C3E7}"/>
              </a:ext>
            </a:extLst>
          </p:cNvPr>
          <p:cNvCxnSpPr/>
          <p:nvPr/>
        </p:nvCxnSpPr>
        <p:spPr>
          <a:xfrm flipH="1">
            <a:off x="7195035" y="1519939"/>
            <a:ext cx="0" cy="304799"/>
          </a:xfrm>
          <a:prstGeom prst="line">
            <a:avLst/>
          </a:prstGeom>
          <a:ln w="19050">
            <a:solidFill>
              <a:srgbClr val="7D8386"/>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97">
            <a:extLst>
              <a:ext uri="{FF2B5EF4-FFF2-40B4-BE49-F238E27FC236}">
                <a16:creationId xmlns:a16="http://schemas.microsoft.com/office/drawing/2014/main" id="{6FF099EA-D9E1-E691-7D2A-6E6F3B68627F}"/>
              </a:ext>
            </a:extLst>
          </p:cNvPr>
          <p:cNvCxnSpPr/>
          <p:nvPr/>
        </p:nvCxnSpPr>
        <p:spPr>
          <a:xfrm flipH="1" flipV="1">
            <a:off x="1572647" y="4259391"/>
            <a:ext cx="2259186" cy="0"/>
          </a:xfrm>
          <a:prstGeom prst="line">
            <a:avLst/>
          </a:prstGeom>
          <a:ln w="19050">
            <a:solidFill>
              <a:srgbClr val="7D8386"/>
            </a:solidFill>
            <a:prstDash val="sysDash"/>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63" name="Straight Connector 98">
            <a:extLst>
              <a:ext uri="{FF2B5EF4-FFF2-40B4-BE49-F238E27FC236}">
                <a16:creationId xmlns:a16="http://schemas.microsoft.com/office/drawing/2014/main" id="{3ED1074D-1DD3-A5B4-2BC7-6C87259CD739}"/>
              </a:ext>
            </a:extLst>
          </p:cNvPr>
          <p:cNvCxnSpPr/>
          <p:nvPr/>
        </p:nvCxnSpPr>
        <p:spPr>
          <a:xfrm>
            <a:off x="3819532" y="4273299"/>
            <a:ext cx="0" cy="304799"/>
          </a:xfrm>
          <a:prstGeom prst="line">
            <a:avLst/>
          </a:prstGeom>
          <a:ln w="19050">
            <a:solidFill>
              <a:srgbClr val="7D8386"/>
            </a:solidFill>
            <a:prstDash val="sysDash"/>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E896D74-F6CA-6B2E-C302-FB47CCCCB30B}"/>
              </a:ext>
            </a:extLst>
          </p:cNvPr>
          <p:cNvSpPr txBox="1"/>
          <p:nvPr/>
        </p:nvSpPr>
        <p:spPr>
          <a:xfrm>
            <a:off x="5309425" y="3734052"/>
            <a:ext cx="1634300" cy="461665"/>
          </a:xfrm>
          <a:prstGeom prst="rect">
            <a:avLst/>
          </a:prstGeom>
          <a:solidFill>
            <a:srgbClr val="6F8084">
              <a:alpha val="80000"/>
            </a:srgbClr>
          </a:solidFill>
        </p:spPr>
        <p:txBody>
          <a:bodyPr wrap="square">
            <a:spAutoFit/>
          </a:bodyPr>
          <a:lstStyle/>
          <a:p>
            <a:r>
              <a:rPr lang="en-AU" sz="2400" b="1" dirty="0">
                <a:solidFill>
                  <a:schemeClr val="bg1">
                    <a:lumMod val="85000"/>
                    <a:lumOff val="15000"/>
                  </a:schemeClr>
                </a:solidFill>
                <a:effectLst/>
                <a:latin typeface="Times New Roman" panose="02020603050405020304" pitchFamily="18" charset="0"/>
              </a:rPr>
              <a:t>Risk Event</a:t>
            </a:r>
            <a:endParaRPr lang="en-AU" sz="2400" dirty="0">
              <a:solidFill>
                <a:schemeClr val="bg1">
                  <a:lumMod val="85000"/>
                  <a:lumOff val="15000"/>
                </a:schemeClr>
              </a:solidFill>
              <a:effectLst/>
              <a:latin typeface="Times New Roman" panose="02020603050405020304" pitchFamily="18" charset="0"/>
            </a:endParaRPr>
          </a:p>
        </p:txBody>
      </p:sp>
      <p:pic>
        <p:nvPicPr>
          <p:cNvPr id="67" name="Graphic 66" descr="Badge 1 outline">
            <a:extLst>
              <a:ext uri="{FF2B5EF4-FFF2-40B4-BE49-F238E27FC236}">
                <a16:creationId xmlns:a16="http://schemas.microsoft.com/office/drawing/2014/main" id="{223D134E-2C1B-AD82-3A48-42FFBBC480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2549" y="2523170"/>
            <a:ext cx="472847" cy="472847"/>
          </a:xfrm>
          <a:prstGeom prst="rect">
            <a:avLst/>
          </a:prstGeom>
        </p:spPr>
      </p:pic>
      <p:pic>
        <p:nvPicPr>
          <p:cNvPr id="69" name="Graphic 68" descr="Badge outline">
            <a:extLst>
              <a:ext uri="{FF2B5EF4-FFF2-40B4-BE49-F238E27FC236}">
                <a16:creationId xmlns:a16="http://schemas.microsoft.com/office/drawing/2014/main" id="{F542E225-45D1-D6C8-35C2-212CF3FBF7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8256" y="4341674"/>
            <a:ext cx="472847" cy="472847"/>
          </a:xfrm>
          <a:prstGeom prst="rect">
            <a:avLst/>
          </a:prstGeom>
        </p:spPr>
      </p:pic>
      <p:pic>
        <p:nvPicPr>
          <p:cNvPr id="71" name="Graphic 70" descr="Badge 3 outline">
            <a:extLst>
              <a:ext uri="{FF2B5EF4-FFF2-40B4-BE49-F238E27FC236}">
                <a16:creationId xmlns:a16="http://schemas.microsoft.com/office/drawing/2014/main" id="{A829707E-9BCE-DD23-0C22-FEC69FAFC6B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16834" y="4813227"/>
            <a:ext cx="472847" cy="472847"/>
          </a:xfrm>
          <a:prstGeom prst="rect">
            <a:avLst/>
          </a:prstGeom>
        </p:spPr>
      </p:pic>
      <p:pic>
        <p:nvPicPr>
          <p:cNvPr id="73" name="Graphic 72" descr="Badge 4 outline">
            <a:extLst>
              <a:ext uri="{FF2B5EF4-FFF2-40B4-BE49-F238E27FC236}">
                <a16:creationId xmlns:a16="http://schemas.microsoft.com/office/drawing/2014/main" id="{18890F91-77C6-65D4-BEF3-70DF4ADA6E2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98101" y="3039384"/>
            <a:ext cx="472847" cy="472847"/>
          </a:xfrm>
          <a:prstGeom prst="rect">
            <a:avLst/>
          </a:prstGeom>
        </p:spPr>
      </p:pic>
      <p:pic>
        <p:nvPicPr>
          <p:cNvPr id="75" name="Graphic 74" descr="Badge 5 outline">
            <a:extLst>
              <a:ext uri="{FF2B5EF4-FFF2-40B4-BE49-F238E27FC236}">
                <a16:creationId xmlns:a16="http://schemas.microsoft.com/office/drawing/2014/main" id="{37988802-2927-763E-ED37-220EC2EDAAC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96600" y="1599482"/>
            <a:ext cx="472847" cy="472847"/>
          </a:xfrm>
          <a:prstGeom prst="rect">
            <a:avLst/>
          </a:prstGeom>
        </p:spPr>
      </p:pic>
    </p:spTree>
    <p:extLst>
      <p:ext uri="{BB962C8B-B14F-4D97-AF65-F5344CB8AC3E}">
        <p14:creationId xmlns:p14="http://schemas.microsoft.com/office/powerpoint/2010/main" val="2043008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7" name="Group 3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8" name="Freeform: Shape 3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Oval 3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3" name="Rectangle 4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0857525-1FC5-8E9F-2ADB-3D078B295370}"/>
              </a:ext>
            </a:extLst>
          </p:cNvPr>
          <p:cNvPicPr>
            <a:picLocks noChangeAspect="1"/>
          </p:cNvPicPr>
          <p:nvPr/>
        </p:nvPicPr>
        <p:blipFill>
          <a:blip r:embed="rId2"/>
          <a:stretch>
            <a:fillRect/>
          </a:stretch>
        </p:blipFill>
        <p:spPr>
          <a:xfrm>
            <a:off x="5561145" y="796205"/>
            <a:ext cx="5788949" cy="1768865"/>
          </a:xfrm>
          <a:prstGeom prst="rect">
            <a:avLst/>
          </a:prstGeom>
        </p:spPr>
      </p:pic>
      <p:sp>
        <p:nvSpPr>
          <p:cNvPr id="45" name="Rectangle 44">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81A9B9-8437-F39C-A113-5E593CA357BB}"/>
              </a:ext>
            </a:extLst>
          </p:cNvPr>
          <p:cNvSpPr>
            <a:spLocks noGrp="1"/>
          </p:cNvSpPr>
          <p:nvPr>
            <p:ph type="title"/>
          </p:nvPr>
        </p:nvSpPr>
        <p:spPr>
          <a:xfrm>
            <a:off x="7355885" y="381035"/>
            <a:ext cx="2882563" cy="325344"/>
          </a:xfrm>
        </p:spPr>
        <p:txBody>
          <a:bodyPr vert="horz" wrap="square" lIns="0" tIns="0" rIns="0" bIns="0" rtlCol="0" anchor="t" anchorCtr="0">
            <a:normAutofit/>
          </a:bodyPr>
          <a:lstStyle/>
          <a:p>
            <a:r>
              <a:rPr lang="en-US" sz="2000" dirty="0"/>
              <a:t>5 by 5 priority grid</a:t>
            </a:r>
          </a:p>
        </p:txBody>
      </p:sp>
      <p:sp>
        <p:nvSpPr>
          <p:cNvPr id="47" name="Rectangle 46">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a:extLst>
              <a:ext uri="{FF2B5EF4-FFF2-40B4-BE49-F238E27FC236}">
                <a16:creationId xmlns:a16="http://schemas.microsoft.com/office/drawing/2014/main" id="{10E3E6F4-2C70-5C53-B060-0486D58FFC99}"/>
              </a:ext>
            </a:extLst>
          </p:cNvPr>
          <p:cNvGraphicFramePr>
            <a:graphicFrameLocks noGrp="1"/>
          </p:cNvGraphicFramePr>
          <p:nvPr>
            <p:extLst>
              <p:ext uri="{D42A27DB-BD31-4B8C-83A1-F6EECF244321}">
                <p14:modId xmlns:p14="http://schemas.microsoft.com/office/powerpoint/2010/main" val="1032019957"/>
              </p:ext>
            </p:extLst>
          </p:nvPr>
        </p:nvGraphicFramePr>
        <p:xfrm>
          <a:off x="1204525" y="2899865"/>
          <a:ext cx="9782950" cy="3717613"/>
        </p:xfrm>
        <a:graphic>
          <a:graphicData uri="http://schemas.openxmlformats.org/drawingml/2006/table">
            <a:tbl>
              <a:tblPr firstRow="1" firstCol="1" bandRow="1">
                <a:tableStyleId>{5C22544A-7EE6-4342-B048-85BDC9FD1C3A}</a:tableStyleId>
              </a:tblPr>
              <a:tblGrid>
                <a:gridCol w="2521966">
                  <a:extLst>
                    <a:ext uri="{9D8B030D-6E8A-4147-A177-3AD203B41FA5}">
                      <a16:colId xmlns:a16="http://schemas.microsoft.com/office/drawing/2014/main" val="746477626"/>
                    </a:ext>
                  </a:extLst>
                </a:gridCol>
                <a:gridCol w="1407692">
                  <a:extLst>
                    <a:ext uri="{9D8B030D-6E8A-4147-A177-3AD203B41FA5}">
                      <a16:colId xmlns:a16="http://schemas.microsoft.com/office/drawing/2014/main" val="2658780489"/>
                    </a:ext>
                  </a:extLst>
                </a:gridCol>
                <a:gridCol w="1123571">
                  <a:extLst>
                    <a:ext uri="{9D8B030D-6E8A-4147-A177-3AD203B41FA5}">
                      <a16:colId xmlns:a16="http://schemas.microsoft.com/office/drawing/2014/main" val="2369123779"/>
                    </a:ext>
                  </a:extLst>
                </a:gridCol>
                <a:gridCol w="1032092">
                  <a:extLst>
                    <a:ext uri="{9D8B030D-6E8A-4147-A177-3AD203B41FA5}">
                      <a16:colId xmlns:a16="http://schemas.microsoft.com/office/drawing/2014/main" val="3004090378"/>
                    </a:ext>
                  </a:extLst>
                </a:gridCol>
                <a:gridCol w="1533058">
                  <a:extLst>
                    <a:ext uri="{9D8B030D-6E8A-4147-A177-3AD203B41FA5}">
                      <a16:colId xmlns:a16="http://schemas.microsoft.com/office/drawing/2014/main" val="3141253958"/>
                    </a:ext>
                  </a:extLst>
                </a:gridCol>
                <a:gridCol w="1001179">
                  <a:extLst>
                    <a:ext uri="{9D8B030D-6E8A-4147-A177-3AD203B41FA5}">
                      <a16:colId xmlns:a16="http://schemas.microsoft.com/office/drawing/2014/main" val="3910147077"/>
                    </a:ext>
                  </a:extLst>
                </a:gridCol>
                <a:gridCol w="1163392">
                  <a:extLst>
                    <a:ext uri="{9D8B030D-6E8A-4147-A177-3AD203B41FA5}">
                      <a16:colId xmlns:a16="http://schemas.microsoft.com/office/drawing/2014/main" val="3698357277"/>
                    </a:ext>
                  </a:extLst>
                </a:gridCol>
              </a:tblGrid>
              <a:tr h="588268">
                <a:tc>
                  <a:txBody>
                    <a:bodyPr/>
                    <a:lstStyle/>
                    <a:p>
                      <a:r>
                        <a:rPr lang="en-AU" sz="1400" kern="100" dirty="0">
                          <a:solidFill>
                            <a:schemeClr val="bg1">
                              <a:lumMod val="85000"/>
                              <a:lumOff val="15000"/>
                            </a:schemeClr>
                          </a:solidFill>
                          <a:effectLst/>
                        </a:rPr>
                        <a:t>Risk Event</a:t>
                      </a:r>
                      <a:endParaRPr lang="en-AU" sz="14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F8084"/>
                    </a:solidFill>
                  </a:tcPr>
                </a:tc>
                <a:tc>
                  <a:txBody>
                    <a:bodyPr/>
                    <a:lstStyle/>
                    <a:p>
                      <a:r>
                        <a:rPr lang="en-AU" sz="1400" kern="100">
                          <a:solidFill>
                            <a:schemeClr val="bg1">
                              <a:lumMod val="85000"/>
                              <a:lumOff val="15000"/>
                            </a:schemeClr>
                          </a:solidFill>
                          <a:effectLst/>
                        </a:rPr>
                        <a:t>Probability</a:t>
                      </a:r>
                      <a:endParaRPr lang="en-AU" sz="1400" kern="10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F8084"/>
                    </a:solidFill>
                  </a:tcPr>
                </a:tc>
                <a:tc>
                  <a:txBody>
                    <a:bodyPr/>
                    <a:lstStyle/>
                    <a:p>
                      <a:r>
                        <a:rPr lang="en-AU" sz="1400" kern="100" dirty="0">
                          <a:solidFill>
                            <a:schemeClr val="bg1">
                              <a:lumMod val="85000"/>
                              <a:lumOff val="15000"/>
                            </a:schemeClr>
                          </a:solidFill>
                          <a:effectLst/>
                        </a:rPr>
                        <a:t>Impact</a:t>
                      </a:r>
                      <a:endParaRPr lang="en-AU" sz="14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F8084"/>
                    </a:solidFill>
                  </a:tcPr>
                </a:tc>
                <a:tc>
                  <a:txBody>
                    <a:bodyPr/>
                    <a:lstStyle/>
                    <a:p>
                      <a:r>
                        <a:rPr lang="en-AU" sz="1400" kern="100" dirty="0">
                          <a:solidFill>
                            <a:schemeClr val="bg1">
                              <a:lumMod val="85000"/>
                              <a:lumOff val="15000"/>
                            </a:schemeClr>
                          </a:solidFill>
                          <a:effectLst/>
                        </a:rPr>
                        <a:t>Priority</a:t>
                      </a:r>
                      <a:endParaRPr lang="en-AU" sz="14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F8084"/>
                    </a:solidFill>
                  </a:tcPr>
                </a:tc>
                <a:tc>
                  <a:txBody>
                    <a:bodyPr/>
                    <a:lstStyle/>
                    <a:p>
                      <a:r>
                        <a:rPr lang="en-AU" sz="1400" kern="100" dirty="0">
                          <a:solidFill>
                            <a:schemeClr val="bg1">
                              <a:lumMod val="85000"/>
                              <a:lumOff val="15000"/>
                            </a:schemeClr>
                          </a:solidFill>
                          <a:effectLst/>
                        </a:rPr>
                        <a:t>Responsibility</a:t>
                      </a:r>
                      <a:endParaRPr lang="en-AU" sz="14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F808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kern="100" dirty="0">
                          <a:solidFill>
                            <a:schemeClr val="bg1">
                              <a:lumMod val="85000"/>
                              <a:lumOff val="15000"/>
                            </a:schemeClr>
                          </a:solidFill>
                          <a:effectLst/>
                        </a:rPr>
                        <a:t>Strategy</a:t>
                      </a:r>
                      <a:endParaRPr lang="en-AU" sz="14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F8084"/>
                    </a:solidFill>
                  </a:tcPr>
                </a:tc>
                <a:tc>
                  <a:txBody>
                    <a:bodyPr/>
                    <a:lstStyle/>
                    <a:p>
                      <a:r>
                        <a:rPr lang="en-AU" sz="1400" kern="100" dirty="0">
                          <a:solidFill>
                            <a:schemeClr val="bg1">
                              <a:lumMod val="85000"/>
                              <a:lumOff val="15000"/>
                            </a:schemeClr>
                          </a:solidFill>
                          <a:effectLst/>
                        </a:rPr>
                        <a:t>Review</a:t>
                      </a:r>
                      <a:endParaRPr lang="en-AU" sz="14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F8084"/>
                    </a:solidFill>
                  </a:tcPr>
                </a:tc>
                <a:extLst>
                  <a:ext uri="{0D108BD9-81ED-4DB2-BD59-A6C34878D82A}">
                    <a16:rowId xmlns:a16="http://schemas.microsoft.com/office/drawing/2014/main" val="1028401028"/>
                  </a:ext>
                </a:extLst>
              </a:tr>
              <a:tr h="625869">
                <a:tc>
                  <a:txBody>
                    <a:bodyPr/>
                    <a:lstStyle/>
                    <a:p>
                      <a:r>
                        <a:rPr lang="en-US" altLang="zh-CN"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1.</a:t>
                      </a:r>
                      <a:r>
                        <a:rPr lang="zh-CN" altLang="en-US"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AU"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Resettlement the Char people</a:t>
                      </a:r>
                      <a:endParaRPr lang="en-AU" sz="14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F8084"/>
                    </a:solidFill>
                  </a:tcPr>
                </a:tc>
                <a:tc>
                  <a:txBody>
                    <a:bodyPr/>
                    <a:lstStyle/>
                    <a:p>
                      <a:r>
                        <a:rPr lang="en-AU"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Certain</a:t>
                      </a:r>
                      <a:endParaRPr lang="en-AU" sz="14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r>
                        <a:rPr lang="en-AU" sz="1400" kern="10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Very High</a:t>
                      </a:r>
                      <a:endParaRPr lang="en-AU" sz="1400" kern="10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pPr algn="r"/>
                      <a:r>
                        <a:rPr lang="en-AU" sz="1400" kern="10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25</a:t>
                      </a:r>
                      <a:endParaRPr lang="en-AU" sz="1400" kern="10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r>
                        <a:rPr lang="en-AU" sz="1400" kern="100" dirty="0">
                          <a:solidFill>
                            <a:schemeClr val="bg1">
                              <a:lumMod val="85000"/>
                              <a:lumOff val="15000"/>
                            </a:schemeClr>
                          </a:solidFill>
                          <a:effectLst/>
                          <a:latin typeface="Calibri" panose="020F0502020204030204" pitchFamily="34" charset="0"/>
                          <a:cs typeface="Times New Roman" panose="02020603050405020304" pitchFamily="18" charset="0"/>
                        </a:rPr>
                        <a:t>Very High</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r>
                        <a:rPr lang="en-AU" sz="1400" kern="100" dirty="0">
                          <a:solidFill>
                            <a:schemeClr val="bg1">
                              <a:lumMod val="85000"/>
                              <a:lumOff val="15000"/>
                            </a:schemeClr>
                          </a:solidFill>
                          <a:effectLst/>
                          <a:latin typeface="Calibri" panose="020F0502020204030204" pitchFamily="34" charset="0"/>
                          <a:cs typeface="Times New Roman" panose="02020603050405020304" pitchFamily="18" charset="0"/>
                        </a:rPr>
                        <a:t>Action Now</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r>
                        <a:rPr lang="en-AU" sz="1400" kern="100" dirty="0">
                          <a:solidFill>
                            <a:schemeClr val="bg1">
                              <a:lumMod val="85000"/>
                              <a:lumOff val="15000"/>
                            </a:schemeClr>
                          </a:solidFill>
                          <a:effectLst/>
                          <a:latin typeface="Calibri" panose="020F0502020204030204" pitchFamily="34" charset="0"/>
                          <a:cs typeface="Times New Roman" panose="02020603050405020304" pitchFamily="18" charset="0"/>
                        </a:rPr>
                        <a:t>Weekly</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extLst>
                  <a:ext uri="{0D108BD9-81ED-4DB2-BD59-A6C34878D82A}">
                    <a16:rowId xmlns:a16="http://schemas.microsoft.com/office/drawing/2014/main" val="1730193268"/>
                  </a:ext>
                </a:extLst>
              </a:tr>
              <a:tr h="625869">
                <a:tc>
                  <a:txBody>
                    <a:bodyPr/>
                    <a:lstStyle/>
                    <a:p>
                      <a:r>
                        <a:rPr lang="en-US" altLang="zh-CN"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2.</a:t>
                      </a:r>
                      <a:r>
                        <a:rPr lang="zh-CN" altLang="en-US"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AU"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River regulation works</a:t>
                      </a:r>
                      <a:endParaRPr lang="en-AU" sz="14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F8084"/>
                    </a:solidFill>
                  </a:tcPr>
                </a:tc>
                <a:tc>
                  <a:txBody>
                    <a:bodyPr/>
                    <a:lstStyle/>
                    <a:p>
                      <a:r>
                        <a:rPr lang="en-AU"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Certain</a:t>
                      </a:r>
                      <a:endParaRPr lang="en-AU" sz="14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r>
                        <a:rPr lang="en-AU" sz="1400" kern="10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High</a:t>
                      </a:r>
                      <a:endParaRPr lang="en-AU" sz="1400" kern="10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pPr algn="r"/>
                      <a:r>
                        <a:rPr lang="en-AU" sz="1400" kern="10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20</a:t>
                      </a:r>
                      <a:endParaRPr lang="en-AU" sz="1400" kern="10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r>
                        <a:rPr lang="en-AU"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Moderation</a:t>
                      </a:r>
                      <a:endParaRPr lang="en-AU" sz="1400" kern="100" dirty="0">
                        <a:solidFill>
                          <a:schemeClr val="bg1">
                            <a:lumMod val="85000"/>
                            <a:lumOff val="15000"/>
                          </a:schemeClr>
                        </a:solidFill>
                        <a:effectLst/>
                        <a:latin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r>
                        <a:rPr lang="en-AU" sz="1400" kern="100" dirty="0">
                          <a:solidFill>
                            <a:schemeClr val="bg1">
                              <a:lumMod val="85000"/>
                              <a:lumOff val="15000"/>
                            </a:schemeClr>
                          </a:solidFill>
                          <a:effectLst/>
                          <a:latin typeface="Calibri" panose="020F0502020204030204" pitchFamily="34" charset="0"/>
                          <a:cs typeface="Times New Roman" panose="02020603050405020304" pitchFamily="18" charset="0"/>
                        </a:rPr>
                        <a:t>Plan Action</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r>
                        <a:rPr lang="en-AU" sz="1400" kern="100" dirty="0">
                          <a:solidFill>
                            <a:schemeClr val="bg1">
                              <a:lumMod val="85000"/>
                              <a:lumOff val="15000"/>
                            </a:schemeClr>
                          </a:solidFill>
                          <a:effectLst/>
                          <a:latin typeface="Calibri" panose="020F0502020204030204" pitchFamily="34" charset="0"/>
                          <a:cs typeface="Times New Roman" panose="02020603050405020304" pitchFamily="18" charset="0"/>
                        </a:rPr>
                        <a:t>Monthly</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extLst>
                  <a:ext uri="{0D108BD9-81ED-4DB2-BD59-A6C34878D82A}">
                    <a16:rowId xmlns:a16="http://schemas.microsoft.com/office/drawing/2014/main" val="1816903111"/>
                  </a:ext>
                </a:extLst>
              </a:tr>
              <a:tr h="625869">
                <a:tc>
                  <a:txBody>
                    <a:bodyPr/>
                    <a:lstStyle/>
                    <a:p>
                      <a:r>
                        <a:rPr lang="en-US" altLang="zh-CN"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3.</a:t>
                      </a:r>
                      <a:r>
                        <a:rPr lang="zh-CN" altLang="en-US"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AU"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Quality of construction</a:t>
                      </a:r>
                      <a:endParaRPr lang="en-AU" sz="14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F8084"/>
                    </a:solidFill>
                  </a:tcPr>
                </a:tc>
                <a:tc>
                  <a:txBody>
                    <a:bodyPr/>
                    <a:lstStyle/>
                    <a:p>
                      <a:r>
                        <a:rPr lang="en-AU" sz="1400" kern="10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Likely</a:t>
                      </a:r>
                      <a:endParaRPr lang="en-AU" sz="1400" kern="10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r>
                        <a:rPr lang="en-AU" sz="1400" kern="10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High</a:t>
                      </a:r>
                      <a:endParaRPr lang="en-AU" sz="1400" kern="10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pPr algn="r"/>
                      <a:r>
                        <a:rPr lang="en-AU" sz="1400" kern="10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12</a:t>
                      </a:r>
                      <a:endParaRPr lang="en-AU" sz="1400" kern="10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r>
                        <a:rPr lang="en-AU"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Moderation</a:t>
                      </a:r>
                      <a:endParaRPr lang="en-AU" sz="1400" kern="100" dirty="0">
                        <a:solidFill>
                          <a:schemeClr val="bg1">
                            <a:lumMod val="85000"/>
                            <a:lumOff val="15000"/>
                          </a:schemeClr>
                        </a:solidFill>
                        <a:effectLst/>
                        <a:latin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400" kern="100" dirty="0">
                          <a:solidFill>
                            <a:schemeClr val="bg1">
                              <a:lumMod val="85000"/>
                              <a:lumOff val="15000"/>
                            </a:schemeClr>
                          </a:solidFill>
                          <a:effectLst/>
                          <a:latin typeface="Calibri" panose="020F0502020204030204" pitchFamily="34" charset="0"/>
                          <a:cs typeface="Times New Roman" panose="02020603050405020304" pitchFamily="18" charset="0"/>
                        </a:rPr>
                        <a:t>Plan Action</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r>
                        <a:rPr lang="en-AU" sz="1400" kern="100" dirty="0">
                          <a:solidFill>
                            <a:schemeClr val="bg1">
                              <a:lumMod val="85000"/>
                              <a:lumOff val="15000"/>
                            </a:schemeClr>
                          </a:solidFill>
                          <a:effectLst/>
                          <a:latin typeface="Calibri" panose="020F0502020204030204" pitchFamily="34" charset="0"/>
                          <a:cs typeface="Times New Roman" panose="02020603050405020304" pitchFamily="18" charset="0"/>
                        </a:rPr>
                        <a:t>Monthly</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extLst>
                  <a:ext uri="{0D108BD9-81ED-4DB2-BD59-A6C34878D82A}">
                    <a16:rowId xmlns:a16="http://schemas.microsoft.com/office/drawing/2014/main" val="3695888096"/>
                  </a:ext>
                </a:extLst>
              </a:tr>
              <a:tr h="625869">
                <a:tc>
                  <a:txBody>
                    <a:bodyPr/>
                    <a:lstStyle/>
                    <a:p>
                      <a:r>
                        <a:rPr lang="en-US" altLang="zh-CN"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4.</a:t>
                      </a:r>
                      <a:r>
                        <a:rPr lang="zh-CN" altLang="en-US"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AU"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Managing the workforce</a:t>
                      </a:r>
                      <a:endParaRPr lang="en-AU" sz="14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F8084"/>
                    </a:solidFill>
                  </a:tcPr>
                </a:tc>
                <a:tc>
                  <a:txBody>
                    <a:bodyPr/>
                    <a:lstStyle/>
                    <a:p>
                      <a:r>
                        <a:rPr lang="en-AU" sz="1400" kern="10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Unlikely</a:t>
                      </a:r>
                      <a:endParaRPr lang="en-AU" sz="1400" kern="10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r>
                        <a:rPr lang="en-AU"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Moderation</a:t>
                      </a:r>
                      <a:endParaRPr lang="en-AU" sz="14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pPr algn="r"/>
                      <a:r>
                        <a:rPr lang="en-AU"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6</a:t>
                      </a:r>
                      <a:endParaRPr lang="en-AU" sz="14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r>
                        <a:rPr lang="en-AU" sz="1400" kern="100" dirty="0">
                          <a:solidFill>
                            <a:schemeClr val="bg1">
                              <a:lumMod val="85000"/>
                              <a:lumOff val="15000"/>
                            </a:schemeClr>
                          </a:solidFill>
                          <a:effectLst/>
                          <a:latin typeface="Calibri" panose="020F0502020204030204" pitchFamily="34" charset="0"/>
                          <a:cs typeface="Times New Roman" panose="02020603050405020304" pitchFamily="18" charset="0"/>
                        </a:rPr>
                        <a:t>High</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400" kern="100" dirty="0">
                          <a:solidFill>
                            <a:schemeClr val="bg1">
                              <a:lumMod val="85000"/>
                              <a:lumOff val="15000"/>
                            </a:schemeClr>
                          </a:solidFill>
                          <a:effectLst/>
                          <a:latin typeface="Calibri" panose="020F0502020204030204" pitchFamily="34" charset="0"/>
                          <a:cs typeface="Times New Roman" panose="02020603050405020304" pitchFamily="18" charset="0"/>
                        </a:rPr>
                        <a:t>Plan Action</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r>
                        <a:rPr lang="en-AU" sz="1400" kern="100" dirty="0">
                          <a:solidFill>
                            <a:schemeClr val="bg1">
                              <a:lumMod val="85000"/>
                              <a:lumOff val="15000"/>
                            </a:schemeClr>
                          </a:solidFill>
                          <a:effectLst/>
                          <a:latin typeface="Calibri" panose="020F0502020204030204" pitchFamily="34" charset="0"/>
                          <a:cs typeface="Times New Roman" panose="02020603050405020304" pitchFamily="18" charset="0"/>
                        </a:rPr>
                        <a:t>Monthly</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extLst>
                  <a:ext uri="{0D108BD9-81ED-4DB2-BD59-A6C34878D82A}">
                    <a16:rowId xmlns:a16="http://schemas.microsoft.com/office/drawing/2014/main" val="1282684321"/>
                  </a:ext>
                </a:extLst>
              </a:tr>
              <a:tr h="625869">
                <a:tc>
                  <a:txBody>
                    <a:bodyPr/>
                    <a:lstStyle/>
                    <a:p>
                      <a:r>
                        <a:rPr lang="en-US" altLang="zh-CN"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5.</a:t>
                      </a:r>
                      <a:r>
                        <a:rPr lang="zh-CN" altLang="en-US"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AU"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Polluting the local environment</a:t>
                      </a:r>
                      <a:endParaRPr lang="en-AU" sz="14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F8084"/>
                    </a:solidFill>
                  </a:tcPr>
                </a:tc>
                <a:tc>
                  <a:txBody>
                    <a:bodyPr/>
                    <a:lstStyle/>
                    <a:p>
                      <a:r>
                        <a:rPr lang="en-AU" sz="1400" kern="10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Likely</a:t>
                      </a:r>
                      <a:endParaRPr lang="en-AU" sz="1400" kern="10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r>
                        <a:rPr lang="en-AU" sz="1400" kern="10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Moderation</a:t>
                      </a:r>
                      <a:endParaRPr lang="en-AU" sz="1400" kern="10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pPr algn="r"/>
                      <a:r>
                        <a:rPr lang="en-AU"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9</a:t>
                      </a:r>
                      <a:endParaRPr lang="en-AU" sz="14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r>
                        <a:rPr lang="en-AU" sz="1400" kern="100" dirty="0">
                          <a:solidFill>
                            <a:schemeClr val="bg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Moderation</a:t>
                      </a:r>
                      <a:endParaRPr lang="en-AU" sz="1400" kern="100" dirty="0">
                        <a:solidFill>
                          <a:schemeClr val="bg1">
                            <a:lumMod val="85000"/>
                            <a:lumOff val="15000"/>
                          </a:schemeClr>
                        </a:solidFill>
                        <a:effectLst/>
                        <a:latin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r>
                        <a:rPr lang="en-AU" sz="1400" kern="100" dirty="0">
                          <a:solidFill>
                            <a:schemeClr val="bg1">
                              <a:lumMod val="85000"/>
                              <a:lumOff val="15000"/>
                            </a:schemeClr>
                          </a:solidFill>
                          <a:effectLst/>
                          <a:latin typeface="Calibri" panose="020F0502020204030204" pitchFamily="34" charset="0"/>
                          <a:cs typeface="Times New Roman" panose="02020603050405020304" pitchFamily="18" charset="0"/>
                        </a:rPr>
                        <a:t>Do Nothing</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tc>
                  <a:txBody>
                    <a:bodyPr/>
                    <a:lstStyle/>
                    <a:p>
                      <a:r>
                        <a:rPr lang="en-AU" sz="1400" kern="100" dirty="0">
                          <a:solidFill>
                            <a:schemeClr val="bg1">
                              <a:lumMod val="85000"/>
                              <a:lumOff val="15000"/>
                            </a:schemeClr>
                          </a:solidFill>
                          <a:effectLst/>
                          <a:latin typeface="Calibri" panose="020F0502020204030204" pitchFamily="34" charset="0"/>
                          <a:cs typeface="Times New Roman" panose="02020603050405020304" pitchFamily="18" charset="0"/>
                        </a:rPr>
                        <a:t>Half Year</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B4B6"/>
                    </a:solidFill>
                  </a:tcPr>
                </a:tc>
                <a:extLst>
                  <a:ext uri="{0D108BD9-81ED-4DB2-BD59-A6C34878D82A}">
                    <a16:rowId xmlns:a16="http://schemas.microsoft.com/office/drawing/2014/main" val="424252290"/>
                  </a:ext>
                </a:extLst>
              </a:tr>
            </a:tbl>
          </a:graphicData>
        </a:graphic>
      </p:graphicFrame>
      <p:sp>
        <p:nvSpPr>
          <p:cNvPr id="15" name="Title 1">
            <a:extLst>
              <a:ext uri="{FF2B5EF4-FFF2-40B4-BE49-F238E27FC236}">
                <a16:creationId xmlns:a16="http://schemas.microsoft.com/office/drawing/2014/main" id="{4EBDB1AF-7D6F-91C7-8E5F-39D282006D0E}"/>
              </a:ext>
            </a:extLst>
          </p:cNvPr>
          <p:cNvSpPr txBox="1">
            <a:spLocks/>
          </p:cNvSpPr>
          <p:nvPr/>
        </p:nvSpPr>
        <p:spPr>
          <a:xfrm>
            <a:off x="1103446" y="2448988"/>
            <a:ext cx="5318360" cy="636241"/>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en-AU" sz="2400" kern="0" dirty="0">
                <a:effectLst/>
                <a:latin typeface="Times New Roman" panose="02020603050405020304" pitchFamily="18" charset="0"/>
                <a:ea typeface="Times New Roman" panose="02020603050405020304" pitchFamily="18" charset="0"/>
              </a:rPr>
              <a:t>Risk Registers</a:t>
            </a:r>
            <a:endParaRPr lang="en-AU" sz="2400" dirty="0"/>
          </a:p>
        </p:txBody>
      </p:sp>
      <p:sp>
        <p:nvSpPr>
          <p:cNvPr id="21" name="矩形 5">
            <a:extLst>
              <a:ext uri="{FF2B5EF4-FFF2-40B4-BE49-F238E27FC236}">
                <a16:creationId xmlns:a16="http://schemas.microsoft.com/office/drawing/2014/main" id="{D70A2E25-3043-5DE3-164B-8DF210D82FE2}"/>
              </a:ext>
            </a:extLst>
          </p:cNvPr>
          <p:cNvSpPr/>
          <p:nvPr/>
        </p:nvSpPr>
        <p:spPr>
          <a:xfrm>
            <a:off x="579120" y="121920"/>
            <a:ext cx="71120" cy="88392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4">
            <a:extLst>
              <a:ext uri="{FF2B5EF4-FFF2-40B4-BE49-F238E27FC236}">
                <a16:creationId xmlns:a16="http://schemas.microsoft.com/office/drawing/2014/main" id="{3A29425D-502F-3B68-498A-4B786EF654A8}"/>
              </a:ext>
            </a:extLst>
          </p:cNvPr>
          <p:cNvSpPr txBox="1"/>
          <p:nvPr/>
        </p:nvSpPr>
        <p:spPr>
          <a:xfrm>
            <a:off x="650240" y="121920"/>
            <a:ext cx="3807460" cy="954107"/>
          </a:xfrm>
          <a:prstGeom prst="rect">
            <a:avLst/>
          </a:prstGeom>
          <a:noFill/>
        </p:spPr>
        <p:txBody>
          <a:bodyPr wrap="square" rtlCol="0">
            <a:spAutoFit/>
          </a:bodyPr>
          <a:lstStyle/>
          <a:p>
            <a:r>
              <a:rPr lang="en-US" altLang="zh-CN" sz="2800" dirty="0">
                <a:latin typeface="锐字工房云字库细圆GBK" panose="02010604000000000000" pitchFamily="2" charset="-122"/>
                <a:ea typeface="锐字工房云字库细圆GBK" panose="02010604000000000000" pitchFamily="2" charset="-122"/>
              </a:rPr>
              <a:t>SECTION C</a:t>
            </a:r>
          </a:p>
          <a:p>
            <a:r>
              <a:rPr lang="en-US" altLang="zh-CN" sz="2800" dirty="0">
                <a:latin typeface="锐字工房云字库细圆GBK" panose="02010604000000000000" pitchFamily="2" charset="-122"/>
                <a:ea typeface="锐字工房云字库细圆GBK" panose="02010604000000000000" pitchFamily="2" charset="-122"/>
              </a:rPr>
              <a:t>RISK MANAGEMENT</a:t>
            </a:r>
            <a:endParaRPr lang="zh-CN" altLang="en-US" sz="2800" dirty="0">
              <a:latin typeface="锐字工房云字库细圆GBK" panose="02010604000000000000" pitchFamily="2" charset="-122"/>
              <a:ea typeface="锐字工房云字库细圆GBK" panose="02010604000000000000" pitchFamily="2" charset="-122"/>
            </a:endParaRPr>
          </a:p>
        </p:txBody>
      </p:sp>
    </p:spTree>
    <p:extLst>
      <p:ext uri="{BB962C8B-B14F-4D97-AF65-F5344CB8AC3E}">
        <p14:creationId xmlns:p14="http://schemas.microsoft.com/office/powerpoint/2010/main" val="3869231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0"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0"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81"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3"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4"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5"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1" name="Group 70">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72" name="Freeform: Shape 71">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文本框 4">
            <a:extLst>
              <a:ext uri="{FF2B5EF4-FFF2-40B4-BE49-F238E27FC236}">
                <a16:creationId xmlns:a16="http://schemas.microsoft.com/office/drawing/2014/main" id="{4BE097AA-FC45-F04D-A8A7-7494DBBF955B}"/>
              </a:ext>
            </a:extLst>
          </p:cNvPr>
          <p:cNvSpPr txBox="1"/>
          <p:nvPr/>
        </p:nvSpPr>
        <p:spPr>
          <a:xfrm>
            <a:off x="550864" y="549275"/>
            <a:ext cx="3565524" cy="3034657"/>
          </a:xfrm>
          <a:prstGeom prst="rect">
            <a:avLst/>
          </a:prstGeom>
        </p:spPr>
        <p:txBody>
          <a:bodyPr vert="horz" wrap="square" lIns="0" tIns="0" rIns="0" bIns="0" rtlCol="0" anchor="b" anchorCtr="0">
            <a:normAutofit/>
          </a:bodyPr>
          <a:lstStyle/>
          <a:p>
            <a:pPr>
              <a:spcBef>
                <a:spcPct val="0"/>
              </a:spcBef>
              <a:spcAft>
                <a:spcPts val="600"/>
              </a:spcAft>
            </a:pPr>
            <a:r>
              <a:rPr lang="en-US" altLang="zh-CN" sz="4800">
                <a:latin typeface="+mj-lt"/>
                <a:ea typeface="+mj-ea"/>
                <a:cs typeface="+mj-cs"/>
              </a:rPr>
              <a:t>Risk-Response Matrix</a:t>
            </a:r>
          </a:p>
          <a:p>
            <a:pPr>
              <a:spcBef>
                <a:spcPct val="0"/>
              </a:spcBef>
              <a:spcAft>
                <a:spcPts val="600"/>
              </a:spcAft>
            </a:pPr>
            <a:endParaRPr lang="en-US" altLang="zh-CN" sz="4800" dirty="0">
              <a:latin typeface="+mj-lt"/>
              <a:ea typeface="+mj-ea"/>
              <a:cs typeface="+mj-cs"/>
            </a:endParaRPr>
          </a:p>
        </p:txBody>
      </p:sp>
      <p:grpSp>
        <p:nvGrpSpPr>
          <p:cNvPr id="75" name="Group 74">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76"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7" descr="A diagram of a diagram&#10;&#10;Description automatically generated">
            <a:extLst>
              <a:ext uri="{FF2B5EF4-FFF2-40B4-BE49-F238E27FC236}">
                <a16:creationId xmlns:a16="http://schemas.microsoft.com/office/drawing/2014/main" id="{6EA2E894-715A-CA5E-E6F9-3E1596036CD1}"/>
              </a:ext>
            </a:extLst>
          </p:cNvPr>
          <p:cNvPicPr>
            <a:picLocks noChangeAspect="1"/>
          </p:cNvPicPr>
          <p:nvPr/>
        </p:nvPicPr>
        <p:blipFill rotWithShape="1">
          <a:blip r:embed="rId3">
            <a:alphaModFix/>
          </a:blip>
          <a:srcRect l="2939" t="2195"/>
          <a:stretch/>
        </p:blipFill>
        <p:spPr>
          <a:xfrm>
            <a:off x="3895140" y="502012"/>
            <a:ext cx="7745996" cy="585397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343261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5">
            <a:extLst>
              <a:ext uri="{FF2B5EF4-FFF2-40B4-BE49-F238E27FC236}">
                <a16:creationId xmlns:a16="http://schemas.microsoft.com/office/drawing/2014/main" id="{D417BBFB-40B7-3564-ED4F-896AD56BC770}"/>
              </a:ext>
            </a:extLst>
          </p:cNvPr>
          <p:cNvSpPr/>
          <p:nvPr/>
        </p:nvSpPr>
        <p:spPr>
          <a:xfrm>
            <a:off x="579120" y="121920"/>
            <a:ext cx="71120" cy="88392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4">
            <a:extLst>
              <a:ext uri="{FF2B5EF4-FFF2-40B4-BE49-F238E27FC236}">
                <a16:creationId xmlns:a16="http://schemas.microsoft.com/office/drawing/2014/main" id="{4BE097AA-FC45-F04D-A8A7-7494DBBF955B}"/>
              </a:ext>
            </a:extLst>
          </p:cNvPr>
          <p:cNvSpPr txBox="1"/>
          <p:nvPr/>
        </p:nvSpPr>
        <p:spPr>
          <a:xfrm>
            <a:off x="650240" y="121920"/>
            <a:ext cx="3807460" cy="954107"/>
          </a:xfrm>
          <a:prstGeom prst="rect">
            <a:avLst/>
          </a:prstGeom>
          <a:noFill/>
        </p:spPr>
        <p:txBody>
          <a:bodyPr wrap="square" rtlCol="0">
            <a:spAutoFit/>
          </a:bodyPr>
          <a:lstStyle/>
          <a:p>
            <a:r>
              <a:rPr lang="en-US" altLang="zh-CN" sz="2800" dirty="0">
                <a:latin typeface="锐字工房云字库细圆GBK" panose="02010604000000000000" pitchFamily="2" charset="-122"/>
                <a:ea typeface="锐字工房云字库细圆GBK" panose="02010604000000000000" pitchFamily="2" charset="-122"/>
              </a:rPr>
              <a:t>SECTION C</a:t>
            </a:r>
          </a:p>
          <a:p>
            <a:r>
              <a:rPr lang="en-US" altLang="zh-CN" sz="2800" dirty="0">
                <a:latin typeface="锐字工房云字库细圆GBK" panose="02010604000000000000" pitchFamily="2" charset="-122"/>
                <a:ea typeface="锐字工房云字库细圆GBK" panose="02010604000000000000" pitchFamily="2" charset="-122"/>
              </a:rPr>
              <a:t>RISK MANAGEMENT</a:t>
            </a:r>
            <a:endParaRPr lang="zh-CN" altLang="en-US" sz="2800" dirty="0">
              <a:latin typeface="锐字工房云字库细圆GBK" panose="02010604000000000000" pitchFamily="2" charset="-122"/>
              <a:ea typeface="锐字工房云字库细圆GBK" panose="02010604000000000000" pitchFamily="2" charset="-122"/>
            </a:endParaRPr>
          </a:p>
        </p:txBody>
      </p:sp>
      <p:sp>
        <p:nvSpPr>
          <p:cNvPr id="2" name="Freeform 13">
            <a:extLst>
              <a:ext uri="{FF2B5EF4-FFF2-40B4-BE49-F238E27FC236}">
                <a16:creationId xmlns:a16="http://schemas.microsoft.com/office/drawing/2014/main" id="{2FDCAF23-179C-D240-9C20-9E89C994DE0B}"/>
              </a:ext>
            </a:extLst>
          </p:cNvPr>
          <p:cNvSpPr/>
          <p:nvPr/>
        </p:nvSpPr>
        <p:spPr bwMode="auto">
          <a:xfrm>
            <a:off x="11235801" y="4472683"/>
            <a:ext cx="969435" cy="959229"/>
          </a:xfrm>
          <a:custGeom>
            <a:avLst/>
            <a:gdLst>
              <a:gd name="T0" fmla="*/ 820 w 820"/>
              <a:gd name="T1" fmla="*/ 620 h 620"/>
              <a:gd name="T2" fmla="*/ 0 w 820"/>
              <a:gd name="T3" fmla="*/ 228 h 620"/>
              <a:gd name="T4" fmla="*/ 0 w 820"/>
              <a:gd name="T5" fmla="*/ 0 h 620"/>
              <a:gd name="T6" fmla="*/ 820 w 820"/>
              <a:gd name="T7" fmla="*/ 129 h 620"/>
              <a:gd name="T8" fmla="*/ 820 w 820"/>
              <a:gd name="T9" fmla="*/ 620 h 620"/>
            </a:gdLst>
            <a:ahLst/>
            <a:cxnLst>
              <a:cxn ang="0">
                <a:pos x="T0" y="T1"/>
              </a:cxn>
              <a:cxn ang="0">
                <a:pos x="T2" y="T3"/>
              </a:cxn>
              <a:cxn ang="0">
                <a:pos x="T4" y="T5"/>
              </a:cxn>
              <a:cxn ang="0">
                <a:pos x="T6" y="T7"/>
              </a:cxn>
              <a:cxn ang="0">
                <a:pos x="T8" y="T9"/>
              </a:cxn>
            </a:cxnLst>
            <a:rect l="0" t="0" r="r" b="b"/>
            <a:pathLst>
              <a:path w="820" h="620">
                <a:moveTo>
                  <a:pt x="820" y="620"/>
                </a:moveTo>
                <a:lnTo>
                  <a:pt x="0" y="228"/>
                </a:lnTo>
                <a:lnTo>
                  <a:pt x="0" y="0"/>
                </a:lnTo>
                <a:lnTo>
                  <a:pt x="820" y="129"/>
                </a:lnTo>
                <a:lnTo>
                  <a:pt x="820" y="620"/>
                </a:lnTo>
                <a:close/>
              </a:path>
            </a:pathLst>
          </a:custGeom>
          <a:solidFill>
            <a:srgbClr val="72848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lt1"/>
              </a:solidFill>
              <a:latin typeface="锐字工房云字库细圆GBK" panose="02010604000000000000" pitchFamily="2" charset="-122"/>
              <a:ea typeface="Open Sans Light" panose="020B0306030504020204" pitchFamily="34" charset="0"/>
              <a:cs typeface="Open Sans Light" panose="020B0306030504020204" pitchFamily="34" charset="0"/>
            </a:endParaRPr>
          </a:p>
        </p:txBody>
      </p:sp>
      <p:sp>
        <p:nvSpPr>
          <p:cNvPr id="3" name="Freeform 10">
            <a:extLst>
              <a:ext uri="{FF2B5EF4-FFF2-40B4-BE49-F238E27FC236}">
                <a16:creationId xmlns:a16="http://schemas.microsoft.com/office/drawing/2014/main" id="{89FEDC3E-EB75-51F9-10D9-A2B5E8DD47BE}"/>
              </a:ext>
            </a:extLst>
          </p:cNvPr>
          <p:cNvSpPr/>
          <p:nvPr/>
        </p:nvSpPr>
        <p:spPr bwMode="auto">
          <a:xfrm>
            <a:off x="11235801" y="5129922"/>
            <a:ext cx="969435" cy="1366128"/>
          </a:xfrm>
          <a:custGeom>
            <a:avLst/>
            <a:gdLst>
              <a:gd name="T0" fmla="*/ 820 w 820"/>
              <a:gd name="T1" fmla="*/ 883 h 883"/>
              <a:gd name="T2" fmla="*/ 0 w 820"/>
              <a:gd name="T3" fmla="*/ 229 h 883"/>
              <a:gd name="T4" fmla="*/ 0 w 820"/>
              <a:gd name="T5" fmla="*/ 0 h 883"/>
              <a:gd name="T6" fmla="*/ 820 w 820"/>
              <a:gd name="T7" fmla="*/ 392 h 883"/>
              <a:gd name="T8" fmla="*/ 820 w 820"/>
              <a:gd name="T9" fmla="*/ 883 h 883"/>
            </a:gdLst>
            <a:ahLst/>
            <a:cxnLst>
              <a:cxn ang="0">
                <a:pos x="T0" y="T1"/>
              </a:cxn>
              <a:cxn ang="0">
                <a:pos x="T2" y="T3"/>
              </a:cxn>
              <a:cxn ang="0">
                <a:pos x="T4" y="T5"/>
              </a:cxn>
              <a:cxn ang="0">
                <a:pos x="T6" y="T7"/>
              </a:cxn>
              <a:cxn ang="0">
                <a:pos x="T8" y="T9"/>
              </a:cxn>
            </a:cxnLst>
            <a:rect l="0" t="0" r="r" b="b"/>
            <a:pathLst>
              <a:path w="820" h="883">
                <a:moveTo>
                  <a:pt x="820" y="883"/>
                </a:moveTo>
                <a:lnTo>
                  <a:pt x="0" y="229"/>
                </a:lnTo>
                <a:lnTo>
                  <a:pt x="0" y="0"/>
                </a:lnTo>
                <a:lnTo>
                  <a:pt x="820" y="392"/>
                </a:lnTo>
                <a:lnTo>
                  <a:pt x="820" y="883"/>
                </a:lnTo>
                <a:close/>
              </a:path>
            </a:pathLst>
          </a:custGeom>
          <a:solidFill>
            <a:srgbClr val="93B5B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lt1"/>
              </a:solidFill>
              <a:latin typeface="锐字工房云字库细圆GBK" panose="02010604000000000000" pitchFamily="2" charset="-122"/>
              <a:ea typeface="Open Sans Light" panose="020B0306030504020204" pitchFamily="34" charset="0"/>
              <a:cs typeface="Open Sans Light" panose="020B0306030504020204" pitchFamily="34" charset="0"/>
            </a:endParaRPr>
          </a:p>
        </p:txBody>
      </p:sp>
      <p:sp>
        <p:nvSpPr>
          <p:cNvPr id="4" name="Freeform 19">
            <a:extLst>
              <a:ext uri="{FF2B5EF4-FFF2-40B4-BE49-F238E27FC236}">
                <a16:creationId xmlns:a16="http://schemas.microsoft.com/office/drawing/2014/main" id="{F5B8A42C-A809-B832-7E12-DB89A8717813}"/>
              </a:ext>
            </a:extLst>
          </p:cNvPr>
          <p:cNvSpPr/>
          <p:nvPr/>
        </p:nvSpPr>
        <p:spPr bwMode="auto">
          <a:xfrm>
            <a:off x="11235801" y="2551724"/>
            <a:ext cx="969435" cy="963871"/>
          </a:xfrm>
          <a:custGeom>
            <a:avLst/>
            <a:gdLst>
              <a:gd name="T0" fmla="*/ 820 w 820"/>
              <a:gd name="T1" fmla="*/ 0 h 623"/>
              <a:gd name="T2" fmla="*/ 0 w 820"/>
              <a:gd name="T3" fmla="*/ 392 h 623"/>
              <a:gd name="T4" fmla="*/ 0 w 820"/>
              <a:gd name="T5" fmla="*/ 623 h 623"/>
              <a:gd name="T6" fmla="*/ 820 w 820"/>
              <a:gd name="T7" fmla="*/ 492 h 623"/>
              <a:gd name="T8" fmla="*/ 820 w 820"/>
              <a:gd name="T9" fmla="*/ 0 h 623"/>
            </a:gdLst>
            <a:ahLst/>
            <a:cxnLst>
              <a:cxn ang="0">
                <a:pos x="T0" y="T1"/>
              </a:cxn>
              <a:cxn ang="0">
                <a:pos x="T2" y="T3"/>
              </a:cxn>
              <a:cxn ang="0">
                <a:pos x="T4" y="T5"/>
              </a:cxn>
              <a:cxn ang="0">
                <a:pos x="T6" y="T7"/>
              </a:cxn>
              <a:cxn ang="0">
                <a:pos x="T8" y="T9"/>
              </a:cxn>
            </a:cxnLst>
            <a:rect l="0" t="0" r="r" b="b"/>
            <a:pathLst>
              <a:path w="820" h="623">
                <a:moveTo>
                  <a:pt x="820" y="0"/>
                </a:moveTo>
                <a:lnTo>
                  <a:pt x="0" y="392"/>
                </a:lnTo>
                <a:lnTo>
                  <a:pt x="0" y="623"/>
                </a:lnTo>
                <a:lnTo>
                  <a:pt x="820" y="492"/>
                </a:lnTo>
                <a:lnTo>
                  <a:pt x="820" y="0"/>
                </a:lnTo>
                <a:close/>
              </a:path>
            </a:pathLst>
          </a:custGeom>
          <a:solidFill>
            <a:srgbClr val="72848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lt1"/>
              </a:solidFill>
              <a:latin typeface="锐字工房云字库细圆GBK" panose="02010604000000000000" pitchFamily="2" charset="-122"/>
              <a:ea typeface="Open Sans Light" panose="020B0306030504020204" pitchFamily="34" charset="0"/>
              <a:cs typeface="Open Sans Light" panose="020B0306030504020204" pitchFamily="34" charset="0"/>
            </a:endParaRPr>
          </a:p>
        </p:txBody>
      </p:sp>
      <p:sp>
        <p:nvSpPr>
          <p:cNvPr id="5" name="Freeform 16">
            <a:extLst>
              <a:ext uri="{FF2B5EF4-FFF2-40B4-BE49-F238E27FC236}">
                <a16:creationId xmlns:a16="http://schemas.microsoft.com/office/drawing/2014/main" id="{EE103278-4FDA-FB38-F096-B46E79A0C502}"/>
              </a:ext>
            </a:extLst>
          </p:cNvPr>
          <p:cNvSpPr/>
          <p:nvPr/>
        </p:nvSpPr>
        <p:spPr bwMode="auto">
          <a:xfrm>
            <a:off x="11235799" y="1492224"/>
            <a:ext cx="969435" cy="1366128"/>
          </a:xfrm>
          <a:custGeom>
            <a:avLst/>
            <a:gdLst>
              <a:gd name="T0" fmla="*/ 820 w 820"/>
              <a:gd name="T1" fmla="*/ 0 h 883"/>
              <a:gd name="T2" fmla="*/ 0 w 820"/>
              <a:gd name="T3" fmla="*/ 652 h 883"/>
              <a:gd name="T4" fmla="*/ 0 w 820"/>
              <a:gd name="T5" fmla="*/ 883 h 883"/>
              <a:gd name="T6" fmla="*/ 820 w 820"/>
              <a:gd name="T7" fmla="*/ 489 h 883"/>
              <a:gd name="T8" fmla="*/ 820 w 820"/>
              <a:gd name="T9" fmla="*/ 0 h 883"/>
            </a:gdLst>
            <a:ahLst/>
            <a:cxnLst>
              <a:cxn ang="0">
                <a:pos x="T0" y="T1"/>
              </a:cxn>
              <a:cxn ang="0">
                <a:pos x="T2" y="T3"/>
              </a:cxn>
              <a:cxn ang="0">
                <a:pos x="T4" y="T5"/>
              </a:cxn>
              <a:cxn ang="0">
                <a:pos x="T6" y="T7"/>
              </a:cxn>
              <a:cxn ang="0">
                <a:pos x="T8" y="T9"/>
              </a:cxn>
            </a:cxnLst>
            <a:rect l="0" t="0" r="r" b="b"/>
            <a:pathLst>
              <a:path w="820" h="883">
                <a:moveTo>
                  <a:pt x="820" y="0"/>
                </a:moveTo>
                <a:lnTo>
                  <a:pt x="0" y="652"/>
                </a:lnTo>
                <a:lnTo>
                  <a:pt x="0" y="883"/>
                </a:lnTo>
                <a:lnTo>
                  <a:pt x="820" y="489"/>
                </a:lnTo>
                <a:lnTo>
                  <a:pt x="820" y="0"/>
                </a:lnTo>
                <a:close/>
              </a:path>
            </a:pathLst>
          </a:custGeom>
          <a:solidFill>
            <a:srgbClr val="93B5B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lt1"/>
              </a:solidFill>
              <a:latin typeface="锐字工房云字库细圆GBK" panose="02010604000000000000" pitchFamily="2" charset="-122"/>
              <a:ea typeface="Open Sans Light" panose="020B0306030504020204" pitchFamily="34" charset="0"/>
              <a:cs typeface="Open Sans Light" panose="020B0306030504020204" pitchFamily="34" charset="0"/>
            </a:endParaRPr>
          </a:p>
        </p:txBody>
      </p:sp>
      <p:sp>
        <p:nvSpPr>
          <p:cNvPr id="6" name="Freeform 7">
            <a:extLst>
              <a:ext uri="{FF2B5EF4-FFF2-40B4-BE49-F238E27FC236}">
                <a16:creationId xmlns:a16="http://schemas.microsoft.com/office/drawing/2014/main" id="{9193B91A-1296-244E-7AAA-A4E62888125C}"/>
              </a:ext>
            </a:extLst>
          </p:cNvPr>
          <p:cNvSpPr/>
          <p:nvPr/>
        </p:nvSpPr>
        <p:spPr bwMode="auto">
          <a:xfrm>
            <a:off x="11235801" y="3616819"/>
            <a:ext cx="969435" cy="756554"/>
          </a:xfrm>
          <a:custGeom>
            <a:avLst/>
            <a:gdLst>
              <a:gd name="T0" fmla="*/ 820 w 820"/>
              <a:gd name="T1" fmla="*/ 489 h 489"/>
              <a:gd name="T2" fmla="*/ 0 w 820"/>
              <a:gd name="T3" fmla="*/ 360 h 489"/>
              <a:gd name="T4" fmla="*/ 0 w 820"/>
              <a:gd name="T5" fmla="*/ 129 h 489"/>
              <a:gd name="T6" fmla="*/ 820 w 820"/>
              <a:gd name="T7" fmla="*/ 0 h 489"/>
              <a:gd name="T8" fmla="*/ 820 w 820"/>
              <a:gd name="T9" fmla="*/ 489 h 489"/>
            </a:gdLst>
            <a:ahLst/>
            <a:cxnLst>
              <a:cxn ang="0">
                <a:pos x="T0" y="T1"/>
              </a:cxn>
              <a:cxn ang="0">
                <a:pos x="T2" y="T3"/>
              </a:cxn>
              <a:cxn ang="0">
                <a:pos x="T4" y="T5"/>
              </a:cxn>
              <a:cxn ang="0">
                <a:pos x="T6" y="T7"/>
              </a:cxn>
              <a:cxn ang="0">
                <a:pos x="T8" y="T9"/>
              </a:cxn>
            </a:cxnLst>
            <a:rect l="0" t="0" r="r" b="b"/>
            <a:pathLst>
              <a:path w="820" h="489">
                <a:moveTo>
                  <a:pt x="820" y="489"/>
                </a:moveTo>
                <a:lnTo>
                  <a:pt x="0" y="360"/>
                </a:lnTo>
                <a:lnTo>
                  <a:pt x="0" y="129"/>
                </a:lnTo>
                <a:lnTo>
                  <a:pt x="820" y="0"/>
                </a:lnTo>
                <a:lnTo>
                  <a:pt x="820" y="489"/>
                </a:lnTo>
                <a:close/>
              </a:path>
            </a:pathLst>
          </a:custGeom>
          <a:solidFill>
            <a:srgbClr val="93B5B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lt1"/>
              </a:solidFill>
              <a:latin typeface="锐字工房云字库细圆GBK" panose="02010604000000000000" pitchFamily="2" charset="-122"/>
              <a:ea typeface="Open Sans Light" panose="020B0306030504020204" pitchFamily="34" charset="0"/>
              <a:cs typeface="Open Sans Light" panose="020B0306030504020204" pitchFamily="34" charset="0"/>
            </a:endParaRPr>
          </a:p>
        </p:txBody>
      </p:sp>
      <p:grpSp>
        <p:nvGrpSpPr>
          <p:cNvPr id="7" name="그룹 48">
            <a:extLst>
              <a:ext uri="{FF2B5EF4-FFF2-40B4-BE49-F238E27FC236}">
                <a16:creationId xmlns:a16="http://schemas.microsoft.com/office/drawing/2014/main" id="{3DE7B158-A208-CB4F-DEEA-802BCC827B4B}"/>
              </a:ext>
            </a:extLst>
          </p:cNvPr>
          <p:cNvGrpSpPr/>
          <p:nvPr/>
        </p:nvGrpSpPr>
        <p:grpSpPr>
          <a:xfrm>
            <a:off x="7860343" y="4333261"/>
            <a:ext cx="3383995" cy="636240"/>
            <a:chOff x="5907452" y="2825270"/>
            <a:chExt cx="2515821" cy="473011"/>
          </a:xfrm>
          <a:solidFill>
            <a:srgbClr val="728487"/>
          </a:solidFill>
        </p:grpSpPr>
        <p:sp>
          <p:nvSpPr>
            <p:cNvPr id="8" name="이등변 삼각형 28">
              <a:extLst>
                <a:ext uri="{FF2B5EF4-FFF2-40B4-BE49-F238E27FC236}">
                  <a16:creationId xmlns:a16="http://schemas.microsoft.com/office/drawing/2014/main" id="{0E2245F0-7447-464D-784E-4AE57C9BE9E2}"/>
                </a:ext>
              </a:extLst>
            </p:cNvPr>
            <p:cNvSpPr/>
            <p:nvPr/>
          </p:nvSpPr>
          <p:spPr>
            <a:xfrm rot="16200000">
              <a:off x="5887571" y="2845151"/>
              <a:ext cx="473011" cy="43324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latin typeface="锐字工房云字库细圆GBK" panose="02010604000000000000" pitchFamily="2" charset="-122"/>
                <a:ea typeface="Open Sans Light" panose="020B0306030504020204" pitchFamily="34" charset="0"/>
                <a:cs typeface="Open Sans Light" panose="020B0306030504020204" pitchFamily="34" charset="0"/>
              </a:endParaRPr>
            </a:p>
          </p:txBody>
        </p:sp>
        <p:sp>
          <p:nvSpPr>
            <p:cNvPr id="9" name="직사각형 29">
              <a:extLst>
                <a:ext uri="{FF2B5EF4-FFF2-40B4-BE49-F238E27FC236}">
                  <a16:creationId xmlns:a16="http://schemas.microsoft.com/office/drawing/2014/main" id="{AEAC5EB3-16B2-2102-A20D-3CDFCDE6794A}"/>
                </a:ext>
              </a:extLst>
            </p:cNvPr>
            <p:cNvSpPr/>
            <p:nvPr/>
          </p:nvSpPr>
          <p:spPr>
            <a:xfrm rot="10800000">
              <a:off x="6338308" y="2928921"/>
              <a:ext cx="2084965" cy="265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dirty="0">
                  <a:latin typeface="锐字工房云字库细圆GBK" panose="02010604000000000000" pitchFamily="2" charset="-122"/>
                  <a:ea typeface="锐字工房云字库细圆GBK" panose="02010604000000000000" pitchFamily="2" charset="-122"/>
                  <a:cs typeface="Open Sans Light" panose="020B0306030504020204" pitchFamily="34" charset="0"/>
                </a:rPr>
                <a:t> </a:t>
              </a:r>
              <a:endParaRPr lang="ko-KR" altLang="en-US" dirty="0">
                <a:latin typeface="锐字工房云字库细圆GBK" panose="02010604000000000000" pitchFamily="2" charset="-122"/>
                <a:ea typeface="Open Sans Light" panose="020B0306030504020204" pitchFamily="34" charset="0"/>
                <a:cs typeface="Open Sans Light" panose="020B0306030504020204" pitchFamily="34" charset="0"/>
              </a:endParaRPr>
            </a:p>
          </p:txBody>
        </p:sp>
      </p:grpSp>
      <p:grpSp>
        <p:nvGrpSpPr>
          <p:cNvPr id="10" name="그룹 49">
            <a:extLst>
              <a:ext uri="{FF2B5EF4-FFF2-40B4-BE49-F238E27FC236}">
                <a16:creationId xmlns:a16="http://schemas.microsoft.com/office/drawing/2014/main" id="{CEBCC093-AB76-03D1-DEAE-0ACFD0467F36}"/>
              </a:ext>
            </a:extLst>
          </p:cNvPr>
          <p:cNvGrpSpPr/>
          <p:nvPr/>
        </p:nvGrpSpPr>
        <p:grpSpPr>
          <a:xfrm>
            <a:off x="8642745" y="4990501"/>
            <a:ext cx="2601593" cy="636240"/>
            <a:chOff x="6489126" y="3313893"/>
            <a:chExt cx="1934147" cy="473011"/>
          </a:xfrm>
          <a:solidFill>
            <a:srgbClr val="93B5B7"/>
          </a:solidFill>
        </p:grpSpPr>
        <p:sp>
          <p:nvSpPr>
            <p:cNvPr id="11" name="이등변 삼각형 31">
              <a:extLst>
                <a:ext uri="{FF2B5EF4-FFF2-40B4-BE49-F238E27FC236}">
                  <a16:creationId xmlns:a16="http://schemas.microsoft.com/office/drawing/2014/main" id="{8963B948-0327-D1C1-82FE-90703A681654}"/>
                </a:ext>
              </a:extLst>
            </p:cNvPr>
            <p:cNvSpPr/>
            <p:nvPr/>
          </p:nvSpPr>
          <p:spPr>
            <a:xfrm rot="16200000">
              <a:off x="6469245" y="3333774"/>
              <a:ext cx="473011" cy="43324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latin typeface="锐字工房云字库细圆GBK" panose="02010604000000000000" pitchFamily="2" charset="-122"/>
                <a:ea typeface="Open Sans Light" panose="020B0306030504020204" pitchFamily="34" charset="0"/>
                <a:cs typeface="Open Sans Light" panose="020B0306030504020204" pitchFamily="34" charset="0"/>
              </a:endParaRPr>
            </a:p>
          </p:txBody>
        </p:sp>
        <p:sp>
          <p:nvSpPr>
            <p:cNvPr id="12" name="직사각형 32">
              <a:extLst>
                <a:ext uri="{FF2B5EF4-FFF2-40B4-BE49-F238E27FC236}">
                  <a16:creationId xmlns:a16="http://schemas.microsoft.com/office/drawing/2014/main" id="{D6E66FD0-865F-E779-5804-8C2BC39A1CBF}"/>
                </a:ext>
              </a:extLst>
            </p:cNvPr>
            <p:cNvSpPr/>
            <p:nvPr/>
          </p:nvSpPr>
          <p:spPr>
            <a:xfrm rot="10800000">
              <a:off x="6919983" y="3417543"/>
              <a:ext cx="1503290" cy="265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dirty="0">
                  <a:latin typeface="锐字工房云字库细圆GBK" panose="02010604000000000000" pitchFamily="2" charset="-122"/>
                  <a:ea typeface="锐字工房云字库细圆GBK" panose="02010604000000000000" pitchFamily="2" charset="-122"/>
                  <a:cs typeface="Open Sans Light" panose="020B0306030504020204" pitchFamily="34" charset="0"/>
                </a:rPr>
                <a:t> </a:t>
              </a:r>
              <a:endParaRPr lang="ko-KR" altLang="en-US" dirty="0">
                <a:latin typeface="锐字工房云字库细圆GBK" panose="02010604000000000000" pitchFamily="2" charset="-122"/>
                <a:ea typeface="Open Sans Light" panose="020B0306030504020204" pitchFamily="34" charset="0"/>
                <a:cs typeface="Open Sans Light" panose="020B0306030504020204" pitchFamily="34" charset="0"/>
              </a:endParaRPr>
            </a:p>
          </p:txBody>
        </p:sp>
      </p:grpSp>
      <p:grpSp>
        <p:nvGrpSpPr>
          <p:cNvPr id="13" name="그룹 46">
            <a:extLst>
              <a:ext uri="{FF2B5EF4-FFF2-40B4-BE49-F238E27FC236}">
                <a16:creationId xmlns:a16="http://schemas.microsoft.com/office/drawing/2014/main" id="{7B4BCC99-10BC-CF02-B1D3-327EC7ED7252}"/>
              </a:ext>
            </a:extLst>
          </p:cNvPr>
          <p:cNvGrpSpPr/>
          <p:nvPr/>
        </p:nvGrpSpPr>
        <p:grpSpPr>
          <a:xfrm>
            <a:off x="7860343" y="3018780"/>
            <a:ext cx="3383997" cy="636240"/>
            <a:chOff x="5907452" y="1848023"/>
            <a:chExt cx="2515823" cy="473011"/>
          </a:xfrm>
          <a:solidFill>
            <a:srgbClr val="728487"/>
          </a:solidFill>
        </p:grpSpPr>
        <p:sp>
          <p:nvSpPr>
            <p:cNvPr id="14" name="이등변 삼각형 34">
              <a:extLst>
                <a:ext uri="{FF2B5EF4-FFF2-40B4-BE49-F238E27FC236}">
                  <a16:creationId xmlns:a16="http://schemas.microsoft.com/office/drawing/2014/main" id="{A3BD3771-0DAB-8809-C7AF-AEC585C7AFE8}"/>
                </a:ext>
              </a:extLst>
            </p:cNvPr>
            <p:cNvSpPr/>
            <p:nvPr/>
          </p:nvSpPr>
          <p:spPr>
            <a:xfrm rot="16200000">
              <a:off x="5887571" y="1867904"/>
              <a:ext cx="473011" cy="43324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latin typeface="锐字工房云字库细圆GBK" panose="02010604000000000000" pitchFamily="2" charset="-122"/>
                <a:ea typeface="Open Sans Light" panose="020B0306030504020204" pitchFamily="34" charset="0"/>
                <a:cs typeface="Open Sans Light" panose="020B0306030504020204" pitchFamily="34" charset="0"/>
              </a:endParaRPr>
            </a:p>
          </p:txBody>
        </p:sp>
        <p:sp>
          <p:nvSpPr>
            <p:cNvPr id="15" name="직사각형 35">
              <a:extLst>
                <a:ext uri="{FF2B5EF4-FFF2-40B4-BE49-F238E27FC236}">
                  <a16:creationId xmlns:a16="http://schemas.microsoft.com/office/drawing/2014/main" id="{394F932B-0A30-229C-32DD-BDD897E28603}"/>
                </a:ext>
              </a:extLst>
            </p:cNvPr>
            <p:cNvSpPr/>
            <p:nvPr/>
          </p:nvSpPr>
          <p:spPr>
            <a:xfrm rot="10800000">
              <a:off x="6338309" y="1951675"/>
              <a:ext cx="2084966" cy="265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dirty="0">
                  <a:latin typeface="锐字工房云字库细圆GBK" panose="02010604000000000000" pitchFamily="2" charset="-122"/>
                  <a:ea typeface="锐字工房云字库细圆GBK" panose="02010604000000000000" pitchFamily="2" charset="-122"/>
                  <a:cs typeface="Open Sans Light" panose="020B0306030504020204" pitchFamily="34" charset="0"/>
                </a:rPr>
                <a:t> </a:t>
              </a:r>
              <a:endParaRPr lang="ko-KR" altLang="en-US" dirty="0">
                <a:latin typeface="锐字工房云字库细圆GBK" panose="02010604000000000000" pitchFamily="2" charset="-122"/>
                <a:ea typeface="Open Sans Light" panose="020B0306030504020204" pitchFamily="34" charset="0"/>
                <a:cs typeface="Open Sans Light" panose="020B0306030504020204" pitchFamily="34" charset="0"/>
              </a:endParaRPr>
            </a:p>
          </p:txBody>
        </p:sp>
      </p:grpSp>
      <p:grpSp>
        <p:nvGrpSpPr>
          <p:cNvPr id="16" name="그룹 45">
            <a:extLst>
              <a:ext uri="{FF2B5EF4-FFF2-40B4-BE49-F238E27FC236}">
                <a16:creationId xmlns:a16="http://schemas.microsoft.com/office/drawing/2014/main" id="{F97A080B-2832-5872-F4B2-4AC01AB26D28}"/>
              </a:ext>
            </a:extLst>
          </p:cNvPr>
          <p:cNvGrpSpPr/>
          <p:nvPr/>
        </p:nvGrpSpPr>
        <p:grpSpPr>
          <a:xfrm>
            <a:off x="8642745" y="2361541"/>
            <a:ext cx="2601595" cy="636240"/>
            <a:chOff x="6489126" y="1359400"/>
            <a:chExt cx="1934148" cy="473011"/>
          </a:xfrm>
          <a:solidFill>
            <a:srgbClr val="93B5B7"/>
          </a:solidFill>
        </p:grpSpPr>
        <p:sp>
          <p:nvSpPr>
            <p:cNvPr id="17" name="이등변 삼각형 37">
              <a:extLst>
                <a:ext uri="{FF2B5EF4-FFF2-40B4-BE49-F238E27FC236}">
                  <a16:creationId xmlns:a16="http://schemas.microsoft.com/office/drawing/2014/main" id="{E26F89E8-1C75-F9B2-22F1-2EE4A74B9F20}"/>
                </a:ext>
              </a:extLst>
            </p:cNvPr>
            <p:cNvSpPr/>
            <p:nvPr/>
          </p:nvSpPr>
          <p:spPr>
            <a:xfrm rot="16200000">
              <a:off x="6469245" y="1379281"/>
              <a:ext cx="473011" cy="43324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latin typeface="锐字工房云字库细圆GBK" panose="02010604000000000000" pitchFamily="2" charset="-122"/>
                <a:ea typeface="Open Sans Light" panose="020B0306030504020204" pitchFamily="34" charset="0"/>
                <a:cs typeface="Open Sans Light" panose="020B0306030504020204" pitchFamily="34" charset="0"/>
              </a:endParaRPr>
            </a:p>
          </p:txBody>
        </p:sp>
        <p:sp>
          <p:nvSpPr>
            <p:cNvPr id="18" name="직사각형 38">
              <a:extLst>
                <a:ext uri="{FF2B5EF4-FFF2-40B4-BE49-F238E27FC236}">
                  <a16:creationId xmlns:a16="http://schemas.microsoft.com/office/drawing/2014/main" id="{7DC0FE5A-0A84-91E3-F294-185D6C35502B}"/>
                </a:ext>
              </a:extLst>
            </p:cNvPr>
            <p:cNvSpPr/>
            <p:nvPr/>
          </p:nvSpPr>
          <p:spPr>
            <a:xfrm rot="10800000">
              <a:off x="6919981" y="1463050"/>
              <a:ext cx="1503293" cy="265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dirty="0">
                  <a:latin typeface="锐字工房云字库细圆GBK" panose="02010604000000000000" pitchFamily="2" charset="-122"/>
                  <a:ea typeface="锐字工房云字库细圆GBK" panose="02010604000000000000" pitchFamily="2" charset="-122"/>
                  <a:cs typeface="Open Sans Light" panose="020B0306030504020204" pitchFamily="34" charset="0"/>
                </a:rPr>
                <a:t> </a:t>
              </a:r>
              <a:endParaRPr lang="ko-KR" altLang="en-US" dirty="0">
                <a:latin typeface="锐字工房云字库细圆GBK" panose="02010604000000000000" pitchFamily="2" charset="-122"/>
                <a:ea typeface="Open Sans Light" panose="020B0306030504020204" pitchFamily="34" charset="0"/>
                <a:cs typeface="Open Sans Light" panose="020B0306030504020204" pitchFamily="34" charset="0"/>
              </a:endParaRPr>
            </a:p>
          </p:txBody>
        </p:sp>
      </p:grpSp>
      <p:grpSp>
        <p:nvGrpSpPr>
          <p:cNvPr id="19" name="그룹 47">
            <a:extLst>
              <a:ext uri="{FF2B5EF4-FFF2-40B4-BE49-F238E27FC236}">
                <a16:creationId xmlns:a16="http://schemas.microsoft.com/office/drawing/2014/main" id="{96261CCC-1F29-5941-3382-0946E1F16566}"/>
              </a:ext>
            </a:extLst>
          </p:cNvPr>
          <p:cNvGrpSpPr/>
          <p:nvPr/>
        </p:nvGrpSpPr>
        <p:grpSpPr>
          <a:xfrm>
            <a:off x="6516514" y="3676022"/>
            <a:ext cx="4727827" cy="636240"/>
            <a:chOff x="4908386" y="2336647"/>
            <a:chExt cx="3514889" cy="473011"/>
          </a:xfrm>
          <a:solidFill>
            <a:srgbClr val="93B5B7"/>
          </a:solidFill>
        </p:grpSpPr>
        <p:sp>
          <p:nvSpPr>
            <p:cNvPr id="20" name="이등변 삼각형 24">
              <a:extLst>
                <a:ext uri="{FF2B5EF4-FFF2-40B4-BE49-F238E27FC236}">
                  <a16:creationId xmlns:a16="http://schemas.microsoft.com/office/drawing/2014/main" id="{2132BF44-E437-E134-37EC-B489BF40C666}"/>
                </a:ext>
              </a:extLst>
            </p:cNvPr>
            <p:cNvSpPr/>
            <p:nvPr/>
          </p:nvSpPr>
          <p:spPr>
            <a:xfrm rot="16200000">
              <a:off x="4888505" y="2356528"/>
              <a:ext cx="473011" cy="43324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latin typeface="锐字工房云字库细圆GBK" panose="02010604000000000000" pitchFamily="2" charset="-122"/>
                <a:ea typeface="Open Sans Light" panose="020B0306030504020204" pitchFamily="34" charset="0"/>
                <a:cs typeface="Open Sans Light" panose="020B0306030504020204" pitchFamily="34" charset="0"/>
              </a:endParaRPr>
            </a:p>
          </p:txBody>
        </p:sp>
        <p:sp>
          <p:nvSpPr>
            <p:cNvPr id="23" name="직사각형 25">
              <a:extLst>
                <a:ext uri="{FF2B5EF4-FFF2-40B4-BE49-F238E27FC236}">
                  <a16:creationId xmlns:a16="http://schemas.microsoft.com/office/drawing/2014/main" id="{BE91BFFE-2BC7-5643-27F1-BF7ECBDEA308}"/>
                </a:ext>
              </a:extLst>
            </p:cNvPr>
            <p:cNvSpPr/>
            <p:nvPr/>
          </p:nvSpPr>
          <p:spPr>
            <a:xfrm rot="10800000">
              <a:off x="5339241" y="2440298"/>
              <a:ext cx="3084034" cy="265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dirty="0">
                  <a:latin typeface="锐字工房云字库细圆GBK" panose="02010604000000000000" pitchFamily="2" charset="-122"/>
                  <a:ea typeface="锐字工房云字库细圆GBK" panose="02010604000000000000" pitchFamily="2" charset="-122"/>
                  <a:cs typeface="Open Sans Light" panose="020B0306030504020204" pitchFamily="34" charset="0"/>
                </a:rPr>
                <a:t> </a:t>
              </a:r>
              <a:endParaRPr lang="ko-KR" altLang="en-US" dirty="0">
                <a:latin typeface="锐字工房云字库细圆GBK" panose="02010604000000000000" pitchFamily="2" charset="-122"/>
                <a:ea typeface="Open Sans Light" panose="020B0306030504020204" pitchFamily="34" charset="0"/>
                <a:cs typeface="Open Sans Light" panose="020B0306030504020204" pitchFamily="34" charset="0"/>
              </a:endParaRPr>
            </a:p>
          </p:txBody>
        </p:sp>
      </p:grpSp>
      <p:grpSp>
        <p:nvGrpSpPr>
          <p:cNvPr id="24" name="Group 95">
            <a:extLst>
              <a:ext uri="{FF2B5EF4-FFF2-40B4-BE49-F238E27FC236}">
                <a16:creationId xmlns:a16="http://schemas.microsoft.com/office/drawing/2014/main" id="{6220B669-6593-1CC8-21B8-9078F7794B9E}"/>
              </a:ext>
            </a:extLst>
          </p:cNvPr>
          <p:cNvGrpSpPr/>
          <p:nvPr/>
        </p:nvGrpSpPr>
        <p:grpSpPr>
          <a:xfrm>
            <a:off x="6374505" y="2214944"/>
            <a:ext cx="2268239" cy="457482"/>
            <a:chOff x="4809160" y="1591378"/>
            <a:chExt cx="1686316" cy="340114"/>
          </a:xfrm>
          <a:solidFill>
            <a:schemeClr val="bg1"/>
          </a:solidFill>
        </p:grpSpPr>
        <p:cxnSp>
          <p:nvCxnSpPr>
            <p:cNvPr id="25" name="직선 연결선 250">
              <a:extLst>
                <a:ext uri="{FF2B5EF4-FFF2-40B4-BE49-F238E27FC236}">
                  <a16:creationId xmlns:a16="http://schemas.microsoft.com/office/drawing/2014/main" id="{9487B0ED-8F04-3399-B133-7B9402CF944E}"/>
                </a:ext>
              </a:extLst>
            </p:cNvPr>
            <p:cNvCxnSpPr/>
            <p:nvPr/>
          </p:nvCxnSpPr>
          <p:spPr>
            <a:xfrm>
              <a:off x="5627736" y="1931492"/>
              <a:ext cx="867740" cy="0"/>
            </a:xfrm>
            <a:prstGeom prst="line">
              <a:avLst/>
            </a:prstGeom>
            <a:grpFill/>
            <a:ln w="6350">
              <a:solidFill>
                <a:srgbClr val="323A2E"/>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0">
              <a:extLst>
                <a:ext uri="{FF2B5EF4-FFF2-40B4-BE49-F238E27FC236}">
                  <a16:creationId xmlns:a16="http://schemas.microsoft.com/office/drawing/2014/main" id="{37692F04-D9C7-0ED3-4F17-15EECC2BBD6E}"/>
                </a:ext>
              </a:extLst>
            </p:cNvPr>
            <p:cNvCxnSpPr/>
            <p:nvPr/>
          </p:nvCxnSpPr>
          <p:spPr>
            <a:xfrm>
              <a:off x="4809160" y="1591378"/>
              <a:ext cx="818576" cy="0"/>
            </a:xfrm>
            <a:prstGeom prst="line">
              <a:avLst/>
            </a:prstGeom>
            <a:grpFill/>
            <a:ln w="6350">
              <a:solidFill>
                <a:srgbClr val="323A2E"/>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50">
              <a:extLst>
                <a:ext uri="{FF2B5EF4-FFF2-40B4-BE49-F238E27FC236}">
                  <a16:creationId xmlns:a16="http://schemas.microsoft.com/office/drawing/2014/main" id="{17FAE491-5021-1318-958D-04DCEB91067F}"/>
                </a:ext>
              </a:extLst>
            </p:cNvPr>
            <p:cNvCxnSpPr/>
            <p:nvPr/>
          </p:nvCxnSpPr>
          <p:spPr>
            <a:xfrm flipV="1">
              <a:off x="5627736" y="1591379"/>
              <a:ext cx="0" cy="340113"/>
            </a:xfrm>
            <a:prstGeom prst="line">
              <a:avLst/>
            </a:prstGeom>
            <a:grpFill/>
            <a:ln w="6350">
              <a:solidFill>
                <a:srgbClr val="323A2E"/>
              </a:solidFill>
              <a:prstDash val="dash"/>
            </a:ln>
          </p:spPr>
          <p:style>
            <a:lnRef idx="1">
              <a:schemeClr val="accent1"/>
            </a:lnRef>
            <a:fillRef idx="0">
              <a:schemeClr val="accent1"/>
            </a:fillRef>
            <a:effectRef idx="0">
              <a:schemeClr val="accent1"/>
            </a:effectRef>
            <a:fontRef idx="minor">
              <a:schemeClr val="tx1"/>
            </a:fontRef>
          </p:style>
        </p:cxnSp>
      </p:grpSp>
      <p:grpSp>
        <p:nvGrpSpPr>
          <p:cNvPr id="28" name="Group 94">
            <a:extLst>
              <a:ext uri="{FF2B5EF4-FFF2-40B4-BE49-F238E27FC236}">
                <a16:creationId xmlns:a16="http://schemas.microsoft.com/office/drawing/2014/main" id="{341B8CC0-F051-3D0D-7BE2-8B0786C2A7D5}"/>
              </a:ext>
            </a:extLst>
          </p:cNvPr>
          <p:cNvGrpSpPr/>
          <p:nvPr/>
        </p:nvGrpSpPr>
        <p:grpSpPr>
          <a:xfrm>
            <a:off x="6374505" y="3098617"/>
            <a:ext cx="1485838" cy="240032"/>
            <a:chOff x="4809160" y="2248342"/>
            <a:chExt cx="1104642" cy="178451"/>
          </a:xfrm>
          <a:solidFill>
            <a:schemeClr val="bg1"/>
          </a:solidFill>
        </p:grpSpPr>
        <p:cxnSp>
          <p:nvCxnSpPr>
            <p:cNvPr id="29" name="직선 연결선 250">
              <a:extLst>
                <a:ext uri="{FF2B5EF4-FFF2-40B4-BE49-F238E27FC236}">
                  <a16:creationId xmlns:a16="http://schemas.microsoft.com/office/drawing/2014/main" id="{C87160E7-725F-4B28-DB77-12CE4E731EDC}"/>
                </a:ext>
              </a:extLst>
            </p:cNvPr>
            <p:cNvCxnSpPr/>
            <p:nvPr/>
          </p:nvCxnSpPr>
          <p:spPr>
            <a:xfrm>
              <a:off x="5627736" y="2426792"/>
              <a:ext cx="286066" cy="0"/>
            </a:xfrm>
            <a:prstGeom prst="line">
              <a:avLst/>
            </a:prstGeom>
            <a:grpFill/>
            <a:ln w="6350">
              <a:solidFill>
                <a:srgbClr val="323A2E"/>
              </a:solidFill>
              <a:prstDash val="dash"/>
            </a:ln>
          </p:spPr>
          <p:style>
            <a:lnRef idx="1">
              <a:schemeClr val="accent1"/>
            </a:lnRef>
            <a:fillRef idx="0">
              <a:schemeClr val="accent1"/>
            </a:fillRef>
            <a:effectRef idx="0">
              <a:schemeClr val="accent1"/>
            </a:effectRef>
            <a:fontRef idx="minor">
              <a:schemeClr val="tx1"/>
            </a:fontRef>
          </p:style>
        </p:cxnSp>
        <p:cxnSp>
          <p:nvCxnSpPr>
            <p:cNvPr id="30" name="직선 연결선 250">
              <a:extLst>
                <a:ext uri="{FF2B5EF4-FFF2-40B4-BE49-F238E27FC236}">
                  <a16:creationId xmlns:a16="http://schemas.microsoft.com/office/drawing/2014/main" id="{68A4F626-E61A-9C93-3072-C2626245028F}"/>
                </a:ext>
              </a:extLst>
            </p:cNvPr>
            <p:cNvCxnSpPr/>
            <p:nvPr/>
          </p:nvCxnSpPr>
          <p:spPr>
            <a:xfrm flipV="1">
              <a:off x="5627736" y="2248342"/>
              <a:ext cx="0" cy="178451"/>
            </a:xfrm>
            <a:prstGeom prst="line">
              <a:avLst/>
            </a:prstGeom>
            <a:grpFill/>
            <a:ln w="6350">
              <a:solidFill>
                <a:srgbClr val="323A2E"/>
              </a:solidFill>
              <a:prstDash val="dash"/>
            </a:ln>
          </p:spPr>
          <p:style>
            <a:lnRef idx="1">
              <a:schemeClr val="accent1"/>
            </a:lnRef>
            <a:fillRef idx="0">
              <a:schemeClr val="accent1"/>
            </a:fillRef>
            <a:effectRef idx="0">
              <a:schemeClr val="accent1"/>
            </a:effectRef>
            <a:fontRef idx="minor">
              <a:schemeClr val="tx1"/>
            </a:fontRef>
          </p:style>
        </p:cxnSp>
        <p:cxnSp>
          <p:nvCxnSpPr>
            <p:cNvPr id="31" name="직선 연결선 250">
              <a:extLst>
                <a:ext uri="{FF2B5EF4-FFF2-40B4-BE49-F238E27FC236}">
                  <a16:creationId xmlns:a16="http://schemas.microsoft.com/office/drawing/2014/main" id="{F34E4621-3A7D-36E2-24C5-0A8415902DFA}"/>
                </a:ext>
              </a:extLst>
            </p:cNvPr>
            <p:cNvCxnSpPr/>
            <p:nvPr/>
          </p:nvCxnSpPr>
          <p:spPr>
            <a:xfrm>
              <a:off x="4809160" y="2248342"/>
              <a:ext cx="818576" cy="0"/>
            </a:xfrm>
            <a:prstGeom prst="line">
              <a:avLst/>
            </a:prstGeom>
            <a:grpFill/>
            <a:ln w="6350">
              <a:solidFill>
                <a:srgbClr val="323A2E"/>
              </a:solidFill>
              <a:prstDash val="dash"/>
            </a:ln>
          </p:spPr>
          <p:style>
            <a:lnRef idx="1">
              <a:schemeClr val="accent1"/>
            </a:lnRef>
            <a:fillRef idx="0">
              <a:schemeClr val="accent1"/>
            </a:fillRef>
            <a:effectRef idx="0">
              <a:schemeClr val="accent1"/>
            </a:effectRef>
            <a:fontRef idx="minor">
              <a:schemeClr val="tx1"/>
            </a:fontRef>
          </p:style>
        </p:cxnSp>
      </p:grpSp>
      <p:grpSp>
        <p:nvGrpSpPr>
          <p:cNvPr id="32" name="Group 93">
            <a:extLst>
              <a:ext uri="{FF2B5EF4-FFF2-40B4-BE49-F238E27FC236}">
                <a16:creationId xmlns:a16="http://schemas.microsoft.com/office/drawing/2014/main" id="{78DB239F-910F-A612-CB5A-37A7CD10D5F6}"/>
              </a:ext>
            </a:extLst>
          </p:cNvPr>
          <p:cNvGrpSpPr/>
          <p:nvPr/>
        </p:nvGrpSpPr>
        <p:grpSpPr>
          <a:xfrm>
            <a:off x="6374505" y="4642901"/>
            <a:ext cx="1485838" cy="215001"/>
            <a:chOff x="4809160" y="3396436"/>
            <a:chExt cx="1104642" cy="159842"/>
          </a:xfrm>
          <a:solidFill>
            <a:schemeClr val="bg1"/>
          </a:solidFill>
        </p:grpSpPr>
        <p:cxnSp>
          <p:nvCxnSpPr>
            <p:cNvPr id="33" name="직선 연결선 250">
              <a:extLst>
                <a:ext uri="{FF2B5EF4-FFF2-40B4-BE49-F238E27FC236}">
                  <a16:creationId xmlns:a16="http://schemas.microsoft.com/office/drawing/2014/main" id="{A94E0583-8953-91D1-20C2-3CB227ABB684}"/>
                </a:ext>
              </a:extLst>
            </p:cNvPr>
            <p:cNvCxnSpPr/>
            <p:nvPr/>
          </p:nvCxnSpPr>
          <p:spPr>
            <a:xfrm>
              <a:off x="5627736" y="3398342"/>
              <a:ext cx="286066" cy="0"/>
            </a:xfrm>
            <a:prstGeom prst="line">
              <a:avLst/>
            </a:prstGeom>
            <a:grpFill/>
            <a:ln w="6350">
              <a:solidFill>
                <a:srgbClr val="323A2E"/>
              </a:solidFill>
              <a:prstDash val="dash"/>
            </a:ln>
          </p:spPr>
          <p:style>
            <a:lnRef idx="1">
              <a:schemeClr val="accent1"/>
            </a:lnRef>
            <a:fillRef idx="0">
              <a:schemeClr val="accent1"/>
            </a:fillRef>
            <a:effectRef idx="0">
              <a:schemeClr val="accent1"/>
            </a:effectRef>
            <a:fontRef idx="minor">
              <a:schemeClr val="tx1"/>
            </a:fontRef>
          </p:style>
        </p:cxnSp>
        <p:cxnSp>
          <p:nvCxnSpPr>
            <p:cNvPr id="34" name="직선 연결선 250">
              <a:extLst>
                <a:ext uri="{FF2B5EF4-FFF2-40B4-BE49-F238E27FC236}">
                  <a16:creationId xmlns:a16="http://schemas.microsoft.com/office/drawing/2014/main" id="{C9B86A7E-46C8-B5BA-6066-DC0397BEF26C}"/>
                </a:ext>
              </a:extLst>
            </p:cNvPr>
            <p:cNvCxnSpPr/>
            <p:nvPr/>
          </p:nvCxnSpPr>
          <p:spPr>
            <a:xfrm flipV="1">
              <a:off x="5627736" y="3396436"/>
              <a:ext cx="0" cy="159842"/>
            </a:xfrm>
            <a:prstGeom prst="line">
              <a:avLst/>
            </a:prstGeom>
            <a:grpFill/>
            <a:ln w="6350">
              <a:solidFill>
                <a:srgbClr val="323A2E"/>
              </a:solidFill>
              <a:prstDash val="dash"/>
            </a:ln>
          </p:spPr>
          <p:style>
            <a:lnRef idx="1">
              <a:schemeClr val="accent1"/>
            </a:lnRef>
            <a:fillRef idx="0">
              <a:schemeClr val="accent1"/>
            </a:fillRef>
            <a:effectRef idx="0">
              <a:schemeClr val="accent1"/>
            </a:effectRef>
            <a:fontRef idx="minor">
              <a:schemeClr val="tx1"/>
            </a:fontRef>
          </p:style>
        </p:cxnSp>
        <p:cxnSp>
          <p:nvCxnSpPr>
            <p:cNvPr id="35" name="직선 연결선 250">
              <a:extLst>
                <a:ext uri="{FF2B5EF4-FFF2-40B4-BE49-F238E27FC236}">
                  <a16:creationId xmlns:a16="http://schemas.microsoft.com/office/drawing/2014/main" id="{7BEFB0E7-8D9D-96AB-5E98-81BA0CD584F8}"/>
                </a:ext>
              </a:extLst>
            </p:cNvPr>
            <p:cNvCxnSpPr/>
            <p:nvPr/>
          </p:nvCxnSpPr>
          <p:spPr>
            <a:xfrm>
              <a:off x="4809160" y="3556278"/>
              <a:ext cx="818576" cy="0"/>
            </a:xfrm>
            <a:prstGeom prst="line">
              <a:avLst/>
            </a:prstGeom>
            <a:grpFill/>
            <a:ln w="6350">
              <a:solidFill>
                <a:srgbClr val="323A2E"/>
              </a:solidFill>
              <a:prstDash val="dash"/>
            </a:ln>
          </p:spPr>
          <p:style>
            <a:lnRef idx="1">
              <a:schemeClr val="accent1"/>
            </a:lnRef>
            <a:fillRef idx="0">
              <a:schemeClr val="accent1"/>
            </a:fillRef>
            <a:effectRef idx="0">
              <a:schemeClr val="accent1"/>
            </a:effectRef>
            <a:fontRef idx="minor">
              <a:schemeClr val="tx1"/>
            </a:fontRef>
          </p:style>
        </p:cxnSp>
      </p:grpSp>
      <p:grpSp>
        <p:nvGrpSpPr>
          <p:cNvPr id="36" name="Group 92">
            <a:extLst>
              <a:ext uri="{FF2B5EF4-FFF2-40B4-BE49-F238E27FC236}">
                <a16:creationId xmlns:a16="http://schemas.microsoft.com/office/drawing/2014/main" id="{F7A1147E-638D-D3D2-2910-892B59C4332E}"/>
              </a:ext>
            </a:extLst>
          </p:cNvPr>
          <p:cNvGrpSpPr/>
          <p:nvPr/>
        </p:nvGrpSpPr>
        <p:grpSpPr>
          <a:xfrm>
            <a:off x="6374505" y="5311686"/>
            <a:ext cx="2268239" cy="431725"/>
            <a:chOff x="4809160" y="3893642"/>
            <a:chExt cx="1686316" cy="320965"/>
          </a:xfrm>
          <a:solidFill>
            <a:schemeClr val="bg1"/>
          </a:solidFill>
        </p:grpSpPr>
        <p:cxnSp>
          <p:nvCxnSpPr>
            <p:cNvPr id="37" name="직선 연결선 250">
              <a:extLst>
                <a:ext uri="{FF2B5EF4-FFF2-40B4-BE49-F238E27FC236}">
                  <a16:creationId xmlns:a16="http://schemas.microsoft.com/office/drawing/2014/main" id="{83A0CA0E-43AD-77A8-FDA6-6D37DCDE0E5D}"/>
                </a:ext>
              </a:extLst>
            </p:cNvPr>
            <p:cNvCxnSpPr/>
            <p:nvPr/>
          </p:nvCxnSpPr>
          <p:spPr>
            <a:xfrm>
              <a:off x="5627736" y="3893642"/>
              <a:ext cx="867740" cy="0"/>
            </a:xfrm>
            <a:prstGeom prst="line">
              <a:avLst/>
            </a:prstGeom>
            <a:grpFill/>
            <a:ln w="6350">
              <a:solidFill>
                <a:srgbClr val="323A2E"/>
              </a:solidFill>
              <a:prstDash val="dash"/>
            </a:ln>
          </p:spPr>
          <p:style>
            <a:lnRef idx="1">
              <a:schemeClr val="accent1"/>
            </a:lnRef>
            <a:fillRef idx="0">
              <a:schemeClr val="accent1"/>
            </a:fillRef>
            <a:effectRef idx="0">
              <a:schemeClr val="accent1"/>
            </a:effectRef>
            <a:fontRef idx="minor">
              <a:schemeClr val="tx1"/>
            </a:fontRef>
          </p:style>
        </p:cxnSp>
        <p:cxnSp>
          <p:nvCxnSpPr>
            <p:cNvPr id="38" name="직선 연결선 250">
              <a:extLst>
                <a:ext uri="{FF2B5EF4-FFF2-40B4-BE49-F238E27FC236}">
                  <a16:creationId xmlns:a16="http://schemas.microsoft.com/office/drawing/2014/main" id="{FE0B54B6-4DAB-BD6A-ACC0-27E23CFA83AE}"/>
                </a:ext>
              </a:extLst>
            </p:cNvPr>
            <p:cNvCxnSpPr/>
            <p:nvPr/>
          </p:nvCxnSpPr>
          <p:spPr>
            <a:xfrm flipV="1">
              <a:off x="5627736" y="3893643"/>
              <a:ext cx="0" cy="320964"/>
            </a:xfrm>
            <a:prstGeom prst="line">
              <a:avLst/>
            </a:prstGeom>
            <a:grpFill/>
            <a:ln w="6350">
              <a:solidFill>
                <a:srgbClr val="323A2E"/>
              </a:solidFill>
              <a:prstDash val="dash"/>
            </a:ln>
          </p:spPr>
          <p:style>
            <a:lnRef idx="1">
              <a:schemeClr val="accent1"/>
            </a:lnRef>
            <a:fillRef idx="0">
              <a:schemeClr val="accent1"/>
            </a:fillRef>
            <a:effectRef idx="0">
              <a:schemeClr val="accent1"/>
            </a:effectRef>
            <a:fontRef idx="minor">
              <a:schemeClr val="tx1"/>
            </a:fontRef>
          </p:style>
        </p:cxnSp>
        <p:cxnSp>
          <p:nvCxnSpPr>
            <p:cNvPr id="39" name="직선 연결선 250">
              <a:extLst>
                <a:ext uri="{FF2B5EF4-FFF2-40B4-BE49-F238E27FC236}">
                  <a16:creationId xmlns:a16="http://schemas.microsoft.com/office/drawing/2014/main" id="{77FA1AE9-6670-ACC6-6F3B-CE3F7676D4B0}"/>
                </a:ext>
              </a:extLst>
            </p:cNvPr>
            <p:cNvCxnSpPr/>
            <p:nvPr/>
          </p:nvCxnSpPr>
          <p:spPr>
            <a:xfrm>
              <a:off x="4809160" y="4214607"/>
              <a:ext cx="818576" cy="0"/>
            </a:xfrm>
            <a:prstGeom prst="line">
              <a:avLst/>
            </a:prstGeom>
            <a:grpFill/>
            <a:ln w="6350">
              <a:solidFill>
                <a:srgbClr val="323A2E"/>
              </a:solidFill>
              <a:prstDash val="dash"/>
            </a:ln>
          </p:spPr>
          <p:style>
            <a:lnRef idx="1">
              <a:schemeClr val="accent1"/>
            </a:lnRef>
            <a:fillRef idx="0">
              <a:schemeClr val="accent1"/>
            </a:fillRef>
            <a:effectRef idx="0">
              <a:schemeClr val="accent1"/>
            </a:effectRef>
            <a:fontRef idx="minor">
              <a:schemeClr val="tx1"/>
            </a:fontRef>
          </p:style>
        </p:cxnSp>
      </p:grpSp>
      <p:sp>
        <p:nvSpPr>
          <p:cNvPr id="40" name="矩形 42">
            <a:extLst>
              <a:ext uri="{FF2B5EF4-FFF2-40B4-BE49-F238E27FC236}">
                <a16:creationId xmlns:a16="http://schemas.microsoft.com/office/drawing/2014/main" id="{C4BBD8E4-B01D-577B-8735-ADE007DA31C5}"/>
              </a:ext>
            </a:extLst>
          </p:cNvPr>
          <p:cNvSpPr/>
          <p:nvPr/>
        </p:nvSpPr>
        <p:spPr>
          <a:xfrm>
            <a:off x="3310037" y="2078798"/>
            <a:ext cx="5473371" cy="4200574"/>
          </a:xfrm>
          <a:prstGeom prst="rect">
            <a:avLst/>
          </a:prstGeom>
        </p:spPr>
        <p:txBody>
          <a:bodyPr wrap="square">
            <a:spAutoFit/>
          </a:bodyPr>
          <a:lstStyle/>
          <a:p>
            <a:pPr marL="285750" indent="-285750">
              <a:lnSpc>
                <a:spcPct val="150000"/>
              </a:lnSpc>
              <a:buFont typeface="Arial" panose="020B0604020202020204" pitchFamily="34" charset="0"/>
              <a:buChar char="•"/>
            </a:pPr>
            <a:r>
              <a:rPr lang="en-AU" b="1" dirty="0"/>
              <a:t>Establishing an Inspection Panel</a:t>
            </a:r>
            <a:r>
              <a:rPr lang="en-AU" dirty="0"/>
              <a:t>: This panel would be responsible for identifying and addressing the needs and placement of the Char people at the processing of the project</a:t>
            </a:r>
          </a:p>
          <a:p>
            <a:pPr marL="285750" indent="-285750">
              <a:lnSpc>
                <a:spcPct val="150000"/>
              </a:lnSpc>
              <a:buFont typeface="Arial" panose="020B0604020202020204" pitchFamily="34" charset="0"/>
              <a:buChar char="•"/>
            </a:pPr>
            <a:endParaRPr lang="en-AU" dirty="0"/>
          </a:p>
          <a:p>
            <a:pPr marL="285750" indent="-285750">
              <a:lnSpc>
                <a:spcPct val="150000"/>
              </a:lnSpc>
              <a:buFont typeface="Arial" panose="020B0604020202020204" pitchFamily="34" charset="0"/>
              <a:buChar char="•"/>
            </a:pPr>
            <a:r>
              <a:rPr lang="en-AU" b="1" dirty="0"/>
              <a:t>Holding Regular Risk Review Meetings</a:t>
            </a:r>
            <a:r>
              <a:rPr lang="en-AU" dirty="0"/>
              <a:t>: This proactive approach ensures that identified risks are effectively managed and that new risks are promptly addressed, preventing major disruptions to the project.</a:t>
            </a:r>
          </a:p>
        </p:txBody>
      </p:sp>
      <p:sp>
        <p:nvSpPr>
          <p:cNvPr id="41" name="矩形 43">
            <a:extLst>
              <a:ext uri="{FF2B5EF4-FFF2-40B4-BE49-F238E27FC236}">
                <a16:creationId xmlns:a16="http://schemas.microsoft.com/office/drawing/2014/main" id="{3276821D-A597-C2FD-22EE-5B575CAC5DE1}"/>
              </a:ext>
            </a:extLst>
          </p:cNvPr>
          <p:cNvSpPr/>
          <p:nvPr/>
        </p:nvSpPr>
        <p:spPr>
          <a:xfrm>
            <a:off x="307873" y="2792546"/>
            <a:ext cx="2991278" cy="369332"/>
          </a:xfrm>
          <a:prstGeom prst="rect">
            <a:avLst/>
          </a:prstGeom>
        </p:spPr>
        <p:txBody>
          <a:bodyPr wrap="square">
            <a:spAutoFit/>
          </a:bodyPr>
          <a:lstStyle/>
          <a:p>
            <a:r>
              <a:rPr lang="en-AU" b="1" dirty="0"/>
              <a:t>Other Risk Management</a:t>
            </a:r>
            <a:endParaRPr lang="en-AU" dirty="0"/>
          </a:p>
        </p:txBody>
      </p:sp>
      <p:sp>
        <p:nvSpPr>
          <p:cNvPr id="42" name="矩形 44">
            <a:extLst>
              <a:ext uri="{FF2B5EF4-FFF2-40B4-BE49-F238E27FC236}">
                <a16:creationId xmlns:a16="http://schemas.microsoft.com/office/drawing/2014/main" id="{4F37EDB0-08B4-8A42-E6E5-A6B54CDEFD7B}"/>
              </a:ext>
            </a:extLst>
          </p:cNvPr>
          <p:cNvSpPr/>
          <p:nvPr/>
        </p:nvSpPr>
        <p:spPr>
          <a:xfrm>
            <a:off x="307873" y="3263538"/>
            <a:ext cx="2991278" cy="2031325"/>
          </a:xfrm>
          <a:prstGeom prst="rect">
            <a:avLst/>
          </a:prstGeom>
        </p:spPr>
        <p:txBody>
          <a:bodyPr wrap="square">
            <a:spAutoFit/>
          </a:bodyPr>
          <a:lstStyle/>
          <a:p>
            <a:pPr marL="285750" indent="-285750">
              <a:buFont typeface="Arial" panose="020B0604020202020204" pitchFamily="34" charset="0"/>
              <a:buChar char="•"/>
            </a:pPr>
            <a:r>
              <a:rPr lang="en-AU" dirty="0"/>
              <a:t>Safety risk</a:t>
            </a:r>
          </a:p>
          <a:p>
            <a:pPr marL="285750" indent="-285750">
              <a:buFont typeface="Arial" panose="020B0604020202020204" pitchFamily="34" charset="0"/>
              <a:buChar char="•"/>
            </a:pPr>
            <a:r>
              <a:rPr lang="en-AU" dirty="0"/>
              <a:t>Environmental Risks</a:t>
            </a:r>
          </a:p>
          <a:p>
            <a:pPr marL="285750" indent="-285750">
              <a:buFont typeface="Arial" panose="020B0604020202020204" pitchFamily="34" charset="0"/>
              <a:buChar char="•"/>
            </a:pPr>
            <a:r>
              <a:rPr lang="en-AU" dirty="0"/>
              <a:t>Regulatory and Legal Risk</a:t>
            </a:r>
          </a:p>
          <a:p>
            <a:pPr marL="285750" indent="-285750">
              <a:buFont typeface="Arial" panose="020B0604020202020204" pitchFamily="34" charset="0"/>
              <a:buChar char="•"/>
            </a:pPr>
            <a:r>
              <a:rPr lang="en-AU" dirty="0"/>
              <a:t>Project Management Risk</a:t>
            </a:r>
          </a:p>
          <a:p>
            <a:endParaRPr lang="en-AU" dirty="0"/>
          </a:p>
        </p:txBody>
      </p:sp>
      <p:cxnSp>
        <p:nvCxnSpPr>
          <p:cNvPr id="46" name="Straight Connector 44">
            <a:extLst>
              <a:ext uri="{FF2B5EF4-FFF2-40B4-BE49-F238E27FC236}">
                <a16:creationId xmlns:a16="http://schemas.microsoft.com/office/drawing/2014/main" id="{0B83DF98-FA7A-CFEF-8D12-73790B9014D4}"/>
              </a:ext>
            </a:extLst>
          </p:cNvPr>
          <p:cNvCxnSpPr>
            <a:cxnSpLocks/>
          </p:cNvCxnSpPr>
          <p:nvPr/>
        </p:nvCxnSpPr>
        <p:spPr>
          <a:xfrm flipV="1">
            <a:off x="3305208" y="1389413"/>
            <a:ext cx="6058" cy="4889959"/>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sp>
        <p:nvSpPr>
          <p:cNvPr id="48" name="矩形 43">
            <a:extLst>
              <a:ext uri="{FF2B5EF4-FFF2-40B4-BE49-F238E27FC236}">
                <a16:creationId xmlns:a16="http://schemas.microsoft.com/office/drawing/2014/main" id="{DC90DF66-0A06-50B0-F0A8-E0DC04BEEC6D}"/>
              </a:ext>
            </a:extLst>
          </p:cNvPr>
          <p:cNvSpPr/>
          <p:nvPr/>
        </p:nvSpPr>
        <p:spPr>
          <a:xfrm>
            <a:off x="3317323" y="1427271"/>
            <a:ext cx="4955820" cy="499624"/>
          </a:xfrm>
          <a:prstGeom prst="rect">
            <a:avLst/>
          </a:prstGeom>
        </p:spPr>
        <p:txBody>
          <a:bodyPr wrap="square">
            <a:spAutoFit/>
          </a:bodyPr>
          <a:lstStyle/>
          <a:p>
            <a:pPr>
              <a:lnSpc>
                <a:spcPct val="150000"/>
              </a:lnSpc>
            </a:pPr>
            <a:r>
              <a:rPr lang="en-AU" altLang="zh-CN" sz="2000" b="1" dirty="0">
                <a:latin typeface="锐字工房云字库细圆GBK" panose="02010604000000000000" pitchFamily="2" charset="-122"/>
                <a:ea typeface="锐字工房云字库细圆GBK" panose="02010604000000000000" pitchFamily="2" charset="-122"/>
              </a:rPr>
              <a:t>Managing Conflict Risks of Interests</a:t>
            </a:r>
          </a:p>
        </p:txBody>
      </p:sp>
    </p:spTree>
    <p:extLst>
      <p:ext uri="{BB962C8B-B14F-4D97-AF65-F5344CB8AC3E}">
        <p14:creationId xmlns:p14="http://schemas.microsoft.com/office/powerpoint/2010/main" val="1242779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descr="A diagram of a four-way chart&#10;&#10;Description automatically generated with medium confidence">
            <a:extLst>
              <a:ext uri="{FF2B5EF4-FFF2-40B4-BE49-F238E27FC236}">
                <a16:creationId xmlns:a16="http://schemas.microsoft.com/office/drawing/2014/main" id="{0A09C33C-1ED5-E2A9-0DED-6E6AC4AB97D2}"/>
              </a:ext>
            </a:extLst>
          </p:cNvPr>
          <p:cNvPicPr>
            <a:picLocks noChangeAspect="1"/>
          </p:cNvPicPr>
          <p:nvPr/>
        </p:nvPicPr>
        <p:blipFill rotWithShape="1">
          <a:blip r:embed="rId2"/>
          <a:srcRect l="2963" b="2260"/>
          <a:stretch/>
        </p:blipFill>
        <p:spPr>
          <a:xfrm>
            <a:off x="3107199" y="1076027"/>
            <a:ext cx="5977603" cy="5477795"/>
          </a:xfrm>
          <a:prstGeom prst="rect">
            <a:avLst/>
          </a:prstGeom>
        </p:spPr>
      </p:pic>
      <p:sp>
        <p:nvSpPr>
          <p:cNvPr id="21" name="矩形 5">
            <a:extLst>
              <a:ext uri="{FF2B5EF4-FFF2-40B4-BE49-F238E27FC236}">
                <a16:creationId xmlns:a16="http://schemas.microsoft.com/office/drawing/2014/main" id="{D417BBFB-40B7-3564-ED4F-896AD56BC770}"/>
              </a:ext>
            </a:extLst>
          </p:cNvPr>
          <p:cNvSpPr/>
          <p:nvPr/>
        </p:nvSpPr>
        <p:spPr>
          <a:xfrm>
            <a:off x="579120" y="121920"/>
            <a:ext cx="71120" cy="88392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4">
            <a:extLst>
              <a:ext uri="{FF2B5EF4-FFF2-40B4-BE49-F238E27FC236}">
                <a16:creationId xmlns:a16="http://schemas.microsoft.com/office/drawing/2014/main" id="{4BE097AA-FC45-F04D-A8A7-7494DBBF955B}"/>
              </a:ext>
            </a:extLst>
          </p:cNvPr>
          <p:cNvSpPr txBox="1"/>
          <p:nvPr/>
        </p:nvSpPr>
        <p:spPr>
          <a:xfrm>
            <a:off x="650239" y="121920"/>
            <a:ext cx="5445761" cy="954107"/>
          </a:xfrm>
          <a:prstGeom prst="rect">
            <a:avLst/>
          </a:prstGeom>
          <a:noFill/>
        </p:spPr>
        <p:txBody>
          <a:bodyPr wrap="square" rtlCol="0">
            <a:spAutoFit/>
          </a:bodyPr>
          <a:lstStyle/>
          <a:p>
            <a:r>
              <a:rPr lang="en-US" altLang="zh-CN" sz="2800" dirty="0">
                <a:latin typeface="锐字工房云字库细圆GBK" panose="02010604000000000000" pitchFamily="2" charset="-122"/>
                <a:ea typeface="锐字工房云字库细圆GBK" panose="02010604000000000000" pitchFamily="2" charset="-122"/>
              </a:rPr>
              <a:t>SECTION C</a:t>
            </a:r>
          </a:p>
          <a:p>
            <a:r>
              <a:rPr lang="en-US" altLang="zh-CN" sz="2800" dirty="0">
                <a:latin typeface="锐字工房云字库细圆GBK" panose="02010604000000000000" pitchFamily="2" charset="-122"/>
                <a:ea typeface="锐字工房云字库细圆GBK" panose="02010604000000000000" pitchFamily="2" charset="-122"/>
              </a:rPr>
              <a:t>SKATEHODER MANAGEMENT</a:t>
            </a:r>
            <a:endParaRPr lang="zh-CN" altLang="en-US" sz="2800" dirty="0">
              <a:latin typeface="锐字工房云字库细圆GBK" panose="02010604000000000000" pitchFamily="2" charset="-122"/>
              <a:ea typeface="锐字工房云字库细圆GBK" panose="02010604000000000000" pitchFamily="2" charset="-122"/>
            </a:endParaRPr>
          </a:p>
        </p:txBody>
      </p:sp>
      <p:grpSp>
        <p:nvGrpSpPr>
          <p:cNvPr id="27" name="Group 26">
            <a:extLst>
              <a:ext uri="{FF2B5EF4-FFF2-40B4-BE49-F238E27FC236}">
                <a16:creationId xmlns:a16="http://schemas.microsoft.com/office/drawing/2014/main" id="{108D28AB-99A6-7821-BC55-4540C3C51931}"/>
              </a:ext>
            </a:extLst>
          </p:cNvPr>
          <p:cNvGrpSpPr/>
          <p:nvPr/>
        </p:nvGrpSpPr>
        <p:grpSpPr>
          <a:xfrm>
            <a:off x="614680" y="2173266"/>
            <a:ext cx="3351678" cy="377411"/>
            <a:chOff x="614680" y="2363270"/>
            <a:chExt cx="3351678" cy="377411"/>
          </a:xfrm>
        </p:grpSpPr>
        <p:sp>
          <p:nvSpPr>
            <p:cNvPr id="4" name="矩形 149">
              <a:extLst>
                <a:ext uri="{FF2B5EF4-FFF2-40B4-BE49-F238E27FC236}">
                  <a16:creationId xmlns:a16="http://schemas.microsoft.com/office/drawing/2014/main" id="{9EB5C2E5-2929-EBE0-531F-EB4CE9536715}"/>
                </a:ext>
              </a:extLst>
            </p:cNvPr>
            <p:cNvSpPr/>
            <p:nvPr/>
          </p:nvSpPr>
          <p:spPr>
            <a:xfrm>
              <a:off x="614680" y="2363270"/>
              <a:ext cx="2065984" cy="377411"/>
            </a:xfrm>
            <a:prstGeom prst="rect">
              <a:avLst/>
            </a:prstGeom>
            <a:solidFill>
              <a:srgbClr val="91B4B6"/>
            </a:solidFill>
            <a:ln>
              <a:noFill/>
            </a:ln>
            <a:effectLst>
              <a:outerShdw blurRad="50800" dist="38100" dir="2700000" algn="tl" rotWithShape="0">
                <a:prstClr val="black">
                  <a:alpha val="40000"/>
                </a:prstClr>
              </a:outerShdw>
            </a:effectLst>
          </p:spPr>
          <p:txBody>
            <a:bodyPr wrap="square">
              <a:spAutoFit/>
            </a:bodyPr>
            <a:lstStyle/>
            <a:p>
              <a:pPr>
                <a:lnSpc>
                  <a:spcPct val="150000"/>
                </a:lnSpc>
              </a:pPr>
              <a:r>
                <a:rPr lang="en-AU" altLang="zh-CN" sz="1400" dirty="0">
                  <a:latin typeface="锐字工房云字库细圆GBK" panose="02010604000000000000" pitchFamily="2" charset="-122"/>
                  <a:ea typeface="锐字工房云字库细圆GBK" panose="02010604000000000000" pitchFamily="2" charset="-122"/>
                </a:rPr>
                <a:t>Local Political Leaders</a:t>
              </a:r>
              <a:endParaRPr lang="zh-CN" altLang="en-US" sz="1400" dirty="0">
                <a:latin typeface="锐字工房云字库细圆GBK" panose="02010604000000000000" pitchFamily="2" charset="-122"/>
                <a:ea typeface="锐字工房云字库细圆GBK" panose="02010604000000000000" pitchFamily="2" charset="-122"/>
              </a:endParaRPr>
            </a:p>
          </p:txBody>
        </p:sp>
        <p:cxnSp>
          <p:nvCxnSpPr>
            <p:cNvPr id="12" name="Straight Connector 11">
              <a:extLst>
                <a:ext uri="{FF2B5EF4-FFF2-40B4-BE49-F238E27FC236}">
                  <a16:creationId xmlns:a16="http://schemas.microsoft.com/office/drawing/2014/main" id="{0B89A67F-0E31-6748-DD80-CCCDCFD8409D}"/>
                </a:ext>
              </a:extLst>
            </p:cNvPr>
            <p:cNvCxnSpPr>
              <a:cxnSpLocks/>
              <a:stCxn id="4" idx="3"/>
            </p:cNvCxnSpPr>
            <p:nvPr/>
          </p:nvCxnSpPr>
          <p:spPr>
            <a:xfrm>
              <a:off x="2680664" y="2551976"/>
              <a:ext cx="1285694" cy="13230"/>
            </a:xfrm>
            <a:prstGeom prst="line">
              <a:avLst/>
            </a:prstGeom>
            <a:ln w="19050">
              <a:solidFill>
                <a:srgbClr val="91B4B6"/>
              </a:solidFill>
              <a:prstDash val="dash"/>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7C23CBA2-ECB8-8D5A-1F84-03717CE7C38C}"/>
              </a:ext>
            </a:extLst>
          </p:cNvPr>
          <p:cNvGrpSpPr/>
          <p:nvPr/>
        </p:nvGrpSpPr>
        <p:grpSpPr>
          <a:xfrm>
            <a:off x="614680" y="2888708"/>
            <a:ext cx="3351678" cy="700576"/>
            <a:chOff x="614680" y="3078712"/>
            <a:chExt cx="3351678" cy="700576"/>
          </a:xfrm>
        </p:grpSpPr>
        <p:sp>
          <p:nvSpPr>
            <p:cNvPr id="7" name="矩形 149">
              <a:extLst>
                <a:ext uri="{FF2B5EF4-FFF2-40B4-BE49-F238E27FC236}">
                  <a16:creationId xmlns:a16="http://schemas.microsoft.com/office/drawing/2014/main" id="{B237433B-CFDC-6D72-ECEE-0DAD16EA7A94}"/>
                </a:ext>
              </a:extLst>
            </p:cNvPr>
            <p:cNvSpPr/>
            <p:nvPr/>
          </p:nvSpPr>
          <p:spPr>
            <a:xfrm>
              <a:off x="614680" y="3078712"/>
              <a:ext cx="2065984" cy="700576"/>
            </a:xfrm>
            <a:prstGeom prst="rect">
              <a:avLst/>
            </a:prstGeom>
            <a:solidFill>
              <a:srgbClr val="91B4B6"/>
            </a:solidFill>
            <a:ln>
              <a:noFill/>
            </a:ln>
            <a:effectLst>
              <a:outerShdw blurRad="50800" dist="38100" dir="2700000" algn="tl" rotWithShape="0">
                <a:prstClr val="black">
                  <a:alpha val="40000"/>
                </a:prstClr>
              </a:outerShdw>
            </a:effectLst>
          </p:spPr>
          <p:txBody>
            <a:bodyPr wrap="square">
              <a:spAutoFit/>
            </a:bodyPr>
            <a:lstStyle/>
            <a:p>
              <a:pPr>
                <a:lnSpc>
                  <a:spcPct val="150000"/>
                </a:lnSpc>
              </a:pPr>
              <a:r>
                <a:rPr lang="en-AU" altLang="zh-CN" sz="1400" dirty="0">
                  <a:latin typeface="锐字工房云字库细圆GBK" panose="02010604000000000000" pitchFamily="2" charset="-122"/>
                  <a:ea typeface="锐字工房云字库细圆GBK" panose="02010604000000000000" pitchFamily="2" charset="-122"/>
                </a:rPr>
                <a:t>Financial Institutions (the World Bank)</a:t>
              </a:r>
              <a:endParaRPr lang="zh-CN" altLang="en-US" sz="1400" dirty="0">
                <a:latin typeface="锐字工房云字库细圆GBK" panose="02010604000000000000" pitchFamily="2" charset="-122"/>
                <a:ea typeface="锐字工房云字库细圆GBK" panose="02010604000000000000" pitchFamily="2" charset="-122"/>
              </a:endParaRPr>
            </a:p>
          </p:txBody>
        </p:sp>
        <p:cxnSp>
          <p:nvCxnSpPr>
            <p:cNvPr id="15" name="Straight Connector 14">
              <a:extLst>
                <a:ext uri="{FF2B5EF4-FFF2-40B4-BE49-F238E27FC236}">
                  <a16:creationId xmlns:a16="http://schemas.microsoft.com/office/drawing/2014/main" id="{4FFB50F7-2C32-6F7D-23C2-4AA949681392}"/>
                </a:ext>
              </a:extLst>
            </p:cNvPr>
            <p:cNvCxnSpPr>
              <a:cxnSpLocks/>
              <a:stCxn id="7" idx="3"/>
            </p:cNvCxnSpPr>
            <p:nvPr/>
          </p:nvCxnSpPr>
          <p:spPr>
            <a:xfrm>
              <a:off x="2680664" y="3429000"/>
              <a:ext cx="1285694" cy="0"/>
            </a:xfrm>
            <a:prstGeom prst="line">
              <a:avLst/>
            </a:prstGeom>
            <a:ln w="19050">
              <a:solidFill>
                <a:srgbClr val="91B4B6"/>
              </a:solidFill>
              <a:prstDash val="dash"/>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8FF87FD4-B808-B2F9-5FE5-AE9E7C66C894}"/>
              </a:ext>
            </a:extLst>
          </p:cNvPr>
          <p:cNvGrpSpPr/>
          <p:nvPr/>
        </p:nvGrpSpPr>
        <p:grpSpPr>
          <a:xfrm>
            <a:off x="614680" y="4643081"/>
            <a:ext cx="3351678" cy="377411"/>
            <a:chOff x="614680" y="3275781"/>
            <a:chExt cx="3351678" cy="377411"/>
          </a:xfrm>
        </p:grpSpPr>
        <p:sp>
          <p:nvSpPr>
            <p:cNvPr id="30" name="矩形 149">
              <a:extLst>
                <a:ext uri="{FF2B5EF4-FFF2-40B4-BE49-F238E27FC236}">
                  <a16:creationId xmlns:a16="http://schemas.microsoft.com/office/drawing/2014/main" id="{36D8FC81-8C83-16C3-1CFB-94986765DAA8}"/>
                </a:ext>
              </a:extLst>
            </p:cNvPr>
            <p:cNvSpPr/>
            <p:nvPr/>
          </p:nvSpPr>
          <p:spPr>
            <a:xfrm>
              <a:off x="614680" y="3275781"/>
              <a:ext cx="2065984" cy="377411"/>
            </a:xfrm>
            <a:prstGeom prst="rect">
              <a:avLst/>
            </a:prstGeom>
            <a:solidFill>
              <a:srgbClr val="91B4B6"/>
            </a:solidFill>
            <a:ln>
              <a:noFill/>
            </a:ln>
            <a:effectLst>
              <a:outerShdw blurRad="50800" dist="38100" dir="2700000" algn="tl" rotWithShape="0">
                <a:prstClr val="black">
                  <a:alpha val="40000"/>
                </a:prstClr>
              </a:outerShdw>
            </a:effectLst>
          </p:spPr>
          <p:txBody>
            <a:bodyPr wrap="square">
              <a:spAutoFit/>
            </a:bodyPr>
            <a:lstStyle/>
            <a:p>
              <a:pPr>
                <a:lnSpc>
                  <a:spcPct val="150000"/>
                </a:lnSpc>
              </a:pPr>
              <a:r>
                <a:rPr lang="en-AU" altLang="zh-CN" sz="1400" dirty="0">
                  <a:latin typeface="锐字工房云字库细圆GBK" panose="02010604000000000000" pitchFamily="2" charset="-122"/>
                  <a:ea typeface="锐字工房云字库细圆GBK" panose="02010604000000000000" pitchFamily="2" charset="-122"/>
                </a:rPr>
                <a:t>General Public</a:t>
              </a:r>
              <a:endParaRPr lang="zh-CN" altLang="en-US" sz="1400" dirty="0">
                <a:latin typeface="锐字工房云字库细圆GBK" panose="02010604000000000000" pitchFamily="2" charset="-122"/>
                <a:ea typeface="锐字工房云字库细圆GBK" panose="02010604000000000000" pitchFamily="2" charset="-122"/>
              </a:endParaRPr>
            </a:p>
          </p:txBody>
        </p:sp>
        <p:cxnSp>
          <p:nvCxnSpPr>
            <p:cNvPr id="31" name="Straight Connector 30">
              <a:extLst>
                <a:ext uri="{FF2B5EF4-FFF2-40B4-BE49-F238E27FC236}">
                  <a16:creationId xmlns:a16="http://schemas.microsoft.com/office/drawing/2014/main" id="{C63DF644-284C-3EDF-C379-F06BF90653B4}"/>
                </a:ext>
              </a:extLst>
            </p:cNvPr>
            <p:cNvCxnSpPr>
              <a:cxnSpLocks/>
              <a:stCxn id="30" idx="3"/>
            </p:cNvCxnSpPr>
            <p:nvPr/>
          </p:nvCxnSpPr>
          <p:spPr>
            <a:xfrm>
              <a:off x="2680664" y="3464487"/>
              <a:ext cx="1285694" cy="0"/>
            </a:xfrm>
            <a:prstGeom prst="line">
              <a:avLst/>
            </a:prstGeom>
            <a:ln w="19050">
              <a:solidFill>
                <a:srgbClr val="91B4B6"/>
              </a:solidFill>
              <a:prstDash val="dash"/>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0DF11168-BA22-B688-091D-6B9E0F394C54}"/>
              </a:ext>
            </a:extLst>
          </p:cNvPr>
          <p:cNvGrpSpPr/>
          <p:nvPr/>
        </p:nvGrpSpPr>
        <p:grpSpPr>
          <a:xfrm>
            <a:off x="614680" y="5272062"/>
            <a:ext cx="3351678" cy="700576"/>
            <a:chOff x="614680" y="3078712"/>
            <a:chExt cx="3351678" cy="700576"/>
          </a:xfrm>
        </p:grpSpPr>
        <p:sp>
          <p:nvSpPr>
            <p:cNvPr id="34" name="矩形 149">
              <a:extLst>
                <a:ext uri="{FF2B5EF4-FFF2-40B4-BE49-F238E27FC236}">
                  <a16:creationId xmlns:a16="http://schemas.microsoft.com/office/drawing/2014/main" id="{F7FA23BC-3E0D-719F-AC34-0EE682A063D6}"/>
                </a:ext>
              </a:extLst>
            </p:cNvPr>
            <p:cNvSpPr/>
            <p:nvPr/>
          </p:nvSpPr>
          <p:spPr>
            <a:xfrm>
              <a:off x="614680" y="3078712"/>
              <a:ext cx="2065984" cy="700576"/>
            </a:xfrm>
            <a:prstGeom prst="rect">
              <a:avLst/>
            </a:prstGeom>
            <a:solidFill>
              <a:srgbClr val="91B4B6"/>
            </a:solidFill>
            <a:ln>
              <a:noFill/>
            </a:ln>
            <a:effectLst>
              <a:outerShdw blurRad="50800" dist="38100" dir="2700000" algn="tl" rotWithShape="0">
                <a:prstClr val="black">
                  <a:alpha val="40000"/>
                </a:prstClr>
              </a:outerShdw>
            </a:effectLst>
          </p:spPr>
          <p:txBody>
            <a:bodyPr wrap="square">
              <a:spAutoFit/>
            </a:bodyPr>
            <a:lstStyle/>
            <a:p>
              <a:pPr>
                <a:lnSpc>
                  <a:spcPct val="150000"/>
                </a:lnSpc>
              </a:pPr>
              <a:r>
                <a:rPr lang="en-AU" altLang="zh-CN" sz="1400" dirty="0">
                  <a:latin typeface="锐字工房云字库细圆GBK" panose="02010604000000000000" pitchFamily="2" charset="-122"/>
                  <a:ea typeface="锐字工房云字库细圆GBK" panose="02010604000000000000" pitchFamily="2" charset="-122"/>
                </a:rPr>
                <a:t>Suppliers/Subcontractors</a:t>
              </a:r>
              <a:endParaRPr lang="zh-CN" altLang="en-US" sz="1400" dirty="0">
                <a:latin typeface="锐字工房云字库细圆GBK" panose="02010604000000000000" pitchFamily="2" charset="-122"/>
                <a:ea typeface="锐字工房云字库细圆GBK" panose="02010604000000000000" pitchFamily="2" charset="-122"/>
              </a:endParaRPr>
            </a:p>
          </p:txBody>
        </p:sp>
        <p:cxnSp>
          <p:nvCxnSpPr>
            <p:cNvPr id="35" name="Straight Connector 34">
              <a:extLst>
                <a:ext uri="{FF2B5EF4-FFF2-40B4-BE49-F238E27FC236}">
                  <a16:creationId xmlns:a16="http://schemas.microsoft.com/office/drawing/2014/main" id="{233740CF-02D5-0955-2169-29AA462AA4C9}"/>
                </a:ext>
              </a:extLst>
            </p:cNvPr>
            <p:cNvCxnSpPr>
              <a:cxnSpLocks/>
              <a:stCxn id="34" idx="3"/>
            </p:cNvCxnSpPr>
            <p:nvPr/>
          </p:nvCxnSpPr>
          <p:spPr>
            <a:xfrm>
              <a:off x="2680664" y="3429000"/>
              <a:ext cx="1285694" cy="0"/>
            </a:xfrm>
            <a:prstGeom prst="line">
              <a:avLst/>
            </a:prstGeom>
            <a:ln w="19050">
              <a:solidFill>
                <a:srgbClr val="91B4B6"/>
              </a:solidFill>
              <a:prstDash val="dash"/>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C24F1C4-4300-F229-9935-7488C11BD299}"/>
              </a:ext>
            </a:extLst>
          </p:cNvPr>
          <p:cNvGrpSpPr/>
          <p:nvPr/>
        </p:nvGrpSpPr>
        <p:grpSpPr>
          <a:xfrm>
            <a:off x="7754587" y="2128421"/>
            <a:ext cx="3984970" cy="377411"/>
            <a:chOff x="-1304306" y="2363270"/>
            <a:chExt cx="3984970" cy="377411"/>
          </a:xfrm>
        </p:grpSpPr>
        <p:sp>
          <p:nvSpPr>
            <p:cNvPr id="37" name="矩形 149">
              <a:extLst>
                <a:ext uri="{FF2B5EF4-FFF2-40B4-BE49-F238E27FC236}">
                  <a16:creationId xmlns:a16="http://schemas.microsoft.com/office/drawing/2014/main" id="{16A1BBFB-D305-23F1-2567-D0225778EEC1}"/>
                </a:ext>
              </a:extLst>
            </p:cNvPr>
            <p:cNvSpPr/>
            <p:nvPr/>
          </p:nvSpPr>
          <p:spPr>
            <a:xfrm>
              <a:off x="381191" y="2363270"/>
              <a:ext cx="2299473" cy="377411"/>
            </a:xfrm>
            <a:prstGeom prst="rect">
              <a:avLst/>
            </a:prstGeom>
            <a:solidFill>
              <a:srgbClr val="91B4B6"/>
            </a:solidFill>
            <a:ln>
              <a:noFill/>
            </a:ln>
            <a:effectLst>
              <a:outerShdw blurRad="50800" dist="38100" dir="2700000" algn="tl" rotWithShape="0">
                <a:prstClr val="black">
                  <a:alpha val="40000"/>
                </a:prstClr>
              </a:outerShdw>
            </a:effectLst>
          </p:spPr>
          <p:txBody>
            <a:bodyPr wrap="square">
              <a:spAutoFit/>
            </a:bodyPr>
            <a:lstStyle/>
            <a:p>
              <a:pPr>
                <a:lnSpc>
                  <a:spcPct val="150000"/>
                </a:lnSpc>
              </a:pPr>
              <a:r>
                <a:rPr lang="en-AU" altLang="zh-CN" sz="1400" dirty="0">
                  <a:latin typeface="锐字工房云字库细圆GBK" panose="02010604000000000000" pitchFamily="2" charset="-122"/>
                  <a:ea typeface="锐字工房云字库细圆GBK" panose="02010604000000000000" pitchFamily="2" charset="-122"/>
                </a:rPr>
                <a:t>Government Authorities</a:t>
              </a:r>
              <a:endParaRPr lang="zh-CN" altLang="en-US" sz="1400" dirty="0">
                <a:latin typeface="锐字工房云字库细圆GBK" panose="02010604000000000000" pitchFamily="2" charset="-122"/>
                <a:ea typeface="锐字工房云字库细圆GBK" panose="02010604000000000000" pitchFamily="2" charset="-122"/>
              </a:endParaRPr>
            </a:p>
          </p:txBody>
        </p:sp>
        <p:cxnSp>
          <p:nvCxnSpPr>
            <p:cNvPr id="38" name="Straight Connector 37">
              <a:extLst>
                <a:ext uri="{FF2B5EF4-FFF2-40B4-BE49-F238E27FC236}">
                  <a16:creationId xmlns:a16="http://schemas.microsoft.com/office/drawing/2014/main" id="{B78895BD-1529-56E0-9917-402B4E4CB64B}"/>
                </a:ext>
              </a:extLst>
            </p:cNvPr>
            <p:cNvCxnSpPr>
              <a:cxnSpLocks/>
              <a:endCxn id="37" idx="1"/>
            </p:cNvCxnSpPr>
            <p:nvPr/>
          </p:nvCxnSpPr>
          <p:spPr>
            <a:xfrm flipV="1">
              <a:off x="-1304306" y="2551976"/>
              <a:ext cx="1685497" cy="13231"/>
            </a:xfrm>
            <a:prstGeom prst="line">
              <a:avLst/>
            </a:prstGeom>
            <a:ln w="19050">
              <a:solidFill>
                <a:srgbClr val="91B4B6"/>
              </a:solidFill>
              <a:prstDash val="dash"/>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F092FD07-53BD-420A-3D66-3C1D859C8EA3}"/>
              </a:ext>
            </a:extLst>
          </p:cNvPr>
          <p:cNvGrpSpPr/>
          <p:nvPr/>
        </p:nvGrpSpPr>
        <p:grpSpPr>
          <a:xfrm>
            <a:off x="7754587" y="2681306"/>
            <a:ext cx="3984970" cy="377411"/>
            <a:chOff x="-1304306" y="2363270"/>
            <a:chExt cx="3984970" cy="377411"/>
          </a:xfrm>
        </p:grpSpPr>
        <p:sp>
          <p:nvSpPr>
            <p:cNvPr id="45" name="矩形 149">
              <a:extLst>
                <a:ext uri="{FF2B5EF4-FFF2-40B4-BE49-F238E27FC236}">
                  <a16:creationId xmlns:a16="http://schemas.microsoft.com/office/drawing/2014/main" id="{907D6A4B-22D3-5012-E830-BE877539CB9A}"/>
                </a:ext>
              </a:extLst>
            </p:cNvPr>
            <p:cNvSpPr/>
            <p:nvPr/>
          </p:nvSpPr>
          <p:spPr>
            <a:xfrm>
              <a:off x="381191" y="2363270"/>
              <a:ext cx="2299473" cy="377411"/>
            </a:xfrm>
            <a:prstGeom prst="rect">
              <a:avLst/>
            </a:prstGeom>
            <a:solidFill>
              <a:srgbClr val="91B4B6"/>
            </a:solidFill>
            <a:ln>
              <a:noFill/>
            </a:ln>
            <a:effectLst>
              <a:outerShdw blurRad="50800" dist="38100" dir="2700000" algn="tl" rotWithShape="0">
                <a:prstClr val="black">
                  <a:alpha val="40000"/>
                </a:prstClr>
              </a:outerShdw>
            </a:effectLst>
          </p:spPr>
          <p:txBody>
            <a:bodyPr wrap="square">
              <a:spAutoFit/>
            </a:bodyPr>
            <a:lstStyle/>
            <a:p>
              <a:pPr>
                <a:lnSpc>
                  <a:spcPct val="150000"/>
                </a:lnSpc>
              </a:pPr>
              <a:r>
                <a:rPr lang="en-AU" altLang="zh-CN" sz="1400" dirty="0">
                  <a:latin typeface="锐字工房云字库细圆GBK" panose="02010604000000000000" pitchFamily="2" charset="-122"/>
                  <a:ea typeface="锐字工房云字库细圆GBK" panose="02010604000000000000" pitchFamily="2" charset="-122"/>
                </a:rPr>
                <a:t>Project Sponsor</a:t>
              </a:r>
              <a:endParaRPr lang="zh-CN" altLang="en-US" sz="1400" dirty="0">
                <a:latin typeface="锐字工房云字库细圆GBK" panose="02010604000000000000" pitchFamily="2" charset="-122"/>
                <a:ea typeface="锐字工房云字库细圆GBK" panose="02010604000000000000" pitchFamily="2" charset="-122"/>
              </a:endParaRPr>
            </a:p>
          </p:txBody>
        </p:sp>
        <p:cxnSp>
          <p:nvCxnSpPr>
            <p:cNvPr id="46" name="Straight Connector 45">
              <a:extLst>
                <a:ext uri="{FF2B5EF4-FFF2-40B4-BE49-F238E27FC236}">
                  <a16:creationId xmlns:a16="http://schemas.microsoft.com/office/drawing/2014/main" id="{35724126-E128-29EB-21BB-FB13B0D7A793}"/>
                </a:ext>
              </a:extLst>
            </p:cNvPr>
            <p:cNvCxnSpPr>
              <a:cxnSpLocks/>
              <a:endCxn id="45" idx="1"/>
            </p:cNvCxnSpPr>
            <p:nvPr/>
          </p:nvCxnSpPr>
          <p:spPr>
            <a:xfrm flipV="1">
              <a:off x="-1304306" y="2551976"/>
              <a:ext cx="1685497" cy="13231"/>
            </a:xfrm>
            <a:prstGeom prst="line">
              <a:avLst/>
            </a:prstGeom>
            <a:ln w="19050">
              <a:solidFill>
                <a:srgbClr val="91B4B6"/>
              </a:solidFill>
              <a:prstDash val="dash"/>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81D333B1-F3DE-DA9D-5144-D97FA39E08E4}"/>
              </a:ext>
            </a:extLst>
          </p:cNvPr>
          <p:cNvGrpSpPr/>
          <p:nvPr/>
        </p:nvGrpSpPr>
        <p:grpSpPr>
          <a:xfrm>
            <a:off x="7754587" y="3318222"/>
            <a:ext cx="3984970" cy="377411"/>
            <a:chOff x="-1304306" y="2363270"/>
            <a:chExt cx="3984970" cy="377411"/>
          </a:xfrm>
        </p:grpSpPr>
        <p:sp>
          <p:nvSpPr>
            <p:cNvPr id="48" name="矩形 149">
              <a:extLst>
                <a:ext uri="{FF2B5EF4-FFF2-40B4-BE49-F238E27FC236}">
                  <a16:creationId xmlns:a16="http://schemas.microsoft.com/office/drawing/2014/main" id="{47AFA294-0E9B-9084-12DB-0A24DCA18E8A}"/>
                </a:ext>
              </a:extLst>
            </p:cNvPr>
            <p:cNvSpPr/>
            <p:nvPr/>
          </p:nvSpPr>
          <p:spPr>
            <a:xfrm>
              <a:off x="381191" y="2363270"/>
              <a:ext cx="2299473" cy="377411"/>
            </a:xfrm>
            <a:prstGeom prst="rect">
              <a:avLst/>
            </a:prstGeom>
            <a:solidFill>
              <a:srgbClr val="91B4B6"/>
            </a:solidFill>
            <a:ln>
              <a:noFill/>
            </a:ln>
            <a:effectLst>
              <a:outerShdw blurRad="50800" dist="38100" dir="2700000" algn="tl" rotWithShape="0">
                <a:prstClr val="black">
                  <a:alpha val="40000"/>
                </a:prstClr>
              </a:outerShdw>
            </a:effectLst>
          </p:spPr>
          <p:txBody>
            <a:bodyPr wrap="square">
              <a:spAutoFit/>
            </a:bodyPr>
            <a:lstStyle/>
            <a:p>
              <a:pPr>
                <a:lnSpc>
                  <a:spcPct val="150000"/>
                </a:lnSpc>
              </a:pPr>
              <a:r>
                <a:rPr lang="en-AU" altLang="zh-CN" sz="1400" dirty="0">
                  <a:latin typeface="锐字工房云字库细圆GBK" panose="02010604000000000000" pitchFamily="2" charset="-122"/>
                  <a:ea typeface="锐字工房云字库细圆GBK" panose="02010604000000000000" pitchFamily="2" charset="-122"/>
                </a:rPr>
                <a:t>Environmental NGOs</a:t>
              </a:r>
              <a:endParaRPr lang="zh-CN" altLang="en-US" sz="1400" dirty="0">
                <a:latin typeface="锐字工房云字库细圆GBK" panose="02010604000000000000" pitchFamily="2" charset="-122"/>
                <a:ea typeface="锐字工房云字库细圆GBK" panose="02010604000000000000" pitchFamily="2" charset="-122"/>
              </a:endParaRPr>
            </a:p>
          </p:txBody>
        </p:sp>
        <p:cxnSp>
          <p:nvCxnSpPr>
            <p:cNvPr id="49" name="Straight Connector 48">
              <a:extLst>
                <a:ext uri="{FF2B5EF4-FFF2-40B4-BE49-F238E27FC236}">
                  <a16:creationId xmlns:a16="http://schemas.microsoft.com/office/drawing/2014/main" id="{D5ECB9DB-8DEC-8EB6-AD06-0A003690ACCE}"/>
                </a:ext>
              </a:extLst>
            </p:cNvPr>
            <p:cNvCxnSpPr>
              <a:cxnSpLocks/>
              <a:endCxn id="48" idx="1"/>
            </p:cNvCxnSpPr>
            <p:nvPr/>
          </p:nvCxnSpPr>
          <p:spPr>
            <a:xfrm flipV="1">
              <a:off x="-1304306" y="2551976"/>
              <a:ext cx="1685497" cy="13231"/>
            </a:xfrm>
            <a:prstGeom prst="line">
              <a:avLst/>
            </a:prstGeom>
            <a:ln w="19050">
              <a:solidFill>
                <a:srgbClr val="91B4B6"/>
              </a:solidFill>
              <a:prstDash val="dash"/>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32DD6833-1FFA-B6B7-FA02-9EA3D72B0B62}"/>
              </a:ext>
            </a:extLst>
          </p:cNvPr>
          <p:cNvGrpSpPr/>
          <p:nvPr/>
        </p:nvGrpSpPr>
        <p:grpSpPr>
          <a:xfrm>
            <a:off x="7754587" y="4649740"/>
            <a:ext cx="3984970" cy="377411"/>
            <a:chOff x="-1304306" y="2363270"/>
            <a:chExt cx="3984970" cy="377411"/>
          </a:xfrm>
        </p:grpSpPr>
        <p:sp>
          <p:nvSpPr>
            <p:cNvPr id="55" name="矩形 149">
              <a:extLst>
                <a:ext uri="{FF2B5EF4-FFF2-40B4-BE49-F238E27FC236}">
                  <a16:creationId xmlns:a16="http://schemas.microsoft.com/office/drawing/2014/main" id="{83E0B68F-639F-0C3F-7809-08427FFDFC1A}"/>
                </a:ext>
              </a:extLst>
            </p:cNvPr>
            <p:cNvSpPr/>
            <p:nvPr/>
          </p:nvSpPr>
          <p:spPr>
            <a:xfrm>
              <a:off x="381191" y="2363270"/>
              <a:ext cx="2299473" cy="377411"/>
            </a:xfrm>
            <a:prstGeom prst="rect">
              <a:avLst/>
            </a:prstGeom>
            <a:solidFill>
              <a:srgbClr val="91B4B6"/>
            </a:solidFill>
            <a:ln>
              <a:noFill/>
            </a:ln>
            <a:effectLst>
              <a:outerShdw blurRad="50800" dist="38100" dir="2700000" algn="tl" rotWithShape="0">
                <a:prstClr val="black">
                  <a:alpha val="40000"/>
                </a:prstClr>
              </a:outerShdw>
            </a:effectLst>
          </p:spPr>
          <p:txBody>
            <a:bodyPr wrap="square">
              <a:spAutoFit/>
            </a:bodyPr>
            <a:lstStyle/>
            <a:p>
              <a:pPr>
                <a:lnSpc>
                  <a:spcPct val="150000"/>
                </a:lnSpc>
              </a:pPr>
              <a:r>
                <a:rPr lang="en-AU" altLang="zh-CN" sz="1400" dirty="0">
                  <a:latin typeface="锐字工房云字库细圆GBK" panose="02010604000000000000" pitchFamily="2" charset="-122"/>
                  <a:ea typeface="锐字工房云字库细圆GBK" panose="02010604000000000000" pitchFamily="2" charset="-122"/>
                </a:rPr>
                <a:t>Char People</a:t>
              </a:r>
              <a:endParaRPr lang="zh-CN" altLang="en-US" sz="1400" dirty="0">
                <a:latin typeface="锐字工房云字库细圆GBK" panose="02010604000000000000" pitchFamily="2" charset="-122"/>
                <a:ea typeface="锐字工房云字库细圆GBK" panose="02010604000000000000" pitchFamily="2" charset="-122"/>
              </a:endParaRPr>
            </a:p>
          </p:txBody>
        </p:sp>
        <p:cxnSp>
          <p:nvCxnSpPr>
            <p:cNvPr id="56" name="Straight Connector 55">
              <a:extLst>
                <a:ext uri="{FF2B5EF4-FFF2-40B4-BE49-F238E27FC236}">
                  <a16:creationId xmlns:a16="http://schemas.microsoft.com/office/drawing/2014/main" id="{CDD5B508-D626-2FF0-77B4-30A3DA7B071D}"/>
                </a:ext>
              </a:extLst>
            </p:cNvPr>
            <p:cNvCxnSpPr>
              <a:cxnSpLocks/>
              <a:endCxn id="55" idx="1"/>
            </p:cNvCxnSpPr>
            <p:nvPr/>
          </p:nvCxnSpPr>
          <p:spPr>
            <a:xfrm flipV="1">
              <a:off x="-1304306" y="2551976"/>
              <a:ext cx="1685497" cy="13231"/>
            </a:xfrm>
            <a:prstGeom prst="line">
              <a:avLst/>
            </a:prstGeom>
            <a:ln w="19050">
              <a:solidFill>
                <a:srgbClr val="91B4B6"/>
              </a:solidFill>
              <a:prstDash val="dash"/>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E72E878-C714-D114-1D1A-CDB6225131AD}"/>
              </a:ext>
            </a:extLst>
          </p:cNvPr>
          <p:cNvGrpSpPr/>
          <p:nvPr/>
        </p:nvGrpSpPr>
        <p:grpSpPr>
          <a:xfrm>
            <a:off x="7754587" y="5286656"/>
            <a:ext cx="3984970" cy="377411"/>
            <a:chOff x="-1304306" y="2363270"/>
            <a:chExt cx="3984970" cy="377411"/>
          </a:xfrm>
        </p:grpSpPr>
        <p:sp>
          <p:nvSpPr>
            <p:cNvPr id="58" name="矩形 149">
              <a:extLst>
                <a:ext uri="{FF2B5EF4-FFF2-40B4-BE49-F238E27FC236}">
                  <a16:creationId xmlns:a16="http://schemas.microsoft.com/office/drawing/2014/main" id="{17DCA8A6-F09F-A1B9-4C51-4DC11A607C72}"/>
                </a:ext>
              </a:extLst>
            </p:cNvPr>
            <p:cNvSpPr/>
            <p:nvPr/>
          </p:nvSpPr>
          <p:spPr>
            <a:xfrm>
              <a:off x="381191" y="2363270"/>
              <a:ext cx="2299473" cy="377411"/>
            </a:xfrm>
            <a:prstGeom prst="rect">
              <a:avLst/>
            </a:prstGeom>
            <a:solidFill>
              <a:srgbClr val="91B4B6"/>
            </a:solidFill>
            <a:ln>
              <a:noFill/>
            </a:ln>
            <a:effectLst>
              <a:outerShdw blurRad="50800" dist="38100" dir="2700000" algn="tl" rotWithShape="0">
                <a:prstClr val="black">
                  <a:alpha val="40000"/>
                </a:prstClr>
              </a:outerShdw>
            </a:effectLst>
          </p:spPr>
          <p:txBody>
            <a:bodyPr wrap="square">
              <a:spAutoFit/>
            </a:bodyPr>
            <a:lstStyle/>
            <a:p>
              <a:pPr>
                <a:lnSpc>
                  <a:spcPct val="150000"/>
                </a:lnSpc>
              </a:pPr>
              <a:r>
                <a:rPr lang="en-AU" altLang="zh-CN" sz="1400" dirty="0">
                  <a:latin typeface="锐字工房云字库细圆GBK" panose="02010604000000000000" pitchFamily="2" charset="-122"/>
                  <a:ea typeface="锐字工房云字库细圆GBK" panose="02010604000000000000" pitchFamily="2" charset="-122"/>
                </a:rPr>
                <a:t>Media</a:t>
              </a:r>
              <a:endParaRPr lang="zh-CN" altLang="en-US" sz="1400" dirty="0">
                <a:latin typeface="锐字工房云字库细圆GBK" panose="02010604000000000000" pitchFamily="2" charset="-122"/>
                <a:ea typeface="锐字工房云字库细圆GBK" panose="02010604000000000000" pitchFamily="2" charset="-122"/>
              </a:endParaRPr>
            </a:p>
          </p:txBody>
        </p:sp>
        <p:cxnSp>
          <p:nvCxnSpPr>
            <p:cNvPr id="59" name="Straight Connector 58">
              <a:extLst>
                <a:ext uri="{FF2B5EF4-FFF2-40B4-BE49-F238E27FC236}">
                  <a16:creationId xmlns:a16="http://schemas.microsoft.com/office/drawing/2014/main" id="{50B4D601-31D6-C132-D889-F8756E4F80AE}"/>
                </a:ext>
              </a:extLst>
            </p:cNvPr>
            <p:cNvCxnSpPr>
              <a:cxnSpLocks/>
              <a:endCxn id="58" idx="1"/>
            </p:cNvCxnSpPr>
            <p:nvPr/>
          </p:nvCxnSpPr>
          <p:spPr>
            <a:xfrm flipV="1">
              <a:off x="-1304306" y="2551976"/>
              <a:ext cx="1685497" cy="13231"/>
            </a:xfrm>
            <a:prstGeom prst="line">
              <a:avLst/>
            </a:prstGeom>
            <a:ln w="19050">
              <a:solidFill>
                <a:srgbClr val="91B4B6"/>
              </a:solidFill>
              <a:prstDash val="dash"/>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3B986640-4B9E-5E3C-9FC8-7C9CC2E2642A}"/>
              </a:ext>
            </a:extLst>
          </p:cNvPr>
          <p:cNvSpPr txBox="1"/>
          <p:nvPr/>
        </p:nvSpPr>
        <p:spPr>
          <a:xfrm>
            <a:off x="4070268" y="1093298"/>
            <a:ext cx="4408714" cy="723275"/>
          </a:xfrm>
          <a:prstGeom prst="rect">
            <a:avLst/>
          </a:prstGeom>
          <a:noFill/>
        </p:spPr>
        <p:txBody>
          <a:bodyPr wrap="square">
            <a:spAutoFit/>
          </a:bodyPr>
          <a:lstStyle/>
          <a:p>
            <a:pPr fontAlgn="t">
              <a:spcBef>
                <a:spcPct val="0"/>
              </a:spcBef>
              <a:spcAft>
                <a:spcPts val="600"/>
              </a:spcAft>
            </a:pPr>
            <a:r>
              <a:rPr lang="en-US" altLang="zh-CN" sz="1800" dirty="0">
                <a:solidFill>
                  <a:schemeClr val="bg1"/>
                </a:solidFill>
                <a:latin typeface="+mj-lt"/>
                <a:ea typeface="+mj-ea"/>
                <a:cs typeface="+mj-cs"/>
              </a:rPr>
              <a:t>Stakeholder Power and Interests Matrix</a:t>
            </a:r>
          </a:p>
          <a:p>
            <a:pPr fontAlgn="t">
              <a:spcBef>
                <a:spcPct val="0"/>
              </a:spcBef>
              <a:spcAft>
                <a:spcPts val="600"/>
              </a:spcAft>
            </a:pPr>
            <a:endParaRPr lang="en-US" altLang="zh-CN" sz="1800" dirty="0">
              <a:solidFill>
                <a:schemeClr val="bg1"/>
              </a:solidFill>
              <a:latin typeface="+mj-lt"/>
              <a:ea typeface="+mj-ea"/>
              <a:cs typeface="+mj-cs"/>
            </a:endParaRPr>
          </a:p>
        </p:txBody>
      </p:sp>
    </p:spTree>
    <p:extLst>
      <p:ext uri="{BB962C8B-B14F-4D97-AF65-F5344CB8AC3E}">
        <p14:creationId xmlns:p14="http://schemas.microsoft.com/office/powerpoint/2010/main" val="38743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FF71BB1C-0F2A-DE76-72CF-2FB2F28B309C}"/>
              </a:ext>
            </a:extLst>
          </p:cNvPr>
          <p:cNvSpPr/>
          <p:nvPr/>
        </p:nvSpPr>
        <p:spPr>
          <a:xfrm>
            <a:off x="0" y="4480560"/>
            <a:ext cx="12192000" cy="2377440"/>
          </a:xfrm>
          <a:prstGeom prst="rect">
            <a:avLst/>
          </a:prstGeom>
          <a:solidFill>
            <a:schemeClr val="bg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4">
            <a:extLst>
              <a:ext uri="{FF2B5EF4-FFF2-40B4-BE49-F238E27FC236}">
                <a16:creationId xmlns:a16="http://schemas.microsoft.com/office/drawing/2014/main" id="{D94B41F5-D4B2-E716-C63C-358D4C54D00B}"/>
              </a:ext>
            </a:extLst>
          </p:cNvPr>
          <p:cNvSpPr txBox="1"/>
          <p:nvPr/>
        </p:nvSpPr>
        <p:spPr>
          <a:xfrm>
            <a:off x="1960880" y="5142660"/>
            <a:ext cx="8270239" cy="570221"/>
          </a:xfrm>
          <a:prstGeom prst="rect">
            <a:avLst/>
          </a:prstGeom>
          <a:noFill/>
        </p:spPr>
        <p:txBody>
          <a:bodyPr wrap="square" rtlCol="0">
            <a:spAutoFit/>
          </a:bodyPr>
          <a:lstStyle/>
          <a:p>
            <a:pPr algn="ctr">
              <a:lnSpc>
                <a:spcPct val="150000"/>
              </a:lnSpc>
            </a:pPr>
            <a:r>
              <a:rPr lang="en-AU" altLang="zh-CN" sz="1100" spc="300" dirty="0">
                <a:latin typeface="锐字工房云字库细圆GBK" panose="02010604000000000000" pitchFamily="2" charset="-122"/>
                <a:ea typeface="锐字工房云字库细圆GBK" panose="02010604000000000000" pitchFamily="2" charset="-122"/>
              </a:rPr>
              <a:t>This section provides an overview of the Jamuna Bridge in Bangladesh as well as related management issues and recommendations mentioned in this report</a:t>
            </a:r>
          </a:p>
        </p:txBody>
      </p:sp>
      <p:grpSp>
        <p:nvGrpSpPr>
          <p:cNvPr id="4" name="组合 5">
            <a:extLst>
              <a:ext uri="{FF2B5EF4-FFF2-40B4-BE49-F238E27FC236}">
                <a16:creationId xmlns:a16="http://schemas.microsoft.com/office/drawing/2014/main" id="{5B52E92F-14F8-2652-17DA-FD226A0715CC}"/>
              </a:ext>
            </a:extLst>
          </p:cNvPr>
          <p:cNvGrpSpPr/>
          <p:nvPr/>
        </p:nvGrpSpPr>
        <p:grpSpPr>
          <a:xfrm>
            <a:off x="5479589" y="6107861"/>
            <a:ext cx="1232822" cy="223520"/>
            <a:chOff x="3198784" y="1942528"/>
            <a:chExt cx="1232822" cy="223520"/>
          </a:xfrm>
          <a:solidFill>
            <a:srgbClr val="93B5B7">
              <a:alpha val="50000"/>
            </a:srgbClr>
          </a:solidFill>
        </p:grpSpPr>
        <p:sp>
          <p:nvSpPr>
            <p:cNvPr id="7" name="菱形 6">
              <a:extLst>
                <a:ext uri="{FF2B5EF4-FFF2-40B4-BE49-F238E27FC236}">
                  <a16:creationId xmlns:a16="http://schemas.microsoft.com/office/drawing/2014/main" id="{7657D1C7-3DAD-1389-B011-4116D333E261}"/>
                </a:ext>
              </a:extLst>
            </p:cNvPr>
            <p:cNvSpPr/>
            <p:nvPr/>
          </p:nvSpPr>
          <p:spPr>
            <a:xfrm>
              <a:off x="3198784" y="1942528"/>
              <a:ext cx="223520" cy="223520"/>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a:extLst>
                <a:ext uri="{FF2B5EF4-FFF2-40B4-BE49-F238E27FC236}">
                  <a16:creationId xmlns:a16="http://schemas.microsoft.com/office/drawing/2014/main" id="{21213813-7853-91F2-A711-5565A81E36E0}"/>
                </a:ext>
              </a:extLst>
            </p:cNvPr>
            <p:cNvSpPr/>
            <p:nvPr/>
          </p:nvSpPr>
          <p:spPr>
            <a:xfrm>
              <a:off x="3703435" y="1942528"/>
              <a:ext cx="223520" cy="223520"/>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菱形 8">
              <a:extLst>
                <a:ext uri="{FF2B5EF4-FFF2-40B4-BE49-F238E27FC236}">
                  <a16:creationId xmlns:a16="http://schemas.microsoft.com/office/drawing/2014/main" id="{83514723-F322-0C9F-24FD-7B36B9FA0C18}"/>
                </a:ext>
              </a:extLst>
            </p:cNvPr>
            <p:cNvSpPr/>
            <p:nvPr/>
          </p:nvSpPr>
          <p:spPr>
            <a:xfrm>
              <a:off x="4208086" y="1942528"/>
              <a:ext cx="223520" cy="223520"/>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0" name="剪去对角的矩形 20">
            <a:extLst>
              <a:ext uri="{FF2B5EF4-FFF2-40B4-BE49-F238E27FC236}">
                <a16:creationId xmlns:a16="http://schemas.microsoft.com/office/drawing/2014/main" id="{7C27F280-71F3-342A-D938-15478E66CFF6}"/>
              </a:ext>
            </a:extLst>
          </p:cNvPr>
          <p:cNvSpPr/>
          <p:nvPr/>
        </p:nvSpPr>
        <p:spPr>
          <a:xfrm>
            <a:off x="574616" y="475508"/>
            <a:ext cx="11042768" cy="3158744"/>
          </a:xfrm>
          <a:prstGeom prst="snip2DiagRect">
            <a:avLst/>
          </a:prstGeom>
          <a:ln w="25400">
            <a:solidFill>
              <a:srgbClr val="AEA2A0">
                <a:alpha val="85000"/>
              </a:srgb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剪去对角的矩形 21">
            <a:extLst>
              <a:ext uri="{FF2B5EF4-FFF2-40B4-BE49-F238E27FC236}">
                <a16:creationId xmlns:a16="http://schemas.microsoft.com/office/drawing/2014/main" id="{89325C98-D440-524C-83CE-E38827A1BDE1}"/>
              </a:ext>
            </a:extLst>
          </p:cNvPr>
          <p:cNvSpPr/>
          <p:nvPr/>
        </p:nvSpPr>
        <p:spPr>
          <a:xfrm>
            <a:off x="574616" y="475510"/>
            <a:ext cx="11042768" cy="3158742"/>
          </a:xfrm>
          <a:prstGeom prst="snip2DiagRect">
            <a:avLst/>
          </a:prstGeom>
          <a:noFill/>
          <a:ln w="25400">
            <a:solidFill>
              <a:schemeClr val="tx1">
                <a:lumMod val="9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22">
            <a:extLst>
              <a:ext uri="{FF2B5EF4-FFF2-40B4-BE49-F238E27FC236}">
                <a16:creationId xmlns:a16="http://schemas.microsoft.com/office/drawing/2014/main" id="{3B2CC7E3-5F04-5566-C35B-60192078C462}"/>
              </a:ext>
            </a:extLst>
          </p:cNvPr>
          <p:cNvSpPr/>
          <p:nvPr/>
        </p:nvSpPr>
        <p:spPr>
          <a:xfrm rot="16200000">
            <a:off x="11100432" y="3117300"/>
            <a:ext cx="302289" cy="731615"/>
          </a:xfrm>
          <a:prstGeom prst="rtTriangle">
            <a:avLst/>
          </a:prstGeom>
          <a:solidFill>
            <a:schemeClr val="tx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23">
            <a:extLst>
              <a:ext uri="{FF2B5EF4-FFF2-40B4-BE49-F238E27FC236}">
                <a16:creationId xmlns:a16="http://schemas.microsoft.com/office/drawing/2014/main" id="{48B1481F-ADDE-6681-8D0A-1002ABAFADBD}"/>
              </a:ext>
            </a:extLst>
          </p:cNvPr>
          <p:cNvSpPr/>
          <p:nvPr/>
        </p:nvSpPr>
        <p:spPr>
          <a:xfrm rot="5400000">
            <a:off x="789277" y="260846"/>
            <a:ext cx="302289" cy="731615"/>
          </a:xfrm>
          <a:prstGeom prst="rtTriangle">
            <a:avLst/>
          </a:prstGeom>
          <a:solidFill>
            <a:schemeClr val="tx1">
              <a:lumMod val="9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4">
            <a:extLst>
              <a:ext uri="{FF2B5EF4-FFF2-40B4-BE49-F238E27FC236}">
                <a16:creationId xmlns:a16="http://schemas.microsoft.com/office/drawing/2014/main" id="{9323680F-286D-8796-9A8C-0006E0A79EC5}"/>
              </a:ext>
            </a:extLst>
          </p:cNvPr>
          <p:cNvSpPr txBox="1"/>
          <p:nvPr/>
        </p:nvSpPr>
        <p:spPr>
          <a:xfrm>
            <a:off x="4358640" y="891731"/>
            <a:ext cx="3474720" cy="523220"/>
          </a:xfrm>
          <a:prstGeom prst="rect">
            <a:avLst/>
          </a:prstGeom>
          <a:noFill/>
        </p:spPr>
        <p:txBody>
          <a:bodyPr wrap="square" rtlCol="0">
            <a:spAutoFit/>
          </a:bodyPr>
          <a:lstStyle/>
          <a:p>
            <a:pPr algn="ctr"/>
            <a:r>
              <a:rPr lang="en-US" altLang="zh-CN" sz="2800" dirty="0">
                <a:latin typeface="锐字工房云字库细圆GBK" panose="02010604000000000000" pitchFamily="2" charset="-122"/>
                <a:ea typeface="锐字工房云字库细圆GBK" panose="02010604000000000000" pitchFamily="2" charset="-122"/>
              </a:rPr>
              <a:t>SECTION A</a:t>
            </a:r>
            <a:endParaRPr lang="zh-CN" altLang="en-US" sz="2800" dirty="0">
              <a:latin typeface="锐字工房云字库细圆GBK" panose="02010604000000000000" pitchFamily="2" charset="-122"/>
              <a:ea typeface="锐字工房云字库细圆GBK" panose="02010604000000000000" pitchFamily="2" charset="-122"/>
            </a:endParaRPr>
          </a:p>
        </p:txBody>
      </p:sp>
      <p:sp>
        <p:nvSpPr>
          <p:cNvPr id="24" name="文本框 25">
            <a:extLst>
              <a:ext uri="{FF2B5EF4-FFF2-40B4-BE49-F238E27FC236}">
                <a16:creationId xmlns:a16="http://schemas.microsoft.com/office/drawing/2014/main" id="{45B43B8C-AFB3-A337-7959-3C64B618C035}"/>
              </a:ext>
            </a:extLst>
          </p:cNvPr>
          <p:cNvSpPr txBox="1"/>
          <p:nvPr/>
        </p:nvSpPr>
        <p:spPr>
          <a:xfrm>
            <a:off x="2581467" y="2034403"/>
            <a:ext cx="8304302" cy="923330"/>
          </a:xfrm>
          <a:prstGeom prst="rect">
            <a:avLst/>
          </a:prstGeom>
          <a:noFill/>
        </p:spPr>
        <p:txBody>
          <a:bodyPr wrap="square" rtlCol="0">
            <a:spAutoFit/>
          </a:bodyPr>
          <a:lstStyle/>
          <a:p>
            <a:pPr algn="ctr"/>
            <a:r>
              <a:rPr lang="en-US" altLang="zh-CN" sz="5400" kern="2500" dirty="0">
                <a:latin typeface="锐字工房云字库细圆GBK" panose="02010604000000000000" pitchFamily="2" charset="-122"/>
                <a:ea typeface="锐字工房云字库细圆GBK" panose="02010604000000000000" pitchFamily="2" charset="-122"/>
              </a:rPr>
              <a:t>PROJECT BACKGROUND</a:t>
            </a:r>
          </a:p>
        </p:txBody>
      </p:sp>
      <p:cxnSp>
        <p:nvCxnSpPr>
          <p:cNvPr id="26" name="直接连接符 26">
            <a:extLst>
              <a:ext uri="{FF2B5EF4-FFF2-40B4-BE49-F238E27FC236}">
                <a16:creationId xmlns:a16="http://schemas.microsoft.com/office/drawing/2014/main" id="{3E18ED84-2A57-052A-CAA2-E371ACBA80A6}"/>
              </a:ext>
            </a:extLst>
          </p:cNvPr>
          <p:cNvCxnSpPr/>
          <p:nvPr/>
        </p:nvCxnSpPr>
        <p:spPr>
          <a:xfrm>
            <a:off x="7386320" y="1150493"/>
            <a:ext cx="3037840" cy="18924"/>
          </a:xfrm>
          <a:prstGeom prst="line">
            <a:avLst/>
          </a:prstGeom>
          <a:ln>
            <a:solidFill>
              <a:srgbClr val="323A2E"/>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71EF9033-6E98-7D8A-9087-9FB71E9924D2}"/>
              </a:ext>
            </a:extLst>
          </p:cNvPr>
          <p:cNvCxnSpPr/>
          <p:nvPr/>
        </p:nvCxnSpPr>
        <p:spPr>
          <a:xfrm flipH="1">
            <a:off x="1778000" y="1153341"/>
            <a:ext cx="3037840" cy="0"/>
          </a:xfrm>
          <a:prstGeom prst="line">
            <a:avLst/>
          </a:prstGeom>
          <a:ln>
            <a:solidFill>
              <a:srgbClr val="323A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210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9">
            <a:extLst>
              <a:ext uri="{FF2B5EF4-FFF2-40B4-BE49-F238E27FC236}">
                <a16:creationId xmlns:a16="http://schemas.microsoft.com/office/drawing/2014/main" id="{5144A068-94B5-B5F7-7901-BBE8CDE094CA}"/>
              </a:ext>
            </a:extLst>
          </p:cNvPr>
          <p:cNvSpPr/>
          <p:nvPr/>
        </p:nvSpPr>
        <p:spPr>
          <a:xfrm>
            <a:off x="5130086" y="2562616"/>
            <a:ext cx="1931828" cy="1931828"/>
          </a:xfrm>
          <a:prstGeom prst="ellipse">
            <a:avLst/>
          </a:prstGeom>
          <a:solidFill>
            <a:srgbClr val="93B5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PARIS Framework</a:t>
            </a:r>
          </a:p>
        </p:txBody>
      </p:sp>
      <p:sp>
        <p:nvSpPr>
          <p:cNvPr id="21" name="矩形 5">
            <a:extLst>
              <a:ext uri="{FF2B5EF4-FFF2-40B4-BE49-F238E27FC236}">
                <a16:creationId xmlns:a16="http://schemas.microsoft.com/office/drawing/2014/main" id="{D417BBFB-40B7-3564-ED4F-896AD56BC770}"/>
              </a:ext>
            </a:extLst>
          </p:cNvPr>
          <p:cNvSpPr/>
          <p:nvPr/>
        </p:nvSpPr>
        <p:spPr>
          <a:xfrm>
            <a:off x="579120" y="121920"/>
            <a:ext cx="71120" cy="88392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4">
            <a:extLst>
              <a:ext uri="{FF2B5EF4-FFF2-40B4-BE49-F238E27FC236}">
                <a16:creationId xmlns:a16="http://schemas.microsoft.com/office/drawing/2014/main" id="{4BE097AA-FC45-F04D-A8A7-7494DBBF955B}"/>
              </a:ext>
            </a:extLst>
          </p:cNvPr>
          <p:cNvSpPr txBox="1"/>
          <p:nvPr/>
        </p:nvSpPr>
        <p:spPr>
          <a:xfrm>
            <a:off x="650240" y="121920"/>
            <a:ext cx="5358674"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latin typeface="锐字工房云字库细圆GBK" panose="02010604000000000000" pitchFamily="2" charset="-122"/>
                <a:ea typeface="锐字工房云字库细圆GBK" panose="02010604000000000000" pitchFamily="2" charset="-122"/>
              </a:rPr>
              <a:t>SECTION C</a:t>
            </a:r>
          </a:p>
          <a:p>
            <a:r>
              <a:rPr lang="en-US" altLang="zh-CN" sz="2800" dirty="0">
                <a:latin typeface="锐字工房云字库细圆GBK" panose="02010604000000000000" pitchFamily="2" charset="-122"/>
                <a:ea typeface="锐字工房云字库细圆GBK" panose="02010604000000000000" pitchFamily="2" charset="-122"/>
              </a:rPr>
              <a:t>SKATEHODER MANAGEMENT</a:t>
            </a:r>
            <a:endParaRPr lang="zh-CN" altLang="en-US" sz="2800" dirty="0">
              <a:latin typeface="锐字工房云字库细圆GBK" panose="02010604000000000000" pitchFamily="2" charset="-122"/>
              <a:ea typeface="锐字工房云字库细圆GBK" panose="02010604000000000000" pitchFamily="2" charset="-122"/>
            </a:endParaRPr>
          </a:p>
        </p:txBody>
      </p:sp>
      <p:sp>
        <p:nvSpPr>
          <p:cNvPr id="3" name="椭圆 7">
            <a:extLst>
              <a:ext uri="{FF2B5EF4-FFF2-40B4-BE49-F238E27FC236}">
                <a16:creationId xmlns:a16="http://schemas.microsoft.com/office/drawing/2014/main" id="{6C0BBF11-80F1-D341-709D-7B15A96385CC}"/>
              </a:ext>
            </a:extLst>
          </p:cNvPr>
          <p:cNvSpPr/>
          <p:nvPr/>
        </p:nvSpPr>
        <p:spPr>
          <a:xfrm>
            <a:off x="4393082" y="2891620"/>
            <a:ext cx="895845" cy="895845"/>
          </a:xfrm>
          <a:prstGeom prst="ellipse">
            <a:avLst/>
          </a:prstGeom>
          <a:solidFill>
            <a:srgbClr val="728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锐字工房云字库细圆GBK" panose="02010604000000000000" pitchFamily="2" charset="-122"/>
                <a:ea typeface="锐字工房云字库细圆GBK" panose="02010604000000000000" pitchFamily="2" charset="-122"/>
              </a:rPr>
              <a:t>S</a:t>
            </a:r>
            <a:endParaRPr lang="zh-CN" altLang="en-US" dirty="0">
              <a:latin typeface="锐字工房云字库细圆GBK" panose="02010604000000000000" pitchFamily="2" charset="-122"/>
              <a:ea typeface="锐字工房云字库细圆GBK" panose="02010604000000000000" pitchFamily="2" charset="-122"/>
            </a:endParaRPr>
          </a:p>
        </p:txBody>
      </p:sp>
      <p:sp>
        <p:nvSpPr>
          <p:cNvPr id="4" name="椭圆 8">
            <a:extLst>
              <a:ext uri="{FF2B5EF4-FFF2-40B4-BE49-F238E27FC236}">
                <a16:creationId xmlns:a16="http://schemas.microsoft.com/office/drawing/2014/main" id="{84711582-47A6-6B01-2837-EE174A200AB8}"/>
              </a:ext>
            </a:extLst>
          </p:cNvPr>
          <p:cNvSpPr/>
          <p:nvPr/>
        </p:nvSpPr>
        <p:spPr>
          <a:xfrm>
            <a:off x="6903074" y="2891619"/>
            <a:ext cx="895845" cy="895845"/>
          </a:xfrm>
          <a:prstGeom prst="ellipse">
            <a:avLst/>
          </a:prstGeom>
          <a:solidFill>
            <a:srgbClr val="728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锐字工房云字库细圆GBK" panose="02010604000000000000" pitchFamily="2" charset="-122"/>
                <a:ea typeface="锐字工房云字库细圆GBK" panose="02010604000000000000" pitchFamily="2" charset="-122"/>
              </a:rPr>
              <a:t>A</a:t>
            </a:r>
            <a:endParaRPr lang="zh-CN" altLang="en-US" dirty="0">
              <a:latin typeface="锐字工房云字库细圆GBK" panose="02010604000000000000" pitchFamily="2" charset="-122"/>
              <a:ea typeface="锐字工房云字库细圆GBK" panose="02010604000000000000" pitchFamily="2" charset="-122"/>
            </a:endParaRPr>
          </a:p>
        </p:txBody>
      </p:sp>
      <p:sp>
        <p:nvSpPr>
          <p:cNvPr id="5" name="椭圆 9">
            <a:extLst>
              <a:ext uri="{FF2B5EF4-FFF2-40B4-BE49-F238E27FC236}">
                <a16:creationId xmlns:a16="http://schemas.microsoft.com/office/drawing/2014/main" id="{E8A35B04-0BCF-E12B-2EBF-FD57C14D7C6F}"/>
              </a:ext>
            </a:extLst>
          </p:cNvPr>
          <p:cNvSpPr/>
          <p:nvPr/>
        </p:nvSpPr>
        <p:spPr>
          <a:xfrm>
            <a:off x="4832076" y="4113482"/>
            <a:ext cx="895845" cy="895845"/>
          </a:xfrm>
          <a:prstGeom prst="ellipse">
            <a:avLst/>
          </a:prstGeom>
          <a:solidFill>
            <a:srgbClr val="728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锐字工房云字库细圆GBK" panose="02010604000000000000" pitchFamily="2" charset="-122"/>
                <a:ea typeface="锐字工房云字库细圆GBK" panose="02010604000000000000" pitchFamily="2" charset="-122"/>
              </a:rPr>
              <a:t>I</a:t>
            </a:r>
            <a:endParaRPr lang="zh-CN" altLang="en-US" dirty="0">
              <a:latin typeface="锐字工房云字库细圆GBK" panose="02010604000000000000" pitchFamily="2" charset="-122"/>
              <a:ea typeface="锐字工房云字库细圆GBK" panose="02010604000000000000" pitchFamily="2" charset="-122"/>
            </a:endParaRPr>
          </a:p>
        </p:txBody>
      </p:sp>
      <p:sp>
        <p:nvSpPr>
          <p:cNvPr id="6" name="椭圆 10">
            <a:extLst>
              <a:ext uri="{FF2B5EF4-FFF2-40B4-BE49-F238E27FC236}">
                <a16:creationId xmlns:a16="http://schemas.microsoft.com/office/drawing/2014/main" id="{67DEC045-D8D5-EBB1-C002-68A0768F78C7}"/>
              </a:ext>
            </a:extLst>
          </p:cNvPr>
          <p:cNvSpPr/>
          <p:nvPr/>
        </p:nvSpPr>
        <p:spPr>
          <a:xfrm>
            <a:off x="5652861" y="1845193"/>
            <a:ext cx="895845" cy="895845"/>
          </a:xfrm>
          <a:prstGeom prst="ellipse">
            <a:avLst/>
          </a:prstGeom>
          <a:solidFill>
            <a:srgbClr val="728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P</a:t>
            </a:r>
            <a:endParaRPr lang="zh-CN" altLang="en-US" dirty="0">
              <a:latin typeface="锐字工房云字库细圆GBK" panose="02010604000000000000" pitchFamily="2" charset="-122"/>
              <a:ea typeface="锐字工房云字库细圆GBK" panose="02010604000000000000" pitchFamily="2" charset="-122"/>
            </a:endParaRPr>
          </a:p>
        </p:txBody>
      </p:sp>
      <p:sp>
        <p:nvSpPr>
          <p:cNvPr id="11" name="矩形 15">
            <a:extLst>
              <a:ext uri="{FF2B5EF4-FFF2-40B4-BE49-F238E27FC236}">
                <a16:creationId xmlns:a16="http://schemas.microsoft.com/office/drawing/2014/main" id="{517CAEEF-72D3-F4E9-4593-28C64BEE3322}"/>
              </a:ext>
            </a:extLst>
          </p:cNvPr>
          <p:cNvSpPr/>
          <p:nvPr/>
        </p:nvSpPr>
        <p:spPr>
          <a:xfrm>
            <a:off x="8110939" y="2562616"/>
            <a:ext cx="3716884" cy="2031325"/>
          </a:xfrm>
          <a:prstGeom prst="rect">
            <a:avLst/>
          </a:prstGeom>
        </p:spPr>
        <p:txBody>
          <a:bodyPr wrap="square">
            <a:spAutoFit/>
          </a:bodyPr>
          <a:lstStyle/>
          <a:p>
            <a:r>
              <a:rPr lang="en-AU" b="1" dirty="0"/>
              <a:t>Approve: </a:t>
            </a:r>
            <a:r>
              <a:rPr lang="en-AU" dirty="0"/>
              <a:t>The Project sponsor or executives should be responsible for approving key aspects such as budget approvals and critical milestones, ensuring that the Project aligns with organisational goals.</a:t>
            </a:r>
          </a:p>
        </p:txBody>
      </p:sp>
      <p:sp>
        <p:nvSpPr>
          <p:cNvPr id="12" name="矩形 16">
            <a:extLst>
              <a:ext uri="{FF2B5EF4-FFF2-40B4-BE49-F238E27FC236}">
                <a16:creationId xmlns:a16="http://schemas.microsoft.com/office/drawing/2014/main" id="{E923994E-E360-CBCD-40DE-3282035DB518}"/>
              </a:ext>
            </a:extLst>
          </p:cNvPr>
          <p:cNvSpPr/>
          <p:nvPr/>
        </p:nvSpPr>
        <p:spPr>
          <a:xfrm>
            <a:off x="579408" y="1375498"/>
            <a:ext cx="3813674" cy="2862322"/>
          </a:xfrm>
          <a:prstGeom prst="rect">
            <a:avLst/>
          </a:prstGeom>
        </p:spPr>
        <p:txBody>
          <a:bodyPr wrap="square">
            <a:spAutoFit/>
          </a:bodyPr>
          <a:lstStyle/>
          <a:p>
            <a:r>
              <a:rPr lang="en-AU" b="1" dirty="0"/>
              <a:t>Signoff: </a:t>
            </a:r>
            <a:r>
              <a:rPr lang="en-AU" dirty="0"/>
              <a:t>The roles of stakeholders who will provide final acceptance and sign-off on the Project's key deliverables should be clearly defined. This ensures that the results of each major phase are formally acknowledged, with a client representative signing off on the final acceptance document upon Project completion.</a:t>
            </a:r>
          </a:p>
        </p:txBody>
      </p:sp>
      <p:sp>
        <p:nvSpPr>
          <p:cNvPr id="13" name="矩形 17">
            <a:extLst>
              <a:ext uri="{FF2B5EF4-FFF2-40B4-BE49-F238E27FC236}">
                <a16:creationId xmlns:a16="http://schemas.microsoft.com/office/drawing/2014/main" id="{47E84FD7-08C7-F1C2-A86E-5E29D904241D}"/>
              </a:ext>
            </a:extLst>
          </p:cNvPr>
          <p:cNvSpPr/>
          <p:nvPr/>
        </p:nvSpPr>
        <p:spPr>
          <a:xfrm>
            <a:off x="1280458" y="4688175"/>
            <a:ext cx="3560546" cy="1754326"/>
          </a:xfrm>
          <a:prstGeom prst="rect">
            <a:avLst/>
          </a:prstGeom>
        </p:spPr>
        <p:txBody>
          <a:bodyPr wrap="square">
            <a:spAutoFit/>
          </a:bodyPr>
          <a:lstStyle/>
          <a:p>
            <a:r>
              <a:rPr lang="en-AU" b="1" dirty="0"/>
              <a:t>Inform: </a:t>
            </a:r>
            <a:r>
              <a:rPr lang="en-AU" dirty="0"/>
              <a:t>The Project clients and external stakeholders should receive regular progress reports to keep them informed of the Project's status and any changes that may impact them.</a:t>
            </a:r>
          </a:p>
        </p:txBody>
      </p:sp>
      <p:sp>
        <p:nvSpPr>
          <p:cNvPr id="14" name="矩形 18">
            <a:extLst>
              <a:ext uri="{FF2B5EF4-FFF2-40B4-BE49-F238E27FC236}">
                <a16:creationId xmlns:a16="http://schemas.microsoft.com/office/drawing/2014/main" id="{2DA5B7FA-FDE8-9655-E86A-6904319549C4}"/>
              </a:ext>
            </a:extLst>
          </p:cNvPr>
          <p:cNvSpPr/>
          <p:nvPr/>
        </p:nvSpPr>
        <p:spPr>
          <a:xfrm>
            <a:off x="6681273" y="991054"/>
            <a:ext cx="4860487" cy="1477328"/>
          </a:xfrm>
          <a:prstGeom prst="rect">
            <a:avLst/>
          </a:prstGeom>
        </p:spPr>
        <p:txBody>
          <a:bodyPr wrap="square">
            <a:spAutoFit/>
          </a:bodyPr>
          <a:lstStyle/>
          <a:p>
            <a:r>
              <a:rPr lang="en-AU" b="1" dirty="0"/>
              <a:t>Participate</a:t>
            </a:r>
            <a:r>
              <a:rPr lang="en-AU" dirty="0"/>
              <a:t>: During the project planning phase, the project manager and team members should be designated as participants responsible for developing the project plan.</a:t>
            </a:r>
          </a:p>
        </p:txBody>
      </p:sp>
      <p:sp>
        <p:nvSpPr>
          <p:cNvPr id="16" name="椭圆 9">
            <a:extLst>
              <a:ext uri="{FF2B5EF4-FFF2-40B4-BE49-F238E27FC236}">
                <a16:creationId xmlns:a16="http://schemas.microsoft.com/office/drawing/2014/main" id="{41246AA0-FB04-59A6-552A-AD0FD732690A}"/>
              </a:ext>
            </a:extLst>
          </p:cNvPr>
          <p:cNvSpPr/>
          <p:nvPr/>
        </p:nvSpPr>
        <p:spPr>
          <a:xfrm>
            <a:off x="6463474" y="4116467"/>
            <a:ext cx="895845" cy="895845"/>
          </a:xfrm>
          <a:prstGeom prst="ellipse">
            <a:avLst/>
          </a:prstGeom>
          <a:solidFill>
            <a:srgbClr val="728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锐字工房云字库细圆GBK" panose="02010604000000000000" pitchFamily="2" charset="-122"/>
                <a:ea typeface="锐字工房云字库细圆GBK" panose="02010604000000000000" pitchFamily="2" charset="-122"/>
              </a:rPr>
              <a:t>R</a:t>
            </a:r>
            <a:endParaRPr lang="zh-CN" altLang="en-US" dirty="0">
              <a:latin typeface="锐字工房云字库细圆GBK" panose="02010604000000000000" pitchFamily="2" charset="-122"/>
              <a:ea typeface="锐字工房云字库细圆GBK" panose="02010604000000000000" pitchFamily="2" charset="-122"/>
            </a:endParaRPr>
          </a:p>
        </p:txBody>
      </p:sp>
      <p:sp>
        <p:nvSpPr>
          <p:cNvPr id="18" name="矩形 15">
            <a:extLst>
              <a:ext uri="{FF2B5EF4-FFF2-40B4-BE49-F238E27FC236}">
                <a16:creationId xmlns:a16="http://schemas.microsoft.com/office/drawing/2014/main" id="{DFF1C0CB-0CDA-9C1F-F257-37DF5ED2FADB}"/>
              </a:ext>
            </a:extLst>
          </p:cNvPr>
          <p:cNvSpPr/>
          <p:nvPr/>
        </p:nvSpPr>
        <p:spPr>
          <a:xfrm>
            <a:off x="7453201" y="4688175"/>
            <a:ext cx="4374622" cy="2031325"/>
          </a:xfrm>
          <a:prstGeom prst="rect">
            <a:avLst/>
          </a:prstGeom>
        </p:spPr>
        <p:txBody>
          <a:bodyPr wrap="square">
            <a:spAutoFit/>
          </a:bodyPr>
          <a:lstStyle/>
          <a:p>
            <a:r>
              <a:rPr lang="en-AU" b="1" dirty="0"/>
              <a:t>Responsible: </a:t>
            </a:r>
            <a:r>
              <a:rPr lang="en-AU" dirty="0"/>
              <a:t>The Project manager should be responsible for communicating with the Char people, ensuring that their resettlement is carried out according to the plan, and</a:t>
            </a:r>
          </a:p>
          <a:p>
            <a:r>
              <a:rPr lang="en-AU" dirty="0"/>
              <a:t>addressing any concerns that may arise during the process.</a:t>
            </a:r>
          </a:p>
        </p:txBody>
      </p:sp>
    </p:spTree>
    <p:extLst>
      <p:ext uri="{BB962C8B-B14F-4D97-AF65-F5344CB8AC3E}">
        <p14:creationId xmlns:p14="http://schemas.microsoft.com/office/powerpoint/2010/main" val="2042500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5">
            <a:extLst>
              <a:ext uri="{FF2B5EF4-FFF2-40B4-BE49-F238E27FC236}">
                <a16:creationId xmlns:a16="http://schemas.microsoft.com/office/drawing/2014/main" id="{D417BBFB-40B7-3564-ED4F-896AD56BC770}"/>
              </a:ext>
            </a:extLst>
          </p:cNvPr>
          <p:cNvSpPr/>
          <p:nvPr/>
        </p:nvSpPr>
        <p:spPr>
          <a:xfrm>
            <a:off x="579120" y="121920"/>
            <a:ext cx="71120" cy="88392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4">
            <a:extLst>
              <a:ext uri="{FF2B5EF4-FFF2-40B4-BE49-F238E27FC236}">
                <a16:creationId xmlns:a16="http://schemas.microsoft.com/office/drawing/2014/main" id="{4BE097AA-FC45-F04D-A8A7-7494DBBF955B}"/>
              </a:ext>
            </a:extLst>
          </p:cNvPr>
          <p:cNvSpPr txBox="1"/>
          <p:nvPr/>
        </p:nvSpPr>
        <p:spPr>
          <a:xfrm>
            <a:off x="650240" y="121920"/>
            <a:ext cx="5358674"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latin typeface="锐字工房云字库细圆GBK" panose="02010604000000000000" pitchFamily="2" charset="-122"/>
                <a:ea typeface="锐字工房云字库细圆GBK" panose="02010604000000000000" pitchFamily="2" charset="-122"/>
              </a:rPr>
              <a:t>SECTION C</a:t>
            </a:r>
          </a:p>
          <a:p>
            <a:r>
              <a:rPr lang="en-US" altLang="zh-CN" sz="2800" dirty="0">
                <a:latin typeface="锐字工房云字库细圆GBK" panose="02010604000000000000" pitchFamily="2" charset="-122"/>
                <a:ea typeface="锐字工房云字库细圆GBK" panose="02010604000000000000" pitchFamily="2" charset="-122"/>
              </a:rPr>
              <a:t>SKATEHODER MANAGEMENT</a:t>
            </a:r>
            <a:endParaRPr lang="zh-CN" altLang="en-US" sz="2800" dirty="0">
              <a:latin typeface="锐字工房云字库细圆GBK" panose="02010604000000000000" pitchFamily="2" charset="-122"/>
              <a:ea typeface="锐字工房云字库细圆GBK" panose="02010604000000000000" pitchFamily="2" charset="-122"/>
            </a:endParaRPr>
          </a:p>
        </p:txBody>
      </p:sp>
      <p:grpSp>
        <p:nvGrpSpPr>
          <p:cNvPr id="7" name="组合 4">
            <a:extLst>
              <a:ext uri="{FF2B5EF4-FFF2-40B4-BE49-F238E27FC236}">
                <a16:creationId xmlns:a16="http://schemas.microsoft.com/office/drawing/2014/main" id="{F0D38EDD-0244-61AF-67F0-DAA0FA4CFF05}"/>
              </a:ext>
            </a:extLst>
          </p:cNvPr>
          <p:cNvGrpSpPr/>
          <p:nvPr/>
        </p:nvGrpSpPr>
        <p:grpSpPr>
          <a:xfrm>
            <a:off x="4304425" y="2082021"/>
            <a:ext cx="3574392" cy="3151161"/>
            <a:chOff x="4445099" y="1983544"/>
            <a:chExt cx="2856324" cy="2518117"/>
          </a:xfrm>
        </p:grpSpPr>
        <p:sp>
          <p:nvSpPr>
            <p:cNvPr id="8" name="椭圆 7">
              <a:extLst>
                <a:ext uri="{FF2B5EF4-FFF2-40B4-BE49-F238E27FC236}">
                  <a16:creationId xmlns:a16="http://schemas.microsoft.com/office/drawing/2014/main" id="{7EA9D584-607D-28E1-85D8-17C667CE0FF7}"/>
                </a:ext>
              </a:extLst>
            </p:cNvPr>
            <p:cNvSpPr/>
            <p:nvPr/>
          </p:nvSpPr>
          <p:spPr>
            <a:xfrm>
              <a:off x="5570806" y="2940148"/>
              <a:ext cx="604910" cy="604910"/>
            </a:xfrm>
            <a:prstGeom prst="ellipse">
              <a:avLst/>
            </a:prstGeom>
            <a:solidFill>
              <a:srgbClr val="D0E0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工房云字库细圆GBK" panose="02010604000000000000" pitchFamily="2" charset="-122"/>
                <a:ea typeface="锐字工房云字库细圆GBK" panose="02010604000000000000" pitchFamily="2" charset="-122"/>
              </a:endParaRPr>
            </a:p>
          </p:txBody>
        </p:sp>
        <p:sp>
          <p:nvSpPr>
            <p:cNvPr id="9" name="椭圆 8">
              <a:extLst>
                <a:ext uri="{FF2B5EF4-FFF2-40B4-BE49-F238E27FC236}">
                  <a16:creationId xmlns:a16="http://schemas.microsoft.com/office/drawing/2014/main" id="{21CD84C6-BE83-3539-8E4F-99032C90A30E}"/>
                </a:ext>
              </a:extLst>
            </p:cNvPr>
            <p:cNvSpPr/>
            <p:nvPr/>
          </p:nvSpPr>
          <p:spPr>
            <a:xfrm>
              <a:off x="5479365" y="1983544"/>
              <a:ext cx="787791" cy="2518117"/>
            </a:xfrm>
            <a:prstGeom prst="ellipse">
              <a:avLst/>
            </a:prstGeom>
            <a:noFill/>
            <a:ln>
              <a:solidFill>
                <a:srgbClr val="7284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工房云字库细圆GBK" panose="02010604000000000000" pitchFamily="2" charset="-122"/>
                <a:ea typeface="锐字工房云字库细圆GBK" panose="02010604000000000000" pitchFamily="2" charset="-122"/>
              </a:endParaRPr>
            </a:p>
          </p:txBody>
        </p:sp>
        <p:sp>
          <p:nvSpPr>
            <p:cNvPr id="10" name="椭圆 9">
              <a:extLst>
                <a:ext uri="{FF2B5EF4-FFF2-40B4-BE49-F238E27FC236}">
                  <a16:creationId xmlns:a16="http://schemas.microsoft.com/office/drawing/2014/main" id="{79FEE422-2E8D-C34E-FDB5-21598340917F}"/>
                </a:ext>
              </a:extLst>
            </p:cNvPr>
            <p:cNvSpPr/>
            <p:nvPr/>
          </p:nvSpPr>
          <p:spPr>
            <a:xfrm rot="-3300000">
              <a:off x="5479365" y="1887499"/>
              <a:ext cx="787791" cy="2710202"/>
            </a:xfrm>
            <a:prstGeom prst="ellipse">
              <a:avLst/>
            </a:prstGeom>
            <a:noFill/>
            <a:ln>
              <a:solidFill>
                <a:srgbClr val="7284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工房云字库细圆GBK" panose="02010604000000000000" pitchFamily="2" charset="-122"/>
                <a:ea typeface="锐字工房云字库细圆GBK" panose="02010604000000000000" pitchFamily="2" charset="-122"/>
              </a:endParaRPr>
            </a:p>
          </p:txBody>
        </p:sp>
        <p:sp>
          <p:nvSpPr>
            <p:cNvPr id="17" name="椭圆 10">
              <a:extLst>
                <a:ext uri="{FF2B5EF4-FFF2-40B4-BE49-F238E27FC236}">
                  <a16:creationId xmlns:a16="http://schemas.microsoft.com/office/drawing/2014/main" id="{7781FE10-4A13-CC03-00C8-CADF9EA6031C}"/>
                </a:ext>
              </a:extLst>
            </p:cNvPr>
            <p:cNvSpPr/>
            <p:nvPr/>
          </p:nvSpPr>
          <p:spPr>
            <a:xfrm rot="4380000">
              <a:off x="5479365" y="1814440"/>
              <a:ext cx="787791" cy="2856324"/>
            </a:xfrm>
            <a:prstGeom prst="ellipse">
              <a:avLst/>
            </a:prstGeom>
            <a:noFill/>
            <a:ln>
              <a:solidFill>
                <a:srgbClr val="7284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工房云字库细圆GBK" panose="02010604000000000000" pitchFamily="2" charset="-122"/>
                <a:ea typeface="锐字工房云字库细圆GBK" panose="02010604000000000000" pitchFamily="2" charset="-122"/>
              </a:endParaRPr>
            </a:p>
          </p:txBody>
        </p:sp>
        <p:sp>
          <p:nvSpPr>
            <p:cNvPr id="19" name="椭圆 11">
              <a:extLst>
                <a:ext uri="{FF2B5EF4-FFF2-40B4-BE49-F238E27FC236}">
                  <a16:creationId xmlns:a16="http://schemas.microsoft.com/office/drawing/2014/main" id="{C319F546-26D0-892D-3532-798C0D263E7C}"/>
                </a:ext>
              </a:extLst>
            </p:cNvPr>
            <p:cNvSpPr/>
            <p:nvPr/>
          </p:nvSpPr>
          <p:spPr>
            <a:xfrm>
              <a:off x="5840136" y="2725608"/>
              <a:ext cx="196363" cy="196363"/>
            </a:xfrm>
            <a:prstGeom prst="ellipse">
              <a:avLst/>
            </a:prstGeom>
            <a:solidFill>
              <a:srgbClr val="93B5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工房云字库细圆GBK" panose="02010604000000000000" pitchFamily="2" charset="-122"/>
                <a:ea typeface="锐字工房云字库细圆GBK" panose="02010604000000000000" pitchFamily="2" charset="-122"/>
              </a:endParaRPr>
            </a:p>
          </p:txBody>
        </p:sp>
        <p:sp>
          <p:nvSpPr>
            <p:cNvPr id="20" name="椭圆 12">
              <a:extLst>
                <a:ext uri="{FF2B5EF4-FFF2-40B4-BE49-F238E27FC236}">
                  <a16:creationId xmlns:a16="http://schemas.microsoft.com/office/drawing/2014/main" id="{9A7AC38C-81AB-B7C5-D8F3-CBBD31525AC4}"/>
                </a:ext>
              </a:extLst>
            </p:cNvPr>
            <p:cNvSpPr/>
            <p:nvPr/>
          </p:nvSpPr>
          <p:spPr>
            <a:xfrm>
              <a:off x="6045091" y="4044454"/>
              <a:ext cx="196363" cy="196363"/>
            </a:xfrm>
            <a:prstGeom prst="ellipse">
              <a:avLst/>
            </a:prstGeom>
            <a:solidFill>
              <a:srgbClr val="93B5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工房云字库细圆GBK" panose="02010604000000000000" pitchFamily="2" charset="-122"/>
                <a:ea typeface="锐字工房云字库细圆GBK" panose="02010604000000000000" pitchFamily="2" charset="-122"/>
              </a:endParaRPr>
            </a:p>
          </p:txBody>
        </p:sp>
        <p:sp>
          <p:nvSpPr>
            <p:cNvPr id="22" name="椭圆 13">
              <a:extLst>
                <a:ext uri="{FF2B5EF4-FFF2-40B4-BE49-F238E27FC236}">
                  <a16:creationId xmlns:a16="http://schemas.microsoft.com/office/drawing/2014/main" id="{EC09CBBD-D812-F494-8659-B98EDDB455F6}"/>
                </a:ext>
              </a:extLst>
            </p:cNvPr>
            <p:cNvSpPr/>
            <p:nvPr/>
          </p:nvSpPr>
          <p:spPr>
            <a:xfrm>
              <a:off x="4811968" y="3133711"/>
              <a:ext cx="196363" cy="196363"/>
            </a:xfrm>
            <a:prstGeom prst="ellipse">
              <a:avLst/>
            </a:prstGeom>
            <a:solidFill>
              <a:srgbClr val="93B5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工房云字库细圆GBK" panose="02010604000000000000" pitchFamily="2" charset="-122"/>
                <a:ea typeface="锐字工房云字库细圆GBK" panose="02010604000000000000" pitchFamily="2" charset="-122"/>
              </a:endParaRPr>
            </a:p>
          </p:txBody>
        </p:sp>
        <p:sp>
          <p:nvSpPr>
            <p:cNvPr id="23" name="椭圆 14">
              <a:extLst>
                <a:ext uri="{FF2B5EF4-FFF2-40B4-BE49-F238E27FC236}">
                  <a16:creationId xmlns:a16="http://schemas.microsoft.com/office/drawing/2014/main" id="{B2A2C4B5-AC9A-6DB8-7A4D-BDFBF3B957CE}"/>
                </a:ext>
              </a:extLst>
            </p:cNvPr>
            <p:cNvSpPr/>
            <p:nvPr/>
          </p:nvSpPr>
          <p:spPr>
            <a:xfrm>
              <a:off x="6966848" y="3035530"/>
              <a:ext cx="196363" cy="196363"/>
            </a:xfrm>
            <a:prstGeom prst="ellipse">
              <a:avLst/>
            </a:prstGeom>
            <a:solidFill>
              <a:srgbClr val="93B5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工房云字库细圆GBK" panose="02010604000000000000" pitchFamily="2" charset="-122"/>
                <a:ea typeface="锐字工房云字库细圆GBK" panose="02010604000000000000" pitchFamily="2" charset="-122"/>
              </a:endParaRPr>
            </a:p>
          </p:txBody>
        </p:sp>
      </p:grpSp>
      <p:sp>
        <p:nvSpPr>
          <p:cNvPr id="25" name="文本框 16">
            <a:extLst>
              <a:ext uri="{FF2B5EF4-FFF2-40B4-BE49-F238E27FC236}">
                <a16:creationId xmlns:a16="http://schemas.microsoft.com/office/drawing/2014/main" id="{E4EFC75B-9921-9348-9FAC-5BE1DB0717CB}"/>
              </a:ext>
            </a:extLst>
          </p:cNvPr>
          <p:cNvSpPr txBox="1"/>
          <p:nvPr/>
        </p:nvSpPr>
        <p:spPr>
          <a:xfrm>
            <a:off x="7764849" y="2189433"/>
            <a:ext cx="4200077" cy="2862322"/>
          </a:xfrm>
          <a:prstGeom prst="rect">
            <a:avLst/>
          </a:prstGeom>
          <a:noFill/>
        </p:spPr>
        <p:txBody>
          <a:bodyPr wrap="square" rtlCol="0">
            <a:spAutoFit/>
          </a:bodyPr>
          <a:lstStyle/>
          <a:p>
            <a:r>
              <a:rPr lang="en-AU" b="1" dirty="0"/>
              <a:t>Procurement Management System</a:t>
            </a:r>
          </a:p>
          <a:p>
            <a:r>
              <a:rPr lang="en-AU" dirty="0"/>
              <a:t>This system would provide effective control over people of the supply chain, ensuring that accountability is</a:t>
            </a:r>
          </a:p>
          <a:p>
            <a:r>
              <a:rPr lang="en-AU" dirty="0"/>
              <a:t>maintained throughout the Project. By tracking the source and usage of materials, the Project team can make sure the responsibility is placed on the person or the team.</a:t>
            </a:r>
          </a:p>
          <a:p>
            <a:endParaRPr lang="en-AU" dirty="0"/>
          </a:p>
        </p:txBody>
      </p:sp>
      <p:sp>
        <p:nvSpPr>
          <p:cNvPr id="28" name="文本框 19">
            <a:extLst>
              <a:ext uri="{FF2B5EF4-FFF2-40B4-BE49-F238E27FC236}">
                <a16:creationId xmlns:a16="http://schemas.microsoft.com/office/drawing/2014/main" id="{55CF5D17-C71E-7C85-0E8D-328247F9BB8E}"/>
              </a:ext>
            </a:extLst>
          </p:cNvPr>
          <p:cNvSpPr txBox="1"/>
          <p:nvPr/>
        </p:nvSpPr>
        <p:spPr>
          <a:xfrm>
            <a:off x="3502284" y="1356029"/>
            <a:ext cx="5178671" cy="461665"/>
          </a:xfrm>
          <a:prstGeom prst="rect">
            <a:avLst/>
          </a:prstGeom>
          <a:noFill/>
        </p:spPr>
        <p:txBody>
          <a:bodyPr wrap="square" rtlCol="0">
            <a:spAutoFit/>
          </a:bodyPr>
          <a:lstStyle/>
          <a:p>
            <a:r>
              <a:rPr lang="en-AU" sz="2400" b="1" dirty="0"/>
              <a:t>Information Management System</a:t>
            </a:r>
            <a:endParaRPr lang="en-AU" sz="2400" dirty="0"/>
          </a:p>
        </p:txBody>
      </p:sp>
      <p:sp>
        <p:nvSpPr>
          <p:cNvPr id="29" name="文本框 20">
            <a:extLst>
              <a:ext uri="{FF2B5EF4-FFF2-40B4-BE49-F238E27FC236}">
                <a16:creationId xmlns:a16="http://schemas.microsoft.com/office/drawing/2014/main" id="{71366685-42C9-EE04-4850-2C8CA1ED5F0F}"/>
              </a:ext>
            </a:extLst>
          </p:cNvPr>
          <p:cNvSpPr txBox="1"/>
          <p:nvPr/>
        </p:nvSpPr>
        <p:spPr>
          <a:xfrm>
            <a:off x="227074" y="2189433"/>
            <a:ext cx="4536449" cy="4247317"/>
          </a:xfrm>
          <a:prstGeom prst="rect">
            <a:avLst/>
          </a:prstGeom>
          <a:noFill/>
        </p:spPr>
        <p:txBody>
          <a:bodyPr wrap="square" rtlCol="0">
            <a:spAutoFit/>
          </a:bodyPr>
          <a:lstStyle/>
          <a:p>
            <a:r>
              <a:rPr lang="en-AU" b="1" dirty="0"/>
              <a:t>Placement Personnel Database</a:t>
            </a:r>
          </a:p>
          <a:p>
            <a:r>
              <a:rPr lang="en-AU" dirty="0"/>
              <a:t>This system would compile and record detailed information on all affected residents, allowing the Project team to develop fair and transparent compensation and resettlement plans. The system should also track the progress of resettlement activities, ensuring that all commitments are fulfilled and that any issues are promptly addressed. This approach not only helps to mitigate social risks but also fosters trust and cooperation between the Project team and the affected communities.</a:t>
            </a:r>
          </a:p>
          <a:p>
            <a:endParaRPr lang="en-AU" dirty="0"/>
          </a:p>
        </p:txBody>
      </p:sp>
    </p:spTree>
    <p:extLst>
      <p:ext uri="{BB962C8B-B14F-4D97-AF65-F5344CB8AC3E}">
        <p14:creationId xmlns:p14="http://schemas.microsoft.com/office/powerpoint/2010/main" val="677133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305B-D253-6DCF-2550-708D6B954FDA}"/>
              </a:ext>
            </a:extLst>
          </p:cNvPr>
          <p:cNvSpPr>
            <a:spLocks noGrp="1"/>
          </p:cNvSpPr>
          <p:nvPr>
            <p:ph type="title"/>
          </p:nvPr>
        </p:nvSpPr>
        <p:spPr>
          <a:xfrm>
            <a:off x="550862" y="2763000"/>
            <a:ext cx="11091600" cy="1332000"/>
          </a:xfrm>
        </p:spPr>
        <p:txBody>
          <a:bodyPr/>
          <a:lstStyle/>
          <a:p>
            <a:pPr algn="ctr"/>
            <a:r>
              <a:rPr lang="en-AU" dirty="0"/>
              <a:t>Dylan Section</a:t>
            </a:r>
          </a:p>
        </p:txBody>
      </p:sp>
    </p:spTree>
    <p:extLst>
      <p:ext uri="{BB962C8B-B14F-4D97-AF65-F5344CB8AC3E}">
        <p14:creationId xmlns:p14="http://schemas.microsoft.com/office/powerpoint/2010/main" val="189108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6776-6A14-53A8-ABE1-3AB34BCE601C}"/>
              </a:ext>
            </a:extLst>
          </p:cNvPr>
          <p:cNvSpPr>
            <a:spLocks noGrp="1"/>
          </p:cNvSpPr>
          <p:nvPr>
            <p:ph type="title"/>
          </p:nvPr>
        </p:nvSpPr>
        <p:spPr>
          <a:xfrm>
            <a:off x="550862" y="2763000"/>
            <a:ext cx="11091600" cy="1332000"/>
          </a:xfrm>
        </p:spPr>
        <p:txBody>
          <a:bodyPr/>
          <a:lstStyle/>
          <a:p>
            <a:pPr algn="ctr"/>
            <a:r>
              <a:rPr lang="en-AU" dirty="0"/>
              <a:t>Shehab Section</a:t>
            </a:r>
          </a:p>
        </p:txBody>
      </p:sp>
    </p:spTree>
    <p:extLst>
      <p:ext uri="{BB962C8B-B14F-4D97-AF65-F5344CB8AC3E}">
        <p14:creationId xmlns:p14="http://schemas.microsoft.com/office/powerpoint/2010/main" val="3426433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46D9-9A3F-CAFE-E240-255D0D1E06C4}"/>
              </a:ext>
            </a:extLst>
          </p:cNvPr>
          <p:cNvSpPr>
            <a:spLocks noGrp="1"/>
          </p:cNvSpPr>
          <p:nvPr>
            <p:ph type="title"/>
          </p:nvPr>
        </p:nvSpPr>
        <p:spPr>
          <a:xfrm>
            <a:off x="550862" y="2763000"/>
            <a:ext cx="11091600" cy="1332000"/>
          </a:xfrm>
        </p:spPr>
        <p:txBody>
          <a:bodyPr/>
          <a:lstStyle/>
          <a:p>
            <a:pPr algn="ctr"/>
            <a:r>
              <a:rPr lang="en-AU" dirty="0" err="1"/>
              <a:t>Ravanjot</a:t>
            </a:r>
            <a:r>
              <a:rPr lang="en-AU" dirty="0"/>
              <a:t> Section</a:t>
            </a:r>
          </a:p>
        </p:txBody>
      </p:sp>
    </p:spTree>
    <p:extLst>
      <p:ext uri="{BB962C8B-B14F-4D97-AF65-F5344CB8AC3E}">
        <p14:creationId xmlns:p14="http://schemas.microsoft.com/office/powerpoint/2010/main" val="3561341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FF71BB1C-0F2A-DE76-72CF-2FB2F28B309C}"/>
              </a:ext>
            </a:extLst>
          </p:cNvPr>
          <p:cNvSpPr/>
          <p:nvPr/>
        </p:nvSpPr>
        <p:spPr>
          <a:xfrm>
            <a:off x="0" y="4480560"/>
            <a:ext cx="12192000" cy="2377440"/>
          </a:xfrm>
          <a:prstGeom prst="rect">
            <a:avLst/>
          </a:prstGeom>
          <a:solidFill>
            <a:schemeClr val="bg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4">
            <a:extLst>
              <a:ext uri="{FF2B5EF4-FFF2-40B4-BE49-F238E27FC236}">
                <a16:creationId xmlns:a16="http://schemas.microsoft.com/office/drawing/2014/main" id="{D94B41F5-D4B2-E716-C63C-358D4C54D00B}"/>
              </a:ext>
            </a:extLst>
          </p:cNvPr>
          <p:cNvSpPr txBox="1"/>
          <p:nvPr/>
        </p:nvSpPr>
        <p:spPr>
          <a:xfrm>
            <a:off x="1960880" y="5142660"/>
            <a:ext cx="8270239" cy="570221"/>
          </a:xfrm>
          <a:prstGeom prst="rect">
            <a:avLst/>
          </a:prstGeom>
          <a:noFill/>
        </p:spPr>
        <p:txBody>
          <a:bodyPr wrap="square" rtlCol="0">
            <a:spAutoFit/>
          </a:bodyPr>
          <a:lstStyle/>
          <a:p>
            <a:pPr algn="ctr">
              <a:lnSpc>
                <a:spcPct val="150000"/>
              </a:lnSpc>
            </a:pPr>
            <a:r>
              <a:rPr lang="en-AU" altLang="zh-CN" sz="1100" spc="300" dirty="0">
                <a:latin typeface="锐字工房云字库细圆GBK" panose="02010604000000000000" pitchFamily="2" charset="-122"/>
                <a:ea typeface="锐字工房云字库细圆GBK" panose="02010604000000000000" pitchFamily="2" charset="-122"/>
              </a:rPr>
              <a:t>This section will analyse in detail the management issues related to Jamuna Bridge in Bangladesh</a:t>
            </a:r>
          </a:p>
        </p:txBody>
      </p:sp>
      <p:grpSp>
        <p:nvGrpSpPr>
          <p:cNvPr id="4" name="组合 5">
            <a:extLst>
              <a:ext uri="{FF2B5EF4-FFF2-40B4-BE49-F238E27FC236}">
                <a16:creationId xmlns:a16="http://schemas.microsoft.com/office/drawing/2014/main" id="{5B52E92F-14F8-2652-17DA-FD226A0715CC}"/>
              </a:ext>
            </a:extLst>
          </p:cNvPr>
          <p:cNvGrpSpPr/>
          <p:nvPr/>
        </p:nvGrpSpPr>
        <p:grpSpPr>
          <a:xfrm>
            <a:off x="5479589" y="6107861"/>
            <a:ext cx="1232822" cy="223520"/>
            <a:chOff x="3198784" y="1942528"/>
            <a:chExt cx="1232822" cy="223520"/>
          </a:xfrm>
          <a:solidFill>
            <a:srgbClr val="93B5B7">
              <a:alpha val="50000"/>
            </a:srgbClr>
          </a:solidFill>
        </p:grpSpPr>
        <p:sp>
          <p:nvSpPr>
            <p:cNvPr id="7" name="菱形 6">
              <a:extLst>
                <a:ext uri="{FF2B5EF4-FFF2-40B4-BE49-F238E27FC236}">
                  <a16:creationId xmlns:a16="http://schemas.microsoft.com/office/drawing/2014/main" id="{7657D1C7-3DAD-1389-B011-4116D333E261}"/>
                </a:ext>
              </a:extLst>
            </p:cNvPr>
            <p:cNvSpPr/>
            <p:nvPr/>
          </p:nvSpPr>
          <p:spPr>
            <a:xfrm>
              <a:off x="3198784" y="1942528"/>
              <a:ext cx="223520" cy="223520"/>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a:extLst>
                <a:ext uri="{FF2B5EF4-FFF2-40B4-BE49-F238E27FC236}">
                  <a16:creationId xmlns:a16="http://schemas.microsoft.com/office/drawing/2014/main" id="{21213813-7853-91F2-A711-5565A81E36E0}"/>
                </a:ext>
              </a:extLst>
            </p:cNvPr>
            <p:cNvSpPr/>
            <p:nvPr/>
          </p:nvSpPr>
          <p:spPr>
            <a:xfrm>
              <a:off x="3703435" y="1942528"/>
              <a:ext cx="223520" cy="223520"/>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菱形 8">
              <a:extLst>
                <a:ext uri="{FF2B5EF4-FFF2-40B4-BE49-F238E27FC236}">
                  <a16:creationId xmlns:a16="http://schemas.microsoft.com/office/drawing/2014/main" id="{83514723-F322-0C9F-24FD-7B36B9FA0C18}"/>
                </a:ext>
              </a:extLst>
            </p:cNvPr>
            <p:cNvSpPr/>
            <p:nvPr/>
          </p:nvSpPr>
          <p:spPr>
            <a:xfrm>
              <a:off x="4208086" y="1942528"/>
              <a:ext cx="223520" cy="223520"/>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0" name="剪去对角的矩形 20">
            <a:extLst>
              <a:ext uri="{FF2B5EF4-FFF2-40B4-BE49-F238E27FC236}">
                <a16:creationId xmlns:a16="http://schemas.microsoft.com/office/drawing/2014/main" id="{7C27F280-71F3-342A-D938-15478E66CFF6}"/>
              </a:ext>
            </a:extLst>
          </p:cNvPr>
          <p:cNvSpPr/>
          <p:nvPr/>
        </p:nvSpPr>
        <p:spPr>
          <a:xfrm>
            <a:off x="574616" y="475508"/>
            <a:ext cx="11042768" cy="3158744"/>
          </a:xfrm>
          <a:prstGeom prst="snip2DiagRect">
            <a:avLst/>
          </a:prstGeom>
          <a:ln w="25400">
            <a:solidFill>
              <a:srgbClr val="AEA2A0">
                <a:alpha val="85000"/>
              </a:srgb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剪去对角的矩形 21">
            <a:extLst>
              <a:ext uri="{FF2B5EF4-FFF2-40B4-BE49-F238E27FC236}">
                <a16:creationId xmlns:a16="http://schemas.microsoft.com/office/drawing/2014/main" id="{89325C98-D440-524C-83CE-E38827A1BDE1}"/>
              </a:ext>
            </a:extLst>
          </p:cNvPr>
          <p:cNvSpPr/>
          <p:nvPr/>
        </p:nvSpPr>
        <p:spPr>
          <a:xfrm>
            <a:off x="574616" y="475510"/>
            <a:ext cx="11042768" cy="3158742"/>
          </a:xfrm>
          <a:prstGeom prst="snip2DiagRect">
            <a:avLst/>
          </a:prstGeom>
          <a:noFill/>
          <a:ln w="25400">
            <a:solidFill>
              <a:schemeClr val="tx1">
                <a:lumMod val="9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22">
            <a:extLst>
              <a:ext uri="{FF2B5EF4-FFF2-40B4-BE49-F238E27FC236}">
                <a16:creationId xmlns:a16="http://schemas.microsoft.com/office/drawing/2014/main" id="{3B2CC7E3-5F04-5566-C35B-60192078C462}"/>
              </a:ext>
            </a:extLst>
          </p:cNvPr>
          <p:cNvSpPr/>
          <p:nvPr/>
        </p:nvSpPr>
        <p:spPr>
          <a:xfrm rot="16200000">
            <a:off x="11100432" y="3117300"/>
            <a:ext cx="302289" cy="731615"/>
          </a:xfrm>
          <a:prstGeom prst="rtTriangle">
            <a:avLst/>
          </a:prstGeom>
          <a:solidFill>
            <a:schemeClr val="tx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23">
            <a:extLst>
              <a:ext uri="{FF2B5EF4-FFF2-40B4-BE49-F238E27FC236}">
                <a16:creationId xmlns:a16="http://schemas.microsoft.com/office/drawing/2014/main" id="{48B1481F-ADDE-6681-8D0A-1002ABAFADBD}"/>
              </a:ext>
            </a:extLst>
          </p:cNvPr>
          <p:cNvSpPr/>
          <p:nvPr/>
        </p:nvSpPr>
        <p:spPr>
          <a:xfrm rot="5400000">
            <a:off x="789277" y="260846"/>
            <a:ext cx="302289" cy="731615"/>
          </a:xfrm>
          <a:prstGeom prst="rtTriangle">
            <a:avLst/>
          </a:prstGeom>
          <a:solidFill>
            <a:schemeClr val="tx1">
              <a:lumMod val="9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4">
            <a:extLst>
              <a:ext uri="{FF2B5EF4-FFF2-40B4-BE49-F238E27FC236}">
                <a16:creationId xmlns:a16="http://schemas.microsoft.com/office/drawing/2014/main" id="{9323680F-286D-8796-9A8C-0006E0A79EC5}"/>
              </a:ext>
            </a:extLst>
          </p:cNvPr>
          <p:cNvSpPr txBox="1"/>
          <p:nvPr/>
        </p:nvSpPr>
        <p:spPr>
          <a:xfrm>
            <a:off x="4358640" y="891731"/>
            <a:ext cx="3474720" cy="523220"/>
          </a:xfrm>
          <a:prstGeom prst="rect">
            <a:avLst/>
          </a:prstGeom>
          <a:noFill/>
        </p:spPr>
        <p:txBody>
          <a:bodyPr wrap="square" rtlCol="0">
            <a:spAutoFit/>
          </a:bodyPr>
          <a:lstStyle/>
          <a:p>
            <a:pPr algn="ctr"/>
            <a:r>
              <a:rPr lang="en-US" altLang="zh-CN" sz="2800" dirty="0">
                <a:latin typeface="锐字工房云字库细圆GBK" panose="02010604000000000000" pitchFamily="2" charset="-122"/>
                <a:ea typeface="锐字工房云字库细圆GBK" panose="02010604000000000000" pitchFamily="2" charset="-122"/>
              </a:rPr>
              <a:t>SECTION B</a:t>
            </a:r>
            <a:endParaRPr lang="zh-CN" altLang="en-US" sz="2800" dirty="0">
              <a:latin typeface="锐字工房云字库细圆GBK" panose="02010604000000000000" pitchFamily="2" charset="-122"/>
              <a:ea typeface="锐字工房云字库细圆GBK" panose="02010604000000000000" pitchFamily="2" charset="-122"/>
            </a:endParaRPr>
          </a:p>
        </p:txBody>
      </p:sp>
      <p:sp>
        <p:nvSpPr>
          <p:cNvPr id="24" name="文本框 25">
            <a:extLst>
              <a:ext uri="{FF2B5EF4-FFF2-40B4-BE49-F238E27FC236}">
                <a16:creationId xmlns:a16="http://schemas.microsoft.com/office/drawing/2014/main" id="{45B43B8C-AFB3-A337-7959-3C64B618C035}"/>
              </a:ext>
            </a:extLst>
          </p:cNvPr>
          <p:cNvSpPr txBox="1"/>
          <p:nvPr/>
        </p:nvSpPr>
        <p:spPr>
          <a:xfrm>
            <a:off x="2581467" y="2034403"/>
            <a:ext cx="7252585" cy="923330"/>
          </a:xfrm>
          <a:prstGeom prst="rect">
            <a:avLst/>
          </a:prstGeom>
          <a:noFill/>
        </p:spPr>
        <p:txBody>
          <a:bodyPr wrap="square" rtlCol="0">
            <a:spAutoFit/>
          </a:bodyPr>
          <a:lstStyle/>
          <a:p>
            <a:pPr algn="ctr"/>
            <a:r>
              <a:rPr lang="en-US" altLang="zh-CN" sz="5400" kern="2500" dirty="0">
                <a:latin typeface="锐字工房云字库细圆GBK" panose="02010604000000000000" pitchFamily="2" charset="-122"/>
                <a:ea typeface="锐字工房云字库细圆GBK" panose="02010604000000000000" pitchFamily="2" charset="-122"/>
              </a:rPr>
              <a:t>PROJECT ANALYSIS</a:t>
            </a:r>
          </a:p>
        </p:txBody>
      </p:sp>
      <p:cxnSp>
        <p:nvCxnSpPr>
          <p:cNvPr id="26" name="直接连接符 26">
            <a:extLst>
              <a:ext uri="{FF2B5EF4-FFF2-40B4-BE49-F238E27FC236}">
                <a16:creationId xmlns:a16="http://schemas.microsoft.com/office/drawing/2014/main" id="{3E18ED84-2A57-052A-CAA2-E371ACBA80A6}"/>
              </a:ext>
            </a:extLst>
          </p:cNvPr>
          <p:cNvCxnSpPr/>
          <p:nvPr/>
        </p:nvCxnSpPr>
        <p:spPr>
          <a:xfrm>
            <a:off x="7386320" y="1150493"/>
            <a:ext cx="3037840" cy="18924"/>
          </a:xfrm>
          <a:prstGeom prst="line">
            <a:avLst/>
          </a:prstGeom>
          <a:ln>
            <a:solidFill>
              <a:srgbClr val="323A2E"/>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71EF9033-6E98-7D8A-9087-9FB71E9924D2}"/>
              </a:ext>
            </a:extLst>
          </p:cNvPr>
          <p:cNvCxnSpPr/>
          <p:nvPr/>
        </p:nvCxnSpPr>
        <p:spPr>
          <a:xfrm flipH="1">
            <a:off x="1778000" y="1153341"/>
            <a:ext cx="3037840" cy="0"/>
          </a:xfrm>
          <a:prstGeom prst="line">
            <a:avLst/>
          </a:prstGeom>
          <a:ln>
            <a:solidFill>
              <a:srgbClr val="323A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21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6318-FD10-0F85-E267-1B24ADA284EB}"/>
              </a:ext>
            </a:extLst>
          </p:cNvPr>
          <p:cNvSpPr>
            <a:spLocks noGrp="1"/>
          </p:cNvSpPr>
          <p:nvPr>
            <p:ph type="title"/>
          </p:nvPr>
        </p:nvSpPr>
        <p:spPr>
          <a:xfrm>
            <a:off x="550862" y="2763000"/>
            <a:ext cx="11091600" cy="1332000"/>
          </a:xfrm>
        </p:spPr>
        <p:txBody>
          <a:bodyPr/>
          <a:lstStyle/>
          <a:p>
            <a:pPr algn="ctr"/>
            <a:r>
              <a:rPr lang="en-AU" dirty="0"/>
              <a:t>Eden Section</a:t>
            </a:r>
          </a:p>
        </p:txBody>
      </p:sp>
    </p:spTree>
    <p:extLst>
      <p:ext uri="{BB962C8B-B14F-4D97-AF65-F5344CB8AC3E}">
        <p14:creationId xmlns:p14="http://schemas.microsoft.com/office/powerpoint/2010/main" val="173222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DC02-C15E-21C9-6C4F-CBB7BFAF042D}"/>
              </a:ext>
            </a:extLst>
          </p:cNvPr>
          <p:cNvSpPr>
            <a:spLocks noGrp="1"/>
          </p:cNvSpPr>
          <p:nvPr>
            <p:ph type="title"/>
          </p:nvPr>
        </p:nvSpPr>
        <p:spPr>
          <a:xfrm>
            <a:off x="550862" y="2763000"/>
            <a:ext cx="11091600" cy="1332000"/>
          </a:xfrm>
        </p:spPr>
        <p:txBody>
          <a:bodyPr/>
          <a:lstStyle/>
          <a:p>
            <a:pPr algn="ctr"/>
            <a:r>
              <a:rPr lang="en-AU" dirty="0"/>
              <a:t>Ye Section</a:t>
            </a:r>
          </a:p>
        </p:txBody>
      </p:sp>
    </p:spTree>
    <p:extLst>
      <p:ext uri="{BB962C8B-B14F-4D97-AF65-F5344CB8AC3E}">
        <p14:creationId xmlns:p14="http://schemas.microsoft.com/office/powerpoint/2010/main" val="74466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2987E05-5BB0-1ABE-DB3D-3933C2F37793}"/>
              </a:ext>
            </a:extLst>
          </p:cNvPr>
          <p:cNvSpPr txBox="1"/>
          <p:nvPr/>
        </p:nvSpPr>
        <p:spPr>
          <a:xfrm>
            <a:off x="168041" y="111692"/>
            <a:ext cx="288315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1100"/>
              <a:t>Ye li 24427082</a:t>
            </a:r>
            <a:endParaRPr lang="zh-CN" altLang="en-US" sz="1100" dirty="0"/>
          </a:p>
        </p:txBody>
      </p:sp>
      <p:sp>
        <p:nvSpPr>
          <p:cNvPr id="7" name="标题 6">
            <a:extLst>
              <a:ext uri="{FF2B5EF4-FFF2-40B4-BE49-F238E27FC236}">
                <a16:creationId xmlns:a16="http://schemas.microsoft.com/office/drawing/2014/main" id="{F86C76A1-1770-26B2-7D5A-EFC6D3F46CB2}"/>
              </a:ext>
            </a:extLst>
          </p:cNvPr>
          <p:cNvSpPr>
            <a:spLocks noGrp="1"/>
          </p:cNvSpPr>
          <p:nvPr>
            <p:ph type="title"/>
          </p:nvPr>
        </p:nvSpPr>
        <p:spPr>
          <a:xfrm>
            <a:off x="1258433" y="821418"/>
            <a:ext cx="9709116" cy="2311714"/>
          </a:xfrm>
        </p:spPr>
        <p:txBody>
          <a:bodyPr>
            <a:normAutofit/>
          </a:bodyPr>
          <a:lstStyle/>
          <a:p>
            <a:r>
              <a:rPr lang="zh-CN" sz="4000">
                <a:ea typeface="+mj-lt"/>
                <a:cs typeface="+mj-lt"/>
              </a:rPr>
              <a:t>Issues in Execution Stage and Finalization</a:t>
            </a:r>
            <a:r>
              <a:rPr lang="zh-CN" altLang="en-US" sz="4000">
                <a:ea typeface="+mj-lt"/>
                <a:cs typeface="+mj-lt"/>
              </a:rPr>
              <a:t> </a:t>
            </a:r>
            <a:r>
              <a:rPr lang="zh-CN" sz="4000">
                <a:ea typeface="+mj-lt"/>
                <a:cs typeface="+mj-lt"/>
              </a:rPr>
              <a:t>Stage of the Jamuna Bridge</a:t>
            </a:r>
            <a:endParaRPr lang="zh-CN" sz="4000"/>
          </a:p>
        </p:txBody>
      </p:sp>
      <p:sp>
        <p:nvSpPr>
          <p:cNvPr id="10" name="文本框 9">
            <a:extLst>
              <a:ext uri="{FF2B5EF4-FFF2-40B4-BE49-F238E27FC236}">
                <a16:creationId xmlns:a16="http://schemas.microsoft.com/office/drawing/2014/main" id="{9F908549-2173-2757-D393-18BC426DC72B}"/>
              </a:ext>
            </a:extLst>
          </p:cNvPr>
          <p:cNvSpPr txBox="1"/>
          <p:nvPr/>
        </p:nvSpPr>
        <p:spPr>
          <a:xfrm>
            <a:off x="1262744" y="2548403"/>
            <a:ext cx="70974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AU" altLang="zh-CN" sz="3200" dirty="0"/>
              <a:t>-Construction challenges</a:t>
            </a:r>
            <a:r>
              <a:rPr lang="zh-CN" sz="3200"/>
              <a:t>​</a:t>
            </a:r>
            <a:endParaRPr lang="zh-CN" altLang="en-US" sz="2000"/>
          </a:p>
        </p:txBody>
      </p:sp>
      <p:sp>
        <p:nvSpPr>
          <p:cNvPr id="11" name="文本框 10">
            <a:extLst>
              <a:ext uri="{FF2B5EF4-FFF2-40B4-BE49-F238E27FC236}">
                <a16:creationId xmlns:a16="http://schemas.microsoft.com/office/drawing/2014/main" id="{1AE292B7-AB73-A374-AFEF-169147452814}"/>
              </a:ext>
            </a:extLst>
          </p:cNvPr>
          <p:cNvSpPr txBox="1"/>
          <p:nvPr/>
        </p:nvSpPr>
        <p:spPr>
          <a:xfrm>
            <a:off x="1262743" y="3127067"/>
            <a:ext cx="767442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AU" altLang="zh-CN" sz="3200" dirty="0"/>
              <a:t>-Supply and management of resources</a:t>
            </a:r>
            <a:endParaRPr lang="zh-CN" altLang="en-US" sz="3200" dirty="0"/>
          </a:p>
        </p:txBody>
      </p:sp>
      <p:sp>
        <p:nvSpPr>
          <p:cNvPr id="13" name="文本框 12">
            <a:extLst>
              <a:ext uri="{FF2B5EF4-FFF2-40B4-BE49-F238E27FC236}">
                <a16:creationId xmlns:a16="http://schemas.microsoft.com/office/drawing/2014/main" id="{AB97B9FB-B4E5-7BA7-5211-2BD04C8F013C}"/>
              </a:ext>
            </a:extLst>
          </p:cNvPr>
          <p:cNvSpPr txBox="1"/>
          <p:nvPr/>
        </p:nvSpPr>
        <p:spPr>
          <a:xfrm>
            <a:off x="1262744" y="3970421"/>
            <a:ext cx="1038496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AU" altLang="zh-CN" sz="4000" dirty="0"/>
              <a:t>-</a:t>
            </a:r>
            <a:r>
              <a:rPr lang="en-AU" altLang="zh-CN" sz="3200" dirty="0"/>
              <a:t>Management of structural maintenance of bridges</a:t>
            </a:r>
            <a:endParaRPr lang="zh-CN" altLang="en-US" sz="3200" dirty="0"/>
          </a:p>
        </p:txBody>
      </p:sp>
      <p:sp>
        <p:nvSpPr>
          <p:cNvPr id="14" name="文本框 13">
            <a:extLst>
              <a:ext uri="{FF2B5EF4-FFF2-40B4-BE49-F238E27FC236}">
                <a16:creationId xmlns:a16="http://schemas.microsoft.com/office/drawing/2014/main" id="{36AFD56A-667F-BE54-3B61-EC912EC2A6BB}"/>
              </a:ext>
            </a:extLst>
          </p:cNvPr>
          <p:cNvSpPr txBox="1"/>
          <p:nvPr/>
        </p:nvSpPr>
        <p:spPr>
          <a:xfrm>
            <a:off x="1262743" y="4677992"/>
            <a:ext cx="107550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AU" altLang="zh-CN" sz="3200" dirty="0"/>
              <a:t>-Environmental and social impacts</a:t>
            </a:r>
            <a:r>
              <a:rPr lang="zh-CN" sz="3200"/>
              <a:t>​</a:t>
            </a:r>
            <a:endParaRPr lang="zh-CN" altLang="en-US" sz="3200"/>
          </a:p>
        </p:txBody>
      </p:sp>
    </p:spTree>
    <p:extLst>
      <p:ext uri="{BB962C8B-B14F-4D97-AF65-F5344CB8AC3E}">
        <p14:creationId xmlns:p14="http://schemas.microsoft.com/office/powerpoint/2010/main" val="3839917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DC02-C15E-21C9-6C4F-CBB7BFAF042D}"/>
              </a:ext>
            </a:extLst>
          </p:cNvPr>
          <p:cNvSpPr>
            <a:spLocks noGrp="1"/>
          </p:cNvSpPr>
          <p:nvPr>
            <p:ph type="title"/>
          </p:nvPr>
        </p:nvSpPr>
        <p:spPr>
          <a:xfrm>
            <a:off x="550862" y="1106531"/>
            <a:ext cx="11091600" cy="870790"/>
          </a:xfrm>
        </p:spPr>
        <p:txBody>
          <a:bodyPr/>
          <a:lstStyle/>
          <a:p>
            <a:pPr algn="ctr"/>
            <a:r>
              <a:rPr lang="en-AU">
                <a:ea typeface="+mj-lt"/>
                <a:cs typeface="+mj-lt"/>
              </a:rPr>
              <a:t>Construction Challenges</a:t>
            </a:r>
            <a:endParaRPr lang="zh-CN" altLang="en-US"/>
          </a:p>
          <a:p>
            <a:pPr algn="ctr"/>
            <a:endParaRPr lang="en-AU" dirty="0"/>
          </a:p>
        </p:txBody>
      </p:sp>
      <p:sp>
        <p:nvSpPr>
          <p:cNvPr id="3" name="文本框 2">
            <a:extLst>
              <a:ext uri="{FF2B5EF4-FFF2-40B4-BE49-F238E27FC236}">
                <a16:creationId xmlns:a16="http://schemas.microsoft.com/office/drawing/2014/main" id="{A2987E05-5BB0-1ABE-DB3D-3933C2F37793}"/>
              </a:ext>
            </a:extLst>
          </p:cNvPr>
          <p:cNvSpPr txBox="1"/>
          <p:nvPr/>
        </p:nvSpPr>
        <p:spPr>
          <a:xfrm>
            <a:off x="168041" y="111692"/>
            <a:ext cx="288315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1100"/>
              <a:t>Ye li 24427082</a:t>
            </a:r>
            <a:endParaRPr lang="zh-CN" altLang="en-US" sz="1100" dirty="0"/>
          </a:p>
        </p:txBody>
      </p:sp>
      <p:sp>
        <p:nvSpPr>
          <p:cNvPr id="5" name="文本框 4">
            <a:extLst>
              <a:ext uri="{FF2B5EF4-FFF2-40B4-BE49-F238E27FC236}">
                <a16:creationId xmlns:a16="http://schemas.microsoft.com/office/drawing/2014/main" id="{77ECA9CC-FFB5-4704-7CE8-C87C68556B55}"/>
              </a:ext>
            </a:extLst>
          </p:cNvPr>
          <p:cNvSpPr txBox="1"/>
          <p:nvPr/>
        </p:nvSpPr>
        <p:spPr>
          <a:xfrm>
            <a:off x="990288" y="1971083"/>
            <a:ext cx="616695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f-ZA" sz="3200" dirty="0">
                <a:latin typeface="Corbel"/>
              </a:rPr>
              <a:t>- </a:t>
            </a:r>
            <a:r>
              <a:rPr lang="af-ZA" sz="3200" err="1">
                <a:latin typeface="Corbel"/>
              </a:rPr>
              <a:t>Challenges</a:t>
            </a:r>
            <a:r>
              <a:rPr lang="af-ZA" sz="3200" dirty="0">
                <a:latin typeface="Corbel"/>
              </a:rPr>
              <a:t> </a:t>
            </a:r>
            <a:r>
              <a:rPr lang="af-ZA" sz="3200" err="1">
                <a:latin typeface="Corbel"/>
              </a:rPr>
              <a:t>due</a:t>
            </a:r>
            <a:r>
              <a:rPr lang="af-ZA" sz="3200" dirty="0">
                <a:latin typeface="Corbel"/>
              </a:rPr>
              <a:t> </a:t>
            </a:r>
            <a:r>
              <a:rPr lang="af-ZA" sz="3200" err="1">
                <a:latin typeface="Corbel"/>
              </a:rPr>
              <a:t>to</a:t>
            </a:r>
            <a:r>
              <a:rPr lang="af-ZA" sz="3200" dirty="0">
                <a:latin typeface="Corbel"/>
              </a:rPr>
              <a:t> </a:t>
            </a:r>
            <a:r>
              <a:rPr lang="af-ZA" sz="3200" err="1">
                <a:latin typeface="Corbel"/>
              </a:rPr>
              <a:t>changing</a:t>
            </a:r>
            <a:r>
              <a:rPr lang="af-ZA" sz="3200" dirty="0">
                <a:latin typeface="Corbel"/>
              </a:rPr>
              <a:t> </a:t>
            </a:r>
            <a:r>
              <a:rPr lang="af-ZA" sz="3200" err="1">
                <a:latin typeface="Corbel"/>
              </a:rPr>
              <a:t>river</a:t>
            </a:r>
            <a:r>
              <a:rPr lang="af-ZA" sz="3200" dirty="0">
                <a:latin typeface="Corbel"/>
              </a:rPr>
              <a:t> </a:t>
            </a:r>
            <a:r>
              <a:rPr lang="af-ZA" sz="3200" err="1">
                <a:latin typeface="Corbel"/>
              </a:rPr>
              <a:t>morphology</a:t>
            </a:r>
            <a:r>
              <a:rPr lang="af-ZA" sz="3200" dirty="0">
                <a:latin typeface="Corbel"/>
              </a:rPr>
              <a:t> </a:t>
            </a:r>
            <a:endParaRPr lang="zh-CN" altLang="en-US" dirty="0">
              <a:latin typeface="Avenir Next LT Pro"/>
            </a:endParaRPr>
          </a:p>
          <a:p>
            <a:endParaRPr lang="af-ZA" sz="3200" dirty="0">
              <a:latin typeface="Corbel"/>
            </a:endParaRPr>
          </a:p>
          <a:p>
            <a:r>
              <a:rPr lang="af-ZA" sz="3200" dirty="0">
                <a:latin typeface="Corbel"/>
              </a:rPr>
              <a:t>- </a:t>
            </a:r>
            <a:r>
              <a:rPr lang="af-ZA" sz="3200" dirty="0" err="1">
                <a:latin typeface="Corbel"/>
              </a:rPr>
              <a:t>Impact</a:t>
            </a:r>
            <a:r>
              <a:rPr lang="af-ZA" sz="3200" dirty="0">
                <a:latin typeface="Corbel"/>
              </a:rPr>
              <a:t> of </a:t>
            </a:r>
            <a:r>
              <a:rPr lang="af-ZA" sz="3200" dirty="0" err="1">
                <a:latin typeface="Corbel"/>
              </a:rPr>
              <a:t>special</a:t>
            </a:r>
            <a:r>
              <a:rPr lang="af-ZA" sz="3200" dirty="0">
                <a:latin typeface="Corbel"/>
              </a:rPr>
              <a:t> </a:t>
            </a:r>
            <a:r>
              <a:rPr lang="af-ZA" sz="3200" dirty="0" err="1">
                <a:latin typeface="Corbel"/>
              </a:rPr>
              <a:t>climatic</a:t>
            </a:r>
            <a:r>
              <a:rPr lang="af-ZA" sz="3200" dirty="0">
                <a:latin typeface="Corbel"/>
              </a:rPr>
              <a:t> </a:t>
            </a:r>
            <a:r>
              <a:rPr lang="af-ZA" sz="3200" dirty="0" err="1">
                <a:latin typeface="Corbel"/>
              </a:rPr>
              <a:t>conditions</a:t>
            </a:r>
            <a:r>
              <a:rPr lang="af-ZA" sz="3200" dirty="0">
                <a:latin typeface="Corbel"/>
              </a:rPr>
              <a:t> </a:t>
            </a:r>
            <a:endParaRPr lang="zh-CN" altLang="en-US" dirty="0">
              <a:latin typeface="Avenir Next LT Pro"/>
            </a:endParaRPr>
          </a:p>
          <a:p>
            <a:endParaRPr lang="af-ZA" sz="3200" dirty="0">
              <a:latin typeface="Corbel"/>
            </a:endParaRPr>
          </a:p>
          <a:p>
            <a:r>
              <a:rPr lang="af-ZA" sz="3200" dirty="0">
                <a:latin typeface="Corbel"/>
              </a:rPr>
              <a:t>- </a:t>
            </a:r>
            <a:r>
              <a:rPr lang="af-ZA" sz="3200" dirty="0" err="1">
                <a:latin typeface="Corbel"/>
              </a:rPr>
              <a:t>Need</a:t>
            </a:r>
            <a:r>
              <a:rPr lang="af-ZA" sz="3200" dirty="0">
                <a:latin typeface="Corbel"/>
              </a:rPr>
              <a:t> </a:t>
            </a:r>
            <a:r>
              <a:rPr lang="af-ZA" sz="3200" dirty="0" err="1">
                <a:latin typeface="Corbel"/>
              </a:rPr>
              <a:t>to</a:t>
            </a:r>
            <a:r>
              <a:rPr lang="af-ZA" sz="3200" dirty="0">
                <a:latin typeface="Corbel"/>
              </a:rPr>
              <a:t> </a:t>
            </a:r>
            <a:r>
              <a:rPr lang="af-ZA" sz="3200" dirty="0" err="1">
                <a:latin typeface="Corbel"/>
              </a:rPr>
              <a:t>build</a:t>
            </a:r>
            <a:r>
              <a:rPr lang="af-ZA" sz="3200" dirty="0">
                <a:latin typeface="Corbel"/>
              </a:rPr>
              <a:t> </a:t>
            </a:r>
            <a:r>
              <a:rPr lang="af-ZA" sz="3200" dirty="0" err="1">
                <a:latin typeface="Corbel"/>
              </a:rPr>
              <a:t>complex</a:t>
            </a:r>
            <a:r>
              <a:rPr lang="af-ZA" sz="3200" dirty="0">
                <a:latin typeface="Corbel"/>
              </a:rPr>
              <a:t> </a:t>
            </a:r>
            <a:r>
              <a:rPr lang="af-ZA" sz="3200" dirty="0" err="1">
                <a:latin typeface="Corbel"/>
              </a:rPr>
              <a:t>structures</a:t>
            </a:r>
            <a:r>
              <a:rPr lang="af-ZA" sz="3200" dirty="0">
                <a:latin typeface="Corbel"/>
              </a:rPr>
              <a:t> (</a:t>
            </a:r>
            <a:r>
              <a:rPr lang="af-ZA" sz="3200" dirty="0" err="1">
                <a:latin typeface="Corbel"/>
              </a:rPr>
              <a:t>guide</a:t>
            </a:r>
            <a:r>
              <a:rPr lang="af-ZA" sz="3200" dirty="0">
                <a:latin typeface="Corbel"/>
              </a:rPr>
              <a:t> </a:t>
            </a:r>
            <a:r>
              <a:rPr lang="af-ZA" sz="3200" dirty="0" err="1">
                <a:latin typeface="Corbel"/>
              </a:rPr>
              <a:t>dams</a:t>
            </a:r>
            <a:r>
              <a:rPr lang="af-ZA" sz="3200" dirty="0">
                <a:latin typeface="Corbel"/>
              </a:rPr>
              <a:t>, </a:t>
            </a:r>
            <a:r>
              <a:rPr lang="af-ZA" sz="3200" dirty="0" err="1">
                <a:latin typeface="Corbel"/>
              </a:rPr>
              <a:t>rockfall</a:t>
            </a:r>
            <a:r>
              <a:rPr lang="af-ZA" sz="3200" dirty="0">
                <a:latin typeface="Corbel"/>
              </a:rPr>
              <a:t> </a:t>
            </a:r>
            <a:r>
              <a:rPr lang="af-ZA" sz="3200" dirty="0" err="1">
                <a:latin typeface="Corbel"/>
              </a:rPr>
              <a:t>berms</a:t>
            </a:r>
            <a:r>
              <a:rPr lang="af-ZA" sz="3200" dirty="0">
                <a:latin typeface="Corbel"/>
              </a:rPr>
              <a:t>, etc.) </a:t>
            </a:r>
            <a:endParaRPr lang="zh-CN" altLang="en-US"/>
          </a:p>
          <a:p>
            <a:endParaRPr lang="af-ZA" altLang="zh-CN" sz="3200" dirty="0">
              <a:latin typeface="Corbel"/>
            </a:endParaRPr>
          </a:p>
        </p:txBody>
      </p:sp>
      <p:sp>
        <p:nvSpPr>
          <p:cNvPr id="8" name="矩形 5">
            <a:extLst>
              <a:ext uri="{FF2B5EF4-FFF2-40B4-BE49-F238E27FC236}">
                <a16:creationId xmlns:a16="http://schemas.microsoft.com/office/drawing/2014/main" id="{A4A8C9F7-5B11-AEF7-EAC5-140F0F93A60D}"/>
              </a:ext>
            </a:extLst>
          </p:cNvPr>
          <p:cNvSpPr/>
          <p:nvPr/>
        </p:nvSpPr>
        <p:spPr>
          <a:xfrm flipH="1">
            <a:off x="557877" y="364375"/>
            <a:ext cx="90515" cy="526012"/>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B48ED19-4535-6708-3653-E040472654EF}"/>
              </a:ext>
            </a:extLst>
          </p:cNvPr>
          <p:cNvSpPr txBox="1"/>
          <p:nvPr/>
        </p:nvSpPr>
        <p:spPr>
          <a:xfrm>
            <a:off x="647700" y="438727"/>
            <a:ext cx="26479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t>Execution stage</a:t>
            </a:r>
          </a:p>
        </p:txBody>
      </p:sp>
      <p:pic>
        <p:nvPicPr>
          <p:cNvPr id="13" name="图片 12" descr="图示&#10;&#10;已自动生成说明">
            <a:extLst>
              <a:ext uri="{FF2B5EF4-FFF2-40B4-BE49-F238E27FC236}">
                <a16:creationId xmlns:a16="http://schemas.microsoft.com/office/drawing/2014/main" id="{380652CD-E582-745C-CB70-26B182611A36}"/>
              </a:ext>
            </a:extLst>
          </p:cNvPr>
          <p:cNvPicPr>
            <a:picLocks noChangeAspect="1"/>
          </p:cNvPicPr>
          <p:nvPr/>
        </p:nvPicPr>
        <p:blipFill>
          <a:blip r:embed="rId2"/>
          <a:stretch>
            <a:fillRect/>
          </a:stretch>
        </p:blipFill>
        <p:spPr>
          <a:xfrm>
            <a:off x="7732135" y="1975572"/>
            <a:ext cx="3100821" cy="4246130"/>
          </a:xfrm>
          <a:prstGeom prst="rect">
            <a:avLst/>
          </a:prstGeom>
        </p:spPr>
      </p:pic>
      <p:sp>
        <p:nvSpPr>
          <p:cNvPr id="14" name="文本框 13">
            <a:extLst>
              <a:ext uri="{FF2B5EF4-FFF2-40B4-BE49-F238E27FC236}">
                <a16:creationId xmlns:a16="http://schemas.microsoft.com/office/drawing/2014/main" id="{42BD1BE7-8370-0E15-8B96-B5802410351E}"/>
              </a:ext>
            </a:extLst>
          </p:cNvPr>
          <p:cNvSpPr txBox="1"/>
          <p:nvPr/>
        </p:nvSpPr>
        <p:spPr>
          <a:xfrm>
            <a:off x="6363855" y="6283036"/>
            <a:ext cx="10536381"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800" dirty="0"/>
              <a:t>Image Source: [</a:t>
            </a:r>
            <a:r>
              <a:rPr lang="en-US" sz="800" dirty="0">
                <a:ea typeface="+mn-lt"/>
                <a:cs typeface="+mn-lt"/>
              </a:rPr>
              <a:t>https://www.slideshare.net/slideshow/foundation-of-jamuna-bridge-method-construction/265917512#15</a:t>
            </a:r>
            <a:r>
              <a:rPr lang="en-US" altLang="zh-CN" sz="800" dirty="0"/>
              <a:t>]</a:t>
            </a:r>
          </a:p>
        </p:txBody>
      </p:sp>
    </p:spTree>
    <p:extLst>
      <p:ext uri="{BB962C8B-B14F-4D97-AF65-F5344CB8AC3E}">
        <p14:creationId xmlns:p14="http://schemas.microsoft.com/office/powerpoint/2010/main" val="4238231322"/>
      </p:ext>
    </p:extLst>
  </p:cSld>
  <p:clrMapOvr>
    <a:masterClrMapping/>
  </p:clrMapOvr>
</p:sld>
</file>

<file path=ppt/theme/theme1.xml><?xml version="1.0" encoding="utf-8"?>
<a:theme xmlns:a="http://schemas.openxmlformats.org/drawingml/2006/main" name="3DFloatVTI">
  <a:themeElements>
    <a:clrScheme name="AnalogousFromLightSeedLeftStep">
      <a:dk1>
        <a:srgbClr val="000000"/>
      </a:dk1>
      <a:lt1>
        <a:srgbClr val="FFFFFF"/>
      </a:lt1>
      <a:dk2>
        <a:srgbClr val="213B32"/>
      </a:dk2>
      <a:lt2>
        <a:srgbClr val="E8E5E2"/>
      </a:lt2>
      <a:accent1>
        <a:srgbClr val="81A6C7"/>
      </a:accent1>
      <a:accent2>
        <a:srgbClr val="6CAEB2"/>
      </a:accent2>
      <a:accent3>
        <a:srgbClr val="78AD9A"/>
      </a:accent3>
      <a:accent4>
        <a:srgbClr val="6BB07B"/>
      </a:accent4>
      <a:accent5>
        <a:srgbClr val="83AD79"/>
      </a:accent5>
      <a:accent6>
        <a:srgbClr val="91AA68"/>
      </a:accent6>
      <a:hlink>
        <a:srgbClr val="9F7C5D"/>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TotalTime>
  <Words>921</Words>
  <Application>Microsoft Macintosh PowerPoint</Application>
  <PresentationFormat>Widescreen</PresentationFormat>
  <Paragraphs>165</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锐字工房云字库细圆GBK</vt:lpstr>
      <vt:lpstr>Arial</vt:lpstr>
      <vt:lpstr>Avenir Next LT Pro</vt:lpstr>
      <vt:lpstr>Calibri</vt:lpstr>
      <vt:lpstr>Corbel</vt:lpstr>
      <vt:lpstr>Times New Roman</vt:lpstr>
      <vt:lpstr>3DFloatVTI</vt:lpstr>
      <vt:lpstr> Jamuna Multipurpose Bridge Bangladesh, 1972 – 1998    GENG5505 Project Management and Engineering Practice  Group 6 – Wednesday 2pm</vt:lpstr>
      <vt:lpstr>PowerPoint Presentation</vt:lpstr>
      <vt:lpstr>Shehab Section</vt:lpstr>
      <vt:lpstr>Ravanjot Section</vt:lpstr>
      <vt:lpstr>PowerPoint Presentation</vt:lpstr>
      <vt:lpstr>Eden Section</vt:lpstr>
      <vt:lpstr>Ye Section</vt:lpstr>
      <vt:lpstr>Issues in Execution Stage and Finalization Stage of the Jamuna Bridge</vt:lpstr>
      <vt:lpstr>Construction Challenges </vt:lpstr>
      <vt:lpstr>Supply and Management of Resources  </vt:lpstr>
      <vt:lpstr>Management of Structural Maintenance of Bridges   </vt:lpstr>
      <vt:lpstr>Environmental and Social Impacts    </vt:lpstr>
      <vt:lpstr>PowerPoint Presentation</vt:lpstr>
      <vt:lpstr>Zhulin Section</vt:lpstr>
      <vt:lpstr>PowerPoint Presentation</vt:lpstr>
      <vt:lpstr>5 by 5 priority grid</vt:lpstr>
      <vt:lpstr>PowerPoint Presentation</vt:lpstr>
      <vt:lpstr>PowerPoint Presentation</vt:lpstr>
      <vt:lpstr>PowerPoint Presentation</vt:lpstr>
      <vt:lpstr>PowerPoint Presentation</vt:lpstr>
      <vt:lpstr>PowerPoint Presentation</vt:lpstr>
      <vt:lpstr>Dylan Section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Jamuna Multipurpose Bridge Bangladesh, 1972 – 1998    GENG5505 Project Management and Engineering Practice  Group 6 – Wednesday 2pm</dc:title>
  <dc:creator>Eden Messina (23071432)</dc:creator>
  <cp:lastModifiedBy>Veronica Lyu (24516605)</cp:lastModifiedBy>
  <cp:revision>12</cp:revision>
  <dcterms:created xsi:type="dcterms:W3CDTF">2024-09-08T09:46:50Z</dcterms:created>
  <dcterms:modified xsi:type="dcterms:W3CDTF">2024-09-12T00:17:49Z</dcterms:modified>
</cp:coreProperties>
</file>