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9" d="100"/>
          <a:sy n="119" d="100"/>
        </p:scale>
        <p:origin x="1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F2AD-D4C7-86E3-FCB5-31A375345B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453804-3781-37E2-8B58-987F47BD8B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CBE815-903B-3728-A7B5-69A4EB17C88A}"/>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5" name="Footer Placeholder 4">
            <a:extLst>
              <a:ext uri="{FF2B5EF4-FFF2-40B4-BE49-F238E27FC236}">
                <a16:creationId xmlns:a16="http://schemas.microsoft.com/office/drawing/2014/main" id="{D5D78755-94A9-A46C-A565-71A4D0299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80F93-CADE-6126-F77E-A6F2BFC1E7BC}"/>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2667536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4B8-9232-50AA-A688-E7D4D24AC5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DD8C05-87EB-00FB-682E-DA524906E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2DE8EE-857C-2653-BE75-5C5354A52CA7}"/>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5" name="Footer Placeholder 4">
            <a:extLst>
              <a:ext uri="{FF2B5EF4-FFF2-40B4-BE49-F238E27FC236}">
                <a16:creationId xmlns:a16="http://schemas.microsoft.com/office/drawing/2014/main" id="{156EF1C6-BF38-79AC-E030-D4358D007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8585C-2ECD-7B84-0F31-4B03602916AE}"/>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40699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54A6F-A1EB-E540-DD3E-2B548F7D66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E232A4-2988-C5F6-9F5F-4BA02D79F5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3731D-FCFA-2B91-5B2E-A8C4ECC418E0}"/>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5" name="Footer Placeholder 4">
            <a:extLst>
              <a:ext uri="{FF2B5EF4-FFF2-40B4-BE49-F238E27FC236}">
                <a16:creationId xmlns:a16="http://schemas.microsoft.com/office/drawing/2014/main" id="{10771509-CA4A-6A92-E794-C38DB3CE7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AAE16-EED6-AEB4-62B9-4E05AE1FE66C}"/>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80102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F819-7DB5-F270-7ACB-6A37EE9CE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6AB4D-2DF6-1D2E-B4AE-4BE2732FA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ED435-AA77-A576-7C28-303DCCEDC6EB}"/>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5" name="Footer Placeholder 4">
            <a:extLst>
              <a:ext uri="{FF2B5EF4-FFF2-40B4-BE49-F238E27FC236}">
                <a16:creationId xmlns:a16="http://schemas.microsoft.com/office/drawing/2014/main" id="{5001703E-0329-ABCE-71E6-6D1F96349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065C8-5E12-D9B0-46B9-C805106C9ED1}"/>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309629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8C27-ED11-6D6F-0F4E-EF777B36D2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E7985D-B6C2-7490-0536-4F2E44300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DD2274-0067-8037-2956-6FBD3C965AAD}"/>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5" name="Footer Placeholder 4">
            <a:extLst>
              <a:ext uri="{FF2B5EF4-FFF2-40B4-BE49-F238E27FC236}">
                <a16:creationId xmlns:a16="http://schemas.microsoft.com/office/drawing/2014/main" id="{64426954-164E-55FA-D0BF-B25D2B3E65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4BD2F-8D7C-11CD-F243-0732BE9E4C6A}"/>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196793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5E40-1AEE-4ED9-9968-5B72D7055A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BD0AF-107A-E76E-E2DB-AD1D7BBA00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50ECA-06C1-2AB3-E665-8C44ADE058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147D59-D3FD-1A75-2169-BE059B7850B0}"/>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6" name="Footer Placeholder 5">
            <a:extLst>
              <a:ext uri="{FF2B5EF4-FFF2-40B4-BE49-F238E27FC236}">
                <a16:creationId xmlns:a16="http://schemas.microsoft.com/office/drawing/2014/main" id="{36A4536B-05DA-D40E-172D-CF010A81F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9CC12-4A28-8E3B-9D31-B82BAAC4A5F6}"/>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128282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6954-92CB-5489-0E2F-38358244C1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7BA998-EBAD-1CB0-836F-484352ADD3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6A3ED-5B50-2599-BC6E-D4F581F84E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815840-97D0-1A2E-F0C5-43B22886D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5A58E-BFBF-A2C1-7057-2723EEA167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9492A6-B37D-FD89-CDF4-55286550A818}"/>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8" name="Footer Placeholder 7">
            <a:extLst>
              <a:ext uri="{FF2B5EF4-FFF2-40B4-BE49-F238E27FC236}">
                <a16:creationId xmlns:a16="http://schemas.microsoft.com/office/drawing/2014/main" id="{897ABB39-9A36-ACAB-78DD-BAA07B88B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526F41-1654-7B75-D13D-15D953AF4684}"/>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425365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C275-4225-3E54-2BFF-FB835834DE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EC96A4-0201-AFDD-26E2-7C4428D67D80}"/>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4" name="Footer Placeholder 3">
            <a:extLst>
              <a:ext uri="{FF2B5EF4-FFF2-40B4-BE49-F238E27FC236}">
                <a16:creationId xmlns:a16="http://schemas.microsoft.com/office/drawing/2014/main" id="{CBB7541F-A8EB-A23D-3524-4CF2CFF30C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F99B0E-8243-8CAF-B2B9-4E6A67F502D2}"/>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211103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6F4F8A-9A61-4C91-9513-E5891F98C77D}"/>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3" name="Footer Placeholder 2">
            <a:extLst>
              <a:ext uri="{FF2B5EF4-FFF2-40B4-BE49-F238E27FC236}">
                <a16:creationId xmlns:a16="http://schemas.microsoft.com/office/drawing/2014/main" id="{E8C90017-4878-751D-35FD-24DD66D661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34B955-FEF1-BB98-8E7A-896EE21117DD}"/>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753267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F968-BCE0-B8A7-206E-2ECB3E1A2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9A6C20-3E8E-7540-4D8E-52D8C7C20A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ABE6FC-E4E0-D700-A192-877A5A300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B41162-7693-6C84-652F-2E8ED5D7E0F9}"/>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6" name="Footer Placeholder 5">
            <a:extLst>
              <a:ext uri="{FF2B5EF4-FFF2-40B4-BE49-F238E27FC236}">
                <a16:creationId xmlns:a16="http://schemas.microsoft.com/office/drawing/2014/main" id="{0C8F313A-52C7-47C1-635C-315F687577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28772-BEFF-2754-4292-F0F427979673}"/>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17336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6EFB-AECA-61C9-7A75-726518A20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6D5832-686B-1F99-61B3-A61480148B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CCE8CC-B386-BC44-ECFA-6F8F062B7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F593A-0B26-26B4-B631-63FCD1CE3F25}"/>
              </a:ext>
            </a:extLst>
          </p:cNvPr>
          <p:cNvSpPr>
            <a:spLocks noGrp="1"/>
          </p:cNvSpPr>
          <p:nvPr>
            <p:ph type="dt" sz="half" idx="10"/>
          </p:nvPr>
        </p:nvSpPr>
        <p:spPr/>
        <p:txBody>
          <a:bodyPr/>
          <a:lstStyle/>
          <a:p>
            <a:fld id="{722A15B4-1AC9-496D-8771-6480426F1958}" type="datetimeFigureOut">
              <a:rPr lang="en-US" smtClean="0"/>
              <a:t>8/14/2023</a:t>
            </a:fld>
            <a:endParaRPr lang="en-US"/>
          </a:p>
        </p:txBody>
      </p:sp>
      <p:sp>
        <p:nvSpPr>
          <p:cNvPr id="6" name="Footer Placeholder 5">
            <a:extLst>
              <a:ext uri="{FF2B5EF4-FFF2-40B4-BE49-F238E27FC236}">
                <a16:creationId xmlns:a16="http://schemas.microsoft.com/office/drawing/2014/main" id="{097164C8-2C4E-6342-A68C-0FC416C42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498EDC-791E-F870-EF38-85A8065B4A13}"/>
              </a:ext>
            </a:extLst>
          </p:cNvPr>
          <p:cNvSpPr>
            <a:spLocks noGrp="1"/>
          </p:cNvSpPr>
          <p:nvPr>
            <p:ph type="sldNum" sz="quarter" idx="12"/>
          </p:nvPr>
        </p:nvSpPr>
        <p:spPr/>
        <p:txBody>
          <a:bodyPr/>
          <a:lstStyle/>
          <a:p>
            <a:fld id="{4EA52F30-CB4E-4784-8E37-1B5E38DDFFAB}" type="slidenum">
              <a:rPr lang="en-US" smtClean="0"/>
              <a:t>‹#›</a:t>
            </a:fld>
            <a:endParaRPr lang="en-US"/>
          </a:p>
        </p:txBody>
      </p:sp>
    </p:spTree>
    <p:extLst>
      <p:ext uri="{BB962C8B-B14F-4D97-AF65-F5344CB8AC3E}">
        <p14:creationId xmlns:p14="http://schemas.microsoft.com/office/powerpoint/2010/main" val="275215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243BBC-87CC-2F55-F78E-8409DE026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4EB794-7712-ACCF-F191-139307564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2C595-3F58-9683-114D-87B2E598F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A15B4-1AC9-496D-8771-6480426F1958}" type="datetimeFigureOut">
              <a:rPr lang="en-US" smtClean="0"/>
              <a:t>8/14/2023</a:t>
            </a:fld>
            <a:endParaRPr lang="en-US"/>
          </a:p>
        </p:txBody>
      </p:sp>
      <p:sp>
        <p:nvSpPr>
          <p:cNvPr id="5" name="Footer Placeholder 4">
            <a:extLst>
              <a:ext uri="{FF2B5EF4-FFF2-40B4-BE49-F238E27FC236}">
                <a16:creationId xmlns:a16="http://schemas.microsoft.com/office/drawing/2014/main" id="{99113401-A56D-3DB8-7EF5-9A4AE4542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81A95-CF7C-0D4D-57C4-532B72CAE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52F30-CB4E-4784-8E37-1B5E38DDFFAB}" type="slidenum">
              <a:rPr lang="en-US" smtClean="0"/>
              <a:t>‹#›</a:t>
            </a:fld>
            <a:endParaRPr lang="en-US"/>
          </a:p>
        </p:txBody>
      </p:sp>
    </p:spTree>
    <p:extLst>
      <p:ext uri="{BB962C8B-B14F-4D97-AF65-F5344CB8AC3E}">
        <p14:creationId xmlns:p14="http://schemas.microsoft.com/office/powerpoint/2010/main" val="1529570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F85C3A-69B2-46AD-844D-F9CEE04772FE}"/>
              </a:ext>
            </a:extLst>
          </p:cNvPr>
          <p:cNvGraphicFramePr>
            <a:graphicFrameLocks noGrp="1"/>
          </p:cNvGraphicFramePr>
          <p:nvPr>
            <p:extLst>
              <p:ext uri="{D42A27DB-BD31-4B8C-83A1-F6EECF244321}">
                <p14:modId xmlns:p14="http://schemas.microsoft.com/office/powerpoint/2010/main" val="2945373852"/>
              </p:ext>
            </p:extLst>
          </p:nvPr>
        </p:nvGraphicFramePr>
        <p:xfrm>
          <a:off x="643812" y="1042835"/>
          <a:ext cx="10709987" cy="5483583"/>
        </p:xfrm>
        <a:graphic>
          <a:graphicData uri="http://schemas.openxmlformats.org/drawingml/2006/table">
            <a:tbl>
              <a:tblPr/>
              <a:tblGrid>
                <a:gridCol w="3491149">
                  <a:extLst>
                    <a:ext uri="{9D8B030D-6E8A-4147-A177-3AD203B41FA5}">
                      <a16:colId xmlns:a16="http://schemas.microsoft.com/office/drawing/2014/main" val="2768658722"/>
                    </a:ext>
                  </a:extLst>
                </a:gridCol>
                <a:gridCol w="3077602">
                  <a:extLst>
                    <a:ext uri="{9D8B030D-6E8A-4147-A177-3AD203B41FA5}">
                      <a16:colId xmlns:a16="http://schemas.microsoft.com/office/drawing/2014/main" val="1410907620"/>
                    </a:ext>
                  </a:extLst>
                </a:gridCol>
                <a:gridCol w="2332653">
                  <a:extLst>
                    <a:ext uri="{9D8B030D-6E8A-4147-A177-3AD203B41FA5}">
                      <a16:colId xmlns:a16="http://schemas.microsoft.com/office/drawing/2014/main" val="3546419430"/>
                    </a:ext>
                  </a:extLst>
                </a:gridCol>
                <a:gridCol w="1808583">
                  <a:extLst>
                    <a:ext uri="{9D8B030D-6E8A-4147-A177-3AD203B41FA5}">
                      <a16:colId xmlns:a16="http://schemas.microsoft.com/office/drawing/2014/main" val="3803604522"/>
                    </a:ext>
                  </a:extLst>
                </a:gridCol>
              </a:tblGrid>
              <a:tr h="894615">
                <a:tc>
                  <a:txBody>
                    <a:bodyPr/>
                    <a:lstStyle/>
                    <a:p>
                      <a:pPr algn="l" fontAlgn="b">
                        <a:spcBef>
                          <a:spcPts val="0"/>
                        </a:spcBef>
                        <a:spcAft>
                          <a:spcPts val="0"/>
                        </a:spcAft>
                      </a:pPr>
                      <a:r>
                        <a:rPr lang="en-US" sz="2800" b="1" i="0" u="none" strike="noStrike">
                          <a:solidFill>
                            <a:srgbClr val="000000"/>
                          </a:solidFill>
                          <a:effectLst/>
                          <a:latin typeface="Calibri" panose="020F0502020204030204" pitchFamily="34" charset="0"/>
                        </a:rPr>
                        <a:t>Formal Line Name</a:t>
                      </a:r>
                      <a:endParaRPr lang="en-US" sz="4600" b="0" i="0" u="none" strike="noStrike">
                        <a:effectLst/>
                        <a:latin typeface="Arial" panose="020B0604020202020204" pitchFamily="34" charset="0"/>
                      </a:endParaRPr>
                    </a:p>
                  </a:txBody>
                  <a:tcPr marL="24369" marR="24369" marT="243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800" b="1" i="0" u="none" strike="noStrike" dirty="0">
                          <a:solidFill>
                            <a:srgbClr val="000000"/>
                          </a:solidFill>
                          <a:effectLst/>
                          <a:highlight>
                            <a:srgbClr val="FFFF00"/>
                          </a:highlight>
                          <a:latin typeface="Calibri" panose="020F0502020204030204" pitchFamily="34" charset="0"/>
                        </a:rPr>
                        <a:t>Allele Type</a:t>
                      </a:r>
                      <a:endParaRPr lang="en-US" sz="4600" b="0" i="0" u="none" strike="noStrike" dirty="0">
                        <a:effectLst/>
                        <a:highlight>
                          <a:srgbClr val="FFFF00"/>
                        </a:highlight>
                        <a:latin typeface="Arial" panose="020B0604020202020204" pitchFamily="34" charset="0"/>
                      </a:endParaRPr>
                    </a:p>
                  </a:txBody>
                  <a:tcPr marL="24369" marR="24369" marT="243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800" b="1" i="0" u="none" strike="noStrike" dirty="0">
                          <a:solidFill>
                            <a:srgbClr val="000000"/>
                          </a:solidFill>
                          <a:effectLst/>
                          <a:highlight>
                            <a:srgbClr val="FFFF00"/>
                          </a:highlight>
                          <a:latin typeface="Calibri" panose="020F0502020204030204" pitchFamily="34" charset="0"/>
                        </a:rPr>
                        <a:t>Mutation</a:t>
                      </a:r>
                      <a:endParaRPr lang="en-US" sz="4600" b="0" i="0" u="none" strike="noStrike" dirty="0">
                        <a:effectLst/>
                        <a:highlight>
                          <a:srgbClr val="FFFF00"/>
                        </a:highlight>
                        <a:latin typeface="Arial" panose="020B0604020202020204" pitchFamily="34" charset="0"/>
                      </a:endParaRPr>
                    </a:p>
                  </a:txBody>
                  <a:tcPr marL="24369" marR="24369" marT="2436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2800" b="1" i="0" u="none" strike="noStrike" dirty="0">
                          <a:solidFill>
                            <a:srgbClr val="000000"/>
                          </a:solidFill>
                          <a:effectLst/>
                          <a:highlight>
                            <a:srgbClr val="FFFF00"/>
                          </a:highlight>
                          <a:latin typeface="Calibri" panose="020F0502020204030204" pitchFamily="34" charset="0"/>
                        </a:rPr>
                        <a:t>Availability</a:t>
                      </a:r>
                      <a:endParaRPr lang="en-US" sz="4600" b="0" i="0" u="none" strike="noStrike" dirty="0">
                        <a:effectLst/>
                        <a:highlight>
                          <a:srgbClr val="FFFF00"/>
                        </a:highlight>
                        <a:latin typeface="Arial" panose="020B0604020202020204" pitchFamily="34" charset="0"/>
                      </a:endParaRPr>
                    </a:p>
                  </a:txBody>
                  <a:tcPr marL="24369" marR="24369" marT="2436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7589200"/>
                  </a:ext>
                </a:extLst>
              </a:tr>
              <a:tr h="1287853">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C57BL/6J-Dnpep{em1Dlp}/Vu</a:t>
                      </a:r>
                      <a:endParaRPr lang="en-US" sz="4600" b="0" i="0" u="none" strike="noStrike" dirty="0">
                        <a:effectLst/>
                        <a:latin typeface="Arial" panose="020B0604020202020204" pitchFamily="34" charset="0"/>
                      </a:endParaRPr>
                    </a:p>
                  </a:txBody>
                  <a:tcPr marL="24369" marR="24369" marT="24369"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Endonuclease Mediated Mutation</a:t>
                      </a:r>
                      <a:endParaRPr lang="en-US" sz="4600" b="0" i="0" u="none" strike="noStrike" dirty="0">
                        <a:effectLst/>
                        <a:latin typeface="Arial" panose="020B0604020202020204" pitchFamily="34" charset="0"/>
                      </a:endParaRPr>
                    </a:p>
                  </a:txBody>
                  <a:tcPr marL="24369" marR="24369" marT="24369"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Point mutation</a:t>
                      </a:r>
                      <a:endParaRPr lang="en-US" sz="4600" b="0" i="0" u="none" strike="noStrike" dirty="0">
                        <a:effectLst/>
                        <a:latin typeface="Arial" panose="020B0604020202020204" pitchFamily="34" charset="0"/>
                      </a:endParaRPr>
                    </a:p>
                  </a:txBody>
                  <a:tcPr marL="24369" marR="24369" marT="24369"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Sperm</a:t>
                      </a:r>
                      <a:endParaRPr lang="en-US" sz="4600" b="0" i="0" u="none" strike="noStrike" dirty="0">
                        <a:effectLst/>
                        <a:latin typeface="Arial" panose="020B0604020202020204" pitchFamily="34" charset="0"/>
                      </a:endParaRPr>
                    </a:p>
                  </a:txBody>
                  <a:tcPr marL="24369" marR="24369" marT="24369"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16071879"/>
                  </a:ext>
                </a:extLst>
              </a:tr>
              <a:tr h="894615">
                <a:tc>
                  <a:txBody>
                    <a:bodyPr/>
                    <a:lstStyle/>
                    <a:p>
                      <a:pPr algn="l" fontAlgn="t">
                        <a:spcBef>
                          <a:spcPts val="0"/>
                        </a:spcBef>
                        <a:spcAft>
                          <a:spcPts val="0"/>
                        </a:spcAft>
                      </a:pPr>
                      <a:r>
                        <a:rPr lang="en-US" sz="2800" b="0" i="0" u="none" strike="noStrike">
                          <a:solidFill>
                            <a:srgbClr val="000000"/>
                          </a:solidFill>
                          <a:effectLst/>
                          <a:latin typeface="Calibri" panose="020F0502020204030204" pitchFamily="34" charset="0"/>
                        </a:rPr>
                        <a:t>C57BL/6J.129S6-Ins2{tm1.1Mgn}/Vu</a:t>
                      </a:r>
                      <a:endParaRPr lang="en-US" sz="4600" b="0" i="0" u="none" strike="noStrike">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Targeted</a:t>
                      </a: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r>
                        <a:rPr lang="en-US" sz="2800" b="0" i="0" u="none" strike="noStrike">
                          <a:solidFill>
                            <a:srgbClr val="000000"/>
                          </a:solidFill>
                          <a:effectLst/>
                          <a:latin typeface="Calibri" panose="020F0502020204030204" pitchFamily="34" charset="0"/>
                        </a:rPr>
                        <a:t>Insertion</a:t>
                      </a:r>
                      <a:endParaRPr lang="en-US" sz="4600" b="0" i="0" u="none" strike="noStrike">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r>
                        <a:rPr lang="en-US" sz="2800" b="0" i="0" u="none" strike="noStrike">
                          <a:solidFill>
                            <a:srgbClr val="000000"/>
                          </a:solidFill>
                          <a:effectLst/>
                          <a:latin typeface="Calibri" panose="020F0502020204030204" pitchFamily="34" charset="0"/>
                        </a:rPr>
                        <a:t>Sperm</a:t>
                      </a:r>
                      <a:endParaRPr lang="en-US" sz="4600" b="0" i="0" u="none" strike="noStrike">
                        <a:effectLst/>
                        <a:latin typeface="Arial" panose="020B0604020202020204" pitchFamily="34" charset="0"/>
                      </a:endParaRPr>
                    </a:p>
                  </a:txBody>
                  <a:tcPr marL="24369" marR="24369" marT="24369" marB="0">
                    <a:lnL>
                      <a:noFill/>
                    </a:lnL>
                    <a:lnR>
                      <a:noFill/>
                    </a:lnR>
                    <a:lnT>
                      <a:noFill/>
                    </a:lnT>
                    <a:lnB>
                      <a:noFill/>
                    </a:lnB>
                  </a:tcPr>
                </a:tc>
                <a:extLst>
                  <a:ext uri="{0D108BD9-81ED-4DB2-BD59-A6C34878D82A}">
                    <a16:rowId xmlns:a16="http://schemas.microsoft.com/office/drawing/2014/main" val="358437813"/>
                  </a:ext>
                </a:extLst>
              </a:tr>
              <a:tr h="665105">
                <a:tc>
                  <a:txBody>
                    <a:bodyPr/>
                    <a:lstStyle/>
                    <a:p>
                      <a:pPr algn="l" fontAlgn="t">
                        <a:spcBef>
                          <a:spcPts val="0"/>
                        </a:spcBef>
                        <a:spcAft>
                          <a:spcPts val="0"/>
                        </a:spcAft>
                      </a:pP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extLst>
                  <a:ext uri="{0D108BD9-81ED-4DB2-BD59-A6C34878D82A}">
                    <a16:rowId xmlns:a16="http://schemas.microsoft.com/office/drawing/2014/main" val="3486606274"/>
                  </a:ext>
                </a:extLst>
              </a:tr>
              <a:tr h="1681091">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C57BL/6J-Egfr{em1Rjc}/Vu</a:t>
                      </a: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Endonuclease Mediated Mutation</a:t>
                      </a: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Epitope tag/Reporter</a:t>
                      </a: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tc>
                  <a:txBody>
                    <a:bodyPr/>
                    <a:lstStyle/>
                    <a:p>
                      <a:pPr algn="l" fontAlgn="t">
                        <a:spcBef>
                          <a:spcPts val="0"/>
                        </a:spcBef>
                        <a:spcAft>
                          <a:spcPts val="0"/>
                        </a:spcAft>
                      </a:pPr>
                      <a:r>
                        <a:rPr lang="en-US" sz="2800" b="0" i="0" u="none" strike="noStrike" dirty="0">
                          <a:solidFill>
                            <a:srgbClr val="000000"/>
                          </a:solidFill>
                          <a:effectLst/>
                          <a:latin typeface="Calibri" panose="020F0502020204030204" pitchFamily="34" charset="0"/>
                        </a:rPr>
                        <a:t>Sperm</a:t>
                      </a:r>
                      <a:endParaRPr lang="en-US" sz="4600" b="0" i="0" u="none" strike="noStrike" dirty="0">
                        <a:effectLst/>
                        <a:latin typeface="Arial" panose="020B0604020202020204" pitchFamily="34" charset="0"/>
                      </a:endParaRPr>
                    </a:p>
                  </a:txBody>
                  <a:tcPr marL="24369" marR="24369" marT="24369" marB="0">
                    <a:lnL>
                      <a:noFill/>
                    </a:lnL>
                    <a:lnR>
                      <a:noFill/>
                    </a:lnR>
                    <a:lnT>
                      <a:noFill/>
                    </a:lnT>
                    <a:lnB>
                      <a:noFill/>
                    </a:lnB>
                  </a:tcPr>
                </a:tc>
                <a:extLst>
                  <a:ext uri="{0D108BD9-81ED-4DB2-BD59-A6C34878D82A}">
                    <a16:rowId xmlns:a16="http://schemas.microsoft.com/office/drawing/2014/main" val="3718666554"/>
                  </a:ext>
                </a:extLst>
              </a:tr>
            </a:tbl>
          </a:graphicData>
        </a:graphic>
      </p:graphicFrame>
      <p:sp>
        <p:nvSpPr>
          <p:cNvPr id="3" name="Title 2">
            <a:extLst>
              <a:ext uri="{FF2B5EF4-FFF2-40B4-BE49-F238E27FC236}">
                <a16:creationId xmlns:a16="http://schemas.microsoft.com/office/drawing/2014/main" id="{8A63AC45-150A-78A4-6D04-D9B036D1EB29}"/>
              </a:ext>
            </a:extLst>
          </p:cNvPr>
          <p:cNvSpPr>
            <a:spLocks noGrp="1"/>
          </p:cNvSpPr>
          <p:nvPr>
            <p:ph type="title"/>
          </p:nvPr>
        </p:nvSpPr>
        <p:spPr>
          <a:xfrm>
            <a:off x="838200" y="207809"/>
            <a:ext cx="10515600" cy="835025"/>
          </a:xfrm>
        </p:spPr>
        <p:txBody>
          <a:bodyPr/>
          <a:lstStyle/>
          <a:p>
            <a:pPr algn="ctr"/>
            <a:r>
              <a:rPr lang="en-US" dirty="0"/>
              <a:t>Suggested Modifications to List Page</a:t>
            </a:r>
          </a:p>
        </p:txBody>
      </p:sp>
    </p:spTree>
    <p:extLst>
      <p:ext uri="{BB962C8B-B14F-4D97-AF65-F5344CB8AC3E}">
        <p14:creationId xmlns:p14="http://schemas.microsoft.com/office/powerpoint/2010/main" val="308411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DD59-8420-017B-D161-FF20CC5239F6}"/>
              </a:ext>
            </a:extLst>
          </p:cNvPr>
          <p:cNvSpPr>
            <a:spLocks noGrp="1"/>
          </p:cNvSpPr>
          <p:nvPr>
            <p:ph type="title"/>
          </p:nvPr>
        </p:nvSpPr>
        <p:spPr/>
        <p:txBody>
          <a:bodyPr/>
          <a:lstStyle/>
          <a:p>
            <a:r>
              <a:rPr lang="en-US" dirty="0"/>
              <a:t>Class of Allele</a:t>
            </a:r>
          </a:p>
        </p:txBody>
      </p:sp>
      <p:sp>
        <p:nvSpPr>
          <p:cNvPr id="3" name="Content Placeholder 2">
            <a:extLst>
              <a:ext uri="{FF2B5EF4-FFF2-40B4-BE49-F238E27FC236}">
                <a16:creationId xmlns:a16="http://schemas.microsoft.com/office/drawing/2014/main" id="{6FFAC4A2-D823-F947-891A-D6DC877D3291}"/>
              </a:ext>
            </a:extLst>
          </p:cNvPr>
          <p:cNvSpPr>
            <a:spLocks noGrp="1"/>
          </p:cNvSpPr>
          <p:nvPr>
            <p:ph idx="1"/>
          </p:nvPr>
        </p:nvSpPr>
        <p:spPr/>
        <p:txBody>
          <a:bodyPr/>
          <a:lstStyle/>
          <a:p>
            <a:r>
              <a:rPr lang="en-US" dirty="0"/>
              <a:t>Transgenic or BAC insertion</a:t>
            </a:r>
          </a:p>
          <a:p>
            <a:r>
              <a:rPr lang="en-US" dirty="0"/>
              <a:t>Endonuclease-mediated mutation</a:t>
            </a:r>
          </a:p>
          <a:p>
            <a:r>
              <a:rPr lang="en-US" dirty="0"/>
              <a:t>Targeted mutation</a:t>
            </a:r>
          </a:p>
          <a:p>
            <a:endParaRPr lang="en-US" dirty="0"/>
          </a:p>
        </p:txBody>
      </p:sp>
    </p:spTree>
    <p:extLst>
      <p:ext uri="{BB962C8B-B14F-4D97-AF65-F5344CB8AC3E}">
        <p14:creationId xmlns:p14="http://schemas.microsoft.com/office/powerpoint/2010/main" val="139382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4DD59-8420-017B-D161-FF20CC5239F6}"/>
              </a:ext>
            </a:extLst>
          </p:cNvPr>
          <p:cNvSpPr>
            <a:spLocks noGrp="1"/>
          </p:cNvSpPr>
          <p:nvPr>
            <p:ph type="title"/>
          </p:nvPr>
        </p:nvSpPr>
        <p:spPr/>
        <p:txBody>
          <a:bodyPr/>
          <a:lstStyle/>
          <a:p>
            <a:r>
              <a:rPr lang="en-US" dirty="0"/>
              <a:t>Class of Mutation</a:t>
            </a:r>
          </a:p>
        </p:txBody>
      </p:sp>
      <p:sp>
        <p:nvSpPr>
          <p:cNvPr id="3" name="Content Placeholder 2">
            <a:extLst>
              <a:ext uri="{FF2B5EF4-FFF2-40B4-BE49-F238E27FC236}">
                <a16:creationId xmlns:a16="http://schemas.microsoft.com/office/drawing/2014/main" id="{6FFAC4A2-D823-F947-891A-D6DC877D3291}"/>
              </a:ext>
            </a:extLst>
          </p:cNvPr>
          <p:cNvSpPr>
            <a:spLocks noGrp="1"/>
          </p:cNvSpPr>
          <p:nvPr>
            <p:ph idx="1"/>
          </p:nvPr>
        </p:nvSpPr>
        <p:spPr/>
        <p:txBody>
          <a:bodyPr/>
          <a:lstStyle/>
          <a:p>
            <a:r>
              <a:rPr lang="en-US" dirty="0"/>
              <a:t>Null/knockout</a:t>
            </a:r>
          </a:p>
          <a:p>
            <a:r>
              <a:rPr lang="en-US" dirty="0"/>
              <a:t>Point mutation</a:t>
            </a:r>
          </a:p>
          <a:p>
            <a:r>
              <a:rPr lang="en-US" dirty="0"/>
              <a:t>Epitope tag/reporter</a:t>
            </a:r>
          </a:p>
          <a:p>
            <a:r>
              <a:rPr lang="en-US" dirty="0"/>
              <a:t>Insertion</a:t>
            </a:r>
          </a:p>
          <a:p>
            <a:r>
              <a:rPr lang="en-US" dirty="0"/>
              <a:t>Intragenic deletion</a:t>
            </a:r>
          </a:p>
          <a:p>
            <a:pPr marL="0" indent="0">
              <a:buNone/>
            </a:pPr>
            <a:endParaRPr lang="en-US" dirty="0"/>
          </a:p>
        </p:txBody>
      </p:sp>
    </p:spTree>
    <p:extLst>
      <p:ext uri="{BB962C8B-B14F-4D97-AF65-F5344CB8AC3E}">
        <p14:creationId xmlns:p14="http://schemas.microsoft.com/office/powerpoint/2010/main" val="350264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B50A-9BDD-3869-842F-B416B64F7513}"/>
              </a:ext>
            </a:extLst>
          </p:cNvPr>
          <p:cNvSpPr>
            <a:spLocks noGrp="1"/>
          </p:cNvSpPr>
          <p:nvPr>
            <p:ph type="title"/>
          </p:nvPr>
        </p:nvSpPr>
        <p:spPr>
          <a:xfrm>
            <a:off x="492841" y="0"/>
            <a:ext cx="11206315" cy="1325563"/>
          </a:xfrm>
        </p:spPr>
        <p:txBody>
          <a:bodyPr/>
          <a:lstStyle/>
          <a:p>
            <a:pPr algn="ctr"/>
            <a:r>
              <a:rPr lang="en-US" dirty="0"/>
              <a:t>Suggested modifications of detailed information</a:t>
            </a:r>
          </a:p>
        </p:txBody>
      </p:sp>
      <p:graphicFrame>
        <p:nvGraphicFramePr>
          <p:cNvPr id="3" name="Table 4">
            <a:extLst>
              <a:ext uri="{FF2B5EF4-FFF2-40B4-BE49-F238E27FC236}">
                <a16:creationId xmlns:a16="http://schemas.microsoft.com/office/drawing/2014/main" id="{3F705046-0DD6-642D-79A4-FACE37F04907}"/>
              </a:ext>
            </a:extLst>
          </p:cNvPr>
          <p:cNvGraphicFramePr>
            <a:graphicFrameLocks noGrp="1"/>
          </p:cNvGraphicFramePr>
          <p:nvPr>
            <p:extLst>
              <p:ext uri="{D42A27DB-BD31-4B8C-83A1-F6EECF244321}">
                <p14:modId xmlns:p14="http://schemas.microsoft.com/office/powerpoint/2010/main" val="1958218281"/>
              </p:ext>
            </p:extLst>
          </p:nvPr>
        </p:nvGraphicFramePr>
        <p:xfrm>
          <a:off x="825907" y="1781550"/>
          <a:ext cx="10540182" cy="3691890"/>
        </p:xfrm>
        <a:graphic>
          <a:graphicData uri="http://schemas.openxmlformats.org/drawingml/2006/table">
            <a:tbl>
              <a:tblPr firstRow="1" bandRow="1">
                <a:tableStyleId>{5C22544A-7EE6-4342-B048-85BDC9FD1C3A}</a:tableStyleId>
              </a:tblPr>
              <a:tblGrid>
                <a:gridCol w="1936956">
                  <a:extLst>
                    <a:ext uri="{9D8B030D-6E8A-4147-A177-3AD203B41FA5}">
                      <a16:colId xmlns:a16="http://schemas.microsoft.com/office/drawing/2014/main" val="3869251441"/>
                    </a:ext>
                  </a:extLst>
                </a:gridCol>
                <a:gridCol w="8603226">
                  <a:extLst>
                    <a:ext uri="{9D8B030D-6E8A-4147-A177-3AD203B41FA5}">
                      <a16:colId xmlns:a16="http://schemas.microsoft.com/office/drawing/2014/main" val="549358430"/>
                    </a:ext>
                  </a:extLst>
                </a:gridCol>
              </a:tblGrid>
              <a:tr h="370840">
                <a:tc gridSpan="2">
                  <a:txBody>
                    <a:bodyPr/>
                    <a:lstStyle/>
                    <a:p>
                      <a:r>
                        <a:rPr lang="en-US" sz="1600" dirty="0"/>
                        <a:t>Mouse Information</a:t>
                      </a:r>
                    </a:p>
                  </a:txBody>
                  <a:tcPr/>
                </a:tc>
                <a:tc hMerge="1">
                  <a:txBody>
                    <a:bodyPr/>
                    <a:lstStyle/>
                    <a:p>
                      <a:endParaRPr lang="en-US" sz="1400" dirty="0"/>
                    </a:p>
                  </a:txBody>
                  <a:tcPr/>
                </a:tc>
                <a:extLst>
                  <a:ext uri="{0D108BD9-81ED-4DB2-BD59-A6C34878D82A}">
                    <a16:rowId xmlns:a16="http://schemas.microsoft.com/office/drawing/2014/main" val="3152932051"/>
                  </a:ext>
                </a:extLst>
              </a:tr>
              <a:tr h="370840">
                <a:tc>
                  <a:txBody>
                    <a:bodyPr/>
                    <a:lstStyle/>
                    <a:p>
                      <a:r>
                        <a:rPr lang="en-US" sz="1400" b="1" dirty="0"/>
                        <a:t>Formal Line Name</a:t>
                      </a:r>
                    </a:p>
                  </a:txBody>
                  <a:tcPr/>
                </a:tc>
                <a:tc>
                  <a:txBody>
                    <a:bodyPr/>
                    <a:lstStyle/>
                    <a:p>
                      <a:r>
                        <a:rPr lang="en-US" sz="1400" dirty="0"/>
                        <a:t>C57BL/6J-Egfr</a:t>
                      </a:r>
                      <a:r>
                        <a:rPr lang="en-US" sz="1400" baseline="30000" dirty="0"/>
                        <a:t>em1Rjc</a:t>
                      </a:r>
                      <a:r>
                        <a:rPr lang="en-US" sz="1400" baseline="0" dirty="0"/>
                        <a:t>/Vu</a:t>
                      </a:r>
                      <a:endParaRPr lang="en-US" sz="1400" dirty="0"/>
                    </a:p>
                  </a:txBody>
                  <a:tcPr/>
                </a:tc>
                <a:extLst>
                  <a:ext uri="{0D108BD9-81ED-4DB2-BD59-A6C34878D82A}">
                    <a16:rowId xmlns:a16="http://schemas.microsoft.com/office/drawing/2014/main" val="1005338511"/>
                  </a:ext>
                </a:extLst>
              </a:tr>
              <a:tr h="370840">
                <a:tc>
                  <a:txBody>
                    <a:bodyPr/>
                    <a:lstStyle/>
                    <a:p>
                      <a:r>
                        <a:rPr lang="en-US" sz="1400" b="1" dirty="0"/>
                        <a:t>Common Line Name</a:t>
                      </a:r>
                    </a:p>
                  </a:txBody>
                  <a:tcPr/>
                </a:tc>
                <a:tc>
                  <a:txBody>
                    <a:bodyPr/>
                    <a:lstStyle/>
                    <a:p>
                      <a:r>
                        <a:rPr lang="en-US" sz="1400" dirty="0"/>
                        <a:t>EGFREM069B, </a:t>
                      </a:r>
                      <a:r>
                        <a:rPr lang="en-US" sz="1400" dirty="0" err="1"/>
                        <a:t>Egfr</a:t>
                      </a:r>
                      <a:r>
                        <a:rPr lang="en-US" sz="1400" dirty="0"/>
                        <a:t>(tm1(EmeraldV5)</a:t>
                      </a:r>
                      <a:r>
                        <a:rPr lang="en-US" sz="1400" dirty="0" err="1"/>
                        <a:t>Rjc</a:t>
                      </a:r>
                      <a:r>
                        <a:rPr lang="en-US" sz="1400" dirty="0"/>
                        <a:t>)</a:t>
                      </a:r>
                    </a:p>
                  </a:txBody>
                  <a:tcPr/>
                </a:tc>
                <a:extLst>
                  <a:ext uri="{0D108BD9-81ED-4DB2-BD59-A6C34878D82A}">
                    <a16:rowId xmlns:a16="http://schemas.microsoft.com/office/drawing/2014/main" val="3260673986"/>
                  </a:ext>
                </a:extLst>
              </a:tr>
              <a:tr h="370840">
                <a:tc>
                  <a:txBody>
                    <a:bodyPr/>
                    <a:lstStyle/>
                    <a:p>
                      <a:r>
                        <a:rPr lang="en-US" sz="1400" b="1" dirty="0"/>
                        <a:t>Description</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CRISPR-targeting fused an emerald reporter gene and V5 tag coding sequence before the stop codon exon 28.</a:t>
                      </a:r>
                      <a:br>
                        <a:rPr lang="en-US" sz="1400" b="0" i="0" u="none" strike="noStrike" dirty="0">
                          <a:solidFill>
                            <a:srgbClr val="000000"/>
                          </a:solidFill>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760505923"/>
                  </a:ext>
                </a:extLst>
              </a:tr>
              <a:tr h="434928">
                <a:tc>
                  <a:txBody>
                    <a:bodyPr/>
                    <a:lstStyle/>
                    <a:p>
                      <a:r>
                        <a:rPr lang="en-US" sz="1400" b="1" dirty="0">
                          <a:highlight>
                            <a:srgbClr val="FFFF00"/>
                          </a:highlight>
                        </a:rPr>
                        <a:t>Investigator Description</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Fusion of Emerald (a green monomeric fluorescent protein), and V5 tag to the C terminal of mouse EGFR protein. EGF receptor (EGFR) is a critical signaling node throughout life. However, it has not been possible to directly visualize endogenous </a:t>
                      </a:r>
                      <a:r>
                        <a:rPr lang="en-US" sz="1400" b="0" i="0" u="none" strike="noStrike" dirty="0" err="1">
                          <a:solidFill>
                            <a:srgbClr val="000000"/>
                          </a:solidFill>
                          <a:effectLst/>
                          <a:latin typeface="Calibri" panose="020F0502020204030204" pitchFamily="34" charset="0"/>
                        </a:rPr>
                        <a:t>Egfr</a:t>
                      </a:r>
                      <a:r>
                        <a:rPr lang="en-US" sz="1400" b="0" i="0" u="none" strike="noStrike" dirty="0">
                          <a:solidFill>
                            <a:srgbClr val="000000"/>
                          </a:solidFill>
                          <a:effectLst/>
                          <a:latin typeface="Calibri" panose="020F0502020204030204" pitchFamily="34" charset="0"/>
                        </a:rPr>
                        <a:t> in mice. Using CRISPR/Cas9 genome editing, we appended a fluorescent reporter to the C terminus of the </a:t>
                      </a:r>
                      <a:r>
                        <a:rPr lang="en-US" sz="1400" b="0" i="0" u="none" strike="noStrike" dirty="0" err="1">
                          <a:solidFill>
                            <a:srgbClr val="000000"/>
                          </a:solidFill>
                          <a:effectLst/>
                          <a:latin typeface="Calibri" panose="020F0502020204030204" pitchFamily="34" charset="0"/>
                        </a:rPr>
                        <a:t>Egfr</a:t>
                      </a:r>
                      <a:r>
                        <a:rPr lang="en-US" sz="1400" b="0" i="0" u="none" strike="noStrike" dirty="0">
                          <a:solidFill>
                            <a:srgbClr val="000000"/>
                          </a:solidFill>
                          <a:effectLst/>
                          <a:latin typeface="Calibri" panose="020F0502020204030204" pitchFamily="34" charset="0"/>
                        </a:rPr>
                        <a:t>.  Homozygous reporter mice appear normal and EGFR signaling is intact in vitro and in vivo. We detect distinct patterns of </a:t>
                      </a:r>
                      <a:r>
                        <a:rPr lang="en-US" sz="1400" b="0" i="0" u="none" strike="noStrike" dirty="0" err="1">
                          <a:solidFill>
                            <a:srgbClr val="000000"/>
                          </a:solidFill>
                          <a:effectLst/>
                          <a:latin typeface="Calibri" panose="020F0502020204030204" pitchFamily="34" charset="0"/>
                        </a:rPr>
                        <a:t>Egfr</a:t>
                      </a:r>
                      <a:r>
                        <a:rPr lang="en-US" sz="1400" b="0" i="0" u="none" strike="noStrike" dirty="0">
                          <a:solidFill>
                            <a:srgbClr val="000000"/>
                          </a:solidFill>
                          <a:effectLst/>
                          <a:latin typeface="Calibri" panose="020F0502020204030204" pitchFamily="34" charset="0"/>
                        </a:rPr>
                        <a:t> expression in progenitor and differentiated compartments in embryonic and adult mice. Systemic delivery of EGF or amphiregulin results in markedly different patterns of </a:t>
                      </a:r>
                      <a:r>
                        <a:rPr lang="en-US" sz="1400" b="0" i="0" u="none" strike="noStrike" dirty="0" err="1">
                          <a:solidFill>
                            <a:srgbClr val="000000"/>
                          </a:solidFill>
                          <a:effectLst/>
                          <a:latin typeface="Calibri" panose="020F0502020204030204" pitchFamily="34" charset="0"/>
                        </a:rPr>
                        <a:t>Egfr</a:t>
                      </a:r>
                      <a:r>
                        <a:rPr lang="en-US" sz="1400" b="0" i="0" u="none" strike="noStrike" dirty="0">
                          <a:solidFill>
                            <a:srgbClr val="000000"/>
                          </a:solidFill>
                          <a:effectLst/>
                          <a:latin typeface="Calibri" panose="020F0502020204030204" pitchFamily="34" charset="0"/>
                        </a:rPr>
                        <a:t> internalization and trafficking in hepatocytes. In the normal intestine, </a:t>
                      </a:r>
                      <a:r>
                        <a:rPr lang="en-US" sz="1400" b="0" i="0" u="none" strike="noStrike" dirty="0" err="1">
                          <a:solidFill>
                            <a:srgbClr val="000000"/>
                          </a:solidFill>
                          <a:effectLst/>
                          <a:latin typeface="Calibri" panose="020F0502020204030204" pitchFamily="34" charset="0"/>
                        </a:rPr>
                        <a:t>Egfr</a:t>
                      </a:r>
                      <a:r>
                        <a:rPr lang="en-US" sz="1400" b="0" i="0" u="none" strike="noStrike" dirty="0">
                          <a:solidFill>
                            <a:srgbClr val="000000"/>
                          </a:solidFill>
                          <a:effectLst/>
                          <a:latin typeface="Calibri" panose="020F0502020204030204" pitchFamily="34" charset="0"/>
                        </a:rPr>
                        <a:t> localizes to the crypt rather than villus compartment, expression is higher in adjacent epithelium than in intestinal tumors, and following colonic injury expression appears in distinct cell populations in the stroma. This reporter, under control of its endogenous regulatory elements, enables in vivo monitoring of the dynamics of </a:t>
                      </a:r>
                      <a:r>
                        <a:rPr lang="en-US" sz="1400" b="0" i="0" u="none" strike="noStrike" dirty="0" err="1">
                          <a:solidFill>
                            <a:srgbClr val="000000"/>
                          </a:solidFill>
                          <a:effectLst/>
                          <a:latin typeface="Calibri" panose="020F0502020204030204" pitchFamily="34" charset="0"/>
                        </a:rPr>
                        <a:t>Egfr</a:t>
                      </a:r>
                      <a:r>
                        <a:rPr lang="en-US" sz="1400" b="0" i="0" u="none" strike="noStrike" dirty="0">
                          <a:solidFill>
                            <a:srgbClr val="000000"/>
                          </a:solidFill>
                          <a:effectLst/>
                          <a:latin typeface="Calibri" panose="020F0502020204030204" pitchFamily="34" charset="0"/>
                        </a:rPr>
                        <a:t> localization and trafficking in normal and disease states.</a:t>
                      </a:r>
                    </a:p>
                  </a:txBody>
                  <a:tcPr marL="9525" marR="9525" marT="9525" marB="0"/>
                </a:tc>
                <a:extLst>
                  <a:ext uri="{0D108BD9-81ED-4DB2-BD59-A6C34878D82A}">
                    <a16:rowId xmlns:a16="http://schemas.microsoft.com/office/drawing/2014/main" val="3957294693"/>
                  </a:ext>
                </a:extLst>
              </a:tr>
            </a:tbl>
          </a:graphicData>
        </a:graphic>
      </p:graphicFrame>
    </p:spTree>
    <p:extLst>
      <p:ext uri="{BB962C8B-B14F-4D97-AF65-F5344CB8AC3E}">
        <p14:creationId xmlns:p14="http://schemas.microsoft.com/office/powerpoint/2010/main" val="325972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3F705046-0DD6-642D-79A4-FACE37F04907}"/>
              </a:ext>
            </a:extLst>
          </p:cNvPr>
          <p:cNvGraphicFramePr>
            <a:graphicFrameLocks noGrp="1"/>
          </p:cNvGraphicFramePr>
          <p:nvPr>
            <p:extLst>
              <p:ext uri="{D42A27DB-BD31-4B8C-83A1-F6EECF244321}">
                <p14:modId xmlns:p14="http://schemas.microsoft.com/office/powerpoint/2010/main" val="201128654"/>
              </p:ext>
            </p:extLst>
          </p:nvPr>
        </p:nvGraphicFramePr>
        <p:xfrm>
          <a:off x="825907" y="1781550"/>
          <a:ext cx="10540182" cy="3224389"/>
        </p:xfrm>
        <a:graphic>
          <a:graphicData uri="http://schemas.openxmlformats.org/drawingml/2006/table">
            <a:tbl>
              <a:tblPr firstRow="1" bandRow="1">
                <a:tableStyleId>{5C22544A-7EE6-4342-B048-85BDC9FD1C3A}</a:tableStyleId>
              </a:tblPr>
              <a:tblGrid>
                <a:gridCol w="1936956">
                  <a:extLst>
                    <a:ext uri="{9D8B030D-6E8A-4147-A177-3AD203B41FA5}">
                      <a16:colId xmlns:a16="http://schemas.microsoft.com/office/drawing/2014/main" val="3869251441"/>
                    </a:ext>
                  </a:extLst>
                </a:gridCol>
                <a:gridCol w="8603226">
                  <a:extLst>
                    <a:ext uri="{9D8B030D-6E8A-4147-A177-3AD203B41FA5}">
                      <a16:colId xmlns:a16="http://schemas.microsoft.com/office/drawing/2014/main" val="549358430"/>
                    </a:ext>
                  </a:extLst>
                </a:gridCol>
              </a:tblGrid>
              <a:tr h="370840">
                <a:tc gridSpan="2">
                  <a:txBody>
                    <a:bodyPr/>
                    <a:lstStyle/>
                    <a:p>
                      <a:r>
                        <a:rPr lang="en-US" sz="1600" dirty="0"/>
                        <a:t>Genetic Alterations</a:t>
                      </a:r>
                    </a:p>
                  </a:txBody>
                  <a:tcPr/>
                </a:tc>
                <a:tc hMerge="1">
                  <a:txBody>
                    <a:bodyPr/>
                    <a:lstStyle/>
                    <a:p>
                      <a:endParaRPr lang="en-US" sz="1400" dirty="0"/>
                    </a:p>
                  </a:txBody>
                  <a:tcPr/>
                </a:tc>
                <a:extLst>
                  <a:ext uri="{0D108BD9-81ED-4DB2-BD59-A6C34878D82A}">
                    <a16:rowId xmlns:a16="http://schemas.microsoft.com/office/drawing/2014/main" val="3152932051"/>
                  </a:ext>
                </a:extLst>
              </a:tr>
              <a:tr h="370840">
                <a:tc>
                  <a:txBody>
                    <a:bodyPr/>
                    <a:lstStyle/>
                    <a:p>
                      <a:r>
                        <a:rPr lang="en-US" sz="1400" b="1" dirty="0"/>
                        <a:t>Allele Type</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Endonuclease Mediated Mutation</a:t>
                      </a:r>
                    </a:p>
                  </a:txBody>
                  <a:tcPr marL="9525" marR="9525" marT="9525" marB="0"/>
                </a:tc>
                <a:extLst>
                  <a:ext uri="{0D108BD9-81ED-4DB2-BD59-A6C34878D82A}">
                    <a16:rowId xmlns:a16="http://schemas.microsoft.com/office/drawing/2014/main" val="1005338511"/>
                  </a:ext>
                </a:extLst>
              </a:tr>
              <a:tr h="370840">
                <a:tc>
                  <a:txBody>
                    <a:bodyPr/>
                    <a:lstStyle/>
                    <a:p>
                      <a:r>
                        <a:rPr lang="en-US" sz="1400" b="1" dirty="0">
                          <a:highlight>
                            <a:srgbClr val="FFFF00"/>
                          </a:highlight>
                        </a:rPr>
                        <a:t>Mutation</a:t>
                      </a:r>
                    </a:p>
                  </a:txBody>
                  <a:tcPr/>
                </a:tc>
                <a:tc>
                  <a:txBody>
                    <a:bodyPr/>
                    <a:lstStyle/>
                    <a:p>
                      <a:r>
                        <a:rPr lang="en-US" sz="1400" dirty="0"/>
                        <a:t>Epitope tag/Reporter</a:t>
                      </a:r>
                    </a:p>
                  </a:txBody>
                  <a:tcPr/>
                </a:tc>
                <a:extLst>
                  <a:ext uri="{0D108BD9-81ED-4DB2-BD59-A6C34878D82A}">
                    <a16:rowId xmlns:a16="http://schemas.microsoft.com/office/drawing/2014/main" val="3260673986"/>
                  </a:ext>
                </a:extLst>
              </a:tr>
              <a:tr h="370840">
                <a:tc>
                  <a:txBody>
                    <a:bodyPr/>
                    <a:lstStyle/>
                    <a:p>
                      <a:r>
                        <a:rPr lang="en-US" sz="1400" b="1" dirty="0"/>
                        <a:t>Allele Symbol</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Egfr</a:t>
                      </a:r>
                      <a:r>
                        <a:rPr lang="en-US" sz="1400" b="0" i="0" u="none" strike="noStrike" baseline="1000" dirty="0">
                          <a:solidFill>
                            <a:srgbClr val="000000"/>
                          </a:solidFill>
                          <a:effectLst/>
                          <a:latin typeface="Calibri" panose="020F0502020204030204" pitchFamily="34" charset="0"/>
                        </a:rPr>
                        <a:t>em1Rjc</a:t>
                      </a:r>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760505923"/>
                  </a:ext>
                </a:extLst>
              </a:tr>
              <a:tr h="434928">
                <a:tc>
                  <a:txBody>
                    <a:bodyPr/>
                    <a:lstStyle/>
                    <a:p>
                      <a:r>
                        <a:rPr lang="en-US" sz="1400" b="1" dirty="0"/>
                        <a:t>MGI ID</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MGI:7343755</a:t>
                      </a:r>
                    </a:p>
                  </a:txBody>
                  <a:tcPr marL="9525" marR="9525" marT="9525" marB="0"/>
                </a:tc>
                <a:extLst>
                  <a:ext uri="{0D108BD9-81ED-4DB2-BD59-A6C34878D82A}">
                    <a16:rowId xmlns:a16="http://schemas.microsoft.com/office/drawing/2014/main" val="3957294693"/>
                  </a:ext>
                </a:extLst>
              </a:tr>
              <a:tr h="434928">
                <a:tc>
                  <a:txBody>
                    <a:bodyPr/>
                    <a:lstStyle/>
                    <a:p>
                      <a:r>
                        <a:rPr lang="en-US" sz="1400" b="1" dirty="0"/>
                        <a:t>Primary Citation</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28494873</a:t>
                      </a:r>
                    </a:p>
                  </a:txBody>
                  <a:tcPr marL="9525" marR="9525" marT="9525" marB="0"/>
                </a:tc>
                <a:extLst>
                  <a:ext uri="{0D108BD9-81ED-4DB2-BD59-A6C34878D82A}">
                    <a16:rowId xmlns:a16="http://schemas.microsoft.com/office/drawing/2014/main" val="1823719162"/>
                  </a:ext>
                </a:extLst>
              </a:tr>
              <a:tr h="434928">
                <a:tc>
                  <a:txBody>
                    <a:bodyPr/>
                    <a:lstStyle/>
                    <a:p>
                      <a:r>
                        <a:rPr lang="en-US" sz="1400" b="1" dirty="0"/>
                        <a:t>Genotyping Protocol</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Appropriate PDF attachment</a:t>
                      </a:r>
                    </a:p>
                  </a:txBody>
                  <a:tcPr marL="9525" marR="9525" marT="9525" marB="0"/>
                </a:tc>
                <a:extLst>
                  <a:ext uri="{0D108BD9-81ED-4DB2-BD59-A6C34878D82A}">
                    <a16:rowId xmlns:a16="http://schemas.microsoft.com/office/drawing/2014/main" val="1336314889"/>
                  </a:ext>
                </a:extLst>
              </a:tr>
              <a:tr h="434928">
                <a:tc>
                  <a:txBody>
                    <a:bodyPr/>
                    <a:lstStyle/>
                    <a:p>
                      <a:r>
                        <a:rPr lang="en-US" sz="1400" b="1" dirty="0"/>
                        <a:t>Additional Information</a:t>
                      </a:r>
                    </a:p>
                  </a:txBody>
                  <a:tcPr/>
                </a:tc>
                <a:tc>
                  <a:txBody>
                    <a:bodyPr/>
                    <a:lstStyle/>
                    <a:p>
                      <a:pPr marL="58738"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Appropriate PDF attachment</a:t>
                      </a:r>
                    </a:p>
                    <a:p>
                      <a:pPr marL="58738" indent="0" algn="l" fontAlgn="t"/>
                      <a:endParaRPr lang="en-US" sz="1400" b="0"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774006666"/>
                  </a:ext>
                </a:extLst>
              </a:tr>
            </a:tbl>
          </a:graphicData>
        </a:graphic>
      </p:graphicFrame>
    </p:spTree>
    <p:extLst>
      <p:ext uri="{BB962C8B-B14F-4D97-AF65-F5344CB8AC3E}">
        <p14:creationId xmlns:p14="http://schemas.microsoft.com/office/powerpoint/2010/main" val="115233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3F705046-0DD6-642D-79A4-FACE37F04907}"/>
              </a:ext>
            </a:extLst>
          </p:cNvPr>
          <p:cNvGraphicFramePr>
            <a:graphicFrameLocks noGrp="1"/>
          </p:cNvGraphicFramePr>
          <p:nvPr>
            <p:extLst>
              <p:ext uri="{D42A27DB-BD31-4B8C-83A1-F6EECF244321}">
                <p14:modId xmlns:p14="http://schemas.microsoft.com/office/powerpoint/2010/main" val="4085692295"/>
              </p:ext>
            </p:extLst>
          </p:nvPr>
        </p:nvGraphicFramePr>
        <p:xfrm>
          <a:off x="825907" y="1781550"/>
          <a:ext cx="10540182" cy="3249248"/>
        </p:xfrm>
        <a:graphic>
          <a:graphicData uri="http://schemas.openxmlformats.org/drawingml/2006/table">
            <a:tbl>
              <a:tblPr firstRow="1" bandRow="1">
                <a:tableStyleId>{5C22544A-7EE6-4342-B048-85BDC9FD1C3A}</a:tableStyleId>
              </a:tblPr>
              <a:tblGrid>
                <a:gridCol w="1936956">
                  <a:extLst>
                    <a:ext uri="{9D8B030D-6E8A-4147-A177-3AD203B41FA5}">
                      <a16:colId xmlns:a16="http://schemas.microsoft.com/office/drawing/2014/main" val="3869251441"/>
                    </a:ext>
                  </a:extLst>
                </a:gridCol>
                <a:gridCol w="8603226">
                  <a:extLst>
                    <a:ext uri="{9D8B030D-6E8A-4147-A177-3AD203B41FA5}">
                      <a16:colId xmlns:a16="http://schemas.microsoft.com/office/drawing/2014/main" val="549358430"/>
                    </a:ext>
                  </a:extLst>
                </a:gridCol>
              </a:tblGrid>
              <a:tr h="370840">
                <a:tc gridSpan="2">
                  <a:txBody>
                    <a:bodyPr/>
                    <a:lstStyle/>
                    <a:p>
                      <a:r>
                        <a:rPr lang="en-US" sz="1600" dirty="0"/>
                        <a:t>Cryopreservation and Strain Information</a:t>
                      </a:r>
                    </a:p>
                  </a:txBody>
                  <a:tcPr/>
                </a:tc>
                <a:tc hMerge="1">
                  <a:txBody>
                    <a:bodyPr/>
                    <a:lstStyle/>
                    <a:p>
                      <a:endParaRPr lang="en-US" sz="1400" dirty="0"/>
                    </a:p>
                  </a:txBody>
                  <a:tcPr/>
                </a:tc>
                <a:extLst>
                  <a:ext uri="{0D108BD9-81ED-4DB2-BD59-A6C34878D82A}">
                    <a16:rowId xmlns:a16="http://schemas.microsoft.com/office/drawing/2014/main" val="3152932051"/>
                  </a:ext>
                </a:extLst>
              </a:tr>
              <a:tr h="370840">
                <a:tc>
                  <a:txBody>
                    <a:bodyPr/>
                    <a:lstStyle/>
                    <a:p>
                      <a:r>
                        <a:rPr lang="en-US" sz="1400" b="1" dirty="0"/>
                        <a:t>VGER ID</a:t>
                      </a:r>
                    </a:p>
                  </a:txBody>
                  <a:tcPr/>
                </a:tc>
                <a:tc>
                  <a:txBody>
                    <a:bodyPr/>
                    <a:lstStyle/>
                    <a:p>
                      <a:r>
                        <a:rPr lang="en-US" sz="1400" dirty="0"/>
                        <a:t>XN</a:t>
                      </a:r>
                    </a:p>
                  </a:txBody>
                  <a:tcPr/>
                </a:tc>
                <a:extLst>
                  <a:ext uri="{0D108BD9-81ED-4DB2-BD59-A6C34878D82A}">
                    <a16:rowId xmlns:a16="http://schemas.microsoft.com/office/drawing/2014/main" val="1005338511"/>
                  </a:ext>
                </a:extLst>
              </a:tr>
              <a:tr h="370840">
                <a:tc>
                  <a:txBody>
                    <a:bodyPr/>
                    <a:lstStyle/>
                    <a:p>
                      <a:r>
                        <a:rPr lang="en-US" sz="1400" b="1" dirty="0"/>
                        <a:t>Cryopreservation Method</a:t>
                      </a:r>
                    </a:p>
                  </a:txBody>
                  <a:tcPr/>
                </a:tc>
                <a:tc>
                  <a:txBody>
                    <a:bodyPr/>
                    <a:lstStyle/>
                    <a:p>
                      <a:r>
                        <a:rPr lang="en-US" sz="1400" dirty="0"/>
                        <a:t>Sperm cryopreservation in straws</a:t>
                      </a:r>
                    </a:p>
                  </a:txBody>
                  <a:tcPr/>
                </a:tc>
                <a:extLst>
                  <a:ext uri="{0D108BD9-81ED-4DB2-BD59-A6C34878D82A}">
                    <a16:rowId xmlns:a16="http://schemas.microsoft.com/office/drawing/2014/main" val="3260673986"/>
                  </a:ext>
                </a:extLst>
              </a:tr>
              <a:tr h="370840">
                <a:tc>
                  <a:txBody>
                    <a:bodyPr/>
                    <a:lstStyle/>
                    <a:p>
                      <a:r>
                        <a:rPr lang="en-US" sz="1400" b="1" dirty="0"/>
                        <a:t>Cryopreserved Strain Background</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C57BL/6J</a:t>
                      </a:r>
                    </a:p>
                  </a:txBody>
                  <a:tcPr marL="9525" marR="9525" marT="9525" marB="0"/>
                </a:tc>
                <a:extLst>
                  <a:ext uri="{0D108BD9-81ED-4DB2-BD59-A6C34878D82A}">
                    <a16:rowId xmlns:a16="http://schemas.microsoft.com/office/drawing/2014/main" val="2760505923"/>
                  </a:ext>
                </a:extLst>
              </a:tr>
              <a:tr h="434928">
                <a:tc>
                  <a:txBody>
                    <a:bodyPr/>
                    <a:lstStyle/>
                    <a:p>
                      <a:r>
                        <a:rPr lang="en-US" sz="1400" b="1" dirty="0"/>
                        <a:t>Zygosity at Cryopreservation</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Homozygous</a:t>
                      </a:r>
                    </a:p>
                  </a:txBody>
                  <a:tcPr marL="9525" marR="9525" marT="9525" marB="0"/>
                </a:tc>
                <a:extLst>
                  <a:ext uri="{0D108BD9-81ED-4DB2-BD59-A6C34878D82A}">
                    <a16:rowId xmlns:a16="http://schemas.microsoft.com/office/drawing/2014/main" val="3957294693"/>
                  </a:ext>
                </a:extLst>
              </a:tr>
              <a:tr h="434928">
                <a:tc>
                  <a:txBody>
                    <a:bodyPr/>
                    <a:lstStyle/>
                    <a:p>
                      <a:r>
                        <a:rPr lang="en-US" sz="1400" b="1" dirty="0"/>
                        <a:t>Viability and Fertility Data</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Heterozygous and homozygous viable and fertile</a:t>
                      </a:r>
                    </a:p>
                  </a:txBody>
                  <a:tcPr marL="9525" marR="9525" marT="9525" marB="0"/>
                </a:tc>
                <a:extLst>
                  <a:ext uri="{0D108BD9-81ED-4DB2-BD59-A6C34878D82A}">
                    <a16:rowId xmlns:a16="http://schemas.microsoft.com/office/drawing/2014/main" val="1823719162"/>
                  </a:ext>
                </a:extLst>
              </a:tr>
              <a:tr h="434928">
                <a:tc>
                  <a:txBody>
                    <a:bodyPr/>
                    <a:lstStyle/>
                    <a:p>
                      <a:r>
                        <a:rPr lang="en-US" sz="1400" b="1" dirty="0"/>
                        <a:t>Trial IVF % Fertilization</a:t>
                      </a:r>
                    </a:p>
                  </a:txBody>
                  <a:tcPr/>
                </a:tc>
                <a:tc>
                  <a:txBody>
                    <a:bodyPr/>
                    <a:lstStyle/>
                    <a:p>
                      <a:pPr marL="58738" indent="0" algn="l" fontAlgn="t"/>
                      <a:r>
                        <a:rPr lang="en-US" sz="1400" b="0" i="0" u="none" strike="noStrike" dirty="0">
                          <a:solidFill>
                            <a:srgbClr val="000000"/>
                          </a:solidFill>
                          <a:effectLst/>
                          <a:latin typeface="Calibri" panose="020F0502020204030204" pitchFamily="34" charset="0"/>
                        </a:rPr>
                        <a:t>46%</a:t>
                      </a:r>
                    </a:p>
                  </a:txBody>
                  <a:tcPr marL="9525" marR="9525" marT="9525" marB="0"/>
                </a:tc>
                <a:extLst>
                  <a:ext uri="{0D108BD9-81ED-4DB2-BD59-A6C34878D82A}">
                    <a16:rowId xmlns:a16="http://schemas.microsoft.com/office/drawing/2014/main" val="1336314889"/>
                  </a:ext>
                </a:extLst>
              </a:tr>
            </a:tbl>
          </a:graphicData>
        </a:graphic>
      </p:graphicFrame>
    </p:spTree>
    <p:extLst>
      <p:ext uri="{BB962C8B-B14F-4D97-AF65-F5344CB8AC3E}">
        <p14:creationId xmlns:p14="http://schemas.microsoft.com/office/powerpoint/2010/main" val="335065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392</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Suggested Modifications to List Page</vt:lpstr>
      <vt:lpstr>Class of Allele</vt:lpstr>
      <vt:lpstr>Class of Mutation</vt:lpstr>
      <vt:lpstr>Suggested modifications of detailed information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draft of VCMR List</dc:title>
  <dc:creator>Skelton, Jennifer</dc:creator>
  <cp:lastModifiedBy>Skelton, Jennifer</cp:lastModifiedBy>
  <cp:revision>5</cp:revision>
  <dcterms:created xsi:type="dcterms:W3CDTF">2023-06-08T19:21:57Z</dcterms:created>
  <dcterms:modified xsi:type="dcterms:W3CDTF">2023-08-14T21:00:45Z</dcterms:modified>
</cp:coreProperties>
</file>