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L9XEfl7PmH5pvAwlsaFbgXA4u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6049DE-0C90-401D-A4FB-CC7B20DB77A3}">
  <a:tblStyle styleId="{2D6049DE-0C90-401D-A4FB-CC7B20DB77A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Google Shape;17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https://en.wikipedia.org/wiki/File:StraightSkeletonDefinition.png</a:t>
            </a:r>
            <a:endParaRPr/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/>
          <p:nvPr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8"/>
          <p:cNvSpPr txBox="1"/>
          <p:nvPr>
            <p:ph type="ctrTitle"/>
          </p:nvPr>
        </p:nvSpPr>
        <p:spPr>
          <a:xfrm>
            <a:off x="423745" y="1539061"/>
            <a:ext cx="11269491" cy="922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subTitle"/>
          </p:nvPr>
        </p:nvSpPr>
        <p:spPr>
          <a:xfrm>
            <a:off x="423745" y="2553763"/>
            <a:ext cx="11269491" cy="894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8"/>
          <p:cNvSpPr txBox="1"/>
          <p:nvPr>
            <p:ph idx="2" type="body"/>
          </p:nvPr>
        </p:nvSpPr>
        <p:spPr>
          <a:xfrm>
            <a:off x="423746" y="320041"/>
            <a:ext cx="1075508" cy="27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3" type="body"/>
          </p:nvPr>
        </p:nvSpPr>
        <p:spPr>
          <a:xfrm>
            <a:off x="222984" y="6455664"/>
            <a:ext cx="5873016" cy="256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00032" y="6455664"/>
            <a:ext cx="2576623" cy="19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Navy" type="secHead">
  <p:cSld name="SECTION_HEAD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/>
          <p:nvPr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8"/>
          <p:cNvSpPr txBox="1"/>
          <p:nvPr>
            <p:ph type="title"/>
          </p:nvPr>
        </p:nvSpPr>
        <p:spPr>
          <a:xfrm>
            <a:off x="831851" y="4094024"/>
            <a:ext cx="105156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" type="body"/>
          </p:nvPr>
        </p:nvSpPr>
        <p:spPr>
          <a:xfrm>
            <a:off x="831851" y="5275269"/>
            <a:ext cx="105156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Moss">
  <p:cSld name="Section Header Moss">
    <p:bg>
      <p:bgPr>
        <a:solidFill>
          <a:schemeClr val="accen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/>
          <p:nvPr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9"/>
          <p:cNvSpPr txBox="1"/>
          <p:nvPr>
            <p:ph type="title"/>
          </p:nvPr>
        </p:nvSpPr>
        <p:spPr>
          <a:xfrm>
            <a:off x="831851" y="4094024"/>
            <a:ext cx="105156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" type="body"/>
          </p:nvPr>
        </p:nvSpPr>
        <p:spPr>
          <a:xfrm>
            <a:off x="831851" y="5275269"/>
            <a:ext cx="105156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Sea Green">
  <p:cSld name="Section Header Sea Green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/>
          <p:nvPr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0"/>
          <p:cNvSpPr txBox="1"/>
          <p:nvPr>
            <p:ph type="title"/>
          </p:nvPr>
        </p:nvSpPr>
        <p:spPr>
          <a:xfrm>
            <a:off x="831851" y="4094024"/>
            <a:ext cx="105156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" type="body"/>
          </p:nvPr>
        </p:nvSpPr>
        <p:spPr>
          <a:xfrm>
            <a:off x="831851" y="5275269"/>
            <a:ext cx="105156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Coral">
  <p:cSld name="Section Header Coral">
    <p:bg>
      <p:bgPr>
        <a:solidFill>
          <a:schemeClr val="accent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/>
          <p:nvPr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1"/>
          <p:cNvSpPr txBox="1"/>
          <p:nvPr>
            <p:ph type="title"/>
          </p:nvPr>
        </p:nvSpPr>
        <p:spPr>
          <a:xfrm>
            <a:off x="831851" y="4094024"/>
            <a:ext cx="105156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" type="body"/>
          </p:nvPr>
        </p:nvSpPr>
        <p:spPr>
          <a:xfrm>
            <a:off x="831851" y="5275269"/>
            <a:ext cx="105156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old">
  <p:cSld name="Section Header Gold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/>
          <p:nvPr/>
        </p:nvSpPr>
        <p:spPr>
          <a:xfrm>
            <a:off x="0" y="5624947"/>
            <a:ext cx="12192000" cy="123305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2"/>
          <p:cNvSpPr txBox="1"/>
          <p:nvPr>
            <p:ph type="title"/>
          </p:nvPr>
        </p:nvSpPr>
        <p:spPr>
          <a:xfrm>
            <a:off x="831851" y="4094024"/>
            <a:ext cx="105156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" type="body"/>
          </p:nvPr>
        </p:nvSpPr>
        <p:spPr>
          <a:xfrm>
            <a:off x="831851" y="5275269"/>
            <a:ext cx="105156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526470" y="365126"/>
            <a:ext cx="1113906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762000" y="1825625"/>
            <a:ext cx="1066106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dk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/>
          <p:nvPr/>
        </p:nvSpPr>
        <p:spPr>
          <a:xfrm>
            <a:off x="0" y="6165275"/>
            <a:ext cx="12192000" cy="6927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5700" y="3155950"/>
            <a:ext cx="7340600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Row">
  <p:cSld name="Two Row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/>
          <p:nvPr>
            <p:ph type="title"/>
          </p:nvPr>
        </p:nvSpPr>
        <p:spPr>
          <a:xfrm>
            <a:off x="526470" y="365127"/>
            <a:ext cx="11139059" cy="601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" type="body"/>
          </p:nvPr>
        </p:nvSpPr>
        <p:spPr>
          <a:xfrm>
            <a:off x="762000" y="1264045"/>
            <a:ext cx="10661069" cy="1289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2"/>
          <p:cNvSpPr/>
          <p:nvPr>
            <p:ph idx="2" type="pic"/>
          </p:nvPr>
        </p:nvSpPr>
        <p:spPr>
          <a:xfrm>
            <a:off x="762000" y="3096695"/>
            <a:ext cx="10661069" cy="28162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/>
          <p:nvPr>
            <p:ph type="title"/>
          </p:nvPr>
        </p:nvSpPr>
        <p:spPr>
          <a:xfrm>
            <a:off x="526470" y="365126"/>
            <a:ext cx="11139060" cy="592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" type="body"/>
          </p:nvPr>
        </p:nvSpPr>
        <p:spPr>
          <a:xfrm>
            <a:off x="762000" y="1825625"/>
            <a:ext cx="5232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2" type="body"/>
          </p:nvPr>
        </p:nvSpPr>
        <p:spPr>
          <a:xfrm>
            <a:off x="6197600" y="1825625"/>
            <a:ext cx="522546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ocks + Picture">
  <p:cSld name="Two Content Blocks + Pictur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526470" y="365126"/>
            <a:ext cx="11139060" cy="592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762000" y="2284267"/>
            <a:ext cx="5232400" cy="14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762000" y="4365771"/>
            <a:ext cx="5232400" cy="181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3" type="body"/>
          </p:nvPr>
        </p:nvSpPr>
        <p:spPr>
          <a:xfrm>
            <a:off x="762000" y="3906838"/>
            <a:ext cx="523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1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1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4" type="body"/>
          </p:nvPr>
        </p:nvSpPr>
        <p:spPr>
          <a:xfrm>
            <a:off x="762000" y="1825481"/>
            <a:ext cx="523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1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1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/>
          <p:nvPr>
            <p:ph idx="5" type="pic"/>
          </p:nvPr>
        </p:nvSpPr>
        <p:spPr>
          <a:xfrm>
            <a:off x="6221073" y="1825625"/>
            <a:ext cx="5181600" cy="435133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Rows Two Columns">
  <p:cSld name="Two Rows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title"/>
          </p:nvPr>
        </p:nvSpPr>
        <p:spPr>
          <a:xfrm>
            <a:off x="526470" y="365126"/>
            <a:ext cx="11139060" cy="592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" type="body"/>
          </p:nvPr>
        </p:nvSpPr>
        <p:spPr>
          <a:xfrm>
            <a:off x="762000" y="2284267"/>
            <a:ext cx="5232400" cy="14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2" type="body"/>
          </p:nvPr>
        </p:nvSpPr>
        <p:spPr>
          <a:xfrm>
            <a:off x="762000" y="4365771"/>
            <a:ext cx="5232400" cy="181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3" type="body"/>
          </p:nvPr>
        </p:nvSpPr>
        <p:spPr>
          <a:xfrm>
            <a:off x="762000" y="3906838"/>
            <a:ext cx="523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1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1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4" type="body"/>
          </p:nvPr>
        </p:nvSpPr>
        <p:spPr>
          <a:xfrm>
            <a:off x="762000" y="1825481"/>
            <a:ext cx="52324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1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1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5" type="body"/>
          </p:nvPr>
        </p:nvSpPr>
        <p:spPr>
          <a:xfrm>
            <a:off x="6236853" y="2284122"/>
            <a:ext cx="5156200" cy="14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6" type="body"/>
          </p:nvPr>
        </p:nvSpPr>
        <p:spPr>
          <a:xfrm>
            <a:off x="6236853" y="4365626"/>
            <a:ext cx="5156200" cy="181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7" type="body"/>
          </p:nvPr>
        </p:nvSpPr>
        <p:spPr>
          <a:xfrm>
            <a:off x="6236853" y="3906694"/>
            <a:ext cx="51562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1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1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8" type="body"/>
          </p:nvPr>
        </p:nvSpPr>
        <p:spPr>
          <a:xfrm>
            <a:off x="6236853" y="1825336"/>
            <a:ext cx="51562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1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b="1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Titles">
  <p:cSld name="Two Columns with Title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idx="1" type="body"/>
          </p:nvPr>
        </p:nvSpPr>
        <p:spPr>
          <a:xfrm>
            <a:off x="762001" y="1681163"/>
            <a:ext cx="523663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6"/>
          <p:cNvSpPr txBox="1"/>
          <p:nvPr>
            <p:ph idx="2" type="body"/>
          </p:nvPr>
        </p:nvSpPr>
        <p:spPr>
          <a:xfrm>
            <a:off x="762001" y="2505075"/>
            <a:ext cx="523663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3" type="body"/>
          </p:nvPr>
        </p:nvSpPr>
        <p:spPr>
          <a:xfrm>
            <a:off x="6172200" y="1681163"/>
            <a:ext cx="525086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36"/>
          <p:cNvSpPr txBox="1"/>
          <p:nvPr>
            <p:ph idx="4" type="body"/>
          </p:nvPr>
        </p:nvSpPr>
        <p:spPr>
          <a:xfrm>
            <a:off x="6172200" y="2505075"/>
            <a:ext cx="525086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type="title"/>
          </p:nvPr>
        </p:nvSpPr>
        <p:spPr>
          <a:xfrm>
            <a:off x="526470" y="365126"/>
            <a:ext cx="11139060" cy="592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526470" y="365126"/>
            <a:ext cx="11139060" cy="592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52647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402403" y="6459142"/>
            <a:ext cx="2576623" cy="18787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423745" y="1857009"/>
            <a:ext cx="11269491" cy="922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/>
              <a:t>Skeleton and Compactness. Analysis of Tiger Movement Segmentation</a:t>
            </a:r>
            <a:br>
              <a:rPr lang="en-US"/>
            </a:br>
            <a:br>
              <a:rPr lang="en-US"/>
            </a:br>
            <a:r>
              <a:rPr lang="en-US" sz="3100"/>
              <a:t>Final Project GEOG 275</a:t>
            </a:r>
            <a:endParaRPr/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423745" y="2945080"/>
            <a:ext cx="11496909" cy="1555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Vanessa Echeverri &amp; Mary Salami</a:t>
            </a:r>
            <a:endParaRPr/>
          </a:p>
        </p:txBody>
      </p:sp>
      <p:sp>
        <p:nvSpPr>
          <p:cNvPr id="84" name="Google Shape;84;p1"/>
          <p:cNvSpPr txBox="1"/>
          <p:nvPr>
            <p:ph idx="2" type="body"/>
          </p:nvPr>
        </p:nvSpPr>
        <p:spPr>
          <a:xfrm>
            <a:off x="423746" y="320041"/>
            <a:ext cx="1075508" cy="27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March/2024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576145" y="4779009"/>
            <a:ext cx="11496909" cy="1298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of Geography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University of California, Santa Barbara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>
            <p:ph type="title"/>
          </p:nvPr>
        </p:nvSpPr>
        <p:spPr>
          <a:xfrm>
            <a:off x="526470" y="365126"/>
            <a:ext cx="1113906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Shape Assessment</a:t>
            </a:r>
            <a:endParaRPr/>
          </a:p>
        </p:txBody>
      </p:sp>
      <p:sp>
        <p:nvSpPr>
          <p:cNvPr id="169" name="Google Shape;169;p48"/>
          <p:cNvSpPr txBox="1"/>
          <p:nvPr>
            <p:ph idx="1" type="body"/>
          </p:nvPr>
        </p:nvSpPr>
        <p:spPr>
          <a:xfrm>
            <a:off x="553321" y="1212879"/>
            <a:ext cx="6459371" cy="1220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Char char="•"/>
            </a:pPr>
            <a:r>
              <a:rPr lang="en-US"/>
              <a:t>Logistic Regression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Char char="•"/>
            </a:pPr>
            <a:r>
              <a:rPr lang="en-US"/>
              <a:t>Assessed prediction of compactness using 85% of training data and 15% for validation. </a:t>
            </a:r>
            <a:endParaRPr/>
          </a:p>
        </p:txBody>
      </p:sp>
      <p:pic>
        <p:nvPicPr>
          <p:cNvPr id="170" name="Google Shape;17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324" y="2888394"/>
            <a:ext cx="4895850" cy="3276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48"/>
          <p:cNvGraphicFramePr/>
          <p:nvPr/>
        </p:nvGraphicFramePr>
        <p:xfrm>
          <a:off x="9193308" y="37564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{2D6049DE-0C90-401D-A4FB-CC7B20DB77A3}</a:tableStyleId>
              </a:tblPr>
              <a:tblGrid>
                <a:gridCol w="1294300"/>
                <a:gridCol w="653150"/>
              </a:tblGrid>
              <a:tr h="33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88%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Reock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Isoperimetric Quotient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Boyce and Clark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9"/>
          <p:cNvSpPr txBox="1"/>
          <p:nvPr>
            <p:ph type="title"/>
          </p:nvPr>
        </p:nvSpPr>
        <p:spPr>
          <a:xfrm>
            <a:off x="526470" y="365126"/>
            <a:ext cx="1113906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77" name="Google Shape;177;p49"/>
          <p:cNvSpPr txBox="1"/>
          <p:nvPr>
            <p:ph idx="1" type="body"/>
          </p:nvPr>
        </p:nvSpPr>
        <p:spPr>
          <a:xfrm>
            <a:off x="553320" y="1212878"/>
            <a:ext cx="8810685" cy="3379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skeleton seems to capture complexities present in the boundary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considers holes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shape enclosing tiger behavior might contain information to perform segmentation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1277815" y="1626082"/>
            <a:ext cx="9636369" cy="3996503"/>
          </a:xfrm>
          <a:prstGeom prst="rect">
            <a:avLst/>
          </a:prstGeom>
          <a:solidFill>
            <a:srgbClr val="003660"/>
          </a:solidFill>
          <a:ln cap="flat" cmpd="sng" w="25400">
            <a:solidFill>
              <a:srgbClr val="0036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Mary Salami &amp; Vanessa Echeverri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marysalami@ucsb.edu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vanessa610@ucsb.edu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526470" y="365126"/>
            <a:ext cx="1113906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Some Aspects of Compactness Measures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614086" y="3370845"/>
            <a:ext cx="7449577" cy="3122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Compare shapes to known simple geometries (square or circle)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Widely used measures of compactness do not account for holes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Neglect boundary irregularities (concavities)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Center is essential in some measures</a:t>
            </a:r>
            <a:endParaRPr/>
          </a:p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470" y="1327653"/>
            <a:ext cx="3695613" cy="481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682" y="822726"/>
            <a:ext cx="23622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>
            <p:ph type="title"/>
          </p:nvPr>
        </p:nvSpPr>
        <p:spPr>
          <a:xfrm>
            <a:off x="526470" y="365126"/>
            <a:ext cx="1113906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Skeleton</a:t>
            </a:r>
            <a:endParaRPr/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321" y="1237550"/>
            <a:ext cx="2035170" cy="262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4792488" y="1138760"/>
            <a:ext cx="6587511" cy="521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Also known as medial axis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Represents a shape in a simplified form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Captures the topological and geometric properties in a “reduced” version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Lines are formed by a set of points that have more than one closest point from the boundary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Straight skeleton is a particular type. Shrinking process</a:t>
            </a:r>
            <a:endParaRPr/>
          </a:p>
          <a:p>
            <a:pPr indent="-2794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5">
            <a:alphaModFix/>
          </a:blip>
          <a:srcRect b="-281" l="0" r="0" t="0"/>
          <a:stretch/>
        </p:blipFill>
        <p:spPr>
          <a:xfrm>
            <a:off x="2706097" y="3816034"/>
            <a:ext cx="2209800" cy="2999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001" y="4136828"/>
            <a:ext cx="1134531" cy="24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3"/>
          <p:cNvSpPr txBox="1"/>
          <p:nvPr>
            <p:ph type="title"/>
          </p:nvPr>
        </p:nvSpPr>
        <p:spPr>
          <a:xfrm>
            <a:off x="526470" y="365126"/>
            <a:ext cx="1113906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Measure of Compactness</a:t>
            </a:r>
            <a:endParaRPr/>
          </a:p>
        </p:txBody>
      </p:sp>
      <p:sp>
        <p:nvSpPr>
          <p:cNvPr id="109" name="Google Shape;109;p43"/>
          <p:cNvSpPr txBox="1"/>
          <p:nvPr>
            <p:ph idx="1" type="body"/>
          </p:nvPr>
        </p:nvSpPr>
        <p:spPr>
          <a:xfrm>
            <a:off x="526470" y="1257300"/>
            <a:ext cx="8649614" cy="29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Complement existing measures to capture boundary complexities and holes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43"/>
          <p:cNvSpPr txBox="1"/>
          <p:nvPr/>
        </p:nvSpPr>
        <p:spPr>
          <a:xfrm>
            <a:off x="3028406" y="2806939"/>
            <a:ext cx="4705519" cy="797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1" name="Google Shape;111;p43"/>
          <p:cNvSpPr txBox="1"/>
          <p:nvPr/>
        </p:nvSpPr>
        <p:spPr>
          <a:xfrm>
            <a:off x="3746977" y="4113572"/>
            <a:ext cx="773802" cy="4033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635" l="-6297" r="-31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12" name="Google Shape;11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370" y="2402463"/>
            <a:ext cx="3736160" cy="28341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526470" y="365126"/>
            <a:ext cx="11139060" cy="1126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Sk Measure vs. IQ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5530" y="3810811"/>
            <a:ext cx="3467925" cy="274544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4449" y="1349950"/>
            <a:ext cx="3090669" cy="42901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6"/>
          <p:cNvSpPr txBox="1"/>
          <p:nvPr/>
        </p:nvSpPr>
        <p:spPr>
          <a:xfrm>
            <a:off x="1316333" y="1068502"/>
            <a:ext cx="1168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 Measure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4140324" y="1038521"/>
            <a:ext cx="21066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Isoperimetric Quotient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8679793" y="501035"/>
            <a:ext cx="1168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 Measure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8386158" y="3522098"/>
            <a:ext cx="21066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Isoperimetric Quotient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5160" y="887509"/>
            <a:ext cx="3473068" cy="26345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2716" y="1347891"/>
            <a:ext cx="3223117" cy="429011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4"/>
          <p:cNvSpPr txBox="1"/>
          <p:nvPr>
            <p:ph type="title"/>
          </p:nvPr>
        </p:nvSpPr>
        <p:spPr>
          <a:xfrm>
            <a:off x="526470" y="365126"/>
            <a:ext cx="11139060" cy="1126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Sk Measure vs. Boyce Clark</a:t>
            </a:r>
            <a:endParaRPr/>
          </a:p>
        </p:txBody>
      </p:sp>
      <p:sp>
        <p:nvSpPr>
          <p:cNvPr id="131" name="Google Shape;131;p44"/>
          <p:cNvSpPr txBox="1"/>
          <p:nvPr/>
        </p:nvSpPr>
        <p:spPr>
          <a:xfrm>
            <a:off x="1316333" y="1068502"/>
            <a:ext cx="1168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 Measure</a:t>
            </a:r>
            <a:endParaRPr/>
          </a:p>
        </p:txBody>
      </p:sp>
      <p:sp>
        <p:nvSpPr>
          <p:cNvPr id="132" name="Google Shape;132;p44"/>
          <p:cNvSpPr txBox="1"/>
          <p:nvPr/>
        </p:nvSpPr>
        <p:spPr>
          <a:xfrm>
            <a:off x="3672809" y="1038521"/>
            <a:ext cx="12314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Boyce Clark</a:t>
            </a:r>
            <a:endParaRPr/>
          </a:p>
        </p:txBody>
      </p:sp>
      <p:sp>
        <p:nvSpPr>
          <p:cNvPr id="133" name="Google Shape;133;p44"/>
          <p:cNvSpPr txBox="1"/>
          <p:nvPr/>
        </p:nvSpPr>
        <p:spPr>
          <a:xfrm>
            <a:off x="7287764" y="1068502"/>
            <a:ext cx="11689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 Measure</a:t>
            </a:r>
            <a:endParaRPr/>
          </a:p>
        </p:txBody>
      </p:sp>
      <p:sp>
        <p:nvSpPr>
          <p:cNvPr id="134" name="Google Shape;134;p44"/>
          <p:cNvSpPr txBox="1"/>
          <p:nvPr/>
        </p:nvSpPr>
        <p:spPr>
          <a:xfrm>
            <a:off x="9644240" y="1038521"/>
            <a:ext cx="12314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Boyce Clark</a:t>
            </a:r>
            <a:endParaRPr/>
          </a:p>
        </p:txBody>
      </p:sp>
      <p:pic>
        <p:nvPicPr>
          <p:cNvPr id="135" name="Google Shape;135;p44"/>
          <p:cNvPicPr preferRelativeResize="0"/>
          <p:nvPr/>
        </p:nvPicPr>
        <p:blipFill rotWithShape="1">
          <a:blip r:embed="rId3">
            <a:alphaModFix/>
          </a:blip>
          <a:srcRect b="0" l="0" r="0" t="768"/>
          <a:stretch/>
        </p:blipFill>
        <p:spPr>
          <a:xfrm>
            <a:off x="3145365" y="1993804"/>
            <a:ext cx="2439800" cy="337049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3208" y="1993805"/>
            <a:ext cx="2421060" cy="336706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070" y="2000954"/>
            <a:ext cx="2437323" cy="336706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85686" y="1993803"/>
            <a:ext cx="2437323" cy="338590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5"/>
          <p:cNvSpPr txBox="1"/>
          <p:nvPr>
            <p:ph type="title"/>
          </p:nvPr>
        </p:nvSpPr>
        <p:spPr>
          <a:xfrm>
            <a:off x="526470" y="63176"/>
            <a:ext cx="11139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Tiger Trajectory Segmentation</a:t>
            </a:r>
            <a:endParaRPr/>
          </a:p>
        </p:txBody>
      </p:sp>
      <p:sp>
        <p:nvSpPr>
          <p:cNvPr id="144" name="Google Shape;144;p45"/>
          <p:cNvSpPr txBox="1"/>
          <p:nvPr>
            <p:ph idx="1" type="body"/>
          </p:nvPr>
        </p:nvSpPr>
        <p:spPr>
          <a:xfrm>
            <a:off x="657450" y="922325"/>
            <a:ext cx="10661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en-US" sz="21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/>
              <a:t>Trajectory segmentation is dividing a trajectory into segments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/>
              <a:t>To reduce computational complexity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/>
              <a:t>Understanding patterns or distinct behavior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solidFill>
                  <a:srgbClr val="073763"/>
                </a:solidFill>
              </a:rPr>
              <a:t>Tiger Behavior </a:t>
            </a:r>
            <a:endParaRPr b="1">
              <a:solidFill>
                <a:srgbClr val="073763"/>
              </a:solidFill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Exploring - Patrolling &amp; Searching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Hunting</a:t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solidFill>
                  <a:srgbClr val="073763"/>
                </a:solidFill>
              </a:rPr>
              <a:t>Research Question</a:t>
            </a:r>
            <a:endParaRPr>
              <a:solidFill>
                <a:srgbClr val="073763"/>
              </a:solidFill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How can compactness measures be used to understand tiger behavioral patterns?</a:t>
            </a:r>
            <a:endParaRPr/>
          </a:p>
        </p:txBody>
      </p:sp>
      <p:sp>
        <p:nvSpPr>
          <p:cNvPr id="145" name="Google Shape;145;p45"/>
          <p:cNvSpPr txBox="1"/>
          <p:nvPr/>
        </p:nvSpPr>
        <p:spPr>
          <a:xfrm>
            <a:off x="168425" y="6231975"/>
            <a:ext cx="5246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i="1"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odge, S., Weibel, R., &amp; Laube, P. (2009). Exploring movement-similarity analysis of moving objects. SIGSPATIAL Special, 1(3), 11-16</a:t>
            </a:r>
            <a:endParaRPr i="1" sz="1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225" y="2094400"/>
            <a:ext cx="3290976" cy="10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5"/>
          <p:cNvSpPr txBox="1"/>
          <p:nvPr/>
        </p:nvSpPr>
        <p:spPr>
          <a:xfrm rot="-4174643">
            <a:off x="6838552" y="1441694"/>
            <a:ext cx="2382344" cy="3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 1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45"/>
          <p:cNvSpPr txBox="1"/>
          <p:nvPr/>
        </p:nvSpPr>
        <p:spPr>
          <a:xfrm rot="-4174643">
            <a:off x="8061652" y="1866794"/>
            <a:ext cx="2382344" cy="3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 2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45"/>
          <p:cNvSpPr txBox="1"/>
          <p:nvPr/>
        </p:nvSpPr>
        <p:spPr>
          <a:xfrm rot="-4174643">
            <a:off x="9255702" y="1668519"/>
            <a:ext cx="2382344" cy="3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 3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0850" y="-185925"/>
            <a:ext cx="2318125" cy="19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6"/>
          <p:cNvSpPr txBox="1"/>
          <p:nvPr>
            <p:ph type="title"/>
          </p:nvPr>
        </p:nvSpPr>
        <p:spPr>
          <a:xfrm>
            <a:off x="526470" y="365126"/>
            <a:ext cx="1113906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Tiger Data</a:t>
            </a:r>
            <a:endParaRPr/>
          </a:p>
        </p:txBody>
      </p:sp>
      <p:sp>
        <p:nvSpPr>
          <p:cNvPr id="156" name="Google Shape;156;p46"/>
          <p:cNvSpPr txBox="1"/>
          <p:nvPr>
            <p:ph idx="1" type="body"/>
          </p:nvPr>
        </p:nvSpPr>
        <p:spPr>
          <a:xfrm>
            <a:off x="762001" y="1189408"/>
            <a:ext cx="5142502" cy="498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Data for a single tiger. Behavior captured in a year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Selected 51 days at random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Gathered points for 5 days and sub-partitioned based on known activities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Created convex hulls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Calculated various compactness measures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en-US"/>
              <a:t>Assessed prediction of compactness on 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157" name="Google Shape;1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880" y="873149"/>
            <a:ext cx="5336429" cy="537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7"/>
          <p:cNvSpPr txBox="1"/>
          <p:nvPr>
            <p:ph type="title"/>
          </p:nvPr>
        </p:nvSpPr>
        <p:spPr>
          <a:xfrm>
            <a:off x="526470" y="365126"/>
            <a:ext cx="1113906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Compactness and Tiger Behavior</a:t>
            </a:r>
            <a:endParaRPr/>
          </a:p>
        </p:txBody>
      </p:sp>
      <p:graphicFrame>
        <p:nvGraphicFramePr>
          <p:cNvPr id="163" name="Google Shape;163;p47"/>
          <p:cNvGraphicFramePr/>
          <p:nvPr/>
        </p:nvGraphicFramePr>
        <p:xfrm>
          <a:off x="967065" y="14687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{2D6049DE-0C90-401D-A4FB-CC7B20DB77A3}</a:tableStyleId>
              </a:tblPr>
              <a:tblGrid>
                <a:gridCol w="639900"/>
                <a:gridCol w="906525"/>
                <a:gridCol w="639900"/>
                <a:gridCol w="639900"/>
                <a:gridCol w="1439775"/>
                <a:gridCol w="1309800"/>
              </a:tblGrid>
              <a:tr h="39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Statistic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Behavior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Sk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Reock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Isoperimetric Quotient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Boyce-Clark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0.42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29.70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Hunting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58.23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0.41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28.80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Hunting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56.94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10.65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Hunting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26.04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9.28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Hunting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18.84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Exploring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45.20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Hunting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125.57</a:t>
                      </a:r>
                      <a:endParaRPr/>
                    </a:p>
                  </a:txBody>
                  <a:tcPr marT="38100" marB="3810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2022-06-17T03:51:16Z</dcterms:created>
  <dc:creator>Vanessa Echeverri Figueroa</dc:creator>
</cp:coreProperties>
</file>