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417205ec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417205ec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417205ec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417205ec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417205ec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417205ec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417205ec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417205ec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417205ec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417205ec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00" y="213150"/>
            <a:ext cx="8520600" cy="57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Problem Identification</a:t>
            </a:r>
            <a:endParaRPr>
              <a:latin typeface="Arial"/>
              <a:ea typeface="Arial"/>
              <a:cs typeface="Arial"/>
              <a:sym typeface="Arial"/>
            </a:endParaRPr>
          </a:p>
          <a:p>
            <a:pPr indent="0" lvl="0" marL="0" rtl="0" algn="l">
              <a:spcBef>
                <a:spcPts val="0"/>
              </a:spcBef>
              <a:spcAft>
                <a:spcPts val="0"/>
              </a:spcAft>
              <a:buNone/>
            </a:pPr>
            <a:r>
              <a:t/>
            </a:r>
            <a:endParaRPr/>
          </a:p>
          <a:p>
            <a:pPr indent="-339089" lvl="0" marL="457200" rtl="0" algn="l">
              <a:lnSpc>
                <a:spcPct val="175000"/>
              </a:lnSpc>
              <a:spcBef>
                <a:spcPts val="0"/>
              </a:spcBef>
              <a:spcAft>
                <a:spcPts val="0"/>
              </a:spcAft>
              <a:buSzPct val="100000"/>
              <a:buFont typeface="Arial"/>
              <a:buChar char="●"/>
            </a:pPr>
            <a:r>
              <a:rPr lang="en" sz="1933">
                <a:latin typeface="Arial"/>
                <a:ea typeface="Arial"/>
                <a:cs typeface="Arial"/>
                <a:sym typeface="Arial"/>
              </a:rPr>
              <a:t>Big Mountain Resort is seeking to improve its ticket pricing strategy to ensure it aligns with the market value of its features compared to competitors, addressing concerns of undercharging and revenue optimization. </a:t>
            </a:r>
            <a:endParaRPr sz="1933">
              <a:latin typeface="Arial"/>
              <a:ea typeface="Arial"/>
              <a:cs typeface="Arial"/>
              <a:sym typeface="Arial"/>
            </a:endParaRPr>
          </a:p>
          <a:p>
            <a:pPr indent="-339089" lvl="0" marL="457200" rtl="0" algn="l">
              <a:lnSpc>
                <a:spcPct val="175000"/>
              </a:lnSpc>
              <a:spcBef>
                <a:spcPts val="0"/>
              </a:spcBef>
              <a:spcAft>
                <a:spcPts val="0"/>
              </a:spcAft>
              <a:buSzPct val="100000"/>
              <a:buFont typeface="Arial"/>
              <a:buChar char="●"/>
            </a:pPr>
            <a:r>
              <a:rPr lang="en" sz="1933">
                <a:latin typeface="Arial"/>
                <a:ea typeface="Arial"/>
                <a:cs typeface="Arial"/>
                <a:sym typeface="Arial"/>
              </a:rPr>
              <a:t>The resort is considering operational changes, like modifying run lengths and capacities, and needs to understand their impact on pricing and revenue. </a:t>
            </a:r>
            <a:endParaRPr sz="1933">
              <a:latin typeface="Arial"/>
              <a:ea typeface="Arial"/>
              <a:cs typeface="Arial"/>
              <a:sym typeface="Arial"/>
            </a:endParaRPr>
          </a:p>
          <a:p>
            <a:pPr indent="-339089" lvl="0" marL="457200" rtl="0" algn="l">
              <a:lnSpc>
                <a:spcPct val="175000"/>
              </a:lnSpc>
              <a:spcBef>
                <a:spcPts val="0"/>
              </a:spcBef>
              <a:spcAft>
                <a:spcPts val="0"/>
              </a:spcAft>
              <a:buSzPct val="100000"/>
              <a:buFont typeface="Arial"/>
              <a:buChar char="●"/>
            </a:pPr>
            <a:r>
              <a:rPr lang="en" sz="1933">
                <a:latin typeface="Arial"/>
                <a:ea typeface="Arial"/>
                <a:cs typeface="Arial"/>
                <a:sym typeface="Arial"/>
              </a:rPr>
              <a:t>An effective pricing strategy will enable Big Mountain to maximize revenue while maintaining its appeal in the market.</a:t>
            </a:r>
            <a:endParaRPr sz="1933">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163275"/>
            <a:ext cx="8520600" cy="63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Recommendation &amp; Key Findings</a:t>
            </a:r>
            <a:endParaRPr>
              <a:latin typeface="Arial"/>
              <a:ea typeface="Arial"/>
              <a:cs typeface="Arial"/>
              <a:sym typeface="Arial"/>
            </a:endParaRPr>
          </a:p>
          <a:p>
            <a:pPr indent="0" lvl="0" marL="0" rtl="0" algn="l">
              <a:spcBef>
                <a:spcPts val="0"/>
              </a:spcBef>
              <a:spcAft>
                <a:spcPts val="0"/>
              </a:spcAft>
              <a:buNone/>
            </a:pPr>
            <a:r>
              <a:t/>
            </a:r>
            <a:endParaRPr/>
          </a:p>
          <a:p>
            <a:pPr indent="-339089" lvl="0" marL="457200" rtl="0" algn="l">
              <a:lnSpc>
                <a:spcPct val="150000"/>
              </a:lnSpc>
              <a:spcBef>
                <a:spcPts val="0"/>
              </a:spcBef>
              <a:spcAft>
                <a:spcPts val="0"/>
              </a:spcAft>
              <a:buSzPct val="100000"/>
              <a:buFont typeface="Arial"/>
              <a:buChar char="●"/>
            </a:pPr>
            <a:r>
              <a:rPr lang="en" sz="1933">
                <a:latin typeface="Arial"/>
                <a:ea typeface="Arial"/>
                <a:cs typeface="Arial"/>
                <a:sym typeface="Arial"/>
              </a:rPr>
              <a:t>The model suggests that Big Mountain Resort could increase its ticket price, potentially up to $95.87, considering its impressive amount of fast quads and runs, as well as its elite vertical drop and snowmaking coverage, compared to its competitors. </a:t>
            </a:r>
            <a:endParaRPr sz="1933">
              <a:latin typeface="Arial"/>
              <a:ea typeface="Arial"/>
              <a:cs typeface="Arial"/>
              <a:sym typeface="Arial"/>
            </a:endParaRPr>
          </a:p>
          <a:p>
            <a:pPr indent="-339089" lvl="0" marL="457200" rtl="0" algn="l">
              <a:lnSpc>
                <a:spcPct val="150000"/>
              </a:lnSpc>
              <a:spcBef>
                <a:spcPts val="0"/>
              </a:spcBef>
              <a:spcAft>
                <a:spcPts val="0"/>
              </a:spcAft>
              <a:buSzPct val="100000"/>
              <a:buFont typeface="Arial"/>
              <a:buChar char="●"/>
            </a:pPr>
            <a:r>
              <a:rPr lang="en" sz="1933">
                <a:latin typeface="Arial"/>
                <a:ea typeface="Arial"/>
                <a:cs typeface="Arial"/>
                <a:sym typeface="Arial"/>
              </a:rPr>
              <a:t>Closing underused runs shows minimal impact on pricing, whereas expanding the vertical drop and adding a chairlift supports a price increase. </a:t>
            </a:r>
            <a:endParaRPr sz="1933">
              <a:latin typeface="Arial"/>
              <a:ea typeface="Arial"/>
              <a:cs typeface="Arial"/>
              <a:sym typeface="Arial"/>
            </a:endParaRPr>
          </a:p>
          <a:p>
            <a:pPr indent="-339089" lvl="0" marL="457200" rtl="0" algn="l">
              <a:lnSpc>
                <a:spcPct val="150000"/>
              </a:lnSpc>
              <a:spcBef>
                <a:spcPts val="0"/>
              </a:spcBef>
              <a:spcAft>
                <a:spcPts val="0"/>
              </a:spcAft>
              <a:buSzPct val="100000"/>
              <a:buFont typeface="Arial"/>
              <a:buChar char="●"/>
            </a:pPr>
            <a:r>
              <a:rPr lang="en" sz="1933">
                <a:latin typeface="Arial"/>
                <a:ea typeface="Arial"/>
                <a:cs typeface="Arial"/>
                <a:sym typeface="Arial"/>
              </a:rPr>
              <a:t>The analysis does not support significant investment for extending the longest run or minor increases in snowmaking area, as these changes will not create substantial support for a ticket price increase.</a:t>
            </a:r>
            <a:endParaRPr sz="1933">
              <a:latin typeface="Arial"/>
              <a:ea typeface="Arial"/>
              <a:cs typeface="Arial"/>
              <a:sym typeface="Arial"/>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13175"/>
            <a:ext cx="8520600" cy="66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latin typeface="Arial"/>
                <a:ea typeface="Arial"/>
                <a:cs typeface="Arial"/>
                <a:sym typeface="Arial"/>
              </a:rPr>
              <a:t>Modeling Results &amp; Analysis</a:t>
            </a:r>
            <a:endParaRPr sz="3200">
              <a:latin typeface="Arial"/>
              <a:ea typeface="Arial"/>
              <a:cs typeface="Arial"/>
              <a:sym typeface="Arial"/>
            </a:endParaRPr>
          </a:p>
          <a:p>
            <a:pPr indent="0" lvl="0" marL="0" rtl="0" algn="ctr">
              <a:spcBef>
                <a:spcPts val="0"/>
              </a:spcBef>
              <a:spcAft>
                <a:spcPts val="0"/>
              </a:spcAft>
              <a:buNone/>
            </a:pPr>
            <a:r>
              <a:t/>
            </a:r>
            <a:endParaRPr sz="3200">
              <a:latin typeface="Arial"/>
              <a:ea typeface="Arial"/>
              <a:cs typeface="Arial"/>
              <a:sym typeface="Arial"/>
            </a:endParaRPr>
          </a:p>
          <a:p>
            <a:pPr indent="0" lvl="0" marL="0" rtl="0" algn="ctr">
              <a:spcBef>
                <a:spcPts val="0"/>
              </a:spcBef>
              <a:spcAft>
                <a:spcPts val="0"/>
              </a:spcAft>
              <a:buNone/>
            </a:pPr>
            <a:r>
              <a:t/>
            </a:r>
            <a:endParaRPr sz="3200">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sz="1850">
                <a:latin typeface="Arial"/>
                <a:ea typeface="Arial"/>
                <a:cs typeface="Arial"/>
                <a:sym typeface="Arial"/>
              </a:rPr>
              <a:t>Our predictive modeling utilized a Random Forest Regressor to determine the market-supported ticket price based on various resort features.</a:t>
            </a:r>
            <a:endParaRPr sz="1850">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sz="1850">
                <a:latin typeface="Arial"/>
                <a:ea typeface="Arial"/>
                <a:cs typeface="Arial"/>
                <a:sym typeface="Arial"/>
              </a:rPr>
              <a:t>By examining resorts nationwide, our model achieved a mean absolute error of approximately $10.39, indicating </a:t>
            </a:r>
            <a:r>
              <a:rPr lang="en" sz="1850">
                <a:latin typeface="Arial"/>
                <a:ea typeface="Arial"/>
                <a:cs typeface="Arial"/>
                <a:sym typeface="Arial"/>
              </a:rPr>
              <a:t>strong</a:t>
            </a:r>
            <a:r>
              <a:rPr lang="en" sz="1850">
                <a:latin typeface="Arial"/>
                <a:ea typeface="Arial"/>
                <a:cs typeface="Arial"/>
                <a:sym typeface="Arial"/>
              </a:rPr>
              <a:t> </a:t>
            </a:r>
            <a:r>
              <a:rPr lang="en" sz="1850">
                <a:latin typeface="Arial"/>
                <a:ea typeface="Arial"/>
                <a:cs typeface="Arial"/>
                <a:sym typeface="Arial"/>
              </a:rPr>
              <a:t>predictive</a:t>
            </a:r>
            <a:r>
              <a:rPr lang="en" sz="1850">
                <a:latin typeface="Arial"/>
                <a:ea typeface="Arial"/>
                <a:cs typeface="Arial"/>
                <a:sym typeface="Arial"/>
              </a:rPr>
              <a:t> </a:t>
            </a:r>
            <a:r>
              <a:rPr lang="en" sz="1850">
                <a:latin typeface="Arial"/>
                <a:ea typeface="Arial"/>
                <a:cs typeface="Arial"/>
                <a:sym typeface="Arial"/>
              </a:rPr>
              <a:t>capabilities. </a:t>
            </a:r>
            <a:endParaRPr sz="1850">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sz="1850">
                <a:latin typeface="Arial"/>
                <a:ea typeface="Arial"/>
                <a:cs typeface="Arial"/>
                <a:sym typeface="Arial"/>
              </a:rPr>
              <a:t>Key features such as vertical drop, snowmaking area, total chairs and amount of fast quads  significantly influenced the predicted ticket prices, showing their value in the market.</a:t>
            </a:r>
            <a:endParaRPr sz="18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78400"/>
            <a:ext cx="8520600" cy="48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311700" y="321100"/>
            <a:ext cx="8520601" cy="4779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539725"/>
            <a:ext cx="8520600" cy="66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latin typeface="Arial"/>
                <a:ea typeface="Arial"/>
                <a:cs typeface="Arial"/>
                <a:sym typeface="Arial"/>
              </a:rPr>
              <a:t>Modeling Results &amp; Analysis continued</a:t>
            </a:r>
            <a:endParaRPr sz="3200">
              <a:latin typeface="Arial"/>
              <a:ea typeface="Arial"/>
              <a:cs typeface="Arial"/>
              <a:sym typeface="Arial"/>
            </a:endParaRPr>
          </a:p>
          <a:p>
            <a:pPr indent="0" lvl="0" marL="0" rtl="0" algn="ctr">
              <a:spcBef>
                <a:spcPts val="0"/>
              </a:spcBef>
              <a:spcAft>
                <a:spcPts val="0"/>
              </a:spcAft>
              <a:buNone/>
            </a:pPr>
            <a:r>
              <a:t/>
            </a:r>
            <a:endParaRPr sz="3200">
              <a:latin typeface="Arial"/>
              <a:ea typeface="Arial"/>
              <a:cs typeface="Arial"/>
              <a:sym typeface="Arial"/>
            </a:endParaRPr>
          </a:p>
          <a:p>
            <a:pPr indent="-335280" lvl="0" marL="457200" rtl="0" algn="l">
              <a:lnSpc>
                <a:spcPct val="150000"/>
              </a:lnSpc>
              <a:spcBef>
                <a:spcPts val="0"/>
              </a:spcBef>
              <a:spcAft>
                <a:spcPts val="0"/>
              </a:spcAft>
              <a:buSzPct val="100000"/>
              <a:buFont typeface="Arial"/>
              <a:buChar char="●"/>
            </a:pPr>
            <a:r>
              <a:rPr lang="en" sz="1866">
                <a:latin typeface="Arial"/>
                <a:ea typeface="Arial"/>
                <a:cs typeface="Arial"/>
                <a:sym typeface="Arial"/>
              </a:rPr>
              <a:t>We conducted several scenario analyses to understand the potential impacts of various changes at Big Mountain Resort. For instance, increasing the vertical drop and adding a chair lift could justify a ticket price increase of $1.99, leading to increased seasonal revenue.</a:t>
            </a:r>
            <a:endParaRPr sz="1866">
              <a:latin typeface="Arial"/>
              <a:ea typeface="Arial"/>
              <a:cs typeface="Arial"/>
              <a:sym typeface="Arial"/>
            </a:endParaRPr>
          </a:p>
          <a:p>
            <a:pPr indent="-335280" lvl="0" marL="457200" rtl="0" algn="l">
              <a:lnSpc>
                <a:spcPct val="150000"/>
              </a:lnSpc>
              <a:spcBef>
                <a:spcPts val="0"/>
              </a:spcBef>
              <a:spcAft>
                <a:spcPts val="0"/>
              </a:spcAft>
              <a:buSzPct val="100000"/>
              <a:buFont typeface="Arial"/>
              <a:buChar char="●"/>
            </a:pPr>
            <a:r>
              <a:rPr lang="en" sz="1866">
                <a:latin typeface="Arial"/>
                <a:ea typeface="Arial"/>
                <a:cs typeface="Arial"/>
                <a:sym typeface="Arial"/>
              </a:rPr>
              <a:t>Our model also showed minimal to no price support for closing less popular runs or small increases in snowmaking.</a:t>
            </a:r>
            <a:endParaRPr sz="1866">
              <a:latin typeface="Arial"/>
              <a:ea typeface="Arial"/>
              <a:cs typeface="Arial"/>
              <a:sym typeface="Arial"/>
            </a:endParaRPr>
          </a:p>
          <a:p>
            <a:pPr indent="-335280" lvl="0" marL="457200" rtl="0" algn="l">
              <a:lnSpc>
                <a:spcPct val="150000"/>
              </a:lnSpc>
              <a:spcBef>
                <a:spcPts val="0"/>
              </a:spcBef>
              <a:spcAft>
                <a:spcPts val="0"/>
              </a:spcAft>
              <a:buSzPct val="100000"/>
              <a:buFont typeface="Arial"/>
              <a:buChar char="●"/>
            </a:pPr>
            <a:r>
              <a:rPr lang="en" sz="1866">
                <a:latin typeface="Arial"/>
                <a:ea typeface="Arial"/>
                <a:cs typeface="Arial"/>
                <a:sym typeface="Arial"/>
              </a:rPr>
              <a:t>These insights show the importance of strategic investments and resource allocation in order to increase resort appeal and profitability.</a:t>
            </a:r>
            <a:endParaRPr sz="1866">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539725"/>
            <a:ext cx="8520600" cy="8481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sz="3000">
                <a:latin typeface="Arial"/>
                <a:ea typeface="Arial"/>
                <a:cs typeface="Arial"/>
                <a:sym typeface="Arial"/>
              </a:rPr>
              <a:t>Summary &amp; Conclusion</a:t>
            </a:r>
            <a:endParaRPr sz="3000">
              <a:latin typeface="Arial"/>
              <a:ea typeface="Arial"/>
              <a:cs typeface="Arial"/>
              <a:sym typeface="Arial"/>
            </a:endParaRPr>
          </a:p>
          <a:p>
            <a:pPr indent="0" lvl="0" marL="457200" rtl="0" algn="ctr">
              <a:spcBef>
                <a:spcPts val="0"/>
              </a:spcBef>
              <a:spcAft>
                <a:spcPts val="0"/>
              </a:spcAft>
              <a:buNone/>
            </a:pPr>
            <a:r>
              <a:t/>
            </a:r>
            <a:endParaRPr sz="3000">
              <a:latin typeface="Arial"/>
              <a:ea typeface="Arial"/>
              <a:cs typeface="Arial"/>
              <a:sym typeface="Arial"/>
            </a:endParaRPr>
          </a:p>
          <a:p>
            <a:pPr indent="-336550" lvl="0" marL="457200" rtl="0" algn="l">
              <a:lnSpc>
                <a:spcPct val="150000"/>
              </a:lnSpc>
              <a:spcBef>
                <a:spcPts val="0"/>
              </a:spcBef>
              <a:spcAft>
                <a:spcPts val="0"/>
              </a:spcAft>
              <a:buSzPct val="100000"/>
              <a:buFont typeface="Arial"/>
              <a:buChar char="●"/>
            </a:pPr>
            <a:r>
              <a:rPr lang="en" sz="1888">
                <a:latin typeface="Arial"/>
                <a:ea typeface="Arial"/>
                <a:cs typeface="Arial"/>
                <a:sym typeface="Arial"/>
              </a:rPr>
              <a:t>Our comprehensive analysis indicates that Big Mountain Resort should adjust its ticket pricing to better reflect the value offered by its prominent features.</a:t>
            </a:r>
            <a:endParaRPr sz="1888">
              <a:latin typeface="Arial"/>
              <a:ea typeface="Arial"/>
              <a:cs typeface="Arial"/>
              <a:sym typeface="Arial"/>
            </a:endParaRPr>
          </a:p>
          <a:p>
            <a:pPr indent="-336550" lvl="0" marL="457200" rtl="0" algn="l">
              <a:lnSpc>
                <a:spcPct val="150000"/>
              </a:lnSpc>
              <a:spcBef>
                <a:spcPts val="0"/>
              </a:spcBef>
              <a:spcAft>
                <a:spcPts val="0"/>
              </a:spcAft>
              <a:buSzPct val="100000"/>
              <a:buFont typeface="Arial"/>
              <a:buChar char="●"/>
            </a:pPr>
            <a:r>
              <a:rPr lang="en" sz="1888">
                <a:latin typeface="Arial"/>
                <a:ea typeface="Arial"/>
                <a:cs typeface="Arial"/>
                <a:sym typeface="Arial"/>
              </a:rPr>
              <a:t>The recommended ticket price increase is supported by the resort’s </a:t>
            </a:r>
            <a:r>
              <a:rPr lang="en" sz="1888">
                <a:latin typeface="Arial"/>
                <a:ea typeface="Arial"/>
                <a:cs typeface="Arial"/>
                <a:sym typeface="Arial"/>
              </a:rPr>
              <a:t>competitive</a:t>
            </a:r>
            <a:r>
              <a:rPr lang="en" sz="1888">
                <a:latin typeface="Arial"/>
                <a:ea typeface="Arial"/>
                <a:cs typeface="Arial"/>
                <a:sym typeface="Arial"/>
              </a:rPr>
              <a:t> advantages, such as its extensive snowmaking capabilities, fast quad/ run amount, and substantial vertical drop, which are highly valued in the market.</a:t>
            </a:r>
            <a:endParaRPr sz="1888">
              <a:latin typeface="Arial"/>
              <a:ea typeface="Arial"/>
              <a:cs typeface="Arial"/>
              <a:sym typeface="Arial"/>
            </a:endParaRPr>
          </a:p>
          <a:p>
            <a:pPr indent="-336550" lvl="0" marL="457200" rtl="0" algn="l">
              <a:lnSpc>
                <a:spcPct val="150000"/>
              </a:lnSpc>
              <a:spcBef>
                <a:spcPts val="0"/>
              </a:spcBef>
              <a:spcAft>
                <a:spcPts val="0"/>
              </a:spcAft>
              <a:buSzPct val="100000"/>
              <a:buFont typeface="Arial"/>
              <a:buChar char="●"/>
            </a:pPr>
            <a:r>
              <a:rPr lang="en" sz="1888">
                <a:latin typeface="Arial"/>
                <a:ea typeface="Arial"/>
                <a:cs typeface="Arial"/>
                <a:sym typeface="Arial"/>
              </a:rPr>
              <a:t>Implementing these changes could improve revenue without </a:t>
            </a:r>
            <a:r>
              <a:rPr lang="en" sz="1888">
                <a:latin typeface="Arial"/>
                <a:ea typeface="Arial"/>
                <a:cs typeface="Arial"/>
                <a:sym typeface="Arial"/>
              </a:rPr>
              <a:t>significantly</a:t>
            </a:r>
            <a:r>
              <a:rPr lang="en" sz="1888">
                <a:latin typeface="Arial"/>
                <a:ea typeface="Arial"/>
                <a:cs typeface="Arial"/>
                <a:sym typeface="Arial"/>
              </a:rPr>
              <a:t> impacting visitor numbers.</a:t>
            </a:r>
            <a:endParaRPr sz="1888">
              <a:latin typeface="Arial"/>
              <a:ea typeface="Arial"/>
              <a:cs typeface="Arial"/>
              <a:sym typeface="Arial"/>
            </a:endParaRPr>
          </a:p>
          <a:p>
            <a:pPr indent="-336550" lvl="0" marL="457200" rtl="0" algn="l">
              <a:lnSpc>
                <a:spcPct val="150000"/>
              </a:lnSpc>
              <a:spcBef>
                <a:spcPts val="0"/>
              </a:spcBef>
              <a:spcAft>
                <a:spcPts val="0"/>
              </a:spcAft>
              <a:buSzPct val="100000"/>
              <a:buFont typeface="Arial"/>
              <a:buChar char="●"/>
            </a:pPr>
            <a:r>
              <a:rPr lang="en" sz="1888">
                <a:latin typeface="Arial"/>
                <a:ea typeface="Arial"/>
                <a:cs typeface="Arial"/>
                <a:sym typeface="Arial"/>
              </a:rPr>
              <a:t>This strategic adjustment is an essential step toward optimizing the resorts financial performance while maintaining a positive </a:t>
            </a:r>
            <a:r>
              <a:rPr lang="en" sz="1888">
                <a:latin typeface="Arial"/>
                <a:ea typeface="Arial"/>
                <a:cs typeface="Arial"/>
                <a:sym typeface="Arial"/>
              </a:rPr>
              <a:t>visitor</a:t>
            </a:r>
            <a:r>
              <a:rPr lang="en" sz="1888">
                <a:latin typeface="Arial"/>
                <a:ea typeface="Arial"/>
                <a:cs typeface="Arial"/>
                <a:sym typeface="Arial"/>
              </a:rPr>
              <a:t> experience. </a:t>
            </a:r>
            <a:endParaRPr sz="1888">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