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88" r:id="rId3"/>
    <p:sldId id="301" r:id="rId4"/>
    <p:sldId id="389" r:id="rId5"/>
    <p:sldId id="356" r:id="rId6"/>
    <p:sldId id="357" r:id="rId7"/>
    <p:sldId id="390" r:id="rId8"/>
    <p:sldId id="358" r:id="rId9"/>
    <p:sldId id="377" r:id="rId10"/>
    <p:sldId id="392" r:id="rId11"/>
    <p:sldId id="359" r:id="rId12"/>
    <p:sldId id="361" r:id="rId13"/>
    <p:sldId id="381" r:id="rId14"/>
    <p:sldId id="393" r:id="rId15"/>
    <p:sldId id="272" r:id="rId16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A7EB"/>
    <a:srgbClr val="1E0D0A"/>
    <a:srgbClr val="FAC826"/>
    <a:srgbClr val="004053"/>
    <a:srgbClr val="003D4E"/>
    <a:srgbClr val="006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05" autoAdjust="0"/>
  </p:normalViewPr>
  <p:slideViewPr>
    <p:cSldViewPr snapToGrid="0" snapToObjects="1">
      <p:cViewPr varScale="1">
        <p:scale>
          <a:sx n="91" d="100"/>
          <a:sy n="91" d="100"/>
        </p:scale>
        <p:origin x="1404" y="90"/>
      </p:cViewPr>
      <p:guideLst>
        <p:guide orient="horz" pos="34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3BB331B-8D59-4CB2-91B5-8908B73D333F}" type="datetimeFigureOut">
              <a:rPr lang="es-CL" smtClean="0"/>
              <a:t>19-07-2019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F3D857A-B860-4083-A3DD-CD46C913E3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0024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F92E3B7F-DE58-4430-ABDC-939E66BC8F21}" type="datetimeFigureOut">
              <a:rPr lang="es-CL" smtClean="0"/>
              <a:t>19-07-2019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43AD23B9-C1E5-45D3-ACD6-03801A8765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687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1B5F-08B0-1348-98FA-7E1EDD100664}" type="datetimeFigureOut">
              <a:rPr lang="es-ES" smtClean="0"/>
              <a:t>19/07/2019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664F-E6EE-9A48-9B99-7C573631B9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99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1B5F-08B0-1348-98FA-7E1EDD100664}" type="datetimeFigureOut">
              <a:rPr lang="es-ES" smtClean="0"/>
              <a:t>19/07/2019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664F-E6EE-9A48-9B99-7C573631B9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88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1B5F-08B0-1348-98FA-7E1EDD100664}" type="datetimeFigureOut">
              <a:rPr lang="es-ES" smtClean="0"/>
              <a:t>19/07/2019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664F-E6EE-9A48-9B99-7C573631B9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15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1B5F-08B0-1348-98FA-7E1EDD100664}" type="datetimeFigureOut">
              <a:rPr lang="es-ES" smtClean="0"/>
              <a:t>19/07/2019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664F-E6EE-9A48-9B99-7C573631B9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13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1B5F-08B0-1348-98FA-7E1EDD100664}" type="datetimeFigureOut">
              <a:rPr lang="es-ES" smtClean="0"/>
              <a:t>19/07/2019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664F-E6EE-9A48-9B99-7C573631B9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27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1B5F-08B0-1348-98FA-7E1EDD100664}" type="datetimeFigureOut">
              <a:rPr lang="es-ES" smtClean="0"/>
              <a:t>19/07/2019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664F-E6EE-9A48-9B99-7C573631B9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62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1B5F-08B0-1348-98FA-7E1EDD100664}" type="datetimeFigureOut">
              <a:rPr lang="es-ES" smtClean="0"/>
              <a:t>19/07/2019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664F-E6EE-9A48-9B99-7C573631B9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70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1B5F-08B0-1348-98FA-7E1EDD100664}" type="datetimeFigureOut">
              <a:rPr lang="es-ES" smtClean="0"/>
              <a:t>19/07/2019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664F-E6EE-9A48-9B99-7C573631B9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256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1B5F-08B0-1348-98FA-7E1EDD100664}" type="datetimeFigureOut">
              <a:rPr lang="es-ES" smtClean="0"/>
              <a:t>19/07/2019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664F-E6EE-9A48-9B99-7C573631B9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44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1B5F-08B0-1348-98FA-7E1EDD100664}" type="datetimeFigureOut">
              <a:rPr lang="es-ES" smtClean="0"/>
              <a:t>19/07/2019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664F-E6EE-9A48-9B99-7C573631B9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738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1B5F-08B0-1348-98FA-7E1EDD100664}" type="datetimeFigureOut">
              <a:rPr lang="es-ES" smtClean="0"/>
              <a:t>19/07/2019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664F-E6EE-9A48-9B99-7C573631B9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61B5F-08B0-1348-98FA-7E1EDD100664}" type="datetimeFigureOut">
              <a:rPr lang="es-ES" smtClean="0"/>
              <a:t>19/07/2019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1664F-E6EE-9A48-9B99-7C573631B9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6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9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45.png"/><Relationship Id="rId5" Type="http://schemas.openxmlformats.org/officeDocument/2006/relationships/image" Target="../media/image12.png"/><Relationship Id="rId15" Type="http://schemas.openxmlformats.org/officeDocument/2006/relationships/image" Target="../media/image49.png"/><Relationship Id="rId10" Type="http://schemas.openxmlformats.org/officeDocument/2006/relationships/image" Target="../media/image17.png"/><Relationship Id="rId19" Type="http://schemas.openxmlformats.org/officeDocument/2006/relationships/image" Target="../media/image53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848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41434" y="1114713"/>
            <a:ext cx="83977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600"/>
              </a:lnSpc>
            </a:pPr>
            <a:r>
              <a:rPr lang="es-ES" sz="4000" b="1" kern="700" spc="-150" dirty="0" smtClean="0">
                <a:latin typeface="Myriad Pro Cond"/>
                <a:cs typeface="Myriad Pro Cond"/>
              </a:rPr>
              <a:t>Modelos Estadísticos Aplicados a la Detección de Color en Imágenes Digitales</a:t>
            </a:r>
            <a:endParaRPr lang="es-ES" sz="4000" b="1" kern="700" spc="-150" dirty="0">
              <a:latin typeface="Myriad Pro Cond"/>
              <a:cs typeface="Myriad Pro Con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-492643" y="140143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100" y="5418120"/>
            <a:ext cx="2167592" cy="71900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668110" y="3016472"/>
            <a:ext cx="5391807" cy="69368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tx1"/>
                </a:solidFill>
              </a:rPr>
              <a:t>Vanel Lazcano</a:t>
            </a:r>
          </a:p>
          <a:p>
            <a:pPr algn="ctr"/>
            <a:r>
              <a:rPr lang="es-CL" sz="2400" dirty="0" smtClean="0">
                <a:solidFill>
                  <a:schemeClr val="tx1"/>
                </a:solidFill>
              </a:rPr>
              <a:t>Núcleo de Matemática, Física y Estadística</a:t>
            </a:r>
            <a:endParaRPr lang="es-C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78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redondeado 8">
            <a:extLst>
              <a:ext uri="{FF2B5EF4-FFF2-40B4-BE49-F238E27FC236}">
                <a16:creationId xmlns:a16="http://schemas.microsoft.com/office/drawing/2014/main" id="{1EB92EB9-523C-4834-96D3-69B1ED9C11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80051"/>
            <a:ext cx="8229600" cy="311364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3600" dirty="0" smtClean="0">
                <a:solidFill>
                  <a:schemeClr val="tx1"/>
                </a:solidFill>
              </a:rPr>
              <a:t>Método </a:t>
            </a:r>
            <a:r>
              <a:rPr lang="es-CL" sz="3600" dirty="0" smtClean="0">
                <a:solidFill>
                  <a:schemeClr val="tx1"/>
                </a:solidFill>
                <a:latin typeface="Arial monospaced for SAP" panose="020B0609020202030204" pitchFamily="49" charset="0"/>
              </a:rPr>
              <a:t>I </a:t>
            </a:r>
            <a:r>
              <a:rPr lang="es-CL" sz="3600" dirty="0" smtClean="0">
                <a:solidFill>
                  <a:schemeClr val="tx1"/>
                </a:solidFill>
              </a:rPr>
              <a:t>Probabilidades </a:t>
            </a:r>
            <a:r>
              <a:rPr lang="es-CL" sz="3600" dirty="0">
                <a:solidFill>
                  <a:schemeClr val="tx1"/>
                </a:solidFill>
              </a:rPr>
              <a:t>Condicionales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/>
              <p:cNvSpPr txBox="1"/>
              <p:nvPr/>
            </p:nvSpPr>
            <p:spPr>
              <a:xfrm>
                <a:off x="2546014" y="571787"/>
                <a:ext cx="14004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𝑇𝑢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173160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014" y="571787"/>
                <a:ext cx="1400448" cy="276999"/>
              </a:xfrm>
              <a:prstGeom prst="rect">
                <a:avLst/>
              </a:prstGeom>
              <a:blipFill>
                <a:blip r:embed="rId2"/>
                <a:stretch>
                  <a:fillRect l="-3930" r="-3930" b="-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/>
              <p:cNvSpPr txBox="1"/>
              <p:nvPr/>
            </p:nvSpPr>
            <p:spPr>
              <a:xfrm>
                <a:off x="3034055" y="1675379"/>
                <a:ext cx="3836517" cy="52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𝑝𝑢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173160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173160+911064</m:t>
                          </m:r>
                        </m:den>
                      </m:f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15971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055" y="1675379"/>
                <a:ext cx="3836517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/>
              <p:cNvSpPr txBox="1"/>
              <p:nvPr/>
            </p:nvSpPr>
            <p:spPr>
              <a:xfrm>
                <a:off x="2425148" y="871329"/>
                <a:ext cx="15334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𝑇𝑛𝑢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911064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148" y="871329"/>
                <a:ext cx="1533497" cy="276999"/>
              </a:xfrm>
              <a:prstGeom prst="rect">
                <a:avLst/>
              </a:prstGeom>
              <a:blipFill>
                <a:blip r:embed="rId4"/>
                <a:stretch>
                  <a:fillRect l="-3586" r="-3586" b="-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/>
              <p:cNvSpPr txBox="1"/>
              <p:nvPr/>
            </p:nvSpPr>
            <p:spPr>
              <a:xfrm>
                <a:off x="2031020" y="1139340"/>
                <a:ext cx="52238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L" b="0" dirty="0" err="1" smtClean="0"/>
                  <a:t>pu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L" dirty="0" smtClean="0"/>
                  <a:t>probabilidad de que un pixel cualquiera sea de uva</a:t>
                </a:r>
                <a:endParaRPr lang="es-CL" dirty="0"/>
              </a:p>
            </p:txBody>
          </p:sp>
        </mc:Choice>
        <mc:Fallback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020" y="1139340"/>
                <a:ext cx="5223866" cy="276999"/>
              </a:xfrm>
              <a:prstGeom prst="rect">
                <a:avLst/>
              </a:prstGeom>
              <a:blipFill>
                <a:blip r:embed="rId5"/>
                <a:stretch>
                  <a:fillRect l="-2684" t="-28889" r="-817" b="-511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/>
              <p:cNvSpPr txBox="1"/>
              <p:nvPr/>
            </p:nvSpPr>
            <p:spPr>
              <a:xfrm>
                <a:off x="1805049" y="1407352"/>
                <a:ext cx="5659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L" b="0" dirty="0" err="1" smtClean="0"/>
                  <a:t>p</a:t>
                </a:r>
                <a:r>
                  <a:rPr lang="es-CL" b="0" dirty="0" smtClean="0"/>
                  <a:t>n</a:t>
                </a:r>
                <a:r>
                  <a:rPr lang="es-CL" b="0" dirty="0" err="1" smtClean="0"/>
                  <a:t>u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L" dirty="0" smtClean="0"/>
                  <a:t>probabilidad de que un pixel cualquiera sea de no-uva</a:t>
                </a:r>
                <a:endParaRPr lang="es-CL" dirty="0"/>
              </a:p>
            </p:txBody>
          </p:sp>
        </mc:Choice>
        <mc:Fallback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049" y="1407352"/>
                <a:ext cx="5659883" cy="276999"/>
              </a:xfrm>
              <a:prstGeom prst="rect">
                <a:avLst/>
              </a:prstGeom>
              <a:blipFill>
                <a:blip r:embed="rId6"/>
                <a:stretch>
                  <a:fillRect l="-2476" t="-28889" r="-753" b="-511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/>
              <p:cNvSpPr txBox="1"/>
              <p:nvPr/>
            </p:nvSpPr>
            <p:spPr>
              <a:xfrm>
                <a:off x="3329038" y="2237688"/>
                <a:ext cx="259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𝑝𝑛𝑢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𝑝𝑢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=0,84029 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038" y="2237688"/>
                <a:ext cx="2595711" cy="276999"/>
              </a:xfrm>
              <a:prstGeom prst="rect">
                <a:avLst/>
              </a:prstGeom>
              <a:blipFill>
                <a:blip r:embed="rId7"/>
                <a:stretch>
                  <a:fillRect l="-1878" b="-2391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/>
              <p:cNvSpPr txBox="1"/>
              <p:nvPr/>
            </p:nvSpPr>
            <p:spPr>
              <a:xfrm>
                <a:off x="2572291" y="2500451"/>
                <a:ext cx="3460178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𝑢𝑣𝑎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𝐻𝑢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𝑝𝑢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𝐻𝑢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𝑝𝑢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𝐻𝑛𝑢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𝑝𝑛𝑢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291" y="2500451"/>
                <a:ext cx="3460178" cy="5841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/>
              <p:cNvSpPr txBox="1"/>
              <p:nvPr/>
            </p:nvSpPr>
            <p:spPr>
              <a:xfrm>
                <a:off x="2188672" y="3136328"/>
                <a:ext cx="3806683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𝑢𝑣𝑎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𝐻𝑛𝑢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𝑝𝑛𝑢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𝐻𝑢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𝑝𝑢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𝐻𝑛𝑢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𝑝𝑛𝑢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672" y="3136328"/>
                <a:ext cx="3806683" cy="5841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/>
              <p:cNvSpPr txBox="1"/>
              <p:nvPr/>
            </p:nvSpPr>
            <p:spPr>
              <a:xfrm>
                <a:off x="2824553" y="3782716"/>
                <a:ext cx="331565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𝐿𝑈𝑇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𝑢𝑣𝑎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𝑢𝑣𝑎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=0,7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20" name="Cuadro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553" y="3782716"/>
                <a:ext cx="3315651" cy="5767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861" y="3877306"/>
            <a:ext cx="3038899" cy="146705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469" y="2237688"/>
            <a:ext cx="3067478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8">
            <a:extLst>
              <a:ext uri="{FF2B5EF4-FFF2-40B4-BE49-F238E27FC236}">
                <a16:creationId xmlns:a16="http://schemas.microsoft.com/office/drawing/2014/main" id="{1EB92EB9-523C-4834-96D3-69B1ED9C111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290345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3200" dirty="0" smtClean="0">
                <a:solidFill>
                  <a:schemeClr val="tx1"/>
                </a:solidFill>
              </a:rPr>
              <a:t>Método </a:t>
            </a:r>
            <a:r>
              <a:rPr lang="es-CL" sz="3200" dirty="0" smtClean="0">
                <a:solidFill>
                  <a:schemeClr val="tx1"/>
                </a:solidFill>
                <a:latin typeface="Arial monospaced for SAP" panose="020B0609020202030204" pitchFamily="49" charset="0"/>
              </a:rPr>
              <a:t>I Detección de </a:t>
            </a:r>
            <a:r>
              <a:rPr lang="es-CL" sz="3200" dirty="0" smtClean="0">
                <a:solidFill>
                  <a:schemeClr val="tx1"/>
                </a:solidFill>
              </a:rPr>
              <a:t>pixeles-uva</a:t>
            </a:r>
            <a:endParaRPr lang="es-CL" sz="3200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27" y="638619"/>
            <a:ext cx="1362154" cy="10216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27" y="1743216"/>
            <a:ext cx="1362716" cy="10220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27" y="2938979"/>
            <a:ext cx="1350578" cy="101293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27" y="4115757"/>
            <a:ext cx="1362716" cy="1022036"/>
          </a:xfrm>
          <a:prstGeom prst="rect">
            <a:avLst/>
          </a:prstGeom>
        </p:spPr>
      </p:pic>
      <p:sp>
        <p:nvSpPr>
          <p:cNvPr id="2" name="Rectángulo redondeado 1"/>
          <p:cNvSpPr/>
          <p:nvPr/>
        </p:nvSpPr>
        <p:spPr>
          <a:xfrm>
            <a:off x="4078016" y="2490959"/>
            <a:ext cx="1219200" cy="8198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LUT</a:t>
            </a:r>
            <a:endParaRPr lang="es-C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Conector recto de flecha 10"/>
          <p:cNvCxnSpPr>
            <a:stCxn id="7" idx="3"/>
            <a:endCxn id="2" idx="1"/>
          </p:cNvCxnSpPr>
          <p:nvPr/>
        </p:nvCxnSpPr>
        <p:spPr>
          <a:xfrm>
            <a:off x="2859881" y="1149427"/>
            <a:ext cx="1218135" cy="1751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8" idx="3"/>
            <a:endCxn id="2" idx="1"/>
          </p:cNvCxnSpPr>
          <p:nvPr/>
        </p:nvCxnSpPr>
        <p:spPr>
          <a:xfrm>
            <a:off x="2860443" y="2254234"/>
            <a:ext cx="1217573" cy="646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9" idx="3"/>
            <a:endCxn id="2" idx="1"/>
          </p:cNvCxnSpPr>
          <p:nvPr/>
        </p:nvCxnSpPr>
        <p:spPr>
          <a:xfrm flipV="1">
            <a:off x="2848305" y="2900863"/>
            <a:ext cx="1229711" cy="544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10" idx="3"/>
            <a:endCxn id="2" idx="1"/>
          </p:cNvCxnSpPr>
          <p:nvPr/>
        </p:nvCxnSpPr>
        <p:spPr>
          <a:xfrm flipV="1">
            <a:off x="2860443" y="2900863"/>
            <a:ext cx="1217573" cy="1725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01" y="636113"/>
            <a:ext cx="1372253" cy="1029189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77" y="1748194"/>
            <a:ext cx="1356077" cy="1017058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26076" y="2960982"/>
            <a:ext cx="1356077" cy="1017058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01" y="4108603"/>
            <a:ext cx="1372252" cy="1029189"/>
          </a:xfrm>
          <a:prstGeom prst="rect">
            <a:avLst/>
          </a:prstGeom>
        </p:spPr>
      </p:pic>
      <p:cxnSp>
        <p:nvCxnSpPr>
          <p:cNvPr id="27" name="Conector recto de flecha 26"/>
          <p:cNvCxnSpPr>
            <a:stCxn id="2" idx="3"/>
            <a:endCxn id="18" idx="1"/>
          </p:cNvCxnSpPr>
          <p:nvPr/>
        </p:nvCxnSpPr>
        <p:spPr>
          <a:xfrm flipV="1">
            <a:off x="5297216" y="1150708"/>
            <a:ext cx="1612685" cy="1750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" idx="3"/>
            <a:endCxn id="19" idx="1"/>
          </p:cNvCxnSpPr>
          <p:nvPr/>
        </p:nvCxnSpPr>
        <p:spPr>
          <a:xfrm flipV="1">
            <a:off x="5297216" y="2256723"/>
            <a:ext cx="1628861" cy="644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2" idx="3"/>
            <a:endCxn id="20" idx="3"/>
          </p:cNvCxnSpPr>
          <p:nvPr/>
        </p:nvCxnSpPr>
        <p:spPr>
          <a:xfrm>
            <a:off x="5297216" y="2900863"/>
            <a:ext cx="1628860" cy="568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2" idx="3"/>
            <a:endCxn id="21" idx="1"/>
          </p:cNvCxnSpPr>
          <p:nvPr/>
        </p:nvCxnSpPr>
        <p:spPr>
          <a:xfrm>
            <a:off x="5297216" y="2900863"/>
            <a:ext cx="1612685" cy="1722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3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8">
            <a:extLst>
              <a:ext uri="{FF2B5EF4-FFF2-40B4-BE49-F238E27FC236}">
                <a16:creationId xmlns:a16="http://schemas.microsoft.com/office/drawing/2014/main" id="{1EB92EB9-523C-4834-96D3-69B1ED9C1110}"/>
              </a:ext>
            </a:extLst>
          </p:cNvPr>
          <p:cNvSpPr txBox="1">
            <a:spLocks/>
          </p:cNvSpPr>
          <p:nvPr/>
        </p:nvSpPr>
        <p:spPr>
          <a:xfrm>
            <a:off x="457200" y="180048"/>
            <a:ext cx="8229600" cy="292921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3200" dirty="0" smtClean="0">
                <a:solidFill>
                  <a:schemeClr val="tx1"/>
                </a:solidFill>
              </a:rPr>
              <a:t>Resultados </a:t>
            </a:r>
            <a:r>
              <a:rPr lang="es-CL" sz="3200" dirty="0" smtClean="0">
                <a:solidFill>
                  <a:schemeClr val="tx1"/>
                </a:solidFill>
                <a:latin typeface="Arial monospaced for SAP" panose="020B0609020202030204" pitchFamily="49" charset="0"/>
              </a:rPr>
              <a:t>I Detección de </a:t>
            </a:r>
            <a:r>
              <a:rPr lang="es-CL" sz="3200" dirty="0" smtClean="0">
                <a:solidFill>
                  <a:schemeClr val="tx1"/>
                </a:solidFill>
              </a:rPr>
              <a:t>pixeles-uva</a:t>
            </a:r>
            <a:endParaRPr lang="es-CL" sz="3200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352800" y="472979"/>
            <a:ext cx="14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Base de datos</a:t>
            </a:r>
            <a:endParaRPr lang="es-CL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9" y="781776"/>
            <a:ext cx="773166" cy="103088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88" y="754030"/>
            <a:ext cx="1411510" cy="105863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800" y="752775"/>
            <a:ext cx="1413184" cy="10598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399" y="754031"/>
            <a:ext cx="1411508" cy="105863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08" y="754032"/>
            <a:ext cx="1408988" cy="10567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448" y="751727"/>
            <a:ext cx="1412061" cy="105904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9" y="1862432"/>
            <a:ext cx="1406051" cy="1059046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43" y="1859905"/>
            <a:ext cx="1415430" cy="106157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546" y="1859905"/>
            <a:ext cx="1415430" cy="106157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88" y="2988167"/>
            <a:ext cx="1445919" cy="108443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801" y="2987329"/>
            <a:ext cx="1413183" cy="105988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399" y="2988168"/>
            <a:ext cx="1431935" cy="1073952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08" y="2988168"/>
            <a:ext cx="1412063" cy="1059047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29" y="4091856"/>
            <a:ext cx="1410621" cy="1057966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70" y="4091856"/>
            <a:ext cx="1410622" cy="105796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546" y="4091856"/>
            <a:ext cx="1410622" cy="105796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29" y="3004062"/>
            <a:ext cx="782365" cy="1043152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329" y="2987329"/>
            <a:ext cx="1413180" cy="10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8">
            <a:extLst>
              <a:ext uri="{FF2B5EF4-FFF2-40B4-BE49-F238E27FC236}">
                <a16:creationId xmlns:a16="http://schemas.microsoft.com/office/drawing/2014/main" id="{1EB92EB9-523C-4834-96D3-69B1ED9C111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274637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3200" dirty="0" smtClean="0">
                <a:solidFill>
                  <a:schemeClr val="tx1"/>
                </a:solidFill>
              </a:rPr>
              <a:t>Resultados </a:t>
            </a:r>
            <a:r>
              <a:rPr lang="es-CL" sz="3200" dirty="0" smtClean="0">
                <a:solidFill>
                  <a:schemeClr val="tx1"/>
                </a:solidFill>
                <a:latin typeface="Arial monospaced for SAP" panose="020B0609020202030204" pitchFamily="49" charset="0"/>
              </a:rPr>
              <a:t>I Curva ROC</a:t>
            </a:r>
            <a:endParaRPr lang="es-CL" sz="3200" dirty="0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43" y="665161"/>
            <a:ext cx="4410691" cy="407726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7732"/>
            <a:ext cx="2571383" cy="193866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448"/>
            <a:ext cx="1118107" cy="141407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62457" y="2007485"/>
            <a:ext cx="91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Positivo</a:t>
            </a:r>
            <a:endParaRPr lang="es-CL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2457" y="4466906"/>
            <a:ext cx="10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Negativo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979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/>
          <p:cNvSpPr txBox="1">
            <a:spLocks/>
          </p:cNvSpPr>
          <p:nvPr/>
        </p:nvSpPr>
        <p:spPr>
          <a:xfrm>
            <a:off x="126125" y="517637"/>
            <a:ext cx="8818178" cy="50843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smtClean="0"/>
              <a:t>La distribución de intensidades para la clase uva y no-uva puede utilizarse fácilmente para construir detectores con una tasa del 78% y 20% de detecciones falsas.</a:t>
            </a:r>
          </a:p>
          <a:p>
            <a:r>
              <a:rPr lang="es-CL" dirty="0" smtClean="0"/>
              <a:t>La clase se observan separables en forma cualitativa con baja superposición.</a:t>
            </a:r>
          </a:p>
          <a:p>
            <a:r>
              <a:rPr lang="es-CL" dirty="0" smtClean="0"/>
              <a:t>Se ha construido un detector de intensidades de uvas en un ambiente no controlado que es uno de las situaciones más difícil para el procesamiento de imágenes. </a:t>
            </a:r>
          </a:p>
        </p:txBody>
      </p:sp>
      <p:sp>
        <p:nvSpPr>
          <p:cNvPr id="3" name="Rectángulo redondeado 8">
            <a:extLst>
              <a:ext uri="{FF2B5EF4-FFF2-40B4-BE49-F238E27FC236}">
                <a16:creationId xmlns:a16="http://schemas.microsoft.com/office/drawing/2014/main" id="{1EB92EB9-523C-4834-96D3-69B1ED9C111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274637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3200" dirty="0" smtClean="0">
                <a:solidFill>
                  <a:schemeClr val="tx1"/>
                </a:solidFill>
              </a:rPr>
              <a:t>Conclusiones</a:t>
            </a:r>
            <a:endParaRPr lang="es-C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0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980725" y="-3269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572" y="759374"/>
            <a:ext cx="8996856" cy="3707524"/>
          </a:xfrm>
        </p:spPr>
        <p:txBody>
          <a:bodyPr/>
          <a:lstStyle/>
          <a:p>
            <a:r>
              <a:rPr lang="es-CL" dirty="0" smtClean="0"/>
              <a:t>Una tarea central en la ingeniería es la </a:t>
            </a:r>
            <a:r>
              <a:rPr lang="es-CL" dirty="0" smtClean="0"/>
              <a:t>construcción </a:t>
            </a:r>
            <a:r>
              <a:rPr lang="es-CL" dirty="0" smtClean="0"/>
              <a:t>de modelos (estadísticos, fenomenológicos, empíricos, físicos, etc.).</a:t>
            </a:r>
          </a:p>
          <a:p>
            <a:r>
              <a:rPr lang="es-CL" dirty="0" smtClean="0"/>
              <a:t>La construcción de modelos estadísticos requiere una gran cantidad de datos.</a:t>
            </a:r>
          </a:p>
          <a:p>
            <a:r>
              <a:rPr lang="es-CL" dirty="0" smtClean="0"/>
              <a:t>Actualmente existe una gran cantidad de imágenes disponibles en internet.</a:t>
            </a:r>
            <a:endParaRPr lang="es-CL" dirty="0"/>
          </a:p>
        </p:txBody>
      </p:sp>
      <p:sp>
        <p:nvSpPr>
          <p:cNvPr id="4" name="Rectángulo redondeado 8">
            <a:extLst>
              <a:ext uri="{FF2B5EF4-FFF2-40B4-BE49-F238E27FC236}">
                <a16:creationId xmlns:a16="http://schemas.microsoft.com/office/drawing/2014/main" id="{1EB92EB9-523C-4834-96D3-69B1ED9C1110}"/>
              </a:ext>
            </a:extLst>
          </p:cNvPr>
          <p:cNvSpPr/>
          <p:nvPr/>
        </p:nvSpPr>
        <p:spPr>
          <a:xfrm>
            <a:off x="2188354" y="495379"/>
            <a:ext cx="5322360" cy="345449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600" dirty="0" smtClean="0">
                <a:solidFill>
                  <a:schemeClr val="tx1"/>
                </a:solidFill>
              </a:rPr>
              <a:t>Introducción</a:t>
            </a:r>
            <a:endParaRPr lang="es-CL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3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748866"/>
            <a:ext cx="8229600" cy="1079938"/>
          </a:xfrm>
        </p:spPr>
        <p:txBody>
          <a:bodyPr>
            <a:normAutofit fontScale="92500"/>
          </a:bodyPr>
          <a:lstStyle/>
          <a:p>
            <a:r>
              <a:rPr lang="es-CL" dirty="0" smtClean="0"/>
              <a:t>Construcción de un modelo estadístico para la detección de intensidades en imágenes digitales.</a:t>
            </a:r>
          </a:p>
        </p:txBody>
      </p:sp>
      <p:sp>
        <p:nvSpPr>
          <p:cNvPr id="6" name="Rectángulo redondeado 8">
            <a:extLst>
              <a:ext uri="{FF2B5EF4-FFF2-40B4-BE49-F238E27FC236}">
                <a16:creationId xmlns:a16="http://schemas.microsoft.com/office/drawing/2014/main" id="{1EB92EB9-523C-4834-96D3-69B1ED9C1110}"/>
              </a:ext>
            </a:extLst>
          </p:cNvPr>
          <p:cNvSpPr/>
          <p:nvPr/>
        </p:nvSpPr>
        <p:spPr>
          <a:xfrm>
            <a:off x="2188354" y="495379"/>
            <a:ext cx="5322360" cy="341234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600" dirty="0" smtClean="0">
                <a:solidFill>
                  <a:schemeClr val="tx1"/>
                </a:solidFill>
              </a:rPr>
              <a:t>Objetivo</a:t>
            </a:r>
            <a:endParaRPr lang="es-CL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38957"/>
            <a:ext cx="8229600" cy="1437290"/>
          </a:xfrm>
        </p:spPr>
        <p:txBody>
          <a:bodyPr>
            <a:normAutofit lnSpcReduction="10000"/>
          </a:bodyPr>
          <a:lstStyle/>
          <a:p>
            <a:r>
              <a:rPr lang="es-CL" dirty="0" smtClean="0"/>
              <a:t>Se va a detectar píxeles con ciertos niveles de intensidades de los objetos de interés en imágenes digitales.</a:t>
            </a:r>
            <a:endParaRPr lang="es-CL" dirty="0"/>
          </a:p>
        </p:txBody>
      </p:sp>
      <p:sp>
        <p:nvSpPr>
          <p:cNvPr id="4" name="Rectángulo redondeado 8">
            <a:extLst>
              <a:ext uri="{FF2B5EF4-FFF2-40B4-BE49-F238E27FC236}">
                <a16:creationId xmlns:a16="http://schemas.microsoft.com/office/drawing/2014/main" id="{1EB92EB9-523C-4834-96D3-69B1ED9C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176"/>
            <a:ext cx="8229600" cy="38204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s-CL" sz="3600" dirty="0" smtClean="0">
                <a:solidFill>
                  <a:schemeClr val="tx1"/>
                </a:solidFill>
              </a:rPr>
              <a:t>Método </a:t>
            </a:r>
            <a:r>
              <a:rPr lang="es-CL" sz="3600" dirty="0" smtClean="0">
                <a:solidFill>
                  <a:schemeClr val="tx1"/>
                </a:solidFill>
                <a:latin typeface="Arial monospaced for SAP" panose="020B0609020202030204" pitchFamily="49" charset="0"/>
              </a:rPr>
              <a:t>I</a:t>
            </a:r>
            <a:endParaRPr lang="es-CL" sz="3600" dirty="0">
              <a:solidFill>
                <a:schemeClr val="tx1"/>
              </a:solidFill>
              <a:latin typeface="Arial monospaced for SAP" panose="020B06090202020302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9" y="2377091"/>
            <a:ext cx="2185308" cy="16389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103" y="1382036"/>
            <a:ext cx="3426373" cy="203166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931" y="3684366"/>
            <a:ext cx="3426373" cy="1578156"/>
          </a:xfrm>
          <a:prstGeom prst="rect">
            <a:avLst/>
          </a:prstGeom>
        </p:spPr>
      </p:pic>
      <p:cxnSp>
        <p:nvCxnSpPr>
          <p:cNvPr id="9" name="Conector recto de flecha 8"/>
          <p:cNvCxnSpPr>
            <a:endCxn id="6" idx="1"/>
          </p:cNvCxnSpPr>
          <p:nvPr/>
        </p:nvCxnSpPr>
        <p:spPr>
          <a:xfrm flipV="1">
            <a:off x="2617076" y="2397868"/>
            <a:ext cx="2060027" cy="282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1597572" y="3825759"/>
            <a:ext cx="2974428" cy="647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927835" y="3400585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Fondo</a:t>
            </a:r>
            <a:endParaRPr lang="es-CL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001407" y="1093068"/>
            <a:ext cx="54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Uva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2717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8">
            <a:extLst>
              <a:ext uri="{FF2B5EF4-FFF2-40B4-BE49-F238E27FC236}">
                <a16:creationId xmlns:a16="http://schemas.microsoft.com/office/drawing/2014/main" id="{1EB92EB9-523C-4834-96D3-69B1ED9C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7902"/>
            <a:ext cx="8229600" cy="304901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s-CL" sz="3600" dirty="0" smtClean="0">
                <a:solidFill>
                  <a:schemeClr val="tx1"/>
                </a:solidFill>
              </a:rPr>
              <a:t>Método </a:t>
            </a:r>
            <a:r>
              <a:rPr lang="es-CL" sz="3600" dirty="0">
                <a:solidFill>
                  <a:schemeClr val="tx1"/>
                </a:solidFill>
                <a:latin typeface="Arial monospaced for SAP" panose="020B0609020202030204" pitchFamily="49" charset="0"/>
              </a:rPr>
              <a:t>I</a:t>
            </a:r>
            <a:endParaRPr lang="es-CL" sz="3600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420416" y="3878326"/>
            <a:ext cx="3605048" cy="10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 flipV="1">
            <a:off x="861851" y="1723706"/>
            <a:ext cx="31531" cy="260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1334816" y="204952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x</a:t>
            </a:r>
            <a:endParaRPr lang="es-C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891864" y="287984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x</a:t>
            </a:r>
            <a:endParaRPr lang="es-CL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618868" y="275371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x</a:t>
            </a:r>
            <a:endParaRPr lang="es-CL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049520" y="241885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x</a:t>
            </a:r>
            <a:endParaRPr lang="es-CL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818292" y="227024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x</a:t>
            </a:r>
            <a:endParaRPr lang="es-CL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333572" y="312305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x</a:t>
            </a:r>
            <a:endParaRPr lang="es-CL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90954" y="295341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x</a:t>
            </a:r>
            <a:endParaRPr lang="es-CL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049520" y="1723706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°</a:t>
            </a:r>
            <a:endParaRPr lang="es-CL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775006" y="2175650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°</a:t>
            </a:r>
            <a:endParaRPr lang="es-CL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038220" y="2639576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°</a:t>
            </a:r>
            <a:endParaRPr lang="es-CL" dirty="0"/>
          </a:p>
        </p:txBody>
      </p:sp>
      <p:sp>
        <p:nvSpPr>
          <p:cNvPr id="24" name="CuadroTexto 23"/>
          <p:cNvSpPr txBox="1"/>
          <p:nvPr/>
        </p:nvSpPr>
        <p:spPr>
          <a:xfrm>
            <a:off x="3647092" y="3322748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°</a:t>
            </a:r>
            <a:endParaRPr lang="es-CL" dirty="0"/>
          </a:p>
        </p:txBody>
      </p:sp>
      <p:cxnSp>
        <p:nvCxnSpPr>
          <p:cNvPr id="26" name="Conector recto 25"/>
          <p:cNvCxnSpPr/>
          <p:nvPr/>
        </p:nvCxnSpPr>
        <p:spPr>
          <a:xfrm>
            <a:off x="1902920" y="1981216"/>
            <a:ext cx="1512942" cy="17108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4587750" y="3873076"/>
            <a:ext cx="3605048" cy="10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 flipV="1">
            <a:off x="5029185" y="1718456"/>
            <a:ext cx="31531" cy="260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5502150" y="204427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x</a:t>
            </a:r>
            <a:endParaRPr lang="es-CL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059198" y="287459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x</a:t>
            </a:r>
            <a:endParaRPr lang="es-CL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786202" y="274846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x</a:t>
            </a:r>
            <a:endParaRPr lang="es-CL" dirty="0"/>
          </a:p>
        </p:txBody>
      </p:sp>
      <p:sp>
        <p:nvSpPr>
          <p:cNvPr id="32" name="CuadroTexto 31"/>
          <p:cNvSpPr txBox="1"/>
          <p:nvPr/>
        </p:nvSpPr>
        <p:spPr>
          <a:xfrm>
            <a:off x="6332464" y="23400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x</a:t>
            </a:r>
            <a:endParaRPr lang="es-CL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985626" y="198121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x</a:t>
            </a:r>
            <a:endParaRPr lang="es-CL" dirty="0"/>
          </a:p>
        </p:txBody>
      </p:sp>
      <p:sp>
        <p:nvSpPr>
          <p:cNvPr id="34" name="CuadroTexto 33"/>
          <p:cNvSpPr txBox="1"/>
          <p:nvPr/>
        </p:nvSpPr>
        <p:spPr>
          <a:xfrm>
            <a:off x="6500906" y="311780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x</a:t>
            </a:r>
            <a:endParaRPr lang="es-CL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710838" y="27484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x</a:t>
            </a:r>
            <a:endParaRPr lang="es-CL" dirty="0"/>
          </a:p>
        </p:txBody>
      </p:sp>
      <p:sp>
        <p:nvSpPr>
          <p:cNvPr id="36" name="CuadroTexto 35"/>
          <p:cNvSpPr txBox="1"/>
          <p:nvPr/>
        </p:nvSpPr>
        <p:spPr>
          <a:xfrm>
            <a:off x="6553189" y="1739476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°</a:t>
            </a:r>
            <a:endParaRPr lang="es-CL" dirty="0"/>
          </a:p>
        </p:txBody>
      </p:sp>
      <p:sp>
        <p:nvSpPr>
          <p:cNvPr id="37" name="CuadroTexto 36"/>
          <p:cNvSpPr txBox="1"/>
          <p:nvPr/>
        </p:nvSpPr>
        <p:spPr>
          <a:xfrm>
            <a:off x="6942340" y="2170400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°</a:t>
            </a:r>
            <a:endParaRPr lang="es-CL" dirty="0"/>
          </a:p>
        </p:txBody>
      </p:sp>
      <p:sp>
        <p:nvSpPr>
          <p:cNvPr id="38" name="CuadroTexto 37"/>
          <p:cNvSpPr txBox="1"/>
          <p:nvPr/>
        </p:nvSpPr>
        <p:spPr>
          <a:xfrm>
            <a:off x="7205554" y="2634326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°</a:t>
            </a:r>
            <a:endParaRPr lang="es-CL" dirty="0"/>
          </a:p>
        </p:txBody>
      </p:sp>
      <p:sp>
        <p:nvSpPr>
          <p:cNvPr id="39" name="CuadroTexto 38"/>
          <p:cNvSpPr txBox="1"/>
          <p:nvPr/>
        </p:nvSpPr>
        <p:spPr>
          <a:xfrm>
            <a:off x="7152275" y="3317498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°</a:t>
            </a:r>
            <a:endParaRPr lang="es-CL" dirty="0"/>
          </a:p>
        </p:txBody>
      </p:sp>
      <p:sp>
        <p:nvSpPr>
          <p:cNvPr id="42" name="Arco 41"/>
          <p:cNvSpPr/>
          <p:nvPr/>
        </p:nvSpPr>
        <p:spPr>
          <a:xfrm>
            <a:off x="5318234" y="1855095"/>
            <a:ext cx="1834041" cy="3231923"/>
          </a:xfrm>
          <a:prstGeom prst="arc">
            <a:avLst>
              <a:gd name="adj1" fmla="val 16268859"/>
              <a:gd name="adj2" fmla="val 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CuadroTexto 44"/>
          <p:cNvSpPr txBox="1"/>
          <p:nvPr/>
        </p:nvSpPr>
        <p:spPr>
          <a:xfrm>
            <a:off x="1818291" y="12822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Lineal</a:t>
            </a:r>
            <a:endParaRPr lang="es-CL" dirty="0"/>
          </a:p>
        </p:txBody>
      </p:sp>
      <p:sp>
        <p:nvSpPr>
          <p:cNvPr id="46" name="CuadroTexto 45"/>
          <p:cNvSpPr txBox="1"/>
          <p:nvPr/>
        </p:nvSpPr>
        <p:spPr>
          <a:xfrm>
            <a:off x="6385019" y="1277023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No-Lineal</a:t>
            </a:r>
            <a:endParaRPr lang="es-CL" dirty="0"/>
          </a:p>
        </p:txBody>
      </p:sp>
      <p:sp>
        <p:nvSpPr>
          <p:cNvPr id="47" name="CuadroTexto 46"/>
          <p:cNvSpPr txBox="1"/>
          <p:nvPr/>
        </p:nvSpPr>
        <p:spPr>
          <a:xfrm>
            <a:off x="2617624" y="893386"/>
            <a:ext cx="3733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Problema de separación de dos clases</a:t>
            </a:r>
            <a:endParaRPr lang="es-CL" dirty="0"/>
          </a:p>
        </p:txBody>
      </p:sp>
      <p:sp>
        <p:nvSpPr>
          <p:cNvPr id="48" name="CuadroTexto 47"/>
          <p:cNvSpPr txBox="1"/>
          <p:nvPr/>
        </p:nvSpPr>
        <p:spPr>
          <a:xfrm>
            <a:off x="3174125" y="396767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+         -</a:t>
            </a:r>
            <a:endParaRPr lang="es-CL" dirty="0"/>
          </a:p>
        </p:txBody>
      </p:sp>
      <p:sp>
        <p:nvSpPr>
          <p:cNvPr id="49" name="CuadroTexto 48"/>
          <p:cNvSpPr txBox="1"/>
          <p:nvPr/>
        </p:nvSpPr>
        <p:spPr>
          <a:xfrm>
            <a:off x="6837238" y="395190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+    -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023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8">
            <a:extLst>
              <a:ext uri="{FF2B5EF4-FFF2-40B4-BE49-F238E27FC236}">
                <a16:creationId xmlns:a16="http://schemas.microsoft.com/office/drawing/2014/main" id="{1EB92EB9-523C-4834-96D3-69B1ED9C1110}"/>
              </a:ext>
            </a:extLst>
          </p:cNvPr>
          <p:cNvSpPr txBox="1">
            <a:spLocks/>
          </p:cNvSpPr>
          <p:nvPr/>
        </p:nvSpPr>
        <p:spPr>
          <a:xfrm>
            <a:off x="609600" y="537678"/>
            <a:ext cx="8229600" cy="303152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3200" dirty="0" smtClean="0">
                <a:solidFill>
                  <a:schemeClr val="tx1"/>
                </a:solidFill>
              </a:rPr>
              <a:t>Método </a:t>
            </a:r>
            <a:r>
              <a:rPr lang="es-CL" sz="3200" dirty="0">
                <a:solidFill>
                  <a:schemeClr val="tx1"/>
                </a:solidFill>
                <a:latin typeface="Arial monospaced for SAP" panose="020B0609020202030204" pitchFamily="49" charset="0"/>
              </a:rPr>
              <a:t>I</a:t>
            </a:r>
            <a:r>
              <a:rPr lang="es-CL" sz="3200" dirty="0" smtClean="0">
                <a:solidFill>
                  <a:schemeClr val="tx1"/>
                </a:solidFill>
              </a:rPr>
              <a:t> Conjunto de Entrenamiento</a:t>
            </a:r>
            <a:endParaRPr lang="es-CL" sz="3200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2" y="1165391"/>
            <a:ext cx="1109497" cy="83212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82" y="1165391"/>
            <a:ext cx="1109498" cy="83212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683" y="1158876"/>
            <a:ext cx="1118184" cy="8386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69" y="1165391"/>
            <a:ext cx="1109498" cy="832123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>
            <a:off x="5728138" y="1566047"/>
            <a:ext cx="725214" cy="10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88" y="1106326"/>
            <a:ext cx="1590689" cy="943197"/>
          </a:xfrm>
          <a:prstGeom prst="rect">
            <a:avLst/>
          </a:prstGeom>
        </p:spPr>
      </p:pic>
      <p:cxnSp>
        <p:nvCxnSpPr>
          <p:cNvPr id="13" name="Conector angular 12"/>
          <p:cNvCxnSpPr>
            <a:endCxn id="15" idx="1"/>
          </p:cNvCxnSpPr>
          <p:nvPr/>
        </p:nvCxnSpPr>
        <p:spPr>
          <a:xfrm rot="16200000" flipH="1">
            <a:off x="5689957" y="1993107"/>
            <a:ext cx="1293861" cy="439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756" y="2493132"/>
            <a:ext cx="1592626" cy="73354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6596518" y="788279"/>
            <a:ext cx="181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173.160,0 </a:t>
            </a:r>
            <a:r>
              <a:rPr lang="es-CL" dirty="0" smtClean="0"/>
              <a:t>píxeles</a:t>
            </a:r>
            <a:endParaRPr lang="es-CL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591265" y="2191411"/>
            <a:ext cx="181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911.064,0 </a:t>
            </a:r>
            <a:r>
              <a:rPr lang="es-CL" dirty="0" smtClean="0"/>
              <a:t>píxeles</a:t>
            </a:r>
            <a:endParaRPr lang="es-CL" dirty="0"/>
          </a:p>
        </p:txBody>
      </p:sp>
      <p:cxnSp>
        <p:nvCxnSpPr>
          <p:cNvPr id="20" name="Conector recto 19"/>
          <p:cNvCxnSpPr/>
          <p:nvPr/>
        </p:nvCxnSpPr>
        <p:spPr>
          <a:xfrm>
            <a:off x="788276" y="3247704"/>
            <a:ext cx="7367401" cy="21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3352800" y="3195157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Test</a:t>
            </a:r>
            <a:endParaRPr lang="es-CL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337039" y="804056"/>
            <a:ext cx="158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Entrenamiento</a:t>
            </a:r>
            <a:endParaRPr lang="es-CL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2" y="3503954"/>
            <a:ext cx="626021" cy="834695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83" y="3476209"/>
            <a:ext cx="1109498" cy="83212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683" y="3474953"/>
            <a:ext cx="1118184" cy="838638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70" y="3476210"/>
            <a:ext cx="1149920" cy="862440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91" y="3476211"/>
            <a:ext cx="1166800" cy="87510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93" y="3473905"/>
            <a:ext cx="1196490" cy="897368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28" y="4418435"/>
            <a:ext cx="1129051" cy="846788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83" y="4418435"/>
            <a:ext cx="1109497" cy="832123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684" y="4409857"/>
            <a:ext cx="1120934" cy="8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8">
            <a:extLst>
              <a:ext uri="{FF2B5EF4-FFF2-40B4-BE49-F238E27FC236}">
                <a16:creationId xmlns:a16="http://schemas.microsoft.com/office/drawing/2014/main" id="{1EB92EB9-523C-4834-96D3-69B1ED9C1110}"/>
              </a:ext>
            </a:extLst>
          </p:cNvPr>
          <p:cNvSpPr txBox="1">
            <a:spLocks/>
          </p:cNvSpPr>
          <p:nvPr/>
        </p:nvSpPr>
        <p:spPr>
          <a:xfrm>
            <a:off x="609600" y="525514"/>
            <a:ext cx="8229600" cy="315311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3200" dirty="0" smtClean="0">
                <a:solidFill>
                  <a:schemeClr val="tx1"/>
                </a:solidFill>
              </a:rPr>
              <a:t>Método </a:t>
            </a:r>
            <a:r>
              <a:rPr lang="es-CL" sz="3200" dirty="0">
                <a:solidFill>
                  <a:schemeClr val="tx1"/>
                </a:solidFill>
                <a:latin typeface="Arial monospaced for SAP" panose="020B0609020202030204" pitchFamily="49" charset="0"/>
              </a:rPr>
              <a:t>I</a:t>
            </a:r>
            <a:r>
              <a:rPr lang="es-CL" sz="3200" dirty="0" smtClean="0">
                <a:solidFill>
                  <a:schemeClr val="tx1"/>
                </a:solidFill>
              </a:rPr>
              <a:t> Imágenes digitales</a:t>
            </a:r>
            <a:endParaRPr lang="es-CL" sz="3200" dirty="0">
              <a:solidFill>
                <a:schemeClr val="tx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51034" y="882872"/>
            <a:ext cx="68363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Una imagen digital se modela como </a:t>
            </a:r>
            <a:r>
              <a:rPr lang="es-CL" dirty="0" smtClean="0">
                <a:latin typeface="Arial monospaced for SAP" panose="020B0609020202030204" pitchFamily="49" charset="0"/>
              </a:rPr>
              <a:t>I</a:t>
            </a:r>
            <a:r>
              <a:rPr lang="es-CL" dirty="0" smtClean="0"/>
              <a:t>(</a:t>
            </a:r>
            <a:r>
              <a:rPr lang="es-CL" dirty="0" err="1" smtClean="0"/>
              <a:t>x,y</a:t>
            </a:r>
            <a:r>
              <a:rPr lang="es-CL" dirty="0" smtClean="0"/>
              <a:t>): R      [0,255]</a:t>
            </a:r>
          </a:p>
          <a:p>
            <a:endParaRPr lang="es-CL" dirty="0"/>
          </a:p>
          <a:p>
            <a:r>
              <a:rPr lang="es-CL" dirty="0" smtClean="0"/>
              <a:t>El histograma de intensidades H(i), muestra la frecuencia con la que se </a:t>
            </a:r>
          </a:p>
          <a:p>
            <a:r>
              <a:rPr lang="es-CL" dirty="0" smtClean="0"/>
              <a:t>producen las intensidades en una imagen digital.</a:t>
            </a:r>
          </a:p>
          <a:p>
            <a:endParaRPr lang="es-CL" dirty="0"/>
          </a:p>
          <a:p>
            <a:r>
              <a:rPr lang="es-CL" dirty="0" smtClean="0"/>
              <a:t>Número de píxeles de la imagen (N) viene dado por:</a:t>
            </a:r>
            <a:endParaRPr lang="es-CL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5297207" y="1072059"/>
            <a:ext cx="273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171086" y="86185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100" dirty="0" smtClean="0"/>
              <a:t>2</a:t>
            </a:r>
            <a:endParaRPr lang="es-CL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/>
              <p:cNvSpPr txBox="1"/>
              <p:nvPr/>
            </p:nvSpPr>
            <p:spPr>
              <a:xfrm>
                <a:off x="3544124" y="2563453"/>
                <a:ext cx="1372427" cy="782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255</m:t>
                          </m:r>
                        </m:sup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124" y="2563453"/>
                <a:ext cx="1372427" cy="7829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/>
              <p:cNvSpPr txBox="1"/>
              <p:nvPr/>
            </p:nvSpPr>
            <p:spPr>
              <a:xfrm>
                <a:off x="3523474" y="3430576"/>
                <a:ext cx="1207189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74" y="3430576"/>
                <a:ext cx="1207189" cy="525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3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9" y="-793"/>
            <a:ext cx="8534400" cy="548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redondeado 8">
            <a:extLst>
              <a:ext uri="{FF2B5EF4-FFF2-40B4-BE49-F238E27FC236}">
                <a16:creationId xmlns:a16="http://schemas.microsoft.com/office/drawing/2014/main" id="{1EB92EB9-523C-4834-96D3-69B1ED9C11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90253"/>
            <a:ext cx="8229600" cy="311364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3600" dirty="0" smtClean="0">
                <a:solidFill>
                  <a:schemeClr val="tx1"/>
                </a:solidFill>
              </a:rPr>
              <a:t>Método </a:t>
            </a:r>
            <a:r>
              <a:rPr lang="es-CL" sz="3600" dirty="0" smtClean="0">
                <a:solidFill>
                  <a:schemeClr val="tx1"/>
                </a:solidFill>
                <a:latin typeface="Arial monospaced for SAP" panose="020B0609020202030204" pitchFamily="49" charset="0"/>
              </a:rPr>
              <a:t>I </a:t>
            </a:r>
            <a:r>
              <a:rPr lang="es-CL" sz="3600" dirty="0" smtClean="0">
                <a:solidFill>
                  <a:schemeClr val="tx1"/>
                </a:solidFill>
              </a:rPr>
              <a:t>Probabilidades </a:t>
            </a:r>
            <a:r>
              <a:rPr lang="es-CL" sz="3600" dirty="0">
                <a:solidFill>
                  <a:schemeClr val="tx1"/>
                </a:solidFill>
              </a:rPr>
              <a:t>Condicionales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/>
              <p:cNvSpPr txBox="1"/>
              <p:nvPr/>
            </p:nvSpPr>
            <p:spPr>
              <a:xfrm>
                <a:off x="2546014" y="687403"/>
                <a:ext cx="42194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𝑇𝑢</m:t>
                    </m:r>
                    <m:r>
                      <a:rPr lang="es-CL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L" dirty="0" smtClean="0"/>
                  <a:t>Número total de píxeles de la clase uva </a:t>
                </a:r>
                <a:endParaRPr lang="es-CL" dirty="0"/>
              </a:p>
            </p:txBody>
          </p:sp>
        </mc:Choice>
        <mc:Fallback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014" y="687403"/>
                <a:ext cx="4219488" cy="276999"/>
              </a:xfrm>
              <a:prstGeom prst="rect">
                <a:avLst/>
              </a:prstGeom>
              <a:blipFill>
                <a:blip r:embed="rId2"/>
                <a:stretch>
                  <a:fillRect l="-2023" t="-28889" r="-2457" b="-511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/>
              <p:cNvSpPr txBox="1"/>
              <p:nvPr/>
            </p:nvSpPr>
            <p:spPr>
              <a:xfrm>
                <a:off x="3418369" y="1790995"/>
                <a:ext cx="15836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𝑝𝑢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𝑇𝑢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𝑇𝑢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𝑇𝑛𝑢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369" y="1790995"/>
                <a:ext cx="15836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/>
              <p:cNvSpPr txBox="1"/>
              <p:nvPr/>
            </p:nvSpPr>
            <p:spPr>
              <a:xfrm>
                <a:off x="2288518" y="986945"/>
                <a:ext cx="4666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𝑇𝑛𝑢</m:t>
                    </m:r>
                    <m:r>
                      <a:rPr lang="es-CL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L" dirty="0" smtClean="0"/>
                  <a:t>Número total de píxeles de la clase no-uva </a:t>
                </a:r>
                <a:endParaRPr lang="es-CL" dirty="0"/>
              </a:p>
            </p:txBody>
          </p:sp>
        </mc:Choice>
        <mc:Fallback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518" y="986945"/>
                <a:ext cx="4666727" cy="276999"/>
              </a:xfrm>
              <a:prstGeom prst="rect">
                <a:avLst/>
              </a:prstGeom>
              <a:blipFill>
                <a:blip r:embed="rId4"/>
                <a:stretch>
                  <a:fillRect l="-1697" t="-28889" r="-2089" b="-511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/>
              <p:cNvSpPr txBox="1"/>
              <p:nvPr/>
            </p:nvSpPr>
            <p:spPr>
              <a:xfrm>
                <a:off x="2031020" y="1254956"/>
                <a:ext cx="5303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L" dirty="0" smtClean="0"/>
                  <a:t>p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s-CL" dirty="0" smtClean="0"/>
                  <a:t>probabilidad de que un pixel cualquiera sea de uva</a:t>
                </a:r>
                <a:endParaRPr lang="es-CL" dirty="0"/>
              </a:p>
            </p:txBody>
          </p:sp>
        </mc:Choice>
        <mc:Fallback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020" y="1254956"/>
                <a:ext cx="5303440" cy="276999"/>
              </a:xfrm>
              <a:prstGeom prst="rect">
                <a:avLst/>
              </a:prstGeom>
              <a:blipFill>
                <a:blip r:embed="rId5"/>
                <a:stretch>
                  <a:fillRect l="-2644" t="-28889" r="-1724" b="-511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/>
              <p:cNvSpPr txBox="1"/>
              <p:nvPr/>
            </p:nvSpPr>
            <p:spPr>
              <a:xfrm>
                <a:off x="1805049" y="1522968"/>
                <a:ext cx="5766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L" dirty="0" smtClean="0"/>
                  <a:t>p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𝑛𝑢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s-CL" dirty="0" smtClean="0"/>
                  <a:t>probabilidad de que un pixel cualquiera sea de no-uva</a:t>
                </a:r>
                <a:endParaRPr lang="es-CL" dirty="0"/>
              </a:p>
            </p:txBody>
          </p:sp>
        </mc:Choice>
        <mc:Fallback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049" y="1522968"/>
                <a:ext cx="5766707" cy="276999"/>
              </a:xfrm>
              <a:prstGeom prst="rect">
                <a:avLst/>
              </a:prstGeom>
              <a:blipFill>
                <a:blip r:embed="rId6"/>
                <a:stretch>
                  <a:fillRect l="-2431" t="-28889" r="-1374" b="-511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/>
              <p:cNvSpPr txBox="1"/>
              <p:nvPr/>
            </p:nvSpPr>
            <p:spPr>
              <a:xfrm>
                <a:off x="3329038" y="2363811"/>
                <a:ext cx="142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𝑝𝑛𝑢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𝑝𝑢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038" y="2363811"/>
                <a:ext cx="1425518" cy="276999"/>
              </a:xfrm>
              <a:prstGeom prst="rect">
                <a:avLst/>
              </a:prstGeom>
              <a:blipFill>
                <a:blip r:embed="rId7"/>
                <a:stretch>
                  <a:fillRect l="-3846" r="-3419" b="-2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/>
              <p:cNvSpPr txBox="1"/>
              <p:nvPr/>
            </p:nvSpPr>
            <p:spPr>
              <a:xfrm>
                <a:off x="2572291" y="2616064"/>
                <a:ext cx="3460178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𝑢𝑣𝑎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𝐻𝑢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𝑝𝑢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𝐻𝑢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𝑝𝑢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𝐻𝑛𝑢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𝑝𝑛𝑢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291" y="2616064"/>
                <a:ext cx="3460178" cy="5841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/>
              <p:cNvSpPr txBox="1"/>
              <p:nvPr/>
            </p:nvSpPr>
            <p:spPr>
              <a:xfrm>
                <a:off x="2188672" y="3209901"/>
                <a:ext cx="3806683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𝑢𝑣𝑎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𝐻𝑛𝑢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𝑝𝑛𝑢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𝐻𝑢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𝑝𝑢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𝐻𝑛𝑢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𝑝𝑛𝑢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672" y="3209901"/>
                <a:ext cx="3806683" cy="5841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/>
              <p:cNvSpPr txBox="1"/>
              <p:nvPr/>
            </p:nvSpPr>
            <p:spPr>
              <a:xfrm>
                <a:off x="2824553" y="3835272"/>
                <a:ext cx="2801088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𝐿𝑈𝑇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𝑢𝑣𝑎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𝑢𝑣𝑎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20" name="Cuadro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553" y="3835272"/>
                <a:ext cx="2801088" cy="5767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17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21359</TotalTime>
  <Words>439</Words>
  <Application>Microsoft Office PowerPoint</Application>
  <PresentationFormat>Presentación en pantalla (4:3)</PresentationFormat>
  <Paragraphs>87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Arial monospaced for SAP</vt:lpstr>
      <vt:lpstr>Calibri</vt:lpstr>
      <vt:lpstr>Cambria Math</vt:lpstr>
      <vt:lpstr>Myriad Pro Cond</vt:lpstr>
      <vt:lpstr>Tema de Office</vt:lpstr>
      <vt:lpstr>Presentación de PowerPoint</vt:lpstr>
      <vt:lpstr>Presentación de PowerPoint</vt:lpstr>
      <vt:lpstr>Presentación de PowerPoint</vt:lpstr>
      <vt:lpstr>Método I</vt:lpstr>
      <vt:lpstr>Método I</vt:lpstr>
      <vt:lpstr>Presentación de PowerPoint</vt:lpstr>
      <vt:lpstr>Presentación de PowerPoint</vt:lpstr>
      <vt:lpstr>Presentación de PowerPoint</vt:lpstr>
      <vt:lpstr>Método I Probabilidades Condicionales</vt:lpstr>
      <vt:lpstr>Método I Probabilidades Condicionales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>UMayor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Mabel Vega Rojas</dc:creator>
  <cp:lastModifiedBy>Vanel Lazcano | U.Mayor</cp:lastModifiedBy>
  <cp:revision>104</cp:revision>
  <cp:lastPrinted>2018-04-04T14:36:15Z</cp:lastPrinted>
  <dcterms:modified xsi:type="dcterms:W3CDTF">2019-07-22T15:12:44Z</dcterms:modified>
</cp:coreProperties>
</file>