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4"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ie Murphy" initials="SM" lastIdx="1" clrIdx="0">
    <p:extLst>
      <p:ext uri="{19B8F6BF-5375-455C-9EA6-DF929625EA0E}">
        <p15:presenceInfo xmlns:p15="http://schemas.microsoft.com/office/powerpoint/2012/main" userId="S::smurphy@medanswering.com::15fb9cb5-e29d-4437-ace7-c15eeafcf6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6/7/2021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65076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6/7/2021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92930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6/7/2021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2497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6/7/2021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8309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6/7/2021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765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6/7/2021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2001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6/7/2021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4691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6/7/2021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4895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6/7/2021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9012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6/7/2021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9398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6/7/2021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5601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6/7/2021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985482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anesa19805/sparx-lawncare" TargetMode="External"/><Relationship Id="rId2" Type="http://schemas.openxmlformats.org/officeDocument/2006/relationships/hyperlink" Target="https://evening-meadow-40236.herokuapp.com/"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5">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a:extLst>
              <a:ext uri="{FF2B5EF4-FFF2-40B4-BE49-F238E27FC236}">
                <a16:creationId xmlns:a16="http://schemas.microsoft.com/office/drawing/2014/main" id="{7755FE82-0AAA-4E4B-8F6B-47352B622222}"/>
              </a:ext>
            </a:extLst>
          </p:cNvPr>
          <p:cNvPicPr>
            <a:picLocks noChangeAspect="1"/>
          </p:cNvPicPr>
          <p:nvPr/>
        </p:nvPicPr>
        <p:blipFill rotWithShape="1">
          <a:blip r:embed="rId2">
            <a:alphaModFix amt="40000"/>
          </a:blip>
          <a:srcRect l="17540" r="1146" b="-1"/>
          <a:stretch/>
        </p:blipFill>
        <p:spPr>
          <a:xfrm>
            <a:off x="1525" y="10"/>
            <a:ext cx="12188951" cy="6857990"/>
          </a:xfrm>
          <a:prstGeom prst="rect">
            <a:avLst/>
          </a:prstGeom>
        </p:spPr>
      </p:pic>
      <p:grpSp>
        <p:nvGrpSpPr>
          <p:cNvPr id="4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43" name="Oval 30">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31">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32">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3">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34">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5">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36">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37">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FF1CB73-6592-44D7-B7C2-4B9F3B7DABC6}"/>
              </a:ext>
            </a:extLst>
          </p:cNvPr>
          <p:cNvSpPr>
            <a:spLocks noGrp="1"/>
          </p:cNvSpPr>
          <p:nvPr>
            <p:ph type="ctrTitle"/>
          </p:nvPr>
        </p:nvSpPr>
        <p:spPr>
          <a:xfrm>
            <a:off x="2562606" y="1122363"/>
            <a:ext cx="7063739" cy="2387600"/>
          </a:xfrm>
        </p:spPr>
        <p:txBody>
          <a:bodyPr>
            <a:normAutofit/>
          </a:bodyPr>
          <a:lstStyle/>
          <a:p>
            <a:r>
              <a:rPr lang="en-US" dirty="0" err="1">
                <a:solidFill>
                  <a:srgbClr val="FFFFFF"/>
                </a:solidFill>
              </a:rPr>
              <a:t>Sparx</a:t>
            </a:r>
            <a:r>
              <a:rPr lang="en-US" dirty="0">
                <a:solidFill>
                  <a:srgbClr val="FFFFFF"/>
                </a:solidFill>
              </a:rPr>
              <a:t> Lawncare Services</a:t>
            </a:r>
          </a:p>
        </p:txBody>
      </p:sp>
      <p:sp>
        <p:nvSpPr>
          <p:cNvPr id="3" name="Subtitle 2">
            <a:extLst>
              <a:ext uri="{FF2B5EF4-FFF2-40B4-BE49-F238E27FC236}">
                <a16:creationId xmlns:a16="http://schemas.microsoft.com/office/drawing/2014/main" id="{4DD18883-C026-4334-A76F-9A6197F0A9A4}"/>
              </a:ext>
            </a:extLst>
          </p:cNvPr>
          <p:cNvSpPr>
            <a:spLocks noGrp="1"/>
          </p:cNvSpPr>
          <p:nvPr>
            <p:ph type="subTitle" idx="1"/>
          </p:nvPr>
        </p:nvSpPr>
        <p:spPr>
          <a:xfrm>
            <a:off x="2562606" y="3602038"/>
            <a:ext cx="7063739" cy="1655762"/>
          </a:xfrm>
        </p:spPr>
        <p:txBody>
          <a:bodyPr>
            <a:normAutofit/>
          </a:bodyPr>
          <a:lstStyle/>
          <a:p>
            <a:r>
              <a:rPr lang="en-US" dirty="0">
                <a:solidFill>
                  <a:srgbClr val="FFFFFF"/>
                </a:solidFill>
              </a:rPr>
              <a:t>A Beautiful Lawn doesn’t happen by itself!</a:t>
            </a:r>
          </a:p>
          <a:p>
            <a:r>
              <a:rPr lang="en-US" dirty="0">
                <a:solidFill>
                  <a:srgbClr val="FFFFFF"/>
                </a:solidFill>
              </a:rPr>
              <a:t>By</a:t>
            </a:r>
          </a:p>
          <a:p>
            <a:r>
              <a:rPr lang="en-US" dirty="0">
                <a:solidFill>
                  <a:srgbClr val="FFFFFF"/>
                </a:solidFill>
              </a:rPr>
              <a:t>Zack, Steph, Gopal, </a:t>
            </a:r>
            <a:r>
              <a:rPr lang="en-US" dirty="0" err="1">
                <a:solidFill>
                  <a:srgbClr val="FFFFFF"/>
                </a:solidFill>
              </a:rPr>
              <a:t>Kajel</a:t>
            </a:r>
            <a:r>
              <a:rPr lang="en-US" dirty="0">
                <a:solidFill>
                  <a:srgbClr val="FFFFFF"/>
                </a:solidFill>
              </a:rPr>
              <a:t> &amp; Vanesa</a:t>
            </a:r>
          </a:p>
          <a:p>
            <a:endParaRPr lang="en-US" dirty="0">
              <a:solidFill>
                <a:srgbClr val="FFFFFF"/>
              </a:solidFill>
            </a:endParaRPr>
          </a:p>
        </p:txBody>
      </p:sp>
    </p:spTree>
    <p:extLst>
      <p:ext uri="{BB962C8B-B14F-4D97-AF65-F5344CB8AC3E}">
        <p14:creationId xmlns:p14="http://schemas.microsoft.com/office/powerpoint/2010/main" val="399596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55E8FC8C-346B-4714-B072-E51C652DC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D8D34F8F-7000-491B-A718-2A107BCC4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0C5A6F15-5538-45BD-9720-88181DE0658D}"/>
              </a:ext>
            </a:extLst>
          </p:cNvPr>
          <p:cNvSpPr>
            <a:spLocks noGrp="1"/>
          </p:cNvSpPr>
          <p:nvPr>
            <p:ph type="ctrTitle"/>
          </p:nvPr>
        </p:nvSpPr>
        <p:spPr>
          <a:xfrm>
            <a:off x="721699" y="287241"/>
            <a:ext cx="6424138" cy="2387600"/>
          </a:xfrm>
        </p:spPr>
        <p:txBody>
          <a:bodyPr>
            <a:normAutofit/>
          </a:bodyPr>
          <a:lstStyle/>
          <a:p>
            <a:pPr algn="l"/>
            <a:r>
              <a:rPr lang="en-US" dirty="0"/>
              <a:t>Mission Statement</a:t>
            </a:r>
          </a:p>
        </p:txBody>
      </p:sp>
      <p:sp>
        <p:nvSpPr>
          <p:cNvPr id="3" name="Subtitle 2">
            <a:extLst>
              <a:ext uri="{FF2B5EF4-FFF2-40B4-BE49-F238E27FC236}">
                <a16:creationId xmlns:a16="http://schemas.microsoft.com/office/drawing/2014/main" id="{673BCDF9-C026-4648-A869-5D6D1BC3CD2F}"/>
              </a:ext>
            </a:extLst>
          </p:cNvPr>
          <p:cNvSpPr>
            <a:spLocks noGrp="1"/>
          </p:cNvSpPr>
          <p:nvPr>
            <p:ph type="subTitle" idx="1"/>
          </p:nvPr>
        </p:nvSpPr>
        <p:spPr>
          <a:xfrm>
            <a:off x="504671" y="2962081"/>
            <a:ext cx="6424138" cy="2267144"/>
          </a:xfrm>
        </p:spPr>
        <p:txBody>
          <a:bodyPr>
            <a:normAutofit/>
          </a:bodyPr>
          <a:lstStyle/>
          <a:p>
            <a:pPr algn="l"/>
            <a:r>
              <a:rPr lang="en-US" sz="1700" b="0" i="0" dirty="0">
                <a:effectLst/>
                <a:latin typeface="Segoe UI" panose="020B0502040204020203" pitchFamily="34" charset="0"/>
              </a:rPr>
              <a:t>As a full service lawn care, landscape, and grounds maintenance contractor our core intention is to create environments that meet our clients’ needs and exceed their expectations. We strive to provide the highest quality service and workmanship in a timely manner, while enhancing the beauty and value of every client’s property and needs.</a:t>
            </a:r>
            <a:endParaRPr lang="en-US" sz="1700" dirty="0"/>
          </a:p>
        </p:txBody>
      </p:sp>
      <p:grpSp>
        <p:nvGrpSpPr>
          <p:cNvPr id="66" name="decorative circles">
            <a:extLst>
              <a:ext uri="{FF2B5EF4-FFF2-40B4-BE49-F238E27FC236}">
                <a16:creationId xmlns:a16="http://schemas.microsoft.com/office/drawing/2014/main" id="{09838217-B35D-443A-8B82-DFA8A94F53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67" name="Oval 66">
              <a:extLst>
                <a:ext uri="{FF2B5EF4-FFF2-40B4-BE49-F238E27FC236}">
                  <a16:creationId xmlns:a16="http://schemas.microsoft.com/office/drawing/2014/main" id="{B578E247-7B9C-4536-87D2-D84D282F6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74AC65E-5D40-44F6-9A3C-59FE8E172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3E78DD4-7732-4F9B-97F3-2F5B91C3B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812F9AF-BA91-4A3E-9FAC-BDDC73897B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37121FFF-7EA7-4B48-BB73-6C3414F5D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BE73F4E-7420-4365-89E4-D2E04432F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Oval 1">
            <a:extLst>
              <a:ext uri="{FF2B5EF4-FFF2-40B4-BE49-F238E27FC236}">
                <a16:creationId xmlns:a16="http://schemas.microsoft.com/office/drawing/2014/main" id="{CDB830B7-6561-4441-974F-665B8B7F4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2678" y="1"/>
            <a:ext cx="2661680" cy="2424023"/>
          </a:xfrm>
          <a:custGeom>
            <a:avLst/>
            <a:gdLst>
              <a:gd name="connsiteX0" fmla="*/ 572886 w 2661680"/>
              <a:gd name="connsiteY0" fmla="*/ 0 h 2424023"/>
              <a:gd name="connsiteX1" fmla="*/ 2088794 w 2661680"/>
              <a:gd name="connsiteY1" fmla="*/ 0 h 2424023"/>
              <a:gd name="connsiteX2" fmla="*/ 2177378 w 2661680"/>
              <a:gd name="connsiteY2" fmla="*/ 66242 h 2424023"/>
              <a:gd name="connsiteX3" fmla="*/ 2661680 w 2661680"/>
              <a:gd name="connsiteY3" fmla="*/ 1093183 h 2424023"/>
              <a:gd name="connsiteX4" fmla="*/ 1330840 w 2661680"/>
              <a:gd name="connsiteY4" fmla="*/ 2424023 h 2424023"/>
              <a:gd name="connsiteX5" fmla="*/ 0 w 2661680"/>
              <a:gd name="connsiteY5" fmla="*/ 1093183 h 2424023"/>
              <a:gd name="connsiteX6" fmla="*/ 484302 w 2661680"/>
              <a:gd name="connsiteY6" fmla="*/ 66242 h 24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Graphic 75">
            <a:extLst>
              <a:ext uri="{FF2B5EF4-FFF2-40B4-BE49-F238E27FC236}">
                <a16:creationId xmlns:a16="http://schemas.microsoft.com/office/drawing/2014/main" id="{372BA452-DACF-4CC1-B5FC-1201ACB600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001" t="19460" r="12288" b="12942"/>
          <a:stretch/>
        </p:blipFill>
        <p:spPr>
          <a:xfrm flipH="1">
            <a:off x="7854111" y="28139"/>
            <a:ext cx="2581855" cy="2367745"/>
          </a:xfrm>
          <a:prstGeom prst="rect">
            <a:avLst/>
          </a:prstGeom>
        </p:spPr>
      </p:pic>
      <p:sp>
        <p:nvSpPr>
          <p:cNvPr id="78" name="Oval 2">
            <a:extLst>
              <a:ext uri="{FF2B5EF4-FFF2-40B4-BE49-F238E27FC236}">
                <a16:creationId xmlns:a16="http://schemas.microsoft.com/office/drawing/2014/main" id="{3A8E0FD3-761C-45A6-9643-9219C0A6D6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7628" y="2906802"/>
            <a:ext cx="4051324" cy="3951198"/>
          </a:xfrm>
          <a:custGeom>
            <a:avLst/>
            <a:gdLst>
              <a:gd name="connsiteX0" fmla="*/ 2361523 w 4051324"/>
              <a:gd name="connsiteY0" fmla="*/ 0 h 3951198"/>
              <a:gd name="connsiteX1" fmla="*/ 4031372 w 4051324"/>
              <a:gd name="connsiteY1" fmla="*/ 691674 h 3951198"/>
              <a:gd name="connsiteX2" fmla="*/ 4051324 w 4051324"/>
              <a:gd name="connsiteY2" fmla="*/ 713627 h 3951198"/>
              <a:gd name="connsiteX3" fmla="*/ 4051324 w 4051324"/>
              <a:gd name="connsiteY3" fmla="*/ 3951198 h 3951198"/>
              <a:gd name="connsiteX4" fmla="*/ 618807 w 4051324"/>
              <a:gd name="connsiteY4" fmla="*/ 3951198 h 3951198"/>
              <a:gd name="connsiteX5" fmla="*/ 539257 w 4051324"/>
              <a:gd name="connsiteY5" fmla="*/ 3863671 h 3951198"/>
              <a:gd name="connsiteX6" fmla="*/ 0 w 4051324"/>
              <a:gd name="connsiteY6" fmla="*/ 2361523 h 3951198"/>
              <a:gd name="connsiteX7" fmla="*/ 2361523 w 4051324"/>
              <a:gd name="connsiteY7" fmla="*/ 0 h 395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324" h="3951198">
                <a:moveTo>
                  <a:pt x="2361523" y="0"/>
                </a:moveTo>
                <a:cubicBezTo>
                  <a:pt x="3013639" y="0"/>
                  <a:pt x="3604020" y="264323"/>
                  <a:pt x="4031372" y="691674"/>
                </a:cubicBezTo>
                <a:lnTo>
                  <a:pt x="4051324" y="713627"/>
                </a:lnTo>
                <a:lnTo>
                  <a:pt x="4051324" y="3951198"/>
                </a:lnTo>
                <a:lnTo>
                  <a:pt x="618807" y="3951198"/>
                </a:lnTo>
                <a:lnTo>
                  <a:pt x="539257" y="3863671"/>
                </a:lnTo>
                <a:cubicBezTo>
                  <a:pt x="202372" y="3455461"/>
                  <a:pt x="0" y="2932125"/>
                  <a:pt x="0" y="2361523"/>
                </a:cubicBezTo>
                <a:cubicBezTo>
                  <a:pt x="0" y="1057290"/>
                  <a:pt x="1057290" y="0"/>
                  <a:pt x="2361523"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0" name="Graphic 79">
            <a:extLst>
              <a:ext uri="{FF2B5EF4-FFF2-40B4-BE49-F238E27FC236}">
                <a16:creationId xmlns:a16="http://schemas.microsoft.com/office/drawing/2014/main" id="{1B3ACC64-1ADA-4CF8-B665-E55204E12E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18963" r="52721" b="17441"/>
          <a:stretch/>
        </p:blipFill>
        <p:spPr>
          <a:xfrm>
            <a:off x="10854666" y="0"/>
            <a:ext cx="1334286" cy="2962082"/>
          </a:xfrm>
          <a:prstGeom prst="rect">
            <a:avLst/>
          </a:prstGeom>
        </p:spPr>
      </p:pic>
      <p:pic>
        <p:nvPicPr>
          <p:cNvPr id="82" name="Graphic 81">
            <a:extLst>
              <a:ext uri="{FF2B5EF4-FFF2-40B4-BE49-F238E27FC236}">
                <a16:creationId xmlns:a16="http://schemas.microsoft.com/office/drawing/2014/main" id="{54C728AE-EEAD-406C-BABC-3EEDC569F2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03920" y="3148124"/>
            <a:ext cx="3709876" cy="3709876"/>
          </a:xfrm>
          <a:prstGeom prst="rect">
            <a:avLst/>
          </a:prstGeom>
        </p:spPr>
      </p:pic>
    </p:spTree>
    <p:extLst>
      <p:ext uri="{BB962C8B-B14F-4D97-AF65-F5344CB8AC3E}">
        <p14:creationId xmlns:p14="http://schemas.microsoft.com/office/powerpoint/2010/main" val="225115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59D7B91-9A45-4858-B261-5DF067F40D84}"/>
              </a:ext>
            </a:extLst>
          </p:cNvPr>
          <p:cNvSpPr>
            <a:spLocks noGrp="1"/>
          </p:cNvSpPr>
          <p:nvPr>
            <p:ph type="ctrTitle"/>
          </p:nvPr>
        </p:nvSpPr>
        <p:spPr>
          <a:xfrm>
            <a:off x="1524000" y="0"/>
            <a:ext cx="9144000" cy="1638300"/>
          </a:xfrm>
        </p:spPr>
        <p:txBody>
          <a:bodyPr>
            <a:normAutofit fontScale="90000"/>
          </a:bodyPr>
          <a:lstStyle/>
          <a:p>
            <a:br>
              <a:rPr lang="en-US" dirty="0"/>
            </a:br>
            <a:r>
              <a:rPr lang="en-US" dirty="0"/>
              <a:t>    </a:t>
            </a:r>
            <a:br>
              <a:rPr lang="en-US" dirty="0"/>
            </a:br>
            <a:br>
              <a:rPr lang="en-US" dirty="0"/>
            </a:br>
            <a:r>
              <a:rPr lang="en-US" dirty="0"/>
              <a:t> </a:t>
            </a:r>
            <a:r>
              <a:rPr lang="en-US" sz="3600" dirty="0">
                <a:solidFill>
                  <a:schemeClr val="accent2">
                    <a:lumMod val="75000"/>
                  </a:schemeClr>
                </a:solidFill>
              </a:rPr>
              <a:t>Need Lawncare?</a:t>
            </a:r>
            <a:br>
              <a:rPr lang="en-US" sz="3600" dirty="0">
                <a:solidFill>
                  <a:schemeClr val="accent2">
                    <a:lumMod val="75000"/>
                  </a:schemeClr>
                </a:solidFill>
              </a:rPr>
            </a:br>
            <a:r>
              <a:rPr lang="en-US" sz="3600" dirty="0">
                <a:solidFill>
                  <a:schemeClr val="accent2">
                    <a:lumMod val="75000"/>
                  </a:schemeClr>
                </a:solidFill>
              </a:rPr>
              <a:t>  Hit Sparx up we got you!</a:t>
            </a:r>
          </a:p>
        </p:txBody>
      </p:sp>
      <p:sp>
        <p:nvSpPr>
          <p:cNvPr id="9" name="Rectangle 1">
            <a:extLst>
              <a:ext uri="{FF2B5EF4-FFF2-40B4-BE49-F238E27FC236}">
                <a16:creationId xmlns:a16="http://schemas.microsoft.com/office/drawing/2014/main" id="{A7223E27-0FCB-470F-9F14-F326DAB49286}"/>
              </a:ext>
            </a:extLst>
          </p:cNvPr>
          <p:cNvSpPr>
            <a:spLocks noGrp="1" noChangeArrowheads="1"/>
          </p:cNvSpPr>
          <p:nvPr>
            <p:ph type="subTitle" idx="1"/>
          </p:nvPr>
        </p:nvSpPr>
        <p:spPr bwMode="auto">
          <a:xfrm>
            <a:off x="655955" y="1638300"/>
            <a:ext cx="105968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effectLst/>
                <a:latin typeface="+mn-lt"/>
                <a:cs typeface="Times New Roman" panose="02020603050405020304" pitchFamily="18" charset="0"/>
              </a:rPr>
              <a:t>Description of Services</a:t>
            </a:r>
            <a:endParaRPr lang="en-US" altLang="en-US" sz="1800" b="1"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408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Sparx Lawncare Services realizes, as always, that the success of our work is measured by you.  If you have a comment, question or dissatisfaction with our personnel, products, equipment or service, we will be quick to respond.  We do appreciate your business - and the confidence you put in us.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accent2">
                  <a:lumMod val="75000"/>
                </a:schemeClr>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effectLst/>
                <a:latin typeface="+mn-lt"/>
              </a:rPr>
              <a:t>Motivation for development</a:t>
            </a:r>
          </a:p>
          <a:p>
            <a:pPr marR="0" lvl="0" algn="l" defTabSz="914400" rtl="0" eaLnBrk="0" fontAlgn="base" latinLnBrk="0" hangingPunct="0">
              <a:lnSpc>
                <a:spcPct val="100000"/>
              </a:lnSpc>
              <a:spcBef>
                <a:spcPct val="0"/>
              </a:spcBef>
              <a:spcAft>
                <a:spcPct val="0"/>
              </a:spcAft>
              <a:buClrTx/>
              <a:buSzTx/>
              <a:tabLst/>
            </a:pPr>
            <a:r>
              <a:rPr lang="en-US" altLang="en-US" sz="1800" dirty="0">
                <a:solidFill>
                  <a:schemeClr val="accent2">
                    <a:lumMod val="75000"/>
                  </a:schemeClr>
                </a:solidFill>
                <a:latin typeface="Times New Roman" panose="02020603050405020304" pitchFamily="18" charset="0"/>
                <a:cs typeface="Times New Roman" panose="02020603050405020304" pitchFamily="18" charset="0"/>
              </a:rPr>
              <a:t>A group members relative has an upcoming lawncare business, that is what motivated us to create a website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effectLst/>
                <a:latin typeface="+mn-lt"/>
                <a:cs typeface="Times New Roman" panose="02020603050405020304" pitchFamily="18" charset="0"/>
              </a:rPr>
              <a:t>User </a:t>
            </a:r>
            <a:r>
              <a:rPr lang="en-US" altLang="en-US" sz="1800" b="1" dirty="0">
                <a:latin typeface="+mn-lt"/>
                <a:cs typeface="Times New Roman" panose="02020603050405020304" pitchFamily="18" charset="0"/>
              </a:rPr>
              <a:t>Story</a:t>
            </a:r>
          </a:p>
          <a:p>
            <a:pPr marR="0" lvl="0" algn="l" defTabSz="914400" rtl="0" eaLnBrk="0" fontAlgn="base" latinLnBrk="0" hangingPunct="0">
              <a:lnSpc>
                <a:spcPct val="100000"/>
              </a:lnSpc>
              <a:spcBef>
                <a:spcPct val="0"/>
              </a:spcBef>
              <a:spcAft>
                <a:spcPct val="0"/>
              </a:spcAft>
              <a:buClrTx/>
              <a:buSzTx/>
              <a:tabLst/>
            </a:pP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As the owner of a lawn-care company, I want to:</a:t>
            </a: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give customers the ability to schedule jobs/consultations online.</a:t>
            </a: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So that:</a:t>
            </a: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When a customer logs in,</a:t>
            </a: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Then they are directed to a home page &amp; given the option to view services, schedule a day for service or live-chat with an employee for help.</a:t>
            </a: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When an employee logs in,</a:t>
            </a: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Then they will be able to view a scheduled day &amp;/or week, view messages from customers &amp; live-chat with customers for help.</a:t>
            </a:r>
            <a:endParaRPr kumimoji="0" lang="en-US" altLang="en-US" sz="1800" b="0"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67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8" name="Rectangle 12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Rectangle 19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9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95" name="Oval 19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Shape 20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6" name="Freeform: Shape 20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7" name="Freeform: Shape 20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8" name="Oval 20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9" name="Freeform: Shape 20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11" name="Rectangle 210">
            <a:extLst>
              <a:ext uri="{FF2B5EF4-FFF2-40B4-BE49-F238E27FC236}">
                <a16:creationId xmlns:a16="http://schemas.microsoft.com/office/drawing/2014/main" id="{5B9544DE-D5D2-419F-97F9-C3CB8C317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C6898C9B-7323-4559-9424-018A10D79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215" name="decorative circles">
            <a:extLst>
              <a:ext uri="{FF2B5EF4-FFF2-40B4-BE49-F238E27FC236}">
                <a16:creationId xmlns:a16="http://schemas.microsoft.com/office/drawing/2014/main" id="{CD3F8757-46C7-43B2-B5EF-9B85B5C839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216" name="Oval 215">
              <a:extLst>
                <a:ext uri="{FF2B5EF4-FFF2-40B4-BE49-F238E27FC236}">
                  <a16:creationId xmlns:a16="http://schemas.microsoft.com/office/drawing/2014/main" id="{CC558EDF-DA7F-481C-8D08-2A7156D3F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3DCDAD58-A043-493E-A51B-5A32AB1C5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D56CBC24-7B7A-405B-8EB6-1A5FD7BE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F1EFB3FA-A08C-47F2-B71D-3556F253C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D36554C6-9AC1-4C2E-AE7F-040BCB6C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CPU with binary numbers and blueprint">
            <a:extLst>
              <a:ext uri="{FF2B5EF4-FFF2-40B4-BE49-F238E27FC236}">
                <a16:creationId xmlns:a16="http://schemas.microsoft.com/office/drawing/2014/main" id="{BEADE06A-CC75-4A67-A60C-E1060C7B1DD9}"/>
              </a:ext>
            </a:extLst>
          </p:cNvPr>
          <p:cNvPicPr>
            <a:picLocks noChangeAspect="1"/>
          </p:cNvPicPr>
          <p:nvPr/>
        </p:nvPicPr>
        <p:blipFill rotWithShape="1">
          <a:blip r:embed="rId2"/>
          <a:srcRect l="35671" r="30732" b="-1"/>
          <a:stretch/>
        </p:blipFill>
        <p:spPr>
          <a:xfrm>
            <a:off x="7534188" y="357441"/>
            <a:ext cx="4654764" cy="5994304"/>
          </a:xfrm>
          <a:custGeom>
            <a:avLst/>
            <a:gdLst/>
            <a:ahLst/>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p:spPr>
      </p:pic>
      <p:sp>
        <p:nvSpPr>
          <p:cNvPr id="5" name="Title 4">
            <a:extLst>
              <a:ext uri="{FF2B5EF4-FFF2-40B4-BE49-F238E27FC236}">
                <a16:creationId xmlns:a16="http://schemas.microsoft.com/office/drawing/2014/main" id="{3F11350B-3F04-4083-8534-05B7354F9FC9}"/>
              </a:ext>
            </a:extLst>
          </p:cNvPr>
          <p:cNvSpPr>
            <a:spLocks noGrp="1"/>
          </p:cNvSpPr>
          <p:nvPr>
            <p:ph type="title"/>
          </p:nvPr>
        </p:nvSpPr>
        <p:spPr>
          <a:xfrm>
            <a:off x="159019" y="1058395"/>
            <a:ext cx="6910008" cy="5009097"/>
          </a:xfrm>
        </p:spPr>
        <p:txBody>
          <a:bodyPr>
            <a:normAutofit fontScale="90000"/>
          </a:bodyPr>
          <a:lstStyle/>
          <a:p>
            <a:r>
              <a:rPr lang="en-US" sz="2200" b="1" dirty="0">
                <a:latin typeface="+mn-lt"/>
              </a:rPr>
              <a:t>Technologies used</a:t>
            </a:r>
            <a:br>
              <a:rPr lang="en-US" sz="2200" b="1" dirty="0"/>
            </a:br>
            <a:r>
              <a:rPr lang="en-US" sz="2000" dirty="0">
                <a:solidFill>
                  <a:schemeClr val="tx1"/>
                </a:solidFill>
                <a:latin typeface="Times New Roman" panose="02020603050405020304" pitchFamily="18" charset="0"/>
                <a:cs typeface="Times New Roman" panose="02020603050405020304" pitchFamily="18" charset="0"/>
              </a:rPr>
              <a:t>Soket.io, My Calendly, Passport.js</a:t>
            </a:r>
            <a:br>
              <a:rPr lang="en-US" sz="2000" dirty="0">
                <a:solidFill>
                  <a:schemeClr val="accent2">
                    <a:lumMod val="75000"/>
                  </a:schemeClr>
                </a:solidFill>
                <a:latin typeface="Times New Roman" panose="02020603050405020304" pitchFamily="18" charset="0"/>
                <a:cs typeface="Times New Roman" panose="02020603050405020304" pitchFamily="18" charset="0"/>
              </a:rPr>
            </a:b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2200" b="1" i="0" u="none" strike="noStrike" dirty="0">
                <a:solidFill>
                  <a:schemeClr val="tx1"/>
                </a:solidFill>
                <a:effectLst/>
                <a:latin typeface="Calibri" panose="020F0502020204030204" pitchFamily="34" charset="0"/>
                <a:cs typeface="Calibri" panose="020F0502020204030204" pitchFamily="34" charset="0"/>
              </a:rPr>
              <a:t>Breakdown of tasks and roles</a:t>
            </a:r>
            <a:br>
              <a:rPr lang="en-US" sz="1800" b="1" i="0" u="none" strike="noStrike" dirty="0">
                <a:solidFill>
                  <a:schemeClr val="tx1"/>
                </a:solidFill>
                <a:effectLst/>
                <a:latin typeface="+mn-lt"/>
                <a:cs typeface="Calibri" panose="020F0502020204030204" pitchFamily="34" charset="0"/>
              </a:rPr>
            </a:br>
            <a:r>
              <a:rPr lang="en-US" sz="2000" i="0" u="none" strike="noStrike" dirty="0">
                <a:solidFill>
                  <a:schemeClr val="tx1"/>
                </a:solidFill>
                <a:effectLst/>
                <a:latin typeface="Times New Roman" panose="02020603050405020304" pitchFamily="18" charset="0"/>
                <a:cs typeface="Times New Roman" panose="02020603050405020304" pitchFamily="18" charset="0"/>
              </a:rPr>
              <a:t>Gopal - Backend, routes and design</a:t>
            </a:r>
            <a:br>
              <a:rPr lang="en-US" sz="2000" i="0" u="none" strike="noStrike" dirty="0">
                <a:solidFill>
                  <a:schemeClr val="tx1"/>
                </a:solidFill>
                <a:effectLst/>
                <a:latin typeface="Times New Roman" panose="02020603050405020304" pitchFamily="18" charset="0"/>
                <a:cs typeface="Times New Roman" panose="02020603050405020304" pitchFamily="18" charset="0"/>
              </a:rPr>
            </a:br>
            <a:r>
              <a:rPr lang="en-US" sz="2000" i="0" u="none" strike="noStrike" dirty="0">
                <a:solidFill>
                  <a:schemeClr val="tx1"/>
                </a:solidFill>
                <a:effectLst/>
                <a:latin typeface="Times New Roman" panose="02020603050405020304" pitchFamily="18" charset="0"/>
                <a:cs typeface="Times New Roman" panose="02020603050405020304" pitchFamily="18" charset="0"/>
              </a:rPr>
              <a:t>Kajal - </a:t>
            </a:r>
            <a:r>
              <a:rPr lang="en-US" sz="2000" dirty="0">
                <a:solidFill>
                  <a:schemeClr val="tx1"/>
                </a:solidFill>
                <a:latin typeface="Times New Roman" panose="02020603050405020304" pitchFamily="18" charset="0"/>
                <a:cs typeface="Times New Roman" panose="02020603050405020304" pitchFamily="18" charset="0"/>
              </a:rPr>
              <a:t>F</a:t>
            </a:r>
            <a:r>
              <a:rPr lang="en-US" sz="2000" i="0" u="none" strike="noStrike" dirty="0">
                <a:solidFill>
                  <a:schemeClr val="tx1"/>
                </a:solidFill>
                <a:effectLst/>
                <a:latin typeface="Times New Roman" panose="02020603050405020304" pitchFamily="18" charset="0"/>
                <a:cs typeface="Times New Roman" panose="02020603050405020304" pitchFamily="18" charset="0"/>
              </a:rPr>
              <a:t>rontend, backend and routes</a:t>
            </a:r>
            <a:br>
              <a:rPr lang="en-US" sz="2000" i="0" u="none" strike="noStrike" dirty="0">
                <a:solidFill>
                  <a:schemeClr val="tx1"/>
                </a:solidFill>
                <a:effectLst/>
                <a:latin typeface="Times New Roman" panose="02020603050405020304" pitchFamily="18" charset="0"/>
                <a:cs typeface="Times New Roman" panose="02020603050405020304" pitchFamily="18" charset="0"/>
              </a:rPr>
            </a:br>
            <a:r>
              <a:rPr lang="en-US" sz="2000" i="0" u="none" strike="noStrike" dirty="0">
                <a:solidFill>
                  <a:schemeClr val="tx1"/>
                </a:solidFill>
                <a:effectLst/>
                <a:latin typeface="Times New Roman" panose="02020603050405020304" pitchFamily="18" charset="0"/>
                <a:cs typeface="Times New Roman" panose="02020603050405020304" pitchFamily="18" charset="0"/>
              </a:rPr>
              <a:t>Steph - Backend, frontend and tech research</a:t>
            </a:r>
            <a:br>
              <a:rPr lang="en-US" sz="2000" i="0" u="none" strike="noStrike" dirty="0">
                <a:solidFill>
                  <a:schemeClr val="tx1"/>
                </a:solidFill>
                <a:effectLst/>
                <a:latin typeface="Times New Roman" panose="02020603050405020304" pitchFamily="18" charset="0"/>
                <a:cs typeface="Times New Roman" panose="02020603050405020304" pitchFamily="18" charset="0"/>
              </a:rPr>
            </a:br>
            <a:r>
              <a:rPr lang="en-US" sz="2000" i="0" u="none" strike="noStrike" dirty="0">
                <a:solidFill>
                  <a:schemeClr val="tx1"/>
                </a:solidFill>
                <a:effectLst/>
                <a:latin typeface="Times New Roman" panose="02020603050405020304" pitchFamily="18" charset="0"/>
                <a:cs typeface="Times New Roman" panose="02020603050405020304" pitchFamily="18" charset="0"/>
              </a:rPr>
              <a:t>Zack - Design and tech research</a:t>
            </a:r>
            <a:br>
              <a:rPr lang="en-US" sz="2000" i="0" u="none" strike="noStrike" dirty="0">
                <a:solidFill>
                  <a:schemeClr val="tx1"/>
                </a:solidFill>
                <a:effectLst/>
                <a:latin typeface="Times New Roman" panose="02020603050405020304" pitchFamily="18" charset="0"/>
                <a:cs typeface="Times New Roman" panose="02020603050405020304" pitchFamily="18" charset="0"/>
              </a:rPr>
            </a:br>
            <a:r>
              <a:rPr lang="en-US" sz="2000" i="0" u="none" strike="noStrike" dirty="0">
                <a:solidFill>
                  <a:schemeClr val="tx1"/>
                </a:solidFill>
                <a:effectLst/>
                <a:latin typeface="Times New Roman" panose="02020603050405020304" pitchFamily="18" charset="0"/>
                <a:cs typeface="Times New Roman" panose="02020603050405020304" pitchFamily="18" charset="0"/>
              </a:rPr>
              <a:t>Vanesa – Backend, frontend &amp; deployment</a:t>
            </a:r>
            <a:br>
              <a:rPr lang="en-US" sz="2000" b="1" i="0" u="none" strike="noStrike" dirty="0">
                <a:solidFill>
                  <a:schemeClr val="tx1"/>
                </a:solidFill>
                <a:effectLst/>
                <a:latin typeface="+mn-lt"/>
                <a:cs typeface="Calibri" panose="020F0502020204030204" pitchFamily="34" charset="0"/>
              </a:rPr>
            </a:br>
            <a:br>
              <a:rPr lang="en-US" sz="2000" b="1" i="0" u="none" strike="noStrike" dirty="0">
                <a:solidFill>
                  <a:schemeClr val="tx1"/>
                </a:solidFill>
                <a:effectLst/>
                <a:latin typeface="+mn-lt"/>
                <a:cs typeface="Calibri" panose="020F0502020204030204" pitchFamily="34" charset="0"/>
              </a:rPr>
            </a:br>
            <a:r>
              <a:rPr lang="en-US" sz="2200" b="1" i="0" u="none" strike="noStrike" dirty="0">
                <a:solidFill>
                  <a:schemeClr val="tx1"/>
                </a:solidFill>
                <a:effectLst/>
                <a:latin typeface="+mn-lt"/>
                <a:cs typeface="Calibri" panose="020F0502020204030204" pitchFamily="34" charset="0"/>
              </a:rPr>
              <a:t>Challenges</a:t>
            </a:r>
            <a:br>
              <a:rPr lang="en-US" sz="1800" b="1" i="0" u="none" strike="noStrike" dirty="0">
                <a:solidFill>
                  <a:schemeClr val="tx1"/>
                </a:solidFill>
                <a:effectLst/>
                <a:latin typeface="+mn-lt"/>
                <a:cs typeface="Calibri" panose="020F0502020204030204" pitchFamily="34" charset="0"/>
              </a:rPr>
            </a:br>
            <a:r>
              <a:rPr lang="en-US" sz="2000" i="0" u="none" strike="noStrike" dirty="0">
                <a:solidFill>
                  <a:schemeClr val="tx1"/>
                </a:solidFill>
                <a:effectLst/>
                <a:latin typeface="Times New Roman" panose="02020603050405020304" pitchFamily="18" charset="0"/>
                <a:cs typeface="Times New Roman" panose="02020603050405020304" pitchFamily="18" charset="0"/>
              </a:rPr>
              <a:t>Deployment</a:t>
            </a:r>
            <a:br>
              <a:rPr lang="en-US" sz="2000" i="0" u="none" strike="noStrike" dirty="0">
                <a:solidFill>
                  <a:schemeClr val="tx1"/>
                </a:solidFill>
                <a:effectLst/>
                <a:latin typeface="Times New Roman" panose="02020603050405020304" pitchFamily="18" charset="0"/>
                <a:cs typeface="Times New Roman" panose="02020603050405020304" pitchFamily="18" charset="0"/>
              </a:rPr>
            </a:br>
            <a:r>
              <a:rPr lang="en-US" sz="2000" i="0" u="none" strike="noStrike" dirty="0">
                <a:solidFill>
                  <a:schemeClr val="tx1"/>
                </a:solidFill>
                <a:effectLst/>
                <a:latin typeface="Times New Roman" panose="02020603050405020304" pitchFamily="18" charset="0"/>
                <a:cs typeface="Times New Roman" panose="02020603050405020304" pitchFamily="18" charset="0"/>
              </a:rPr>
              <a:t>Finding new technology</a:t>
            </a:r>
            <a:br>
              <a:rPr lang="en-US" sz="1800" i="0" u="none" strike="noStrike" dirty="0">
                <a:solidFill>
                  <a:schemeClr val="tx1"/>
                </a:solidFill>
                <a:effectLst/>
                <a:latin typeface="Times New Roman" panose="02020603050405020304" pitchFamily="18" charset="0"/>
                <a:cs typeface="Times New Roman" panose="02020603050405020304" pitchFamily="18" charset="0"/>
              </a:rPr>
            </a:br>
            <a:br>
              <a:rPr lang="en-US" sz="1800" i="0" u="none" strike="noStrike" dirty="0">
                <a:solidFill>
                  <a:schemeClr val="tx1"/>
                </a:solidFill>
                <a:effectLst/>
                <a:latin typeface="Times New Roman" panose="02020603050405020304" pitchFamily="18" charset="0"/>
                <a:cs typeface="Times New Roman" panose="02020603050405020304" pitchFamily="18" charset="0"/>
              </a:rPr>
            </a:br>
            <a:r>
              <a:rPr lang="en-US" sz="2200" b="1" i="0" u="none" strike="noStrike" dirty="0">
                <a:solidFill>
                  <a:schemeClr val="tx1"/>
                </a:solidFill>
                <a:effectLst/>
                <a:latin typeface="+mn-lt"/>
                <a:cs typeface="Times New Roman" panose="02020603050405020304" pitchFamily="18" charset="0"/>
              </a:rPr>
              <a:t>Successes</a:t>
            </a:r>
            <a:br>
              <a:rPr lang="en-US" sz="1800" b="1" i="0" u="none" strike="noStrike" dirty="0">
                <a:solidFill>
                  <a:schemeClr val="tx1"/>
                </a:solidFill>
                <a:effectLst/>
                <a:latin typeface="+mn-lt"/>
                <a:cs typeface="Times New Roman" panose="02020603050405020304" pitchFamily="18" charset="0"/>
              </a:rPr>
            </a:br>
            <a:r>
              <a:rPr lang="en-US" sz="2000" i="0" u="none" strike="noStrike" dirty="0">
                <a:solidFill>
                  <a:schemeClr val="tx1"/>
                </a:solidFill>
                <a:effectLst/>
                <a:latin typeface="Times New Roman" panose="02020603050405020304" pitchFamily="18" charset="0"/>
                <a:cs typeface="Times New Roman" panose="02020603050405020304" pitchFamily="18" charset="0"/>
              </a:rPr>
              <a:t>The idea</a:t>
            </a:r>
            <a:br>
              <a:rPr lang="en-US" sz="2000" b="1" i="0" u="none" strike="noStrike" dirty="0">
                <a:solidFill>
                  <a:schemeClr val="tx1"/>
                </a:solidFill>
                <a:effectLst/>
                <a:latin typeface="+mn-lt"/>
                <a:cs typeface="Times New Roman" panose="02020603050405020304" pitchFamily="18" charset="0"/>
              </a:rPr>
            </a:br>
            <a:r>
              <a:rPr lang="en-US" sz="2000" i="0" u="none" strike="noStrike" dirty="0">
                <a:solidFill>
                  <a:schemeClr val="tx1"/>
                </a:solidFill>
                <a:effectLst/>
                <a:latin typeface="Times New Roman" panose="02020603050405020304" pitchFamily="18" charset="0"/>
                <a:cs typeface="Times New Roman" panose="02020603050405020304" pitchFamily="18" charset="0"/>
              </a:rPr>
              <a:t>Use of React</a:t>
            </a:r>
            <a:br>
              <a:rPr lang="en-US" sz="2000" i="0" u="none" strike="noStrike" dirty="0">
                <a:solidFill>
                  <a:schemeClr val="tx1"/>
                </a:solidFill>
                <a:effectLst/>
                <a:latin typeface="Times New Roman" panose="02020603050405020304" pitchFamily="18" charset="0"/>
                <a:cs typeface="Times New Roman" panose="02020603050405020304" pitchFamily="18" charset="0"/>
              </a:rPr>
            </a:br>
            <a:r>
              <a:rPr lang="en-US" sz="2000" i="0" u="none" strike="noStrike" dirty="0">
                <a:solidFill>
                  <a:schemeClr val="tx1"/>
                </a:solidFill>
                <a:effectLst/>
                <a:latin typeface="Times New Roman" panose="02020603050405020304" pitchFamily="18" charset="0"/>
                <a:cs typeface="Times New Roman" panose="02020603050405020304" pitchFamily="18" charset="0"/>
              </a:rPr>
              <a:t>Working as a team</a:t>
            </a:r>
            <a:br>
              <a:rPr lang="en-US" sz="2000" i="0" u="none" strike="noStrike" dirty="0">
                <a:solidFill>
                  <a:schemeClr val="tx1"/>
                </a:solidFill>
                <a:effectLst/>
                <a:latin typeface="Times New Roman" panose="02020603050405020304" pitchFamily="18" charset="0"/>
                <a:cs typeface="Times New Roman" panose="02020603050405020304" pitchFamily="18" charset="0"/>
              </a:rPr>
            </a:br>
            <a:br>
              <a:rPr lang="en-US" sz="1800" i="0" u="none" strike="noStrike" dirty="0">
                <a:solidFill>
                  <a:schemeClr val="tx1"/>
                </a:solidFill>
                <a:effectLst/>
                <a:latin typeface="Times New Roman" panose="02020603050405020304" pitchFamily="18" charset="0"/>
                <a:cs typeface="Times New Roman" panose="02020603050405020304" pitchFamily="18" charset="0"/>
              </a:rPr>
            </a:br>
            <a:endParaRPr lang="en-US" sz="1800" b="1" dirty="0">
              <a:solidFill>
                <a:schemeClr val="tx1"/>
              </a:solidFill>
              <a:latin typeface="+mn-lt"/>
              <a:cs typeface="Times New Roman" panose="02020603050405020304" pitchFamily="18" charset="0"/>
            </a:endParaRPr>
          </a:p>
        </p:txBody>
      </p:sp>
    </p:spTree>
    <p:extLst>
      <p:ext uri="{BB962C8B-B14F-4D97-AF65-F5344CB8AC3E}">
        <p14:creationId xmlns:p14="http://schemas.microsoft.com/office/powerpoint/2010/main" val="70116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6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63" name="Oval 6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4" name="Freeform: Shape 7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5" name="Freeform: Shape 7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6" name="Oval 7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9" name="Rectangle 78">
            <a:extLst>
              <a:ext uri="{FF2B5EF4-FFF2-40B4-BE49-F238E27FC236}">
                <a16:creationId xmlns:a16="http://schemas.microsoft.com/office/drawing/2014/main" id="{5B9544DE-D5D2-419F-97F9-C3CB8C317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6898C9B-7323-4559-9424-018A10D79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B2F2A503-B0CF-4040-B414-231F44274F85}"/>
              </a:ext>
            </a:extLst>
          </p:cNvPr>
          <p:cNvSpPr>
            <a:spLocks noGrp="1"/>
          </p:cNvSpPr>
          <p:nvPr>
            <p:ph type="title"/>
          </p:nvPr>
        </p:nvSpPr>
        <p:spPr>
          <a:xfrm>
            <a:off x="330308" y="1206328"/>
            <a:ext cx="6614161" cy="5030424"/>
          </a:xfrm>
        </p:spPr>
        <p:txBody>
          <a:bodyPr vert="horz" lIns="91440" tIns="45720" rIns="91440" bIns="45720" rtlCol="0" anchor="b">
            <a:normAutofit fontScale="90000"/>
          </a:bodyPr>
          <a:lstStyle/>
          <a:p>
            <a:br>
              <a:rPr lang="en-US" sz="2600" dirty="0"/>
            </a:br>
            <a:br>
              <a:rPr lang="en-US" sz="2600" dirty="0"/>
            </a:br>
            <a:br>
              <a:rPr lang="en-US" sz="2600" dirty="0"/>
            </a:br>
            <a:br>
              <a:rPr lang="en-US" sz="2600" dirty="0"/>
            </a:br>
            <a:br>
              <a:rPr lang="en-US" sz="2600" dirty="0"/>
            </a:br>
            <a:r>
              <a:rPr lang="en-US" sz="3100" dirty="0"/>
              <a:t>Future Development</a:t>
            </a:r>
            <a:br>
              <a:rPr lang="en-US" sz="2600" dirty="0"/>
            </a:br>
            <a:br>
              <a:rPr lang="en-US" sz="2600" dirty="0"/>
            </a:br>
            <a:r>
              <a:rPr lang="en-US" sz="2600" dirty="0"/>
              <a:t>	</a:t>
            </a:r>
            <a:r>
              <a:rPr lang="en-US" sz="2800" dirty="0">
                <a:solidFill>
                  <a:schemeClr val="accent2">
                    <a:lumMod val="75000"/>
                  </a:schemeClr>
                </a:solidFill>
              </a:rPr>
              <a:t>Incorporate an employee tracker </a:t>
            </a:r>
            <a:br>
              <a:rPr lang="en-US" sz="2800" dirty="0">
                <a:solidFill>
                  <a:schemeClr val="accent2">
                    <a:lumMod val="75000"/>
                  </a:schemeClr>
                </a:solidFill>
              </a:rPr>
            </a:br>
            <a:br>
              <a:rPr lang="en-US" sz="2800" dirty="0">
                <a:solidFill>
                  <a:schemeClr val="accent2">
                    <a:lumMod val="75000"/>
                  </a:schemeClr>
                </a:solidFill>
              </a:rPr>
            </a:br>
            <a:r>
              <a:rPr lang="en-US" sz="2800" dirty="0">
                <a:solidFill>
                  <a:schemeClr val="accent2">
                    <a:lumMod val="75000"/>
                  </a:schemeClr>
                </a:solidFill>
              </a:rPr>
              <a:t>	Add payment option</a:t>
            </a:r>
            <a:br>
              <a:rPr lang="en-US" sz="2800" dirty="0">
                <a:solidFill>
                  <a:schemeClr val="accent2">
                    <a:lumMod val="75000"/>
                  </a:schemeClr>
                </a:solidFill>
              </a:rPr>
            </a:br>
            <a:br>
              <a:rPr lang="en-US" sz="2800" dirty="0">
                <a:solidFill>
                  <a:schemeClr val="accent2">
                    <a:lumMod val="75000"/>
                  </a:schemeClr>
                </a:solidFill>
              </a:rPr>
            </a:br>
            <a:r>
              <a:rPr lang="en-US" sz="2800" dirty="0">
                <a:solidFill>
                  <a:schemeClr val="accent2">
                    <a:lumMod val="75000"/>
                  </a:schemeClr>
                </a:solidFill>
              </a:rPr>
              <a:t>	Review section for customers on the HP</a:t>
            </a:r>
            <a:br>
              <a:rPr lang="en-US" sz="2800" dirty="0">
                <a:solidFill>
                  <a:schemeClr val="accent2">
                    <a:lumMod val="75000"/>
                  </a:schemeClr>
                </a:solidFill>
              </a:rPr>
            </a:br>
            <a:r>
              <a:rPr lang="en-US" sz="2800" dirty="0">
                <a:solidFill>
                  <a:schemeClr val="accent2">
                    <a:lumMod val="75000"/>
                  </a:schemeClr>
                </a:solidFill>
              </a:rPr>
              <a:t>	</a:t>
            </a:r>
            <a:br>
              <a:rPr lang="en-US" sz="2800" dirty="0">
                <a:solidFill>
                  <a:schemeClr val="accent2">
                    <a:lumMod val="75000"/>
                  </a:schemeClr>
                </a:solidFill>
              </a:rPr>
            </a:br>
            <a:r>
              <a:rPr lang="en-US" sz="2800" dirty="0">
                <a:solidFill>
                  <a:schemeClr val="accent2">
                    <a:lumMod val="75000"/>
                  </a:schemeClr>
                </a:solidFill>
              </a:rPr>
              <a:t>	Zillow </a:t>
            </a:r>
            <a:r>
              <a:rPr lang="en-US" sz="2800" dirty="0" err="1">
                <a:solidFill>
                  <a:schemeClr val="accent2">
                    <a:lumMod val="75000"/>
                  </a:schemeClr>
                </a:solidFill>
              </a:rPr>
              <a:t>Api</a:t>
            </a:r>
            <a:br>
              <a:rPr lang="en-US" sz="2600" dirty="0"/>
            </a:br>
            <a:br>
              <a:rPr lang="en-US" sz="2600" dirty="0"/>
            </a:br>
            <a:br>
              <a:rPr lang="en-US" sz="2600" dirty="0"/>
            </a:br>
            <a:r>
              <a:rPr lang="en-US" sz="2600" dirty="0"/>
              <a:t>	</a:t>
            </a:r>
            <a:br>
              <a:rPr lang="en-US" sz="2600" dirty="0"/>
            </a:br>
            <a:r>
              <a:rPr lang="en-US" sz="2600" dirty="0"/>
              <a:t>	</a:t>
            </a:r>
            <a:br>
              <a:rPr lang="en-US" sz="2600" dirty="0"/>
            </a:br>
            <a:endParaRPr lang="en-US" sz="2600" dirty="0"/>
          </a:p>
        </p:txBody>
      </p:sp>
      <p:grpSp>
        <p:nvGrpSpPr>
          <p:cNvPr id="83" name="decorative circles">
            <a:extLst>
              <a:ext uri="{FF2B5EF4-FFF2-40B4-BE49-F238E27FC236}">
                <a16:creationId xmlns:a16="http://schemas.microsoft.com/office/drawing/2014/main" id="{CD3F8757-46C7-43B2-B5EF-9B85B5C839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84" name="Oval 83">
              <a:extLst>
                <a:ext uri="{FF2B5EF4-FFF2-40B4-BE49-F238E27FC236}">
                  <a16:creationId xmlns:a16="http://schemas.microsoft.com/office/drawing/2014/main" id="{CC558EDF-DA7F-481C-8D08-2A7156D3F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3DCDAD58-A043-493E-A51B-5A32AB1C5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D56CBC24-7B7A-405B-8EB6-1A5FD7BE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1EFB3FA-A08C-47F2-B71D-3556F253C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36554C6-9AC1-4C2E-AE7F-040BCB6C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Tall office building looking up">
            <a:extLst>
              <a:ext uri="{FF2B5EF4-FFF2-40B4-BE49-F238E27FC236}">
                <a16:creationId xmlns:a16="http://schemas.microsoft.com/office/drawing/2014/main" id="{0A6B1DDD-8043-4604-911B-27B93E14E6B5}"/>
              </a:ext>
            </a:extLst>
          </p:cNvPr>
          <p:cNvPicPr>
            <a:picLocks noChangeAspect="1"/>
          </p:cNvPicPr>
          <p:nvPr/>
        </p:nvPicPr>
        <p:blipFill rotWithShape="1">
          <a:blip r:embed="rId2"/>
          <a:srcRect l="30218" r="30213"/>
          <a:stretch/>
        </p:blipFill>
        <p:spPr>
          <a:xfrm>
            <a:off x="8608738" y="357441"/>
            <a:ext cx="3580214" cy="5994304"/>
          </a:xfrm>
          <a:custGeom>
            <a:avLst/>
            <a:gdLst/>
            <a:ahLst/>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p:spPr>
      </p:pic>
    </p:spTree>
    <p:extLst>
      <p:ext uri="{BB962C8B-B14F-4D97-AF65-F5344CB8AC3E}">
        <p14:creationId xmlns:p14="http://schemas.microsoft.com/office/powerpoint/2010/main" val="125516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A154-8138-41D5-B49E-52926C8A0E82}"/>
              </a:ext>
            </a:extLst>
          </p:cNvPr>
          <p:cNvSpPr>
            <a:spLocks noGrp="1"/>
          </p:cNvSpPr>
          <p:nvPr>
            <p:ph type="title"/>
          </p:nvPr>
        </p:nvSpPr>
        <p:spPr>
          <a:xfrm>
            <a:off x="777240" y="365125"/>
            <a:ext cx="10659110" cy="6254750"/>
          </a:xfrm>
        </p:spPr>
        <p:txBody>
          <a:bodyPr/>
          <a:lstStyle/>
          <a:p>
            <a:r>
              <a:rPr lang="en-US" dirty="0"/>
              <a:t>			   </a:t>
            </a:r>
            <a:r>
              <a:rPr lang="en-US" sz="9600" b="1" dirty="0">
                <a:solidFill>
                  <a:schemeClr val="accent3">
                    <a:lumMod val="75000"/>
                  </a:schemeClr>
                </a:solidFill>
              </a:rPr>
              <a:t>Demo</a:t>
            </a:r>
            <a:r>
              <a:rPr lang="en-US" sz="9600" b="1" dirty="0"/>
              <a:t> </a:t>
            </a:r>
          </a:p>
        </p:txBody>
      </p:sp>
    </p:spTree>
    <p:extLst>
      <p:ext uri="{BB962C8B-B14F-4D97-AF65-F5344CB8AC3E}">
        <p14:creationId xmlns:p14="http://schemas.microsoft.com/office/powerpoint/2010/main" val="362512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146700-78BE-4FFA-88E0-C279B74D88B7}"/>
              </a:ext>
            </a:extLst>
          </p:cNvPr>
          <p:cNvSpPr>
            <a:spLocks noGrp="1"/>
          </p:cNvSpPr>
          <p:nvPr>
            <p:ph type="ctrTitle"/>
          </p:nvPr>
        </p:nvSpPr>
        <p:spPr>
          <a:xfrm>
            <a:off x="1524000" y="1"/>
            <a:ext cx="9144000" cy="1026159"/>
          </a:xfrm>
        </p:spPr>
        <p:txBody>
          <a:bodyPr/>
          <a:lstStyle/>
          <a:p>
            <a:r>
              <a:rPr lang="en-US" dirty="0"/>
              <a:t>Sparx Lawncare Services</a:t>
            </a:r>
          </a:p>
        </p:txBody>
      </p:sp>
      <p:sp>
        <p:nvSpPr>
          <p:cNvPr id="5" name="Subtitle 4">
            <a:extLst>
              <a:ext uri="{FF2B5EF4-FFF2-40B4-BE49-F238E27FC236}">
                <a16:creationId xmlns:a16="http://schemas.microsoft.com/office/drawing/2014/main" id="{B04D4E83-0DB6-42A0-B9F3-F60F9B65E4BA}"/>
              </a:ext>
            </a:extLst>
          </p:cNvPr>
          <p:cNvSpPr>
            <a:spLocks noGrp="1"/>
          </p:cNvSpPr>
          <p:nvPr>
            <p:ph type="subTitle" idx="1"/>
          </p:nvPr>
        </p:nvSpPr>
        <p:spPr>
          <a:xfrm>
            <a:off x="1524000" y="1452880"/>
            <a:ext cx="8867775" cy="5405120"/>
          </a:xfrm>
        </p:spPr>
        <p:txBody>
          <a:bodyPr/>
          <a:lstStyle/>
          <a:p>
            <a:pPr marL="342900" indent="-342900">
              <a:buFont typeface="Arial" panose="020B0604020202020204" pitchFamily="34" charset="0"/>
              <a:buChar char="•"/>
            </a:pPr>
            <a:r>
              <a:rPr lang="en-US" u="sng" dirty="0">
                <a:latin typeface="Slack-Lato"/>
                <a:hlinkClick r:id="rId2"/>
              </a:rPr>
              <a:t>https://evening-meadow-40236.herokuapp.com/</a:t>
            </a:r>
            <a:endParaRPr lang="en-US" u="sng" dirty="0">
              <a:latin typeface="Slack-Lato"/>
            </a:endParaRPr>
          </a:p>
          <a:p>
            <a:pPr marL="342900" indent="-342900">
              <a:buFont typeface="Arial" panose="020B0604020202020204" pitchFamily="34" charset="0"/>
              <a:buChar char="•"/>
            </a:pPr>
            <a:r>
              <a:rPr lang="en-US" b="0" i="0" u="sng" dirty="0">
                <a:effectLst/>
                <a:latin typeface="Slack-Lato"/>
                <a:hlinkClick r:id="rId3"/>
              </a:rPr>
              <a:t>https://github.com/vanesa19805/sparx-lawncare</a:t>
            </a:r>
            <a:endParaRPr lang="en-US" u="sng" dirty="0">
              <a:latin typeface="Slack-Lato"/>
            </a:endParaRPr>
          </a:p>
          <a:p>
            <a:pPr marL="342900" indent="-342900">
              <a:buFont typeface="Arial" panose="020B0604020202020204" pitchFamily="34" charset="0"/>
              <a:buChar char="•"/>
            </a:pPr>
            <a:endParaRPr lang="en-US" b="0" i="0" u="sng" dirty="0">
              <a:effectLst/>
              <a:latin typeface="Slack-Lato"/>
            </a:endParaRPr>
          </a:p>
        </p:txBody>
      </p:sp>
      <p:pic>
        <p:nvPicPr>
          <p:cNvPr id="7" name="Picture 6" descr="Qr code&#10;&#10;Description automatically generated">
            <a:extLst>
              <a:ext uri="{FF2B5EF4-FFF2-40B4-BE49-F238E27FC236}">
                <a16:creationId xmlns:a16="http://schemas.microsoft.com/office/drawing/2014/main" id="{E73C32B3-F3B8-416F-A6E2-46A2788B36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9137" y="2733516"/>
            <a:ext cx="2857500" cy="3789839"/>
          </a:xfrm>
          <a:prstGeom prst="rect">
            <a:avLst/>
          </a:prstGeom>
        </p:spPr>
      </p:pic>
    </p:spTree>
    <p:extLst>
      <p:ext uri="{BB962C8B-B14F-4D97-AF65-F5344CB8AC3E}">
        <p14:creationId xmlns:p14="http://schemas.microsoft.com/office/powerpoint/2010/main" val="700645480"/>
      </p:ext>
    </p:extLst>
  </p:cSld>
  <p:clrMapOvr>
    <a:masterClrMapping/>
  </p:clrMapOvr>
</p:sld>
</file>

<file path=ppt/theme/theme1.xml><?xml version="1.0" encoding="utf-8"?>
<a:theme xmlns:a="http://schemas.openxmlformats.org/drawingml/2006/main" name="ConfettiVTI">
  <a:themeElements>
    <a:clrScheme name="AnalogousFromLightSeedRightStep">
      <a:dk1>
        <a:srgbClr val="000000"/>
      </a:dk1>
      <a:lt1>
        <a:srgbClr val="FFFFFF"/>
      </a:lt1>
      <a:dk2>
        <a:srgbClr val="242A41"/>
      </a:dk2>
      <a:lt2>
        <a:srgbClr val="E6E2E8"/>
      </a:lt2>
      <a:accent1>
        <a:srgbClr val="82AB65"/>
      </a:accent1>
      <a:accent2>
        <a:srgbClr val="56B357"/>
      </a:accent2>
      <a:accent3>
        <a:srgbClr val="5FB081"/>
      </a:accent3>
      <a:accent4>
        <a:srgbClr val="55AFA1"/>
      </a:accent4>
      <a:accent5>
        <a:srgbClr val="50ACCD"/>
      </a:accent5>
      <a:accent6>
        <a:srgbClr val="6689D3"/>
      </a:accent6>
      <a:hlink>
        <a:srgbClr val="9269AE"/>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5343</TotalTime>
  <Words>438</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Gill Sans Nova</vt:lpstr>
      <vt:lpstr>Segoe UI</vt:lpstr>
      <vt:lpstr>Slack-Lato</vt:lpstr>
      <vt:lpstr>Times New Roman</vt:lpstr>
      <vt:lpstr>ConfettiVTI</vt:lpstr>
      <vt:lpstr>Sparx Lawncare Services</vt:lpstr>
      <vt:lpstr>Mission Statement</vt:lpstr>
      <vt:lpstr>        Need Lawncare?   Hit Sparx up we got you!</vt:lpstr>
      <vt:lpstr>Technologies used Soket.io, My Calendly, Passport.js  Breakdown of tasks and roles Gopal - Backend, routes and design Kajal - Frontend, backend and routes Steph - Backend, frontend and tech research Zack - Design and tech research Vanesa – Backend, frontend &amp; deployment  Challenges Deployment Finding new technology  Successes The idea Use of React Working as a team  </vt:lpstr>
      <vt:lpstr>     Future Development   Incorporate an employee tracker    Add payment option   Review section for customers on the HP    Zillow Api       </vt:lpstr>
      <vt:lpstr>      Demo </vt:lpstr>
      <vt:lpstr>Sparx Lawncare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Sparx Lawncare Services</dc:title>
  <dc:creator>Stephanie Murphy</dc:creator>
  <cp:lastModifiedBy>Stephanie Murphy</cp:lastModifiedBy>
  <cp:revision>27</cp:revision>
  <dcterms:created xsi:type="dcterms:W3CDTF">2021-06-04T06:35:13Z</dcterms:created>
  <dcterms:modified xsi:type="dcterms:W3CDTF">2021-06-07T23:41:09Z</dcterms:modified>
</cp:coreProperties>
</file>