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handoutMasterIdLst>
    <p:handoutMasterId r:id="rId32"/>
  </p:handout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8" d="100"/>
          <a:sy n="68" d="100"/>
        </p:scale>
        <p:origin x="12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vira Vaccaro" userId="f870a95a36fbbd61" providerId="LiveId" clId="{55C941A7-92D3-413D-812E-B5BC5DD780CF}"/>
    <pc:docChg chg="modSld">
      <pc:chgData name="Elvira Vaccaro" userId="f870a95a36fbbd61" providerId="LiveId" clId="{55C941A7-92D3-413D-812E-B5BC5DD780CF}" dt="2020-10-03T01:12:58.920" v="1" actId="20577"/>
      <pc:docMkLst>
        <pc:docMk/>
      </pc:docMkLst>
      <pc:sldChg chg="modSp mod">
        <pc:chgData name="Elvira Vaccaro" userId="f870a95a36fbbd61" providerId="LiveId" clId="{55C941A7-92D3-413D-812E-B5BC5DD780CF}" dt="2020-10-03T01:12:58.920" v="1" actId="20577"/>
        <pc:sldMkLst>
          <pc:docMk/>
          <pc:sldMk cId="0" sldId="262"/>
        </pc:sldMkLst>
        <pc:spChg chg="mod">
          <ac:chgData name="Elvira Vaccaro" userId="f870a95a36fbbd61" providerId="LiveId" clId="{55C941A7-92D3-413D-812E-B5BC5DD780CF}" dt="2020-10-03T01:12:58.920" v="1" actId="20577"/>
          <ac:spMkLst>
            <pc:docMk/>
            <pc:sldMk cId="0" sldId="262"/>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ED0D64-A751-408D-8BB9-242E15676453}" type="datetimeFigureOut">
              <a:rPr lang="es-AR" smtClean="0"/>
              <a:t>2/10/2020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901C9F-5E63-4EDC-BC92-C27D3FD30F09}" type="slidenum">
              <a:rPr lang="es-AR" smtClean="0"/>
              <a:t>‹Nº›</a:t>
            </a:fld>
            <a:endParaRPr lang="es-AR"/>
          </a:p>
        </p:txBody>
      </p:sp>
    </p:spTree>
    <p:extLst>
      <p:ext uri="{BB962C8B-B14F-4D97-AF65-F5344CB8AC3E}">
        <p14:creationId xmlns:p14="http://schemas.microsoft.com/office/powerpoint/2010/main" val="37010885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5D14C-D63C-4C4B-82D8-3C0085380A8E}" type="datetimeFigureOut">
              <a:rPr lang="es-AR" smtClean="0"/>
              <a:t>2/10/2020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C099C-37B1-4BFD-A663-DDA221268737}" type="slidenum">
              <a:rPr lang="es-AR" smtClean="0"/>
              <a:t>‹Nº›</a:t>
            </a:fld>
            <a:endParaRPr lang="es-AR"/>
          </a:p>
        </p:txBody>
      </p:sp>
    </p:spTree>
    <p:extLst>
      <p:ext uri="{BB962C8B-B14F-4D97-AF65-F5344CB8AC3E}">
        <p14:creationId xmlns:p14="http://schemas.microsoft.com/office/powerpoint/2010/main" val="23435623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498E2B06-0E88-454C-A855-EE3057A48869}" type="datetime1">
              <a:rPr lang="es-AR" smtClean="0"/>
              <a:t>2/10/2020</a:t>
            </a:fld>
            <a:endParaRPr lang="es-AR"/>
          </a:p>
        </p:txBody>
      </p:sp>
      <p:sp>
        <p:nvSpPr>
          <p:cNvPr id="5" name="4 Marcador de pie de página"/>
          <p:cNvSpPr>
            <a:spLocks noGrp="1"/>
          </p:cNvSpPr>
          <p:nvPr>
            <p:ph type="ftr" sz="quarter" idx="11"/>
          </p:nvPr>
        </p:nvSpPr>
        <p:spPr/>
        <p:txBody>
          <a:bodyPr/>
          <a:lstStyle/>
          <a:p>
            <a:r>
              <a:rPr lang="es-AR"/>
              <a:t>Cátedra Bruno - Di Risio</a:t>
            </a:r>
          </a:p>
        </p:txBody>
      </p:sp>
      <p:sp>
        <p:nvSpPr>
          <p:cNvPr id="6" name="5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031DD3D-96E8-4820-B6ED-062EC89BF7EC}" type="datetime1">
              <a:rPr lang="es-AR" smtClean="0"/>
              <a:t>2/10/2020</a:t>
            </a:fld>
            <a:endParaRPr lang="es-AR"/>
          </a:p>
        </p:txBody>
      </p:sp>
      <p:sp>
        <p:nvSpPr>
          <p:cNvPr id="5" name="4 Marcador de pie de página"/>
          <p:cNvSpPr>
            <a:spLocks noGrp="1"/>
          </p:cNvSpPr>
          <p:nvPr>
            <p:ph type="ftr" sz="quarter" idx="11"/>
          </p:nvPr>
        </p:nvSpPr>
        <p:spPr/>
        <p:txBody>
          <a:bodyPr/>
          <a:lstStyle/>
          <a:p>
            <a:r>
              <a:rPr lang="es-AR"/>
              <a:t>Cátedra Bruno - Di Risio</a:t>
            </a:r>
          </a:p>
        </p:txBody>
      </p:sp>
      <p:sp>
        <p:nvSpPr>
          <p:cNvPr id="6" name="5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477DD92-AE38-4931-AD24-5CECF2098103}" type="datetime1">
              <a:rPr lang="es-AR" smtClean="0"/>
              <a:t>2/10/2020</a:t>
            </a:fld>
            <a:endParaRPr lang="es-AR"/>
          </a:p>
        </p:txBody>
      </p:sp>
      <p:sp>
        <p:nvSpPr>
          <p:cNvPr id="5" name="4 Marcador de pie de página"/>
          <p:cNvSpPr>
            <a:spLocks noGrp="1"/>
          </p:cNvSpPr>
          <p:nvPr>
            <p:ph type="ftr" sz="quarter" idx="11"/>
          </p:nvPr>
        </p:nvSpPr>
        <p:spPr/>
        <p:txBody>
          <a:bodyPr/>
          <a:lstStyle/>
          <a:p>
            <a:r>
              <a:rPr lang="es-AR"/>
              <a:t>Cátedra Bruno - Di Risio</a:t>
            </a:r>
          </a:p>
        </p:txBody>
      </p:sp>
      <p:sp>
        <p:nvSpPr>
          <p:cNvPr id="6" name="5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E88D485F-1756-481F-8CA6-53C0AC7B5DB2}" type="datetime1">
              <a:rPr lang="es-AR" smtClean="0"/>
              <a:t>2/10/2020</a:t>
            </a:fld>
            <a:endParaRPr lang="es-AR"/>
          </a:p>
        </p:txBody>
      </p:sp>
      <p:sp>
        <p:nvSpPr>
          <p:cNvPr id="5" name="4 Marcador de pie de página"/>
          <p:cNvSpPr>
            <a:spLocks noGrp="1"/>
          </p:cNvSpPr>
          <p:nvPr>
            <p:ph type="ftr" sz="quarter" idx="11"/>
          </p:nvPr>
        </p:nvSpPr>
        <p:spPr/>
        <p:txBody>
          <a:bodyPr/>
          <a:lstStyle/>
          <a:p>
            <a:r>
              <a:rPr lang="es-AR"/>
              <a:t>Cátedra Bruno - Di Risio</a:t>
            </a:r>
          </a:p>
        </p:txBody>
      </p:sp>
      <p:sp>
        <p:nvSpPr>
          <p:cNvPr id="6" name="5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FBABD13-4359-4A8A-9DB6-DD42BCA9C27B}" type="datetime1">
              <a:rPr lang="es-AR" smtClean="0"/>
              <a:t>2/10/2020</a:t>
            </a:fld>
            <a:endParaRPr lang="es-AR"/>
          </a:p>
        </p:txBody>
      </p:sp>
      <p:sp>
        <p:nvSpPr>
          <p:cNvPr id="5" name="4 Marcador de pie de página"/>
          <p:cNvSpPr>
            <a:spLocks noGrp="1"/>
          </p:cNvSpPr>
          <p:nvPr>
            <p:ph type="ftr" sz="quarter" idx="11"/>
          </p:nvPr>
        </p:nvSpPr>
        <p:spPr/>
        <p:txBody>
          <a:bodyPr/>
          <a:lstStyle/>
          <a:p>
            <a:r>
              <a:rPr lang="es-AR"/>
              <a:t>Cátedra Bruno - Di Risio</a:t>
            </a:r>
          </a:p>
        </p:txBody>
      </p:sp>
      <p:sp>
        <p:nvSpPr>
          <p:cNvPr id="6" name="5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B4D1A366-AF6C-4C06-AFEE-A7E2EB17227B}" type="datetime1">
              <a:rPr lang="es-AR" smtClean="0"/>
              <a:t>2/10/2020</a:t>
            </a:fld>
            <a:endParaRPr lang="es-AR"/>
          </a:p>
        </p:txBody>
      </p:sp>
      <p:sp>
        <p:nvSpPr>
          <p:cNvPr id="6" name="5 Marcador de pie de página"/>
          <p:cNvSpPr>
            <a:spLocks noGrp="1"/>
          </p:cNvSpPr>
          <p:nvPr>
            <p:ph type="ftr" sz="quarter" idx="11"/>
          </p:nvPr>
        </p:nvSpPr>
        <p:spPr/>
        <p:txBody>
          <a:bodyPr/>
          <a:lstStyle/>
          <a:p>
            <a:r>
              <a:rPr lang="es-AR"/>
              <a:t>Cátedra Bruno - Di Risio</a:t>
            </a:r>
          </a:p>
        </p:txBody>
      </p:sp>
      <p:sp>
        <p:nvSpPr>
          <p:cNvPr id="7" name="6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554BD480-5739-4147-8E55-7E1CC6AFE0AD}" type="datetime1">
              <a:rPr lang="es-AR" smtClean="0"/>
              <a:t>2/10/2020</a:t>
            </a:fld>
            <a:endParaRPr lang="es-AR"/>
          </a:p>
        </p:txBody>
      </p:sp>
      <p:sp>
        <p:nvSpPr>
          <p:cNvPr id="8" name="7 Marcador de pie de página"/>
          <p:cNvSpPr>
            <a:spLocks noGrp="1"/>
          </p:cNvSpPr>
          <p:nvPr>
            <p:ph type="ftr" sz="quarter" idx="11"/>
          </p:nvPr>
        </p:nvSpPr>
        <p:spPr/>
        <p:txBody>
          <a:bodyPr/>
          <a:lstStyle/>
          <a:p>
            <a:r>
              <a:rPr lang="es-AR"/>
              <a:t>Cátedra Bruno - Di Risio</a:t>
            </a:r>
          </a:p>
        </p:txBody>
      </p:sp>
      <p:sp>
        <p:nvSpPr>
          <p:cNvPr id="9" name="8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4F6EB42B-4409-40E4-81A6-114B27C9D962}" type="datetime1">
              <a:rPr lang="es-AR" smtClean="0"/>
              <a:t>2/10/2020</a:t>
            </a:fld>
            <a:endParaRPr lang="es-AR"/>
          </a:p>
        </p:txBody>
      </p:sp>
      <p:sp>
        <p:nvSpPr>
          <p:cNvPr id="4" name="3 Marcador de pie de página"/>
          <p:cNvSpPr>
            <a:spLocks noGrp="1"/>
          </p:cNvSpPr>
          <p:nvPr>
            <p:ph type="ftr" sz="quarter" idx="11"/>
          </p:nvPr>
        </p:nvSpPr>
        <p:spPr/>
        <p:txBody>
          <a:bodyPr/>
          <a:lstStyle/>
          <a:p>
            <a:r>
              <a:rPr lang="es-AR"/>
              <a:t>Cátedra Bruno - Di Risio</a:t>
            </a:r>
          </a:p>
        </p:txBody>
      </p:sp>
      <p:sp>
        <p:nvSpPr>
          <p:cNvPr id="5" name="4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EEF58A-6159-4183-83CE-7E45892B9304}" type="datetime1">
              <a:rPr lang="es-AR" smtClean="0"/>
              <a:t>2/10/2020</a:t>
            </a:fld>
            <a:endParaRPr lang="es-AR"/>
          </a:p>
        </p:txBody>
      </p:sp>
      <p:sp>
        <p:nvSpPr>
          <p:cNvPr id="3" name="2 Marcador de pie de página"/>
          <p:cNvSpPr>
            <a:spLocks noGrp="1"/>
          </p:cNvSpPr>
          <p:nvPr>
            <p:ph type="ftr" sz="quarter" idx="11"/>
          </p:nvPr>
        </p:nvSpPr>
        <p:spPr/>
        <p:txBody>
          <a:bodyPr/>
          <a:lstStyle/>
          <a:p>
            <a:r>
              <a:rPr lang="es-AR"/>
              <a:t>Cátedra Bruno - Di Risio</a:t>
            </a:r>
          </a:p>
        </p:txBody>
      </p:sp>
      <p:sp>
        <p:nvSpPr>
          <p:cNvPr id="4" name="3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C208B5F-2DCE-4788-A59F-2A4BBDEFEED2}" type="datetime1">
              <a:rPr lang="es-AR" smtClean="0"/>
              <a:t>2/10/2020</a:t>
            </a:fld>
            <a:endParaRPr lang="es-AR"/>
          </a:p>
        </p:txBody>
      </p:sp>
      <p:sp>
        <p:nvSpPr>
          <p:cNvPr id="6" name="5 Marcador de pie de página"/>
          <p:cNvSpPr>
            <a:spLocks noGrp="1"/>
          </p:cNvSpPr>
          <p:nvPr>
            <p:ph type="ftr" sz="quarter" idx="11"/>
          </p:nvPr>
        </p:nvSpPr>
        <p:spPr/>
        <p:txBody>
          <a:bodyPr/>
          <a:lstStyle/>
          <a:p>
            <a:r>
              <a:rPr lang="es-AR"/>
              <a:t>Cátedra Bruno - Di Risio</a:t>
            </a:r>
          </a:p>
        </p:txBody>
      </p:sp>
      <p:sp>
        <p:nvSpPr>
          <p:cNvPr id="7" name="6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3C20102-031D-4177-880E-1DB1D6AA4D52}" type="datetime1">
              <a:rPr lang="es-AR" smtClean="0"/>
              <a:t>2/10/2020</a:t>
            </a:fld>
            <a:endParaRPr lang="es-AR"/>
          </a:p>
        </p:txBody>
      </p:sp>
      <p:sp>
        <p:nvSpPr>
          <p:cNvPr id="6" name="5 Marcador de pie de página"/>
          <p:cNvSpPr>
            <a:spLocks noGrp="1"/>
          </p:cNvSpPr>
          <p:nvPr>
            <p:ph type="ftr" sz="quarter" idx="11"/>
          </p:nvPr>
        </p:nvSpPr>
        <p:spPr/>
        <p:txBody>
          <a:bodyPr/>
          <a:lstStyle/>
          <a:p>
            <a:r>
              <a:rPr lang="es-AR"/>
              <a:t>Cátedra Bruno - Di Risio</a:t>
            </a:r>
          </a:p>
        </p:txBody>
      </p:sp>
      <p:sp>
        <p:nvSpPr>
          <p:cNvPr id="7" name="6 Marcador de número de diapositiva"/>
          <p:cNvSpPr>
            <a:spLocks noGrp="1"/>
          </p:cNvSpPr>
          <p:nvPr>
            <p:ph type="sldNum" sz="quarter" idx="12"/>
          </p:nvPr>
        </p:nvSpPr>
        <p:spPr/>
        <p:txBody>
          <a:bodyPr/>
          <a:lstStyle/>
          <a:p>
            <a:fld id="{DD80B84A-C07E-4C9D-BD70-05940F586502}"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50000">
              <a:schemeClr val="accent1">
                <a:tint val="44500"/>
                <a:satMod val="160000"/>
              </a:schemeClr>
            </a:gs>
            <a:gs pos="100000">
              <a:schemeClr val="accent1">
                <a:tint val="23500"/>
                <a:satMod val="160000"/>
              </a:schemeClr>
            </a:gs>
          </a:gsLst>
          <a:lin ang="2700000" scaled="1"/>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681A2-E3FB-4158-873C-FDE826950914}" type="datetime1">
              <a:rPr lang="es-AR" smtClean="0"/>
              <a:t>2/10/2020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Cátedra Bruno - Di Risio</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0B84A-C07E-4C9D-BD70-05940F586502}"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es.scribd.com/doc/94219383/Teoria-atomica-de-Rutherford" TargetMode="Externa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concurso.cnice.mec.es/cnice2005/93_iniciacion_interactiva_materia/curso/materiales/atomo/modelos.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188913"/>
            <a:ext cx="7772400" cy="3527425"/>
          </a:xfrm>
        </p:spPr>
        <p:txBody>
          <a:bodyPr>
            <a:normAutofit/>
          </a:bodyPr>
          <a:lstStyle/>
          <a:p>
            <a:r>
              <a:rPr lang="es-AR" sz="7200" dirty="0">
                <a:solidFill>
                  <a:srgbClr val="002060"/>
                </a:solidFill>
                <a:latin typeface="Algerian" pitchFamily="82" charset="0"/>
              </a:rPr>
              <a:t>Estructura Electrónica de los Átomos</a:t>
            </a:r>
          </a:p>
        </p:txBody>
      </p:sp>
      <p:pic>
        <p:nvPicPr>
          <p:cNvPr id="4" name="3 Imagen" descr="atomo.jpg"/>
          <p:cNvPicPr>
            <a:picLocks noChangeAspect="1"/>
          </p:cNvPicPr>
          <p:nvPr/>
        </p:nvPicPr>
        <p:blipFill>
          <a:blip r:embed="rId3" cstate="print"/>
          <a:stretch>
            <a:fillRect/>
          </a:stretch>
        </p:blipFill>
        <p:spPr>
          <a:xfrm>
            <a:off x="4860032" y="3695815"/>
            <a:ext cx="4011122" cy="2860610"/>
          </a:xfrm>
          <a:prstGeom prst="rect">
            <a:avLst/>
          </a:prstGeom>
        </p:spPr>
      </p:pic>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3050"/>
            <a:ext cx="8640960" cy="1162050"/>
          </a:xfrm>
        </p:spPr>
        <p:txBody>
          <a:bodyPr>
            <a:normAutofit/>
          </a:bodyPr>
          <a:lstStyle/>
          <a:p>
            <a:pPr algn="ctr"/>
            <a:r>
              <a:rPr lang="es-AR" sz="3200" u="sng" dirty="0">
                <a:latin typeface="Arial Black" pitchFamily="34" charset="0"/>
              </a:rPr>
              <a:t>Modelo Atómico de </a:t>
            </a:r>
            <a:r>
              <a:rPr lang="es-AR" sz="3200" u="sng" dirty="0" err="1">
                <a:latin typeface="Arial Black" pitchFamily="34" charset="0"/>
              </a:rPr>
              <a:t>Rutherford</a:t>
            </a:r>
            <a:r>
              <a:rPr lang="es-AR" sz="3200" dirty="0">
                <a:latin typeface="Arial Black" pitchFamily="34" charset="0"/>
              </a:rPr>
              <a:t> (1911)</a:t>
            </a:r>
            <a:br>
              <a:rPr lang="es-AR" sz="3200" dirty="0">
                <a:latin typeface="Arial Black" pitchFamily="34" charset="0"/>
              </a:rPr>
            </a:br>
            <a:r>
              <a:rPr lang="es-AR" sz="3200" dirty="0">
                <a:latin typeface="Arial Black" pitchFamily="34" charset="0"/>
              </a:rPr>
              <a:t>Modelo Planetario</a:t>
            </a:r>
            <a:endParaRPr lang="es-AR" sz="3200" dirty="0"/>
          </a:p>
        </p:txBody>
      </p:sp>
      <p:sp>
        <p:nvSpPr>
          <p:cNvPr id="4" name="3 Marcador de texto"/>
          <p:cNvSpPr>
            <a:spLocks noGrp="1"/>
          </p:cNvSpPr>
          <p:nvPr>
            <p:ph type="body" sz="half" idx="2"/>
          </p:nvPr>
        </p:nvSpPr>
        <p:spPr>
          <a:xfrm>
            <a:off x="3491880" y="1844825"/>
            <a:ext cx="3456384" cy="1224135"/>
          </a:xfrm>
        </p:spPr>
        <p:txBody>
          <a:bodyPr>
            <a:normAutofit lnSpcReduction="10000"/>
          </a:bodyPr>
          <a:lstStyle/>
          <a:p>
            <a:r>
              <a:rPr lang="es-AR" sz="1800" dirty="0" err="1"/>
              <a:t>Ernest</a:t>
            </a:r>
            <a:r>
              <a:rPr lang="es-AR" sz="1800" dirty="0"/>
              <a:t> </a:t>
            </a:r>
            <a:r>
              <a:rPr lang="es-AR" sz="1800" dirty="0" err="1"/>
              <a:t>Rutherford</a:t>
            </a:r>
            <a:r>
              <a:rPr lang="es-AR" sz="1800" dirty="0"/>
              <a:t>  (1871 – 1937)</a:t>
            </a:r>
          </a:p>
          <a:p>
            <a:r>
              <a:rPr lang="es-AR" sz="1800" dirty="0"/>
              <a:t>Físico británico nacido en Nueva Zelanda.</a:t>
            </a:r>
          </a:p>
          <a:p>
            <a:r>
              <a:rPr lang="es-AR" sz="1800" dirty="0"/>
              <a:t>Premio Nobel de Química en 1908.</a:t>
            </a:r>
          </a:p>
        </p:txBody>
      </p:sp>
      <p:pic>
        <p:nvPicPr>
          <p:cNvPr id="5" name="Picture 4" descr="250px-Ernest_Rutherford">
            <a:hlinkClick r:id="rId2"/>
          </p:cNvPr>
          <p:cNvPicPr>
            <a:picLocks noGrp="1" noChangeAspect="1" noChangeArrowheads="1"/>
          </p:cNvPicPr>
          <p:nvPr>
            <p:ph idx="1"/>
          </p:nvPr>
        </p:nvPicPr>
        <p:blipFill>
          <a:blip r:embed="rId3" cstate="print"/>
          <a:srcRect/>
          <a:stretch>
            <a:fillRect/>
          </a:stretch>
        </p:blipFill>
        <p:spPr bwMode="auto">
          <a:xfrm>
            <a:off x="395535" y="1628800"/>
            <a:ext cx="2803591" cy="4104456"/>
          </a:xfrm>
          <a:prstGeom prst="rect">
            <a:avLst/>
          </a:prstGeom>
          <a:noFill/>
          <a:ln w="9525">
            <a:noFill/>
            <a:miter lim="800000"/>
            <a:headEnd/>
            <a:tailEnd/>
          </a:ln>
        </p:spPr>
      </p:pic>
      <p:pic>
        <p:nvPicPr>
          <p:cNvPr id="1026" name="Picture 2" descr="https://i0.wp.com/newphysics.eu/wp-content/uploads/2017/07/ILU-0S3FQLA0-0323_rotulada_947783.jpg?resize=319%2C160&amp;ssl=1"/>
          <p:cNvPicPr>
            <a:picLocks noChangeAspect="1" noChangeArrowheads="1"/>
          </p:cNvPicPr>
          <p:nvPr/>
        </p:nvPicPr>
        <p:blipFill>
          <a:blip r:embed="rId4" cstate="print"/>
          <a:srcRect/>
          <a:stretch>
            <a:fillRect/>
          </a:stretch>
        </p:blipFill>
        <p:spPr bwMode="auto">
          <a:xfrm>
            <a:off x="3635896" y="3573016"/>
            <a:ext cx="5230289" cy="2623344"/>
          </a:xfrm>
          <a:prstGeom prst="rect">
            <a:avLst/>
          </a:prstGeom>
          <a:noFill/>
        </p:spPr>
      </p:pic>
      <p:sp>
        <p:nvSpPr>
          <p:cNvPr id="6" name="5 Marcador de pie de página"/>
          <p:cNvSpPr>
            <a:spLocks noGrp="1"/>
          </p:cNvSpPr>
          <p:nvPr>
            <p:ph type="ftr" sz="quarter" idx="11"/>
          </p:nvPr>
        </p:nvSpPr>
        <p:spPr/>
        <p:txBody>
          <a:bodyPr/>
          <a:lstStyle/>
          <a:p>
            <a:r>
              <a:rPr lang="es-AR"/>
              <a:t>Cátedra Bruno - Di Risio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412776"/>
            <a:ext cx="6635080" cy="1728192"/>
          </a:xfrm>
        </p:spPr>
        <p:txBody>
          <a:bodyPr>
            <a:normAutofit/>
          </a:bodyPr>
          <a:lstStyle/>
          <a:p>
            <a:br>
              <a:rPr lang="es-AR" i="1" dirty="0">
                <a:latin typeface="Franklin Gothic Medium" pitchFamily="34" charset="0"/>
              </a:rPr>
            </a:br>
            <a:endParaRPr lang="es-AR" dirty="0"/>
          </a:p>
        </p:txBody>
      </p:sp>
      <p:sp>
        <p:nvSpPr>
          <p:cNvPr id="3" name="2 Marcador de contenido"/>
          <p:cNvSpPr>
            <a:spLocks noGrp="1"/>
          </p:cNvSpPr>
          <p:nvPr>
            <p:ph idx="1"/>
          </p:nvPr>
        </p:nvSpPr>
        <p:spPr>
          <a:xfrm>
            <a:off x="539552" y="260648"/>
            <a:ext cx="6912768" cy="3456384"/>
          </a:xfrm>
        </p:spPr>
        <p:txBody>
          <a:bodyPr>
            <a:noAutofit/>
          </a:bodyPr>
          <a:lstStyle/>
          <a:p>
            <a:pPr>
              <a:buNone/>
            </a:pPr>
            <a:r>
              <a:rPr lang="es-AR" sz="1800" dirty="0"/>
              <a:t> </a:t>
            </a:r>
            <a:r>
              <a:rPr lang="es-ES" sz="1800" b="1" u="sng" dirty="0">
                <a:latin typeface="Franklin Gothic Medium" pitchFamily="34" charset="0"/>
              </a:rPr>
              <a:t>Postulados</a:t>
            </a:r>
          </a:p>
          <a:p>
            <a:pPr>
              <a:buNone/>
            </a:pPr>
            <a:endParaRPr lang="es-ES" sz="1800" b="1" u="sng" dirty="0">
              <a:latin typeface="Franklin Gothic Medium" pitchFamily="34" charset="0"/>
            </a:endParaRPr>
          </a:p>
          <a:p>
            <a:pPr>
              <a:buFont typeface="Wingdings" pitchFamily="2" charset="2"/>
              <a:buChar char="ü"/>
            </a:pPr>
            <a:r>
              <a:rPr lang="es-ES" sz="1800" i="1" dirty="0">
                <a:latin typeface="Franklin Gothic Medium" pitchFamily="34" charset="0"/>
              </a:rPr>
              <a:t>El átomo presenta posee un núcleo central muy pequeño donde se concentra la carga positiva y casi toda la masa del átomo.</a:t>
            </a:r>
          </a:p>
          <a:p>
            <a:pPr>
              <a:buFont typeface="Wingdings" pitchFamily="2" charset="2"/>
              <a:buChar char="ü"/>
            </a:pPr>
            <a:r>
              <a:rPr lang="es-ES" sz="1800" i="1" dirty="0">
                <a:latin typeface="Franklin Gothic Medium" pitchFamily="34" charset="0"/>
              </a:rPr>
              <a:t>Alrededor del núcleo giran los electrones de masa muy pequeña (similitud con los planetas girando alrededor del sol, de ahí el nombre recibido por el modelo).</a:t>
            </a:r>
          </a:p>
          <a:p>
            <a:pPr>
              <a:buFont typeface="Wingdings" pitchFamily="2" charset="2"/>
              <a:buChar char="ü"/>
            </a:pPr>
            <a:r>
              <a:rPr lang="es-ES" sz="1800" i="1" dirty="0">
                <a:latin typeface="Franklin Gothic Medium" pitchFamily="34" charset="0"/>
              </a:rPr>
              <a:t>Los átomos son neutros, por lo tanto, poseen la misma cantidad de cargas positivas (protones) y negativas (electrones).</a:t>
            </a:r>
          </a:p>
          <a:p>
            <a:pPr>
              <a:buNone/>
            </a:pPr>
            <a:endParaRPr lang="es-ES" sz="1800" i="1" dirty="0">
              <a:latin typeface="Franklin Gothic Medium" pitchFamily="34" charset="0"/>
            </a:endParaRPr>
          </a:p>
          <a:p>
            <a:pPr>
              <a:buNone/>
            </a:pPr>
            <a:endParaRPr lang="es-ES" sz="1800" b="1" u="sng" dirty="0">
              <a:latin typeface="Franklin Gothic Medium" pitchFamily="34" charset="0"/>
            </a:endParaRPr>
          </a:p>
          <a:p>
            <a:pPr>
              <a:buNone/>
            </a:pPr>
            <a:endParaRPr lang="es-ES" sz="1800" b="1" u="sng" dirty="0">
              <a:latin typeface="Franklin Gothic Medium" pitchFamily="34" charset="0"/>
            </a:endParaRPr>
          </a:p>
          <a:p>
            <a:pPr>
              <a:buNone/>
            </a:pPr>
            <a:endParaRPr lang="es-ES" sz="1800" dirty="0">
              <a:latin typeface="Franklin Gothic Medium" pitchFamily="34" charset="0"/>
            </a:endParaRPr>
          </a:p>
          <a:p>
            <a:pPr>
              <a:buNone/>
            </a:pPr>
            <a:endParaRPr lang="es-AR" sz="1800" dirty="0"/>
          </a:p>
        </p:txBody>
      </p:sp>
      <p:sp>
        <p:nvSpPr>
          <p:cNvPr id="4" name="3 Marcador de texto"/>
          <p:cNvSpPr>
            <a:spLocks noGrp="1"/>
          </p:cNvSpPr>
          <p:nvPr>
            <p:ph type="body" sz="half" idx="2"/>
          </p:nvPr>
        </p:nvSpPr>
        <p:spPr>
          <a:xfrm>
            <a:off x="3491880" y="3717032"/>
            <a:ext cx="4968552" cy="2592288"/>
          </a:xfrm>
        </p:spPr>
        <p:txBody>
          <a:bodyPr>
            <a:normAutofit/>
          </a:bodyPr>
          <a:lstStyle/>
          <a:p>
            <a:r>
              <a:rPr lang="es-AR" sz="1800" b="1" u="sng" dirty="0">
                <a:latin typeface="Franklin Gothic Medium" pitchFamily="34" charset="0"/>
              </a:rPr>
              <a:t>Errores encontrados</a:t>
            </a:r>
          </a:p>
          <a:p>
            <a:endParaRPr lang="es-AR" dirty="0">
              <a:latin typeface="Franklin Gothic Medium" pitchFamily="34" charset="0"/>
            </a:endParaRPr>
          </a:p>
          <a:p>
            <a:pPr>
              <a:buFont typeface="Wingdings" pitchFamily="2" charset="2"/>
              <a:buChar char="Ø"/>
            </a:pPr>
            <a:r>
              <a:rPr lang="es-AR" sz="1800" i="1" dirty="0">
                <a:latin typeface="Franklin Gothic Medium" pitchFamily="34" charset="0"/>
              </a:rPr>
              <a:t>No explica como se mantienen unidas las cargas positivas dentro del núcleo.</a:t>
            </a:r>
            <a:endParaRPr lang="es-AR" sz="1800" dirty="0"/>
          </a:p>
          <a:p>
            <a:pPr>
              <a:buFont typeface="Wingdings" pitchFamily="2" charset="2"/>
              <a:buChar char="Ø"/>
            </a:pPr>
            <a:r>
              <a:rPr lang="es-AR" sz="1800" i="1" dirty="0">
                <a:latin typeface="Franklin Gothic Medium" pitchFamily="34" charset="0"/>
              </a:rPr>
              <a:t>Contradice la física clásica que dice que si una carga negativa gira en torno de una positiva debería ir emitiendo energía, en consecuencia terminaría cayendo al núcleo.</a:t>
            </a:r>
          </a:p>
        </p:txBody>
      </p:sp>
      <p:sp>
        <p:nvSpPr>
          <p:cNvPr id="5" name="4 Flecha abajo"/>
          <p:cNvSpPr/>
          <p:nvPr/>
        </p:nvSpPr>
        <p:spPr>
          <a:xfrm>
            <a:off x="8460432" y="3861048"/>
            <a:ext cx="360040" cy="230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arriba"/>
          <p:cNvSpPr/>
          <p:nvPr/>
        </p:nvSpPr>
        <p:spPr>
          <a:xfrm>
            <a:off x="251520" y="548680"/>
            <a:ext cx="360040" cy="25202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3554" name="Picture 2" descr="Modelo atómico de Rutherford: características y postulados - Toda ..."/>
          <p:cNvPicPr>
            <a:picLocks noChangeAspect="1" noChangeArrowheads="1"/>
          </p:cNvPicPr>
          <p:nvPr/>
        </p:nvPicPr>
        <p:blipFill>
          <a:blip r:embed="rId2" cstate="print"/>
          <a:srcRect/>
          <a:stretch>
            <a:fillRect/>
          </a:stretch>
        </p:blipFill>
        <p:spPr bwMode="auto">
          <a:xfrm>
            <a:off x="179512" y="3212976"/>
            <a:ext cx="3240360" cy="2426722"/>
          </a:xfrm>
          <a:prstGeom prst="rect">
            <a:avLst/>
          </a:prstGeom>
          <a:noFill/>
        </p:spPr>
      </p:pic>
      <p:sp>
        <p:nvSpPr>
          <p:cNvPr id="8" name="7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Información de Seguridad Importante | Privada Tequisquiapan"/>
          <p:cNvPicPr>
            <a:picLocks noChangeAspect="1" noChangeArrowheads="1"/>
          </p:cNvPicPr>
          <p:nvPr/>
        </p:nvPicPr>
        <p:blipFill>
          <a:blip r:embed="rId2" cstate="print"/>
          <a:srcRect/>
          <a:stretch>
            <a:fillRect/>
          </a:stretch>
        </p:blipFill>
        <p:spPr bwMode="auto">
          <a:xfrm>
            <a:off x="6372200" y="4941168"/>
            <a:ext cx="1895738" cy="1579781"/>
          </a:xfrm>
          <a:prstGeom prst="rect">
            <a:avLst/>
          </a:prstGeom>
          <a:noFill/>
        </p:spPr>
      </p:pic>
      <p:sp>
        <p:nvSpPr>
          <p:cNvPr id="6" name="5 CuadroTexto"/>
          <p:cNvSpPr txBox="1"/>
          <p:nvPr/>
        </p:nvSpPr>
        <p:spPr>
          <a:xfrm>
            <a:off x="611560" y="1916832"/>
            <a:ext cx="8136904" cy="3631763"/>
          </a:xfrm>
          <a:prstGeom prst="rect">
            <a:avLst/>
          </a:prstGeom>
          <a:noFill/>
        </p:spPr>
        <p:txBody>
          <a:bodyPr wrap="square" rtlCol="0">
            <a:spAutoFit/>
          </a:bodyPr>
          <a:lstStyle/>
          <a:p>
            <a:pPr algn="just">
              <a:spcAft>
                <a:spcPts val="600"/>
              </a:spcAft>
            </a:pPr>
            <a:r>
              <a:rPr lang="es-AR" sz="2000" i="1" dirty="0">
                <a:latin typeface="Franklin Gothic Medium" pitchFamily="34" charset="0"/>
              </a:rPr>
              <a:t>Hasta aquí hemos contado un poco la historia de la evolución de los modelos atómicos, sin mostrar las experiencias realizadas para que no sea tan extenso. Quien quiera verlas puede buscar en la bibliografía sugerida por la cátedra.</a:t>
            </a:r>
          </a:p>
          <a:p>
            <a:pPr algn="just">
              <a:spcAft>
                <a:spcPts val="600"/>
              </a:spcAft>
            </a:pPr>
            <a:r>
              <a:rPr lang="es-AR" sz="2000" i="1" dirty="0">
                <a:latin typeface="Franklin Gothic Medium" pitchFamily="34" charset="0"/>
              </a:rPr>
              <a:t>Pero hicimos un alto ahora para indicarles que a partir de aquí presten mucha atención.</a:t>
            </a:r>
          </a:p>
          <a:p>
            <a:pPr algn="just">
              <a:spcAft>
                <a:spcPts val="600"/>
              </a:spcAft>
            </a:pPr>
            <a:r>
              <a:rPr lang="es-AR" sz="2000" i="1" dirty="0">
                <a:latin typeface="Franklin Gothic Medium" pitchFamily="34" charset="0"/>
              </a:rPr>
              <a:t>El modelo que verán a continuación no es el definitivo, pero tiene postulados muy importantes que aplicaremos reiteradas veces. Son simples y fundamentales para la interpretación de la distribución de electrones en el átomo que es lo que nos está interesando en este momento.</a:t>
            </a:r>
          </a:p>
        </p:txBody>
      </p:sp>
      <p:pic>
        <p:nvPicPr>
          <p:cNvPr id="24578" name="Picture 2" descr="Información Importante – Federación Mendocina de Tenis"/>
          <p:cNvPicPr>
            <a:picLocks noChangeAspect="1" noChangeArrowheads="1"/>
          </p:cNvPicPr>
          <p:nvPr/>
        </p:nvPicPr>
        <p:blipFill>
          <a:blip r:embed="rId3" cstate="print"/>
          <a:srcRect/>
          <a:stretch>
            <a:fillRect/>
          </a:stretch>
        </p:blipFill>
        <p:spPr bwMode="auto">
          <a:xfrm>
            <a:off x="1907704" y="332656"/>
            <a:ext cx="5120521" cy="1584176"/>
          </a:xfrm>
          <a:prstGeom prst="rect">
            <a:avLst/>
          </a:prstGeom>
          <a:noFill/>
        </p:spPr>
      </p:pic>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04664"/>
            <a:ext cx="7416824" cy="1077218"/>
          </a:xfrm>
          <a:prstGeom prst="rect">
            <a:avLst/>
          </a:prstGeom>
        </p:spPr>
        <p:txBody>
          <a:bodyPr wrap="square">
            <a:spAutoFit/>
          </a:bodyPr>
          <a:lstStyle/>
          <a:p>
            <a:r>
              <a:rPr lang="es-AR" sz="3200" u="sng" dirty="0">
                <a:latin typeface="Arial Black" pitchFamily="34" charset="0"/>
              </a:rPr>
              <a:t>Modelo Atómico de </a:t>
            </a:r>
            <a:r>
              <a:rPr lang="es-AR" sz="3200" u="sng" dirty="0" err="1">
                <a:latin typeface="Arial Black" pitchFamily="34" charset="0"/>
              </a:rPr>
              <a:t>Bohr</a:t>
            </a:r>
            <a:r>
              <a:rPr lang="es-AR" sz="3200" dirty="0">
                <a:latin typeface="Arial Black" pitchFamily="34" charset="0"/>
              </a:rPr>
              <a:t> (1913)</a:t>
            </a:r>
            <a:br>
              <a:rPr lang="es-AR" sz="3200" dirty="0">
                <a:latin typeface="Arial Black" pitchFamily="34" charset="0"/>
              </a:rPr>
            </a:br>
            <a:endParaRPr lang="es-AR" sz="3200" dirty="0"/>
          </a:p>
        </p:txBody>
      </p:sp>
      <p:pic>
        <p:nvPicPr>
          <p:cNvPr id="25602" name="Picture 2" descr="Niels Bohr • Biografias - Quimicafacil.net"/>
          <p:cNvPicPr>
            <a:picLocks noChangeAspect="1" noChangeArrowheads="1"/>
          </p:cNvPicPr>
          <p:nvPr/>
        </p:nvPicPr>
        <p:blipFill>
          <a:blip r:embed="rId2" cstate="print"/>
          <a:srcRect/>
          <a:stretch>
            <a:fillRect/>
          </a:stretch>
        </p:blipFill>
        <p:spPr bwMode="auto">
          <a:xfrm>
            <a:off x="5652120" y="1052736"/>
            <a:ext cx="3124200" cy="2857500"/>
          </a:xfrm>
          <a:prstGeom prst="rect">
            <a:avLst/>
          </a:prstGeom>
          <a:noFill/>
        </p:spPr>
      </p:pic>
      <p:sp>
        <p:nvSpPr>
          <p:cNvPr id="4" name="3 Rectángulo"/>
          <p:cNvSpPr/>
          <p:nvPr/>
        </p:nvSpPr>
        <p:spPr>
          <a:xfrm>
            <a:off x="5580112" y="3933056"/>
            <a:ext cx="3312368" cy="923330"/>
          </a:xfrm>
          <a:prstGeom prst="rect">
            <a:avLst/>
          </a:prstGeom>
        </p:spPr>
        <p:txBody>
          <a:bodyPr wrap="square">
            <a:spAutoFit/>
          </a:bodyPr>
          <a:lstStyle/>
          <a:p>
            <a:r>
              <a:rPr lang="es-AR" dirty="0" err="1"/>
              <a:t>Niels</a:t>
            </a:r>
            <a:r>
              <a:rPr lang="es-AR" dirty="0"/>
              <a:t> </a:t>
            </a:r>
            <a:r>
              <a:rPr lang="es-AR" dirty="0" err="1"/>
              <a:t>Bohr</a:t>
            </a:r>
            <a:r>
              <a:rPr lang="es-AR" dirty="0"/>
              <a:t>  (1871 – 1937)</a:t>
            </a:r>
          </a:p>
          <a:p>
            <a:r>
              <a:rPr lang="es-AR" dirty="0"/>
              <a:t>Físico danés.</a:t>
            </a:r>
          </a:p>
          <a:p>
            <a:r>
              <a:rPr lang="es-AR" dirty="0"/>
              <a:t>Premio Nobel de Física en 1922.</a:t>
            </a:r>
          </a:p>
        </p:txBody>
      </p:sp>
      <p:pic>
        <p:nvPicPr>
          <p:cNvPr id="25604" name="Picture 4" descr="Modelos atómicos"/>
          <p:cNvPicPr>
            <a:picLocks noChangeAspect="1" noChangeArrowheads="1"/>
          </p:cNvPicPr>
          <p:nvPr/>
        </p:nvPicPr>
        <p:blipFill>
          <a:blip r:embed="rId3" cstate="print"/>
          <a:srcRect/>
          <a:stretch>
            <a:fillRect/>
          </a:stretch>
        </p:blipFill>
        <p:spPr bwMode="auto">
          <a:xfrm>
            <a:off x="323528" y="1268760"/>
            <a:ext cx="4669284" cy="2627387"/>
          </a:xfrm>
          <a:prstGeom prst="rect">
            <a:avLst/>
          </a:prstGeom>
          <a:noFill/>
        </p:spPr>
      </p:pic>
      <p:sp>
        <p:nvSpPr>
          <p:cNvPr id="6" name="5 Rectángulo"/>
          <p:cNvSpPr/>
          <p:nvPr/>
        </p:nvSpPr>
        <p:spPr>
          <a:xfrm>
            <a:off x="251520" y="4077072"/>
            <a:ext cx="4572000" cy="2308324"/>
          </a:xfrm>
          <a:prstGeom prst="rect">
            <a:avLst/>
          </a:prstGeom>
        </p:spPr>
        <p:txBody>
          <a:bodyPr>
            <a:spAutoFit/>
          </a:bodyPr>
          <a:lstStyle/>
          <a:p>
            <a:r>
              <a:rPr lang="es-AR" altLang="es-AR" i="1" dirty="0"/>
              <a:t>Cuando se calienta un sólido o se produce una descarga eléctrica a través de un gas hay una emisión de luz , al hacerla pasar a través de un prisma produce un espectro discontinuo que consta de líneas o rayas emitidas a longitudes de onda específicas.</a:t>
            </a:r>
          </a:p>
          <a:p>
            <a:r>
              <a:rPr lang="es-AR" altLang="es-AR" i="1" dirty="0"/>
              <a:t>Cada elemento posee un espectro que lo identifica.</a:t>
            </a:r>
          </a:p>
        </p:txBody>
      </p:sp>
      <p:pic>
        <p:nvPicPr>
          <p:cNvPr id="7" name="Picture 11" descr="image003"/>
          <p:cNvPicPr>
            <a:picLocks noChangeAspect="1" noChangeArrowheads="1"/>
          </p:cNvPicPr>
          <p:nvPr/>
        </p:nvPicPr>
        <p:blipFill>
          <a:blip r:embed="rId4" cstate="print"/>
          <a:srcRect/>
          <a:stretch>
            <a:fillRect/>
          </a:stretch>
        </p:blipFill>
        <p:spPr bwMode="auto">
          <a:xfrm>
            <a:off x="4644008" y="4941168"/>
            <a:ext cx="3600400" cy="1697331"/>
          </a:xfrm>
          <a:prstGeom prst="rect">
            <a:avLst/>
          </a:prstGeom>
          <a:noFill/>
          <a:ln w="9525">
            <a:noFill/>
            <a:miter lim="800000"/>
            <a:headEnd/>
            <a:tailEnd/>
          </a:ln>
        </p:spPr>
      </p:pic>
      <p:sp>
        <p:nvSpPr>
          <p:cNvPr id="8" name="7 Marcador de pie de página"/>
          <p:cNvSpPr>
            <a:spLocks noGrp="1"/>
          </p:cNvSpPr>
          <p:nvPr>
            <p:ph type="ftr" sz="quarter" idx="11"/>
          </p:nvPr>
        </p:nvSpPr>
        <p:spPr/>
        <p:txBody>
          <a:bodyPr/>
          <a:lstStyle/>
          <a:p>
            <a:r>
              <a:rPr lang="es-AR"/>
              <a:t>Cátedra Bruno - Di Risio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764704"/>
            <a:ext cx="5472608" cy="3216265"/>
          </a:xfrm>
          <a:prstGeom prst="rect">
            <a:avLst/>
          </a:prstGeom>
          <a:noFill/>
        </p:spPr>
        <p:txBody>
          <a:bodyPr wrap="square" rtlCol="0">
            <a:spAutoFit/>
          </a:bodyPr>
          <a:lstStyle/>
          <a:p>
            <a:pPr algn="just">
              <a:spcAft>
                <a:spcPts val="600"/>
              </a:spcAft>
            </a:pPr>
            <a:r>
              <a:rPr lang="es-AR" sz="2200" i="1" dirty="0"/>
              <a:t>Para entender la experiencia realizada por </a:t>
            </a:r>
            <a:r>
              <a:rPr lang="es-AR" sz="2200" i="1" dirty="0" err="1"/>
              <a:t>Bohr</a:t>
            </a:r>
            <a:r>
              <a:rPr lang="es-AR" sz="2200" i="1" dirty="0"/>
              <a:t> deberíamos explicar la naturaleza dual de la luz, la cual dice que la luz se comporta como una onda electromagnética y como partícula simultáneamente. Al igual que el electrón!!!!!!!</a:t>
            </a:r>
          </a:p>
          <a:p>
            <a:pPr algn="just">
              <a:spcAft>
                <a:spcPts val="600"/>
              </a:spcAft>
            </a:pPr>
            <a:r>
              <a:rPr lang="es-AR" sz="2200" i="1" dirty="0"/>
              <a:t>Sería demasiado extenso para resumirlo aquí, así que vayamos directamente a las conclusiones que es lo más importante…</a:t>
            </a:r>
          </a:p>
        </p:txBody>
      </p:sp>
      <p:pic>
        <p:nvPicPr>
          <p:cNvPr id="26626" name="Picture 2" descr="Decepción - Wikipedia, la enciclopedia libre"/>
          <p:cNvPicPr>
            <a:picLocks noChangeAspect="1" noChangeArrowheads="1"/>
          </p:cNvPicPr>
          <p:nvPr/>
        </p:nvPicPr>
        <p:blipFill>
          <a:blip r:embed="rId2" cstate="print"/>
          <a:srcRect/>
          <a:stretch>
            <a:fillRect/>
          </a:stretch>
        </p:blipFill>
        <p:spPr bwMode="auto">
          <a:xfrm>
            <a:off x="5939835" y="692697"/>
            <a:ext cx="2914898" cy="1944215"/>
          </a:xfrm>
          <a:prstGeom prst="rect">
            <a:avLst/>
          </a:prstGeom>
          <a:noFill/>
        </p:spPr>
      </p:pic>
      <p:pic>
        <p:nvPicPr>
          <p:cNvPr id="26628" name="Picture 4" descr="EL ELECTRÓN Y EL ÁTOMO - YouTube"/>
          <p:cNvPicPr>
            <a:picLocks noChangeAspect="1" noChangeArrowheads="1"/>
          </p:cNvPicPr>
          <p:nvPr/>
        </p:nvPicPr>
        <p:blipFill>
          <a:blip r:embed="rId3" cstate="print"/>
          <a:srcRect/>
          <a:stretch>
            <a:fillRect/>
          </a:stretch>
        </p:blipFill>
        <p:spPr bwMode="auto">
          <a:xfrm>
            <a:off x="2843808" y="3933056"/>
            <a:ext cx="3576398" cy="2682299"/>
          </a:xfrm>
          <a:prstGeom prst="rect">
            <a:avLst/>
          </a:prstGeom>
          <a:noFill/>
        </p:spPr>
      </p:pic>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188640"/>
            <a:ext cx="1584176" cy="369332"/>
          </a:xfrm>
          <a:prstGeom prst="rect">
            <a:avLst/>
          </a:prstGeom>
        </p:spPr>
        <p:txBody>
          <a:bodyPr wrap="square">
            <a:spAutoFit/>
          </a:bodyPr>
          <a:lstStyle/>
          <a:p>
            <a:pPr>
              <a:buNone/>
            </a:pPr>
            <a:r>
              <a:rPr lang="es-ES" b="1" u="sng" dirty="0">
                <a:latin typeface="Franklin Gothic Medium" pitchFamily="34" charset="0"/>
              </a:rPr>
              <a:t>Postulados</a:t>
            </a:r>
          </a:p>
        </p:txBody>
      </p:sp>
      <p:sp>
        <p:nvSpPr>
          <p:cNvPr id="3" name="2 Rectángulo"/>
          <p:cNvSpPr/>
          <p:nvPr/>
        </p:nvSpPr>
        <p:spPr>
          <a:xfrm>
            <a:off x="251520" y="548680"/>
            <a:ext cx="8568952" cy="6286336"/>
          </a:xfrm>
          <a:prstGeom prst="rect">
            <a:avLst/>
          </a:prstGeom>
        </p:spPr>
        <p:txBody>
          <a:bodyPr wrap="square">
            <a:spAutoFit/>
          </a:bodyPr>
          <a:lstStyle/>
          <a:p>
            <a:pPr fontAlgn="base"/>
            <a:r>
              <a:rPr lang="es-AR" sz="1750" dirty="0"/>
              <a:t>Tomando que en un átomo los electrones giran alrededor del núcleo, </a:t>
            </a:r>
            <a:r>
              <a:rPr lang="es-AR" sz="1750" dirty="0" err="1"/>
              <a:t>Bohr</a:t>
            </a:r>
            <a:r>
              <a:rPr lang="es-AR" sz="1750" dirty="0"/>
              <a:t> propuso:</a:t>
            </a:r>
          </a:p>
          <a:p>
            <a:pPr fontAlgn="base">
              <a:buFont typeface="Wingdings" pitchFamily="2" charset="2"/>
              <a:buChar char="ü"/>
            </a:pPr>
            <a:r>
              <a:rPr lang="es-AR" sz="1750" b="1" i="1" dirty="0"/>
              <a:t>El electrón sólo puede moverse a cierta distancia (radio) del núcleo, lo que determina una órbita o nivel de energía.</a:t>
            </a:r>
            <a:r>
              <a:rPr lang="es-AR" sz="1750" i="1" dirty="0"/>
              <a:t> Una órbita es una trayectoria circular bien definida alrededor del núcleo.</a:t>
            </a:r>
          </a:p>
          <a:p>
            <a:pPr fontAlgn="base">
              <a:buFont typeface="Wingdings" pitchFamily="2" charset="2"/>
              <a:buChar char="ü"/>
            </a:pPr>
            <a:r>
              <a:rPr lang="es-AR" sz="1750" b="1" i="1" dirty="0"/>
              <a:t>Mientras se encuentre en una órbita, el electrón no libera ni absorbe energía</a:t>
            </a:r>
            <a:r>
              <a:rPr lang="es-AR" sz="1750" i="1" dirty="0"/>
              <a:t>; por esto se conoce a las órbitas como estacionarias (o permitidas). En una órbita, la energía permanece constante. Esto contradice la física clásica, justamente </a:t>
            </a:r>
            <a:r>
              <a:rPr lang="es-AR" sz="1750" i="1" dirty="0" err="1"/>
              <a:t>Bohr</a:t>
            </a:r>
            <a:r>
              <a:rPr lang="es-AR" sz="1750" i="1" dirty="0"/>
              <a:t>  afirma que la misma no se cumple a nivel subatómico.</a:t>
            </a:r>
          </a:p>
          <a:p>
            <a:pPr fontAlgn="base">
              <a:buFont typeface="Wingdings" pitchFamily="2" charset="2"/>
              <a:buChar char="ü"/>
            </a:pPr>
            <a:r>
              <a:rPr lang="es-AR" sz="1750" b="1" i="1" dirty="0"/>
              <a:t>Cuando se le entrega energía suficiente a un átomo, el electrón puede absorberla y pasar a una órbita de mayor radio y mayor energía.</a:t>
            </a:r>
            <a:r>
              <a:rPr lang="es-AR" sz="1750" i="1" dirty="0"/>
              <a:t> En este caso, se dice que el electrón está en estado excitado. Cuando los electrones de un átomo no están excitados, el átomo se encuentra en estado fundamental. </a:t>
            </a:r>
          </a:p>
          <a:p>
            <a:pPr fontAlgn="base">
              <a:buFont typeface="Wingdings" pitchFamily="2" charset="2"/>
              <a:buChar char="ü"/>
            </a:pPr>
            <a:r>
              <a:rPr lang="es-AR" sz="1750" b="1" i="1" dirty="0"/>
              <a:t>Cuando un electrón pasa de una órbita más alejada del núcleo a otra más cercana entonces libera o emite energía </a:t>
            </a:r>
            <a:r>
              <a:rPr lang="es-AR" sz="1750" i="1" dirty="0"/>
              <a:t>en forma de fotón (una cantidad pequeña y determinada de energía).</a:t>
            </a:r>
          </a:p>
          <a:p>
            <a:pPr fontAlgn="base">
              <a:buFont typeface="Wingdings" pitchFamily="2" charset="2"/>
              <a:buChar char="ü"/>
            </a:pPr>
            <a:r>
              <a:rPr lang="es-AR" sz="1750" b="1" i="1" dirty="0"/>
              <a:t>Para pasar de una órbita a otra, el electrón debe absorber o emitir una cantidad de energía igual a la diferencia de energía entre un nivel y el otro. </a:t>
            </a:r>
            <a:r>
              <a:rPr lang="es-AR" sz="1750" i="1" dirty="0"/>
              <a:t>Si pasa de un nivel inicial ( con una cantidad de energía </a:t>
            </a:r>
            <a:r>
              <a:rPr lang="es-AR" sz="1750" i="1" dirty="0" err="1"/>
              <a:t>Ei</a:t>
            </a:r>
            <a:r>
              <a:rPr lang="es-AR" sz="1750" i="1" dirty="0"/>
              <a:t> ) a otro final ( con otra cantidad de energía </a:t>
            </a:r>
            <a:r>
              <a:rPr lang="es-AR" sz="1750" i="1" dirty="0" err="1"/>
              <a:t>Ef</a:t>
            </a:r>
            <a:r>
              <a:rPr lang="es-AR" sz="1750" i="1" dirty="0"/>
              <a:t> ), la diferencia ( ∆E ) se calcula como ∆E = </a:t>
            </a:r>
            <a:r>
              <a:rPr lang="es-AR" sz="1750" i="1" dirty="0" err="1"/>
              <a:t>Ef</a:t>
            </a:r>
            <a:r>
              <a:rPr lang="es-AR" sz="1750" i="1" dirty="0"/>
              <a:t> - </a:t>
            </a:r>
            <a:r>
              <a:rPr lang="es-AR" sz="1750" i="1" dirty="0" err="1"/>
              <a:t>Ei</a:t>
            </a:r>
            <a:r>
              <a:rPr lang="es-AR" sz="1750" i="1" dirty="0"/>
              <a:t> . El electrón sólo puede hallarse en alguna de las órbitas y no en los espacios entre ellas. A las órbitas se las designa con el número cuántico n, que toma los valores: 1, 2, 3, 4, 5, 6 y 7. Cuanto más alejada del núcleo, más energía tiene la órbita.</a:t>
            </a:r>
          </a:p>
          <a:p>
            <a:pPr fontAlgn="base"/>
            <a:r>
              <a:rPr lang="es-AR" sz="1750" b="1" i="1" dirty="0"/>
              <a:t>El valor de ∆E entre dos capas sucesivas (entre 2 y 1; entre 3 y 2; entre 4 y 3; etc.) es cada vez menor, ya que la separación entre las órbitas es cada vez menor.</a:t>
            </a:r>
          </a:p>
        </p:txBody>
      </p:sp>
      <p:sp>
        <p:nvSpPr>
          <p:cNvPr id="4" name="3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descr="Cara Triste Imágenes Y Fotos - 123RF"/>
          <p:cNvPicPr>
            <a:picLocks noChangeAspect="1" noChangeArrowheads="1"/>
          </p:cNvPicPr>
          <p:nvPr/>
        </p:nvPicPr>
        <p:blipFill>
          <a:blip r:embed="rId4" cstate="print"/>
          <a:srcRect/>
          <a:stretch>
            <a:fillRect/>
          </a:stretch>
        </p:blipFill>
        <p:spPr bwMode="auto">
          <a:xfrm>
            <a:off x="7092280" y="4149080"/>
            <a:ext cx="1659482" cy="1368152"/>
          </a:xfrm>
          <a:prstGeom prst="rect">
            <a:avLst/>
          </a:prstGeom>
          <a:noFill/>
        </p:spPr>
      </p:pic>
      <p:pic>
        <p:nvPicPr>
          <p:cNvPr id="27650" name="Picture 2" descr="Rami Arieli: &quot;The Laser Adventure&quot;"/>
          <p:cNvPicPr>
            <a:picLocks noChangeAspect="1" noChangeArrowheads="1"/>
          </p:cNvPicPr>
          <p:nvPr/>
        </p:nvPicPr>
        <p:blipFill>
          <a:blip r:embed="rId5" cstate="print"/>
          <a:srcRect/>
          <a:stretch>
            <a:fillRect/>
          </a:stretch>
        </p:blipFill>
        <p:spPr bwMode="auto">
          <a:xfrm>
            <a:off x="3779913" y="404664"/>
            <a:ext cx="4896544" cy="2453260"/>
          </a:xfrm>
          <a:prstGeom prst="rect">
            <a:avLst/>
          </a:prstGeom>
          <a:noFill/>
        </p:spPr>
      </p:pic>
      <p:sp>
        <p:nvSpPr>
          <p:cNvPr id="3" name="2 Rectángulo"/>
          <p:cNvSpPr/>
          <p:nvPr/>
        </p:nvSpPr>
        <p:spPr>
          <a:xfrm>
            <a:off x="251520" y="548680"/>
            <a:ext cx="3672408" cy="1477328"/>
          </a:xfrm>
          <a:prstGeom prst="rect">
            <a:avLst/>
          </a:prstGeom>
        </p:spPr>
        <p:txBody>
          <a:bodyPr wrap="square">
            <a:spAutoFit/>
          </a:bodyPr>
          <a:lstStyle/>
          <a:p>
            <a:pPr>
              <a:spcBef>
                <a:spcPct val="0"/>
              </a:spcBef>
              <a:defRPr/>
            </a:pPr>
            <a:r>
              <a:rPr lang="es-AR" altLang="es-AR" i="1" dirty="0">
                <a:latin typeface="Franklin Gothic Medium" pitchFamily="34" charset="0"/>
                <a:cs typeface="Arial" panose="020B0604020202020204" pitchFamily="34" charset="0"/>
              </a:rPr>
              <a:t>Por lo tanto las líneas que se veían en la experiencia de </a:t>
            </a:r>
            <a:r>
              <a:rPr lang="es-AR" altLang="es-AR" i="1" dirty="0" err="1">
                <a:latin typeface="Franklin Gothic Medium" pitchFamily="34" charset="0"/>
                <a:cs typeface="Arial" panose="020B0604020202020204" pitchFamily="34" charset="0"/>
              </a:rPr>
              <a:t>Bohr</a:t>
            </a:r>
            <a:r>
              <a:rPr lang="es-AR" altLang="es-AR" i="1" dirty="0">
                <a:latin typeface="Franklin Gothic Medium" pitchFamily="34" charset="0"/>
                <a:cs typeface="Arial" panose="020B0604020202020204" pitchFamily="34" charset="0"/>
              </a:rPr>
              <a:t>, provienen del movimiento del electrón desde un nivel de energía mayor a otro menor.</a:t>
            </a:r>
          </a:p>
        </p:txBody>
      </p:sp>
      <p:sp>
        <p:nvSpPr>
          <p:cNvPr id="4" name="3 Rectángulo"/>
          <p:cNvSpPr/>
          <p:nvPr/>
        </p:nvSpPr>
        <p:spPr>
          <a:xfrm>
            <a:off x="611560" y="5517232"/>
            <a:ext cx="7848872" cy="646331"/>
          </a:xfrm>
          <a:prstGeom prst="rect">
            <a:avLst/>
          </a:prstGeom>
        </p:spPr>
        <p:txBody>
          <a:bodyPr wrap="square">
            <a:spAutoFit/>
          </a:bodyPr>
          <a:lstStyle/>
          <a:p>
            <a:pPr>
              <a:spcBef>
                <a:spcPct val="50000"/>
              </a:spcBef>
              <a:defRPr/>
            </a:pPr>
            <a:r>
              <a:rPr lang="es-AR" altLang="es-AR" b="1" dirty="0">
                <a:latin typeface="Franklin Gothic Medium" pitchFamily="34" charset="0"/>
                <a:cs typeface="Arial" panose="020B0604020202020204" pitchFamily="34" charset="0"/>
              </a:rPr>
              <a:t>Las nuevas ideas sobre el átomo están basadas en la mecánica cuántica, que el propio </a:t>
            </a:r>
            <a:r>
              <a:rPr lang="es-AR" altLang="es-AR" b="1" dirty="0" err="1">
                <a:latin typeface="Franklin Gothic Medium" pitchFamily="34" charset="0"/>
                <a:cs typeface="Arial" panose="020B0604020202020204" pitchFamily="34" charset="0"/>
              </a:rPr>
              <a:t>Bohr</a:t>
            </a:r>
            <a:r>
              <a:rPr lang="es-AR" altLang="es-AR" b="1" dirty="0">
                <a:latin typeface="Franklin Gothic Medium" pitchFamily="34" charset="0"/>
                <a:cs typeface="Arial" panose="020B0604020202020204" pitchFamily="34" charset="0"/>
              </a:rPr>
              <a:t> contribuyó a desarrollar.</a:t>
            </a:r>
            <a:endParaRPr lang="es-ES" altLang="es-AR" b="1" dirty="0">
              <a:latin typeface="Franklin Gothic Medium" pitchFamily="34" charset="0"/>
              <a:cs typeface="Arial" panose="020B0604020202020204" pitchFamily="34" charset="0"/>
            </a:endParaRPr>
          </a:p>
        </p:txBody>
      </p:sp>
      <p:sp>
        <p:nvSpPr>
          <p:cNvPr id="5" name="4 Rectángulo"/>
          <p:cNvSpPr/>
          <p:nvPr/>
        </p:nvSpPr>
        <p:spPr>
          <a:xfrm>
            <a:off x="3347864" y="3140968"/>
            <a:ext cx="5544616" cy="1200329"/>
          </a:xfrm>
          <a:prstGeom prst="rect">
            <a:avLst/>
          </a:prstGeom>
        </p:spPr>
        <p:txBody>
          <a:bodyPr wrap="square">
            <a:spAutoFit/>
          </a:bodyPr>
          <a:lstStyle/>
          <a:p>
            <a:pPr>
              <a:spcBef>
                <a:spcPct val="50000"/>
              </a:spcBef>
              <a:defRPr/>
            </a:pPr>
            <a:r>
              <a:rPr lang="es-AR" altLang="es-AR" i="1" dirty="0">
                <a:latin typeface="Franklin Gothic Medium" pitchFamily="34" charset="0"/>
                <a:cs typeface="Arial" panose="020B0604020202020204" pitchFamily="34" charset="0"/>
              </a:rPr>
              <a:t>El modelo atómico de </a:t>
            </a:r>
            <a:r>
              <a:rPr lang="es-AR" altLang="es-AR" i="1" dirty="0" err="1">
                <a:latin typeface="Franklin Gothic Medium" pitchFamily="34" charset="0"/>
                <a:cs typeface="Arial" panose="020B0604020202020204" pitchFamily="34" charset="0"/>
              </a:rPr>
              <a:t>Bohr</a:t>
            </a:r>
            <a:r>
              <a:rPr lang="es-AR" altLang="es-AR" i="1" dirty="0">
                <a:latin typeface="Franklin Gothic Medium" pitchFamily="34" charset="0"/>
                <a:cs typeface="Arial" panose="020B0604020202020204" pitchFamily="34" charset="0"/>
              </a:rPr>
              <a:t> también tuvo que ser ampliado al no poder explicar los espectros de átomos más complejos. Sólo servía para el átomo de hidrógeno</a:t>
            </a:r>
            <a:r>
              <a:rPr lang="es-AR" altLang="es-AR" i="1" dirty="0">
                <a:solidFill>
                  <a:schemeClr val="accent2">
                    <a:lumMod val="50000"/>
                  </a:schemeClr>
                </a:solidFill>
                <a:latin typeface="Franklin Gothic Medium" pitchFamily="34" charset="0"/>
                <a:cs typeface="Arial" panose="020B0604020202020204" pitchFamily="34" charset="0"/>
              </a:rPr>
              <a:t>.</a:t>
            </a:r>
          </a:p>
        </p:txBody>
      </p:sp>
      <p:sp>
        <p:nvSpPr>
          <p:cNvPr id="7" name="6 Marcador de pie de página"/>
          <p:cNvSpPr>
            <a:spLocks noGrp="1"/>
          </p:cNvSpPr>
          <p:nvPr>
            <p:ph type="ftr" sz="quarter" idx="11"/>
          </p:nvPr>
        </p:nvSpPr>
        <p:spPr/>
        <p:txBody>
          <a:bodyPr/>
          <a:lstStyle/>
          <a:p>
            <a:r>
              <a:rPr lang="es-AR"/>
              <a:t>Cátedra Bruno - Di Risio</a:t>
            </a:r>
          </a:p>
        </p:txBody>
      </p:sp>
    </p:spTree>
    <p:controls>
      <mc:AlternateContent xmlns:mc="http://schemas.openxmlformats.org/markup-compatibility/2006">
        <mc:Choice xmlns:v="urn:schemas-microsoft-com:vml" Requires="v">
          <p:control spid="1026" r:id="rId2" imgW="2303543" imgH="2521142"/>
        </mc:Choice>
        <mc:Fallback>
          <p:control r:id="rId2" imgW="2303543" imgH="2521142">
            <p:pic>
              <p:nvPicPr>
                <p:cNvPr id="2"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349500"/>
                  <a:ext cx="2303462" cy="252095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699792" y="2636912"/>
            <a:ext cx="6120680" cy="259228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AR"/>
          </a:p>
        </p:txBody>
      </p:sp>
      <p:sp>
        <p:nvSpPr>
          <p:cNvPr id="2" name="1 Rectángulo"/>
          <p:cNvSpPr/>
          <p:nvPr/>
        </p:nvSpPr>
        <p:spPr>
          <a:xfrm>
            <a:off x="539552" y="260648"/>
            <a:ext cx="7992888" cy="1077218"/>
          </a:xfrm>
          <a:prstGeom prst="rect">
            <a:avLst/>
          </a:prstGeom>
        </p:spPr>
        <p:txBody>
          <a:bodyPr wrap="square">
            <a:spAutoFit/>
          </a:bodyPr>
          <a:lstStyle/>
          <a:p>
            <a:pPr algn="ctr"/>
            <a:r>
              <a:rPr lang="es-AR" sz="3200" u="sng" dirty="0">
                <a:latin typeface="Arial Black" pitchFamily="34" charset="0"/>
              </a:rPr>
              <a:t>Modelo Atómico Actual</a:t>
            </a:r>
            <a:r>
              <a:rPr lang="es-AR" sz="3200" dirty="0">
                <a:latin typeface="Arial Black" pitchFamily="34" charset="0"/>
              </a:rPr>
              <a:t>(1926)</a:t>
            </a:r>
            <a:br>
              <a:rPr lang="es-AR" sz="3200" dirty="0">
                <a:latin typeface="Arial Black" pitchFamily="34" charset="0"/>
              </a:rPr>
            </a:br>
            <a:r>
              <a:rPr lang="es-AR" sz="3200" dirty="0">
                <a:latin typeface="Arial Black" pitchFamily="34" charset="0"/>
              </a:rPr>
              <a:t>Modelo Orbital</a:t>
            </a:r>
            <a:endParaRPr lang="es-AR" sz="3200" dirty="0"/>
          </a:p>
        </p:txBody>
      </p:sp>
      <p:pic>
        <p:nvPicPr>
          <p:cNvPr id="3" name="Picture 7" descr="170px-Schrodinger"/>
          <p:cNvPicPr>
            <a:picLocks noChangeAspect="1" noChangeArrowheads="1"/>
          </p:cNvPicPr>
          <p:nvPr/>
        </p:nvPicPr>
        <p:blipFill>
          <a:blip r:embed="rId2" cstate="print"/>
          <a:srcRect/>
          <a:stretch>
            <a:fillRect/>
          </a:stretch>
        </p:blipFill>
        <p:spPr bwMode="auto">
          <a:xfrm>
            <a:off x="539552" y="2636912"/>
            <a:ext cx="1728192" cy="2727889"/>
          </a:xfrm>
          <a:prstGeom prst="rect">
            <a:avLst/>
          </a:prstGeom>
          <a:noFill/>
          <a:ln w="9525">
            <a:noFill/>
            <a:miter lim="800000"/>
            <a:headEnd/>
            <a:tailEnd/>
          </a:ln>
        </p:spPr>
      </p:pic>
      <p:sp>
        <p:nvSpPr>
          <p:cNvPr id="7" name="6 Rectángulo"/>
          <p:cNvSpPr/>
          <p:nvPr/>
        </p:nvSpPr>
        <p:spPr>
          <a:xfrm>
            <a:off x="251520" y="1268760"/>
            <a:ext cx="8496944" cy="1200329"/>
          </a:xfrm>
          <a:prstGeom prst="rect">
            <a:avLst/>
          </a:prstGeom>
        </p:spPr>
        <p:txBody>
          <a:bodyPr wrap="square">
            <a:spAutoFit/>
          </a:bodyPr>
          <a:lstStyle/>
          <a:p>
            <a:r>
              <a:rPr lang="es-AR" dirty="0"/>
              <a:t>Muchos de los grandes científicos de la época participaron en el desarrollo de este modelo, entre otros podemos mencionar a Max </a:t>
            </a:r>
            <a:r>
              <a:rPr lang="es-AR" dirty="0" err="1"/>
              <a:t>Planck</a:t>
            </a:r>
            <a:r>
              <a:rPr lang="es-AR" dirty="0"/>
              <a:t>, Louis </a:t>
            </a:r>
            <a:r>
              <a:rPr lang="es-AR" dirty="0" err="1"/>
              <a:t>deBroglie</a:t>
            </a:r>
            <a:r>
              <a:rPr lang="es-AR" dirty="0"/>
              <a:t>, Albert Einstein, Paul </a:t>
            </a:r>
            <a:r>
              <a:rPr lang="es-AR" dirty="0" err="1"/>
              <a:t>Dirac</a:t>
            </a:r>
            <a:r>
              <a:rPr lang="es-AR" dirty="0"/>
              <a:t>, </a:t>
            </a:r>
            <a:r>
              <a:rPr lang="es-AR" dirty="0" err="1"/>
              <a:t>Niels</a:t>
            </a:r>
            <a:r>
              <a:rPr lang="es-AR" dirty="0"/>
              <a:t> </a:t>
            </a:r>
            <a:r>
              <a:rPr lang="es-AR" dirty="0" err="1"/>
              <a:t>Bohr</a:t>
            </a:r>
            <a:r>
              <a:rPr lang="es-AR" dirty="0"/>
              <a:t>, </a:t>
            </a:r>
            <a:r>
              <a:rPr lang="es-AR" dirty="0" err="1"/>
              <a:t>Wolfgang</a:t>
            </a:r>
            <a:r>
              <a:rPr lang="es-AR" dirty="0"/>
              <a:t> </a:t>
            </a:r>
            <a:r>
              <a:rPr lang="es-AR" dirty="0" err="1"/>
              <a:t>Pauli</a:t>
            </a:r>
            <a:r>
              <a:rPr lang="es-AR" dirty="0"/>
              <a:t>, Max </a:t>
            </a:r>
            <a:r>
              <a:rPr lang="es-AR" dirty="0" err="1"/>
              <a:t>Born</a:t>
            </a:r>
            <a:r>
              <a:rPr lang="es-AR" dirty="0"/>
              <a:t>, </a:t>
            </a:r>
            <a:r>
              <a:rPr lang="es-AR" dirty="0" err="1"/>
              <a:t>Erwin</a:t>
            </a:r>
            <a:r>
              <a:rPr lang="es-AR" dirty="0"/>
              <a:t> </a:t>
            </a:r>
            <a:r>
              <a:rPr lang="es-AR" dirty="0" err="1"/>
              <a:t>Schrödinger</a:t>
            </a:r>
            <a:r>
              <a:rPr lang="es-AR" dirty="0"/>
              <a:t>, </a:t>
            </a:r>
            <a:r>
              <a:rPr lang="es-AR" dirty="0" err="1"/>
              <a:t>WernerHeisenberg</a:t>
            </a:r>
            <a:r>
              <a:rPr lang="es-AR" dirty="0"/>
              <a:t>.</a:t>
            </a:r>
          </a:p>
          <a:p>
            <a:r>
              <a:rPr lang="es-AR" dirty="0"/>
              <a:t>Es un </a:t>
            </a:r>
            <a:r>
              <a:rPr lang="es-AR" b="1" dirty="0"/>
              <a:t>modelo</a:t>
            </a:r>
            <a:r>
              <a:rPr lang="es-AR" dirty="0"/>
              <a:t> de gran complejidad matemática.</a:t>
            </a:r>
          </a:p>
        </p:txBody>
      </p:sp>
      <p:sp>
        <p:nvSpPr>
          <p:cNvPr id="8" name="7 Rectángulo"/>
          <p:cNvSpPr/>
          <p:nvPr/>
        </p:nvSpPr>
        <p:spPr>
          <a:xfrm>
            <a:off x="2843808" y="2708920"/>
            <a:ext cx="5976664" cy="1200329"/>
          </a:xfrm>
          <a:prstGeom prst="rect">
            <a:avLst/>
          </a:prstGeom>
        </p:spPr>
        <p:txBody>
          <a:bodyPr wrap="square">
            <a:spAutoFit/>
          </a:bodyPr>
          <a:lstStyle/>
          <a:p>
            <a:pPr fontAlgn="base"/>
            <a:r>
              <a:rPr lang="es-AR" i="1" dirty="0" err="1"/>
              <a:t>Schrödinger</a:t>
            </a:r>
            <a:r>
              <a:rPr lang="es-AR" i="1" dirty="0"/>
              <a:t> describe el movimiento de los electrones como ondas estacionarias.</a:t>
            </a:r>
          </a:p>
          <a:p>
            <a:pPr fontAlgn="base"/>
            <a:r>
              <a:rPr lang="es-AR" i="1" dirty="0"/>
              <a:t>Postula que los electrones se mueven constantemente, es decir, no tienen una posición fija o definida dentro del átomo.</a:t>
            </a:r>
          </a:p>
        </p:txBody>
      </p:sp>
      <p:sp>
        <p:nvSpPr>
          <p:cNvPr id="9" name="8 Rectángulo"/>
          <p:cNvSpPr/>
          <p:nvPr/>
        </p:nvSpPr>
        <p:spPr>
          <a:xfrm>
            <a:off x="2843808" y="3933056"/>
            <a:ext cx="5760640" cy="1200329"/>
          </a:xfrm>
          <a:prstGeom prst="rect">
            <a:avLst/>
          </a:prstGeom>
        </p:spPr>
        <p:txBody>
          <a:bodyPr wrap="square">
            <a:spAutoFit/>
          </a:bodyPr>
          <a:lstStyle/>
          <a:p>
            <a:r>
              <a:rPr lang="es-AR" altLang="es-AR" i="1" dirty="0">
                <a:solidFill>
                  <a:srgbClr val="000000"/>
                </a:solidFill>
                <a:latin typeface="Calibri" pitchFamily="34" charset="0"/>
                <a:ea typeface="SimSun" pitchFamily="2" charset="-122"/>
                <a:cs typeface="Arial" charset="0"/>
              </a:rPr>
              <a:t>Se </a:t>
            </a:r>
            <a:r>
              <a:rPr lang="es-AR" altLang="es-AR" i="1" u="sng" dirty="0">
                <a:solidFill>
                  <a:srgbClr val="000000"/>
                </a:solidFill>
                <a:latin typeface="Calibri" pitchFamily="34" charset="0"/>
                <a:ea typeface="SimSun" pitchFamily="2" charset="-122"/>
                <a:cs typeface="Arial" charset="0"/>
              </a:rPr>
              <a:t>abandona</a:t>
            </a:r>
            <a:r>
              <a:rPr lang="es-AR" altLang="es-AR" i="1" dirty="0">
                <a:solidFill>
                  <a:srgbClr val="000000"/>
                </a:solidFill>
                <a:latin typeface="Calibri" pitchFamily="34" charset="0"/>
                <a:ea typeface="SimSun" pitchFamily="2" charset="-122"/>
                <a:cs typeface="Arial" charset="0"/>
              </a:rPr>
              <a:t> el concepto de ORBITA.</a:t>
            </a:r>
            <a:r>
              <a:rPr lang="es-AR" altLang="es-AR" i="1" u="sng" dirty="0">
                <a:solidFill>
                  <a:srgbClr val="000000"/>
                </a:solidFill>
                <a:latin typeface="Calibri" pitchFamily="34" charset="0"/>
                <a:ea typeface="SimSun" pitchFamily="2" charset="-122"/>
                <a:cs typeface="Arial" charset="0"/>
              </a:rPr>
              <a:t> </a:t>
            </a:r>
            <a:r>
              <a:rPr lang="es-AR" altLang="es-AR" i="1" dirty="0">
                <a:solidFill>
                  <a:srgbClr val="000000"/>
                </a:solidFill>
                <a:latin typeface="Calibri" pitchFamily="34" charset="0"/>
                <a:ea typeface="SimSun" pitchFamily="2" charset="-122"/>
                <a:cs typeface="Arial" charset="0"/>
              </a:rPr>
              <a:t>No hay posición definida (órbita) sino que existe  una </a:t>
            </a:r>
            <a:r>
              <a:rPr lang="es-AR" altLang="es-AR" i="1" u="sng" dirty="0">
                <a:solidFill>
                  <a:schemeClr val="hlink"/>
                </a:solidFill>
                <a:latin typeface="Calibri" pitchFamily="34" charset="0"/>
                <a:ea typeface="SimSun" pitchFamily="2" charset="-122"/>
                <a:cs typeface="Arial" charset="0"/>
              </a:rPr>
              <a:t>probabilidad de encontrar al electrón en una región determinada alrededor del núcleo.</a:t>
            </a:r>
            <a:endParaRPr lang="es-ES" altLang="es-AR" sz="2400" i="1" dirty="0">
              <a:latin typeface="Tahoma" pitchFamily="34" charset="0"/>
              <a:ea typeface="SimSun" pitchFamily="2" charset="-122"/>
              <a:cs typeface="Arial" charset="0"/>
            </a:endParaRPr>
          </a:p>
        </p:txBody>
      </p:sp>
      <p:sp>
        <p:nvSpPr>
          <p:cNvPr id="10" name="9 Rectángulo"/>
          <p:cNvSpPr/>
          <p:nvPr/>
        </p:nvSpPr>
        <p:spPr>
          <a:xfrm>
            <a:off x="539552" y="5517232"/>
            <a:ext cx="6264696" cy="923330"/>
          </a:xfrm>
          <a:prstGeom prst="rect">
            <a:avLst/>
          </a:prstGeom>
        </p:spPr>
        <p:txBody>
          <a:bodyPr wrap="square">
            <a:spAutoFit/>
          </a:bodyPr>
          <a:lstStyle/>
          <a:p>
            <a:r>
              <a:rPr lang="es-AR" dirty="0" err="1"/>
              <a:t>Erwin</a:t>
            </a:r>
            <a:r>
              <a:rPr lang="es-AR" dirty="0"/>
              <a:t> </a:t>
            </a:r>
            <a:r>
              <a:rPr lang="es-AR" dirty="0" err="1"/>
              <a:t>Rudolf</a:t>
            </a:r>
            <a:r>
              <a:rPr lang="es-AR" dirty="0"/>
              <a:t> </a:t>
            </a:r>
            <a:r>
              <a:rPr lang="es-AR" dirty="0" err="1"/>
              <a:t>Josef</a:t>
            </a:r>
            <a:r>
              <a:rPr lang="es-AR" dirty="0"/>
              <a:t> Alexander </a:t>
            </a:r>
            <a:r>
              <a:rPr lang="es-AR" dirty="0" err="1"/>
              <a:t>Schrödinger</a:t>
            </a:r>
            <a:r>
              <a:rPr lang="es-AR" dirty="0"/>
              <a:t> (1887 – 1961)</a:t>
            </a:r>
          </a:p>
          <a:p>
            <a:r>
              <a:rPr lang="es-AR" dirty="0"/>
              <a:t>Físico y filósofo austríaco, nacionalizado irlandés.</a:t>
            </a:r>
          </a:p>
          <a:p>
            <a:r>
              <a:rPr lang="es-AR" dirty="0"/>
              <a:t>Premio Nobel de Física en 1933.</a:t>
            </a:r>
          </a:p>
        </p:txBody>
      </p:sp>
      <p:sp>
        <p:nvSpPr>
          <p:cNvPr id="12" name="11 Marcador de pie de página"/>
          <p:cNvSpPr>
            <a:spLocks noGrp="1"/>
          </p:cNvSpPr>
          <p:nvPr>
            <p:ph type="ftr" sz="quarter" idx="11"/>
          </p:nvPr>
        </p:nvSpPr>
        <p:spPr/>
        <p:txBody>
          <a:bodyPr/>
          <a:lstStyle/>
          <a:p>
            <a:r>
              <a:rPr lang="es-AR"/>
              <a:t>Cátedra Bruno - Di Risio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200px-Bundesarchiv_Bild183-R57262,_Werner_Heisenberg"/>
          <p:cNvPicPr>
            <a:picLocks noChangeAspect="1" noChangeArrowheads="1"/>
          </p:cNvPicPr>
          <p:nvPr/>
        </p:nvPicPr>
        <p:blipFill>
          <a:blip r:embed="rId2" cstate="print"/>
          <a:srcRect/>
          <a:stretch>
            <a:fillRect/>
          </a:stretch>
        </p:blipFill>
        <p:spPr bwMode="auto">
          <a:xfrm>
            <a:off x="6221627" y="332657"/>
            <a:ext cx="2128796" cy="3384376"/>
          </a:xfrm>
          <a:prstGeom prst="rect">
            <a:avLst/>
          </a:prstGeom>
          <a:noFill/>
          <a:ln w="9525">
            <a:noFill/>
            <a:miter lim="800000"/>
            <a:headEnd/>
            <a:tailEnd/>
          </a:ln>
        </p:spPr>
      </p:pic>
      <p:sp>
        <p:nvSpPr>
          <p:cNvPr id="3" name="2 Rectángulo"/>
          <p:cNvSpPr/>
          <p:nvPr/>
        </p:nvSpPr>
        <p:spPr>
          <a:xfrm>
            <a:off x="539552" y="620688"/>
            <a:ext cx="5040560" cy="2585323"/>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s-AR" altLang="es-AR" b="1" u="sng" dirty="0">
                <a:solidFill>
                  <a:srgbClr val="000000"/>
                </a:solidFill>
                <a:latin typeface="Calibri" pitchFamily="34" charset="0"/>
                <a:ea typeface="SimSun" pitchFamily="2" charset="-122"/>
                <a:cs typeface="Arial" charset="0"/>
              </a:rPr>
              <a:t>Principio de Incertidumbre de </a:t>
            </a:r>
            <a:r>
              <a:rPr lang="es-AR" altLang="es-AR" b="1" u="sng" dirty="0" err="1">
                <a:solidFill>
                  <a:srgbClr val="000000"/>
                </a:solidFill>
                <a:latin typeface="Calibri" pitchFamily="34" charset="0"/>
                <a:ea typeface="SimSun" pitchFamily="2" charset="-122"/>
                <a:cs typeface="Arial" charset="0"/>
              </a:rPr>
              <a:t>Heisenberg</a:t>
            </a:r>
            <a:r>
              <a:rPr lang="es-AR" altLang="es-AR" b="1" dirty="0">
                <a:solidFill>
                  <a:srgbClr val="000000"/>
                </a:solidFill>
                <a:latin typeface="Calibri" pitchFamily="34" charset="0"/>
                <a:ea typeface="SimSun" pitchFamily="2" charset="-122"/>
                <a:cs typeface="Arial" charset="0"/>
              </a:rPr>
              <a:t>:</a:t>
            </a:r>
          </a:p>
          <a:p>
            <a:r>
              <a:rPr lang="es-AR" altLang="es-AR" i="1" dirty="0">
                <a:solidFill>
                  <a:srgbClr val="000000"/>
                </a:solidFill>
                <a:latin typeface="Calibri" pitchFamily="34" charset="0"/>
                <a:ea typeface="SimSun" pitchFamily="2" charset="-122"/>
                <a:cs typeface="Arial" charset="0"/>
              </a:rPr>
              <a:t>Es imposible determinar con exactitud la posición y la velocidad de un cuerpo</a:t>
            </a:r>
          </a:p>
          <a:p>
            <a:r>
              <a:rPr lang="es-AR" altLang="es-AR" i="1" dirty="0">
                <a:solidFill>
                  <a:srgbClr val="000000"/>
                </a:solidFill>
                <a:latin typeface="Calibri" pitchFamily="34" charset="0"/>
                <a:ea typeface="SimSun" pitchFamily="2" charset="-122"/>
                <a:cs typeface="Arial" charset="0"/>
              </a:rPr>
              <a:t>(cuando se efectúa una medición se produce una interacción con el objeto a medir por lo que se produce algún cambio en la magnitud medida). </a:t>
            </a:r>
          </a:p>
          <a:p>
            <a:r>
              <a:rPr lang="es-AR" altLang="es-AR" i="1" dirty="0">
                <a:solidFill>
                  <a:srgbClr val="000000"/>
                </a:solidFill>
                <a:latin typeface="Calibri" pitchFamily="34" charset="0"/>
                <a:ea typeface="SimSun" pitchFamily="2" charset="-122"/>
                <a:cs typeface="Arial" charset="0"/>
              </a:rPr>
              <a:t>Por lo tanto no es posible determinar una trayectoria como propone </a:t>
            </a:r>
            <a:r>
              <a:rPr lang="es-AR" altLang="es-AR" i="1" dirty="0" err="1">
                <a:solidFill>
                  <a:srgbClr val="000000"/>
                </a:solidFill>
                <a:latin typeface="Calibri" pitchFamily="34" charset="0"/>
                <a:ea typeface="SimSun" pitchFamily="2" charset="-122"/>
                <a:cs typeface="Arial" charset="0"/>
              </a:rPr>
              <a:t>Bohr</a:t>
            </a:r>
            <a:r>
              <a:rPr lang="es-AR" altLang="es-AR" i="1" dirty="0">
                <a:solidFill>
                  <a:srgbClr val="000000"/>
                </a:solidFill>
                <a:latin typeface="Calibri" pitchFamily="34" charset="0"/>
                <a:ea typeface="SimSun" pitchFamily="2" charset="-122"/>
                <a:cs typeface="Arial" charset="0"/>
              </a:rPr>
              <a:t> si al mismo tiempo quiero medir su energía o su velocidad.</a:t>
            </a:r>
          </a:p>
        </p:txBody>
      </p:sp>
      <p:sp>
        <p:nvSpPr>
          <p:cNvPr id="4" name="3 Rectángulo"/>
          <p:cNvSpPr/>
          <p:nvPr/>
        </p:nvSpPr>
        <p:spPr>
          <a:xfrm>
            <a:off x="5004048" y="3789040"/>
            <a:ext cx="3779912" cy="646331"/>
          </a:xfrm>
          <a:prstGeom prst="rect">
            <a:avLst/>
          </a:prstGeom>
        </p:spPr>
        <p:txBody>
          <a:bodyPr wrap="square">
            <a:spAutoFit/>
          </a:bodyPr>
          <a:lstStyle/>
          <a:p>
            <a:pPr algn="r"/>
            <a:r>
              <a:rPr lang="es-AR" dirty="0"/>
              <a:t>Werner Karl </a:t>
            </a:r>
            <a:r>
              <a:rPr lang="es-AR" dirty="0" err="1"/>
              <a:t>Heisenberg</a:t>
            </a:r>
            <a:r>
              <a:rPr lang="es-AR" dirty="0"/>
              <a:t> (1901 – 1976)</a:t>
            </a:r>
          </a:p>
          <a:p>
            <a:pPr algn="r"/>
            <a:r>
              <a:rPr lang="es-AR" dirty="0"/>
              <a:t>Físico teórico alemán.</a:t>
            </a:r>
          </a:p>
        </p:txBody>
      </p:sp>
      <p:sp>
        <p:nvSpPr>
          <p:cNvPr id="5" name="4 CuadroTexto"/>
          <p:cNvSpPr txBox="1"/>
          <p:nvPr/>
        </p:nvSpPr>
        <p:spPr>
          <a:xfrm>
            <a:off x="683568" y="4509120"/>
            <a:ext cx="7560840" cy="1477328"/>
          </a:xfrm>
          <a:prstGeom prst="rect">
            <a:avLst/>
          </a:prstGeom>
          <a:noFill/>
        </p:spPr>
        <p:txBody>
          <a:bodyPr wrap="square" rtlCol="0">
            <a:spAutoFit/>
          </a:bodyPr>
          <a:lstStyle/>
          <a:p>
            <a:r>
              <a:rPr lang="es-AR" altLang="es-AR" b="1" dirty="0">
                <a:solidFill>
                  <a:srgbClr val="000000"/>
                </a:solidFill>
                <a:latin typeface="Calibri" pitchFamily="34" charset="0"/>
                <a:ea typeface="SimSun" pitchFamily="2" charset="-122"/>
                <a:cs typeface="Arial" charset="0"/>
              </a:rPr>
              <a:t>Para estimar la posición del electrón se realiza un tratamiento matemático complejo que da por resultado una </a:t>
            </a:r>
            <a:r>
              <a:rPr lang="es-AR" altLang="es-AR" b="1" u="sng" dirty="0">
                <a:solidFill>
                  <a:srgbClr val="000000"/>
                </a:solidFill>
                <a:latin typeface="Calibri" pitchFamily="34" charset="0"/>
                <a:ea typeface="SimSun" pitchFamily="2" charset="-122"/>
                <a:cs typeface="Arial" charset="0"/>
              </a:rPr>
              <a:t>“ecuación de onda” </a:t>
            </a:r>
            <a:r>
              <a:rPr lang="es-AR" altLang="es-AR" b="1" dirty="0">
                <a:solidFill>
                  <a:srgbClr val="000000"/>
                </a:solidFill>
                <a:latin typeface="Calibri" pitchFamily="34" charset="0"/>
                <a:ea typeface="SimSun" pitchFamily="2" charset="-122"/>
                <a:cs typeface="Arial" charset="0"/>
              </a:rPr>
              <a:t> de cuya resolución surgen los números cuánticos  n - l - m – spin que s</a:t>
            </a:r>
            <a:r>
              <a:rPr lang="es-AR" b="1" dirty="0"/>
              <a:t>irven para describir cada uno de los electrones de un átomo. Cabe destacar que, para los electrones de un mismo átomo, la combinación de estos 4 números nunca es la misma.</a:t>
            </a:r>
            <a:endParaRPr lang="es-AR" altLang="es-AR" b="1" dirty="0">
              <a:solidFill>
                <a:srgbClr val="000000"/>
              </a:solidFill>
              <a:latin typeface="Calibri" pitchFamily="34" charset="0"/>
              <a:ea typeface="SimSun" pitchFamily="2" charset="-122"/>
              <a:cs typeface="Arial" charset="0"/>
            </a:endParaRPr>
          </a:p>
        </p:txBody>
      </p:sp>
      <p:sp>
        <p:nvSpPr>
          <p:cNvPr id="6" name="5 Marcador de pie de página"/>
          <p:cNvSpPr>
            <a:spLocks noGrp="1"/>
          </p:cNvSpPr>
          <p:nvPr>
            <p:ph type="ftr" sz="quarter" idx="11"/>
          </p:nvPr>
        </p:nvSpPr>
        <p:spPr/>
        <p:txBody>
          <a:bodyPr/>
          <a:lstStyle/>
          <a:p>
            <a:r>
              <a:rPr lang="es-AR"/>
              <a:t>Cátedra Bruno - Di Risio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476672"/>
            <a:ext cx="8496944" cy="6124754"/>
          </a:xfrm>
          <a:prstGeom prst="rect">
            <a:avLst/>
          </a:prstGeom>
          <a:noFill/>
        </p:spPr>
        <p:txBody>
          <a:bodyPr wrap="square" rtlCol="0">
            <a:spAutoFit/>
          </a:bodyPr>
          <a:lstStyle/>
          <a:p>
            <a:r>
              <a:rPr lang="es-AR" sz="2200" dirty="0"/>
              <a:t>Ya casi llegamos a lo último que será muy sencillo y sumamente importante.</a:t>
            </a:r>
          </a:p>
          <a:p>
            <a:r>
              <a:rPr lang="es-AR" sz="2200" dirty="0"/>
              <a:t>Pero veamos previamente el significado de esos 4 números cuánticos.</a:t>
            </a:r>
          </a:p>
          <a:p>
            <a:endParaRPr lang="es-AR" sz="2200" dirty="0"/>
          </a:p>
          <a:p>
            <a:pPr marL="342900" indent="-342900" fontAlgn="base">
              <a:buFont typeface="+mj-lt"/>
              <a:buAutoNum type="arabicParenR"/>
            </a:pPr>
            <a:r>
              <a:rPr lang="es-AR" sz="2200" b="1" i="1" dirty="0"/>
              <a:t>Los electrones están distribuidos en niveles de energía estacionaria o fija. El equivalente a las órbitas que proponía </a:t>
            </a:r>
            <a:r>
              <a:rPr lang="es-AR" sz="2200" b="1" i="1" dirty="0" err="1"/>
              <a:t>Bohr</a:t>
            </a:r>
            <a:r>
              <a:rPr lang="es-AR" sz="2200" b="1" i="1" dirty="0"/>
              <a:t>. El nivel de energía en que se encuentra el electrón me lo determina el Número Cuántico Principal “n”</a:t>
            </a:r>
          </a:p>
          <a:p>
            <a:pPr marL="342900" indent="-342900" fontAlgn="base">
              <a:buFont typeface="+mj-lt"/>
              <a:buAutoNum type="arabicParenR"/>
            </a:pPr>
            <a:r>
              <a:rPr lang="es-AR" sz="2200" b="1" i="1" dirty="0"/>
              <a:t>Cada nivel de energía está formado por uno o más subniveles. El Número cuántico </a:t>
            </a:r>
            <a:r>
              <a:rPr lang="es-AR" sz="2200" b="1" i="1" dirty="0" err="1"/>
              <a:t>Azimutal</a:t>
            </a:r>
            <a:r>
              <a:rPr lang="es-AR" sz="2200" b="1" i="1" dirty="0"/>
              <a:t> “l” determina el subnivel y la forma del orbital.</a:t>
            </a:r>
          </a:p>
          <a:p>
            <a:pPr marL="342900" indent="-342900" fontAlgn="base">
              <a:buFont typeface="+mj-lt"/>
              <a:buAutoNum type="arabicParenR"/>
            </a:pPr>
            <a:r>
              <a:rPr lang="es-AR" sz="2200" b="1" i="1" dirty="0"/>
              <a:t>Un subnivel de energía consta de uno o más orbitales o nubes electrónicas. El Número Cuántico Magnético “m” me da esta información.</a:t>
            </a:r>
          </a:p>
          <a:p>
            <a:pPr marL="342900" indent="-342900" fontAlgn="base">
              <a:buFont typeface="+mj-lt"/>
              <a:buAutoNum type="arabicParenR"/>
            </a:pPr>
            <a:r>
              <a:rPr lang="es-AR" sz="2200" b="1" i="1" dirty="0"/>
              <a:t>Un orbital o nube electrónica se llena con dos electrones con rotación contraria, es decir, distinto número de spin. Número Cuántico Spin “s”.</a:t>
            </a:r>
          </a:p>
          <a:p>
            <a:endParaRPr lang="es-AR" dirty="0"/>
          </a:p>
        </p:txBody>
      </p:sp>
      <p:sp>
        <p:nvSpPr>
          <p:cNvPr id="3" name="2 Rectángulo"/>
          <p:cNvSpPr/>
          <p:nvPr/>
        </p:nvSpPr>
        <p:spPr>
          <a:xfrm>
            <a:off x="251520" y="1700808"/>
            <a:ext cx="8676456" cy="4896544"/>
          </a:xfrm>
          <a:prstGeom prst="rect">
            <a:avLst/>
          </a:prstGeom>
          <a:noFill/>
          <a:ln w="57150">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3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3131840" y="260648"/>
            <a:ext cx="5781328" cy="5256584"/>
          </a:xfrm>
        </p:spPr>
        <p:txBody>
          <a:bodyPr>
            <a:normAutofit/>
          </a:bodyPr>
          <a:lstStyle/>
          <a:p>
            <a:r>
              <a:rPr lang="es-AR" sz="2000" dirty="0">
                <a:latin typeface="Segoe UI Semibold" pitchFamily="34" charset="0"/>
              </a:rPr>
              <a:t>Pongámonos en contexto para entender mejor lo que veremos hoy.</a:t>
            </a:r>
            <a:br>
              <a:rPr lang="es-AR" sz="2000" dirty="0">
                <a:latin typeface="Segoe UI Semibold" pitchFamily="34" charset="0"/>
              </a:rPr>
            </a:br>
            <a:br>
              <a:rPr lang="es-AR" sz="2000" dirty="0">
                <a:latin typeface="Segoe UI Semibold" pitchFamily="34" charset="0"/>
              </a:rPr>
            </a:br>
            <a:r>
              <a:rPr lang="es-AR" sz="2000" dirty="0">
                <a:latin typeface="Segoe UI Semibold" pitchFamily="34" charset="0"/>
              </a:rPr>
              <a:t> Estamos cursando Química. </a:t>
            </a:r>
            <a:br>
              <a:rPr lang="es-AR" sz="2000" dirty="0">
                <a:latin typeface="Segoe UI Semibold" pitchFamily="34" charset="0"/>
              </a:rPr>
            </a:br>
            <a:br>
              <a:rPr lang="es-AR" sz="2000" dirty="0">
                <a:latin typeface="Segoe UI Semibold" pitchFamily="34" charset="0"/>
              </a:rPr>
            </a:br>
            <a:r>
              <a:rPr lang="es-AR" sz="2000" dirty="0">
                <a:latin typeface="Segoe UI Semibold" pitchFamily="34" charset="0"/>
              </a:rPr>
              <a:t>Sabemos que todo el universo está formado por materia y energía.</a:t>
            </a:r>
            <a:br>
              <a:rPr lang="es-AR" sz="2000" dirty="0">
                <a:latin typeface="Segoe UI Semibold" pitchFamily="34" charset="0"/>
              </a:rPr>
            </a:br>
            <a:br>
              <a:rPr lang="es-AR" sz="2000" dirty="0">
                <a:latin typeface="Segoe UI Semibold" pitchFamily="34" charset="0"/>
              </a:rPr>
            </a:br>
            <a:r>
              <a:rPr lang="es-AR" sz="2000" dirty="0">
                <a:latin typeface="Segoe UI Semibold" pitchFamily="34" charset="0"/>
              </a:rPr>
              <a:t>Pero…, ¿qué estudia la Química?</a:t>
            </a:r>
            <a:br>
              <a:rPr lang="es-AR" sz="2000" dirty="0">
                <a:latin typeface="Segoe UI Semibold" pitchFamily="34" charset="0"/>
              </a:rPr>
            </a:br>
            <a:br>
              <a:rPr lang="es-AR" sz="2000" dirty="0">
                <a:latin typeface="Segoe UI Semibold" pitchFamily="34" charset="0"/>
              </a:rPr>
            </a:br>
            <a:r>
              <a:rPr lang="es-AR" sz="3200" i="1" dirty="0">
                <a:latin typeface="Segoe UI Semibold" pitchFamily="34" charset="0"/>
              </a:rPr>
              <a:t>“La Química estudia composición, propiedades y transformaciones de la materia”</a:t>
            </a:r>
          </a:p>
        </p:txBody>
      </p:sp>
      <p:pic>
        <p:nvPicPr>
          <p:cNvPr id="8194" name="Picture 2" descr="Fondo de química | Vector Gratis"/>
          <p:cNvPicPr>
            <a:picLocks noChangeAspect="1" noChangeArrowheads="1"/>
          </p:cNvPicPr>
          <p:nvPr/>
        </p:nvPicPr>
        <p:blipFill>
          <a:blip r:embed="rId2" cstate="print"/>
          <a:srcRect/>
          <a:stretch>
            <a:fillRect/>
          </a:stretch>
        </p:blipFill>
        <p:spPr bwMode="auto">
          <a:xfrm>
            <a:off x="323528" y="476672"/>
            <a:ext cx="2736304" cy="2736304"/>
          </a:xfrm>
          <a:prstGeom prst="rect">
            <a:avLst/>
          </a:prstGeom>
          <a:noFill/>
        </p:spPr>
      </p:pic>
      <p:pic>
        <p:nvPicPr>
          <p:cNvPr id="8198" name="Picture 6" descr="Estrellas y la química del Universo | Espacio Fundación Telefónica"/>
          <p:cNvPicPr>
            <a:picLocks noChangeAspect="1" noChangeArrowheads="1"/>
          </p:cNvPicPr>
          <p:nvPr/>
        </p:nvPicPr>
        <p:blipFill>
          <a:blip r:embed="rId3" cstate="print"/>
          <a:srcRect/>
          <a:stretch>
            <a:fillRect/>
          </a:stretch>
        </p:blipFill>
        <p:spPr bwMode="auto">
          <a:xfrm>
            <a:off x="1043608" y="4941168"/>
            <a:ext cx="3888432" cy="1660915"/>
          </a:xfrm>
          <a:prstGeom prst="rect">
            <a:avLst/>
          </a:prstGeom>
          <a:noFill/>
        </p:spPr>
      </p:pic>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620688"/>
            <a:ext cx="7488832" cy="369332"/>
          </a:xfrm>
          <a:prstGeom prst="rect">
            <a:avLst/>
          </a:prstGeom>
          <a:noFill/>
        </p:spPr>
        <p:txBody>
          <a:bodyPr wrap="square" rtlCol="0">
            <a:spAutoFit/>
          </a:bodyPr>
          <a:lstStyle/>
          <a:p>
            <a:r>
              <a:rPr lang="es-AR" dirty="0"/>
              <a:t>Hicimos mención de Orbitales, pero ¿qué es un </a:t>
            </a:r>
            <a:r>
              <a:rPr lang="es-AR" b="1" dirty="0"/>
              <a:t>ORBITAL</a:t>
            </a:r>
            <a:r>
              <a:rPr lang="es-AR" dirty="0"/>
              <a:t>?</a:t>
            </a:r>
          </a:p>
        </p:txBody>
      </p:sp>
      <p:sp>
        <p:nvSpPr>
          <p:cNvPr id="3" name="2 Rectángulo"/>
          <p:cNvSpPr/>
          <p:nvPr/>
        </p:nvSpPr>
        <p:spPr>
          <a:xfrm>
            <a:off x="467544" y="980728"/>
            <a:ext cx="8064896" cy="2031325"/>
          </a:xfrm>
          <a:prstGeom prst="rect">
            <a:avLst/>
          </a:prstGeom>
        </p:spPr>
        <p:txBody>
          <a:bodyPr wrap="square">
            <a:spAutoFit/>
          </a:bodyPr>
          <a:lstStyle/>
          <a:p>
            <a:r>
              <a:rPr lang="es-AR" altLang="es-AR" dirty="0">
                <a:solidFill>
                  <a:schemeClr val="accent2"/>
                </a:solidFill>
                <a:latin typeface="Tahoma" pitchFamily="34" charset="0"/>
                <a:cs typeface="Arial" charset="0"/>
              </a:rPr>
              <a:t> </a:t>
            </a:r>
            <a:r>
              <a:rPr lang="es-AR" altLang="es-AR" b="1" i="1" dirty="0">
                <a:solidFill>
                  <a:schemeClr val="accent2"/>
                </a:solidFill>
                <a:latin typeface="Franklin Gothic Medium" pitchFamily="34" charset="0"/>
                <a:cs typeface="Arial" charset="0"/>
              </a:rPr>
              <a:t>Es la zona alrededor del núcleo donde la probabilidad de encontrar al electrón es máxima.</a:t>
            </a:r>
          </a:p>
          <a:p>
            <a:r>
              <a:rPr lang="es-AR" altLang="es-AR" dirty="0">
                <a:latin typeface="Franklin Gothic Medium" pitchFamily="34" charset="0"/>
                <a:cs typeface="Arial" charset="0"/>
              </a:rPr>
              <a:t>Para representarnos el concepto de probabilidad imaginemos poder tomar fotografías de un electrón en movimiento alrededor del núcleo y con una energía especifica.</a:t>
            </a:r>
          </a:p>
          <a:p>
            <a:r>
              <a:rPr lang="es-AR" altLang="es-AR" dirty="0">
                <a:latin typeface="Franklin Gothic Medium" pitchFamily="34" charset="0"/>
                <a:cs typeface="Arial" charset="0"/>
              </a:rPr>
              <a:t>Al superponer estas fotografías  en la que el electrón  aparece como un pequeño punto, el resultado daría una nube de puntos.</a:t>
            </a:r>
            <a:endParaRPr lang="es-ES" altLang="es-AR" dirty="0">
              <a:latin typeface="Franklin Gothic Medium" pitchFamily="34" charset="0"/>
              <a:cs typeface="Arial" charset="0"/>
            </a:endParaRPr>
          </a:p>
        </p:txBody>
      </p:sp>
      <p:pic>
        <p:nvPicPr>
          <p:cNvPr id="4" name="Picture 6" descr="Orbital_Shapes_Animation"/>
          <p:cNvPicPr>
            <a:picLocks noChangeAspect="1" noChangeArrowheads="1" noCrop="1"/>
          </p:cNvPicPr>
          <p:nvPr/>
        </p:nvPicPr>
        <p:blipFill>
          <a:blip r:embed="rId2" cstate="print"/>
          <a:srcRect/>
          <a:stretch>
            <a:fillRect/>
          </a:stretch>
        </p:blipFill>
        <p:spPr bwMode="auto">
          <a:xfrm>
            <a:off x="1475656" y="3068960"/>
            <a:ext cx="4536504" cy="2212418"/>
          </a:xfrm>
          <a:prstGeom prst="rect">
            <a:avLst/>
          </a:prstGeom>
          <a:noFill/>
          <a:ln w="9525">
            <a:noFill/>
            <a:miter lim="800000"/>
            <a:headEnd/>
            <a:tailEnd/>
          </a:ln>
        </p:spPr>
      </p:pic>
      <p:sp>
        <p:nvSpPr>
          <p:cNvPr id="5" name="4 Rectángulo"/>
          <p:cNvSpPr/>
          <p:nvPr/>
        </p:nvSpPr>
        <p:spPr>
          <a:xfrm>
            <a:off x="1835696" y="5445224"/>
            <a:ext cx="6696744" cy="923330"/>
          </a:xfrm>
          <a:prstGeom prst="rect">
            <a:avLst/>
          </a:prstGeom>
        </p:spPr>
        <p:txBody>
          <a:bodyPr wrap="square">
            <a:spAutoFit/>
          </a:bodyPr>
          <a:lstStyle/>
          <a:p>
            <a:r>
              <a:rPr lang="es-AR" altLang="es-AR" dirty="0">
                <a:latin typeface="Franklin Gothic Medium" pitchFamily="34" charset="0"/>
                <a:cs typeface="Arial" charset="0"/>
              </a:rPr>
              <a:t>La densidad de puntos en una dada región del espacio estaría representando la probabilidad de encontrar al electrón en dicha región.</a:t>
            </a:r>
            <a:endParaRPr lang="es-AR" dirty="0">
              <a:latin typeface="Franklin Gothic Medium" pitchFamily="34" charset="0"/>
            </a:endParaRPr>
          </a:p>
        </p:txBody>
      </p:sp>
      <p:sp>
        <p:nvSpPr>
          <p:cNvPr id="6" name="5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404664"/>
            <a:ext cx="7416824" cy="590931"/>
          </a:xfrm>
          <a:prstGeom prst="rect">
            <a:avLst/>
          </a:prstGeom>
        </p:spPr>
        <p:txBody>
          <a:bodyPr wrap="square">
            <a:spAutoFit/>
          </a:bodyPr>
          <a:lstStyle/>
          <a:p>
            <a:pPr>
              <a:lnSpc>
                <a:spcPct val="90000"/>
              </a:lnSpc>
            </a:pPr>
            <a:r>
              <a:rPr lang="es-AR" dirty="0"/>
              <a:t>Existen distintas </a:t>
            </a:r>
            <a:r>
              <a:rPr lang="es-AR" u="sng" dirty="0"/>
              <a:t>formas</a:t>
            </a:r>
            <a:r>
              <a:rPr lang="es-AR" dirty="0"/>
              <a:t> de esta densidad de puntos que se simbolizan con letras </a:t>
            </a:r>
            <a:r>
              <a:rPr lang="es-AR" u="sng" dirty="0"/>
              <a:t>s-p-d-f</a:t>
            </a:r>
            <a:r>
              <a:rPr lang="es-AR" dirty="0"/>
              <a:t> y además estas formas pueden tener </a:t>
            </a:r>
            <a:r>
              <a:rPr lang="es-AR" u="sng" dirty="0"/>
              <a:t>distintas orientaciones</a:t>
            </a:r>
            <a:r>
              <a:rPr lang="es-AR" dirty="0"/>
              <a:t>.</a:t>
            </a:r>
          </a:p>
        </p:txBody>
      </p:sp>
      <p:sp>
        <p:nvSpPr>
          <p:cNvPr id="3" name="2 Rectángulo"/>
          <p:cNvSpPr/>
          <p:nvPr/>
        </p:nvSpPr>
        <p:spPr>
          <a:xfrm>
            <a:off x="683568" y="1340768"/>
            <a:ext cx="7026988" cy="341632"/>
          </a:xfrm>
          <a:prstGeom prst="rect">
            <a:avLst/>
          </a:prstGeom>
        </p:spPr>
        <p:txBody>
          <a:bodyPr wrap="none">
            <a:spAutoFit/>
          </a:bodyPr>
          <a:lstStyle/>
          <a:p>
            <a:pPr>
              <a:lnSpc>
                <a:spcPct val="90000"/>
              </a:lnSpc>
              <a:buFont typeface="Wingdings" pitchFamily="2" charset="2"/>
              <a:buChar char="v"/>
            </a:pPr>
            <a:r>
              <a:rPr lang="es-AR" dirty="0"/>
              <a:t> El orbital </a:t>
            </a:r>
            <a:r>
              <a:rPr lang="es-AR" b="1" dirty="0"/>
              <a:t>“s”</a:t>
            </a:r>
            <a:r>
              <a:rPr lang="es-AR" dirty="0"/>
              <a:t>  es esférico, por ende tiene una única orientación posible.</a:t>
            </a:r>
          </a:p>
        </p:txBody>
      </p:sp>
      <p:pic>
        <p:nvPicPr>
          <p:cNvPr id="4" name="Picture 4" descr="ORBITALES S"/>
          <p:cNvPicPr>
            <a:picLocks noChangeAspect="1" noChangeArrowheads="1"/>
          </p:cNvPicPr>
          <p:nvPr/>
        </p:nvPicPr>
        <p:blipFill>
          <a:blip r:embed="rId2" cstate="print"/>
          <a:srcRect/>
          <a:stretch>
            <a:fillRect/>
          </a:stretch>
        </p:blipFill>
        <p:spPr bwMode="auto">
          <a:xfrm>
            <a:off x="2411760" y="1700808"/>
            <a:ext cx="3168650" cy="2373312"/>
          </a:xfrm>
          <a:prstGeom prst="rect">
            <a:avLst/>
          </a:prstGeom>
          <a:noFill/>
          <a:ln w="9525">
            <a:noFill/>
            <a:miter lim="800000"/>
            <a:headEnd/>
            <a:tailEnd/>
          </a:ln>
        </p:spPr>
      </p:pic>
      <p:sp>
        <p:nvSpPr>
          <p:cNvPr id="5" name="4 Rectángulo"/>
          <p:cNvSpPr/>
          <p:nvPr/>
        </p:nvSpPr>
        <p:spPr>
          <a:xfrm>
            <a:off x="899592" y="4221088"/>
            <a:ext cx="3985835" cy="341632"/>
          </a:xfrm>
          <a:prstGeom prst="rect">
            <a:avLst/>
          </a:prstGeom>
        </p:spPr>
        <p:txBody>
          <a:bodyPr wrap="none">
            <a:spAutoFit/>
          </a:bodyPr>
          <a:lstStyle/>
          <a:p>
            <a:pPr>
              <a:lnSpc>
                <a:spcPct val="90000"/>
              </a:lnSpc>
              <a:buFont typeface="Wingdings" pitchFamily="2" charset="2"/>
              <a:buChar char="v"/>
            </a:pPr>
            <a:r>
              <a:rPr lang="es-AR" altLang="es-AR" dirty="0"/>
              <a:t> El orbital </a:t>
            </a:r>
            <a:r>
              <a:rPr lang="es-AR" altLang="es-AR" b="1" dirty="0"/>
              <a:t>“p”</a:t>
            </a:r>
            <a:r>
              <a:rPr lang="es-AR" altLang="es-AR" dirty="0"/>
              <a:t> tiene </a:t>
            </a:r>
            <a:r>
              <a:rPr lang="es-AR" altLang="es-AR" u="sng" dirty="0"/>
              <a:t>tres orientaciones</a:t>
            </a:r>
            <a:r>
              <a:rPr lang="es-AR" altLang="es-AR" dirty="0"/>
              <a:t>,</a:t>
            </a:r>
          </a:p>
        </p:txBody>
      </p:sp>
      <p:pic>
        <p:nvPicPr>
          <p:cNvPr id="6" name="Picture 5" descr="ORBITALES P"/>
          <p:cNvPicPr>
            <a:picLocks noChangeAspect="1" noChangeArrowheads="1"/>
          </p:cNvPicPr>
          <p:nvPr/>
        </p:nvPicPr>
        <p:blipFill>
          <a:blip r:embed="rId3" cstate="print"/>
          <a:srcRect/>
          <a:stretch>
            <a:fillRect/>
          </a:stretch>
        </p:blipFill>
        <p:spPr bwMode="auto">
          <a:xfrm>
            <a:off x="2771800" y="4653136"/>
            <a:ext cx="5113338" cy="1787525"/>
          </a:xfrm>
          <a:prstGeom prst="rect">
            <a:avLst/>
          </a:prstGeom>
          <a:noFill/>
          <a:ln w="9525">
            <a:noFill/>
            <a:miter lim="800000"/>
            <a:headEnd/>
            <a:tailEnd/>
          </a:ln>
        </p:spPr>
      </p:pic>
      <p:sp>
        <p:nvSpPr>
          <p:cNvPr id="7" name="6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476672"/>
            <a:ext cx="4090287" cy="369332"/>
          </a:xfrm>
          <a:prstGeom prst="rect">
            <a:avLst/>
          </a:prstGeom>
        </p:spPr>
        <p:txBody>
          <a:bodyPr wrap="none">
            <a:spAutoFit/>
          </a:bodyPr>
          <a:lstStyle/>
          <a:p>
            <a:pPr>
              <a:buFont typeface="Wingdings" pitchFamily="2" charset="2"/>
              <a:buChar char="v"/>
            </a:pPr>
            <a:r>
              <a:rPr lang="es-AR" altLang="es-AR" dirty="0"/>
              <a:t> El orbital </a:t>
            </a:r>
            <a:r>
              <a:rPr lang="es-AR" altLang="es-AR" b="1" dirty="0"/>
              <a:t>“d” </a:t>
            </a:r>
            <a:r>
              <a:rPr lang="es-AR" altLang="es-AR" dirty="0"/>
              <a:t>tiene cinco orientaciones </a:t>
            </a:r>
            <a:endParaRPr lang="es-AR" dirty="0"/>
          </a:p>
        </p:txBody>
      </p:sp>
      <p:grpSp>
        <p:nvGrpSpPr>
          <p:cNvPr id="4" name="Group 6"/>
          <p:cNvGrpSpPr>
            <a:grpSpLocks/>
          </p:cNvGrpSpPr>
          <p:nvPr/>
        </p:nvGrpSpPr>
        <p:grpSpPr bwMode="auto">
          <a:xfrm>
            <a:off x="1115616" y="1052736"/>
            <a:ext cx="7559675" cy="1657350"/>
            <a:chOff x="976" y="1480"/>
            <a:chExt cx="4762" cy="1044"/>
          </a:xfrm>
        </p:grpSpPr>
        <p:pic>
          <p:nvPicPr>
            <p:cNvPr id="5" name="Picture 7" descr="ORBITALES D"/>
            <p:cNvPicPr>
              <a:picLocks noChangeAspect="1" noChangeArrowheads="1"/>
            </p:cNvPicPr>
            <p:nvPr/>
          </p:nvPicPr>
          <p:blipFill>
            <a:blip r:embed="rId2" cstate="print"/>
            <a:srcRect b="53169"/>
            <a:stretch>
              <a:fillRect/>
            </a:stretch>
          </p:blipFill>
          <p:spPr bwMode="auto">
            <a:xfrm>
              <a:off x="976" y="1571"/>
              <a:ext cx="2812" cy="953"/>
            </a:xfrm>
            <a:prstGeom prst="rect">
              <a:avLst/>
            </a:prstGeom>
            <a:noFill/>
            <a:ln w="9525">
              <a:noFill/>
              <a:miter lim="800000"/>
              <a:headEnd/>
              <a:tailEnd/>
            </a:ln>
          </p:spPr>
        </p:pic>
        <p:pic>
          <p:nvPicPr>
            <p:cNvPr id="6" name="Picture 8" descr="ORBITALES D"/>
            <p:cNvPicPr>
              <a:picLocks noChangeAspect="1" noChangeArrowheads="1"/>
            </p:cNvPicPr>
            <p:nvPr/>
          </p:nvPicPr>
          <p:blipFill>
            <a:blip r:embed="rId2" cstate="print"/>
            <a:srcRect l="16145" t="53514" r="15327"/>
            <a:stretch>
              <a:fillRect/>
            </a:stretch>
          </p:blipFill>
          <p:spPr bwMode="auto">
            <a:xfrm>
              <a:off x="3811" y="1480"/>
              <a:ext cx="1927" cy="946"/>
            </a:xfrm>
            <a:prstGeom prst="rect">
              <a:avLst/>
            </a:prstGeom>
            <a:noFill/>
            <a:ln w="9525">
              <a:noFill/>
              <a:miter lim="800000"/>
              <a:headEnd/>
              <a:tailEnd/>
            </a:ln>
          </p:spPr>
        </p:pic>
        <p:pic>
          <p:nvPicPr>
            <p:cNvPr id="7" name="Picture 9" descr="ORBITALES D"/>
            <p:cNvPicPr>
              <a:picLocks noChangeAspect="1" noChangeArrowheads="1"/>
            </p:cNvPicPr>
            <p:nvPr/>
          </p:nvPicPr>
          <p:blipFill>
            <a:blip r:embed="rId2" cstate="print"/>
            <a:srcRect b="53169"/>
            <a:stretch>
              <a:fillRect/>
            </a:stretch>
          </p:blipFill>
          <p:spPr bwMode="auto">
            <a:xfrm>
              <a:off x="976" y="1571"/>
              <a:ext cx="2812" cy="953"/>
            </a:xfrm>
            <a:prstGeom prst="rect">
              <a:avLst/>
            </a:prstGeom>
            <a:noFill/>
            <a:ln w="9525">
              <a:noFill/>
              <a:miter lim="800000"/>
              <a:headEnd/>
              <a:tailEnd/>
            </a:ln>
          </p:spPr>
        </p:pic>
        <p:pic>
          <p:nvPicPr>
            <p:cNvPr id="8" name="Picture 10" descr="ORBITALES D"/>
            <p:cNvPicPr>
              <a:picLocks noChangeAspect="1" noChangeArrowheads="1"/>
            </p:cNvPicPr>
            <p:nvPr/>
          </p:nvPicPr>
          <p:blipFill>
            <a:blip r:embed="rId2" cstate="print"/>
            <a:srcRect l="16145" t="53514" r="15327"/>
            <a:stretch>
              <a:fillRect/>
            </a:stretch>
          </p:blipFill>
          <p:spPr bwMode="auto">
            <a:xfrm>
              <a:off x="3811" y="1480"/>
              <a:ext cx="1927" cy="946"/>
            </a:xfrm>
            <a:prstGeom prst="rect">
              <a:avLst/>
            </a:prstGeom>
            <a:noFill/>
            <a:ln w="9525">
              <a:noFill/>
              <a:miter lim="800000"/>
              <a:headEnd/>
              <a:tailEnd/>
            </a:ln>
          </p:spPr>
        </p:pic>
      </p:grpSp>
      <p:sp>
        <p:nvSpPr>
          <p:cNvPr id="9" name="8 Rectángulo"/>
          <p:cNvSpPr/>
          <p:nvPr/>
        </p:nvSpPr>
        <p:spPr>
          <a:xfrm>
            <a:off x="899592" y="3284984"/>
            <a:ext cx="4028923" cy="369332"/>
          </a:xfrm>
          <a:prstGeom prst="rect">
            <a:avLst/>
          </a:prstGeom>
        </p:spPr>
        <p:txBody>
          <a:bodyPr wrap="none">
            <a:spAutoFit/>
          </a:bodyPr>
          <a:lstStyle/>
          <a:p>
            <a:pPr>
              <a:buFont typeface="Wingdings" pitchFamily="2" charset="2"/>
              <a:buChar char="v"/>
            </a:pPr>
            <a:r>
              <a:rPr lang="es-AR" altLang="es-AR" dirty="0"/>
              <a:t> El orbital </a:t>
            </a:r>
            <a:r>
              <a:rPr lang="es-AR" altLang="es-AR" b="1" dirty="0"/>
              <a:t>“f” </a:t>
            </a:r>
            <a:r>
              <a:rPr lang="es-AR" altLang="es-AR" dirty="0"/>
              <a:t>tiene siete orientaciones </a:t>
            </a:r>
            <a:endParaRPr lang="es-AR" dirty="0"/>
          </a:p>
        </p:txBody>
      </p:sp>
      <p:pic>
        <p:nvPicPr>
          <p:cNvPr id="10" name="Picture 5" descr="ORBITALES F"/>
          <p:cNvPicPr>
            <a:picLocks noChangeAspect="1" noChangeArrowheads="1"/>
          </p:cNvPicPr>
          <p:nvPr/>
        </p:nvPicPr>
        <p:blipFill>
          <a:blip r:embed="rId3" cstate="print"/>
          <a:srcRect/>
          <a:stretch>
            <a:fillRect/>
          </a:stretch>
        </p:blipFill>
        <p:spPr bwMode="auto">
          <a:xfrm>
            <a:off x="2483768" y="3933056"/>
            <a:ext cx="4514850" cy="2076450"/>
          </a:xfrm>
          <a:prstGeom prst="rect">
            <a:avLst/>
          </a:prstGeom>
          <a:noFill/>
          <a:ln w="9525">
            <a:noFill/>
            <a:miter lim="800000"/>
            <a:headEnd/>
            <a:tailEnd/>
          </a:ln>
        </p:spPr>
      </p:pic>
      <p:sp>
        <p:nvSpPr>
          <p:cNvPr id="11" name="10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548680"/>
            <a:ext cx="7560840" cy="5539978"/>
          </a:xfrm>
          <a:prstGeom prst="rect">
            <a:avLst/>
          </a:prstGeom>
        </p:spPr>
        <p:txBody>
          <a:bodyPr wrap="square">
            <a:spAutoFit/>
          </a:bodyPr>
          <a:lstStyle/>
          <a:p>
            <a:r>
              <a:rPr lang="es-AR" sz="2400" i="1" dirty="0"/>
              <a:t>En general al </a:t>
            </a:r>
            <a:r>
              <a:rPr lang="es-AR" sz="2400" i="1" u="sng" dirty="0"/>
              <a:t>ORBITAL</a:t>
            </a:r>
            <a:r>
              <a:rPr lang="es-AR" sz="2400" i="1" dirty="0"/>
              <a:t> lo vamos a simbolizar con un </a:t>
            </a:r>
            <a:r>
              <a:rPr lang="es-AR" sz="2400" i="1" u="sng" dirty="0"/>
              <a:t>número</a:t>
            </a:r>
            <a:r>
              <a:rPr lang="es-AR" sz="2400" i="1" dirty="0"/>
              <a:t> y una </a:t>
            </a:r>
            <a:r>
              <a:rPr lang="es-AR" sz="2400" i="1" u="sng" dirty="0"/>
              <a:t>letra</a:t>
            </a:r>
            <a:r>
              <a:rPr lang="es-AR" sz="2400" i="1" dirty="0"/>
              <a:t>.</a:t>
            </a:r>
          </a:p>
          <a:p>
            <a:endParaRPr lang="es-AR" sz="2400" i="1" dirty="0"/>
          </a:p>
          <a:p>
            <a:pPr eaLnBrk="0" hangingPunct="0"/>
            <a:r>
              <a:rPr lang="es-AR" sz="2400" i="1" dirty="0">
                <a:latin typeface="Calibri" pitchFamily="34" charset="0"/>
                <a:ea typeface="SimSun" pitchFamily="2" charset="-122"/>
                <a:cs typeface="Times New Roman" pitchFamily="18" charset="0"/>
              </a:rPr>
              <a:t>El </a:t>
            </a:r>
            <a:r>
              <a:rPr lang="es-AR" sz="2400" i="1" u="sng" dirty="0">
                <a:latin typeface="Calibri" pitchFamily="34" charset="0"/>
                <a:ea typeface="SimSun" pitchFamily="2" charset="-122"/>
                <a:cs typeface="Times New Roman" pitchFamily="18" charset="0"/>
              </a:rPr>
              <a:t> número</a:t>
            </a:r>
            <a:r>
              <a:rPr lang="es-AR" sz="2400" i="1" dirty="0">
                <a:latin typeface="Calibri" pitchFamily="34" charset="0"/>
                <a:ea typeface="SimSun" pitchFamily="2" charset="-122"/>
                <a:cs typeface="Times New Roman" pitchFamily="18" charset="0"/>
              </a:rPr>
              <a:t> caracteriza al </a:t>
            </a:r>
            <a:r>
              <a:rPr lang="es-AR" sz="2400" i="1" u="sng" dirty="0">
                <a:latin typeface="Calibri" pitchFamily="34" charset="0"/>
                <a:ea typeface="SimSun" pitchFamily="2" charset="-122"/>
                <a:cs typeface="Times New Roman" pitchFamily="18" charset="0"/>
              </a:rPr>
              <a:t>NIVEL</a:t>
            </a:r>
            <a:r>
              <a:rPr lang="es-AR" sz="2400" i="1" dirty="0">
                <a:latin typeface="Calibri" pitchFamily="34" charset="0"/>
                <a:ea typeface="SimSun" pitchFamily="2" charset="-122"/>
                <a:cs typeface="Times New Roman" pitchFamily="18" charset="0"/>
              </a:rPr>
              <a:t> energético en el cual se encuentra el orbital (n=1,2,3,4,…)</a:t>
            </a:r>
          </a:p>
          <a:p>
            <a:pPr eaLnBrk="0" hangingPunct="0"/>
            <a:endParaRPr lang="es-AR" sz="2400" i="1" dirty="0">
              <a:latin typeface="Calibri" pitchFamily="34" charset="0"/>
              <a:ea typeface="SimSun" pitchFamily="2" charset="-122"/>
              <a:cs typeface="Times New Roman" pitchFamily="18" charset="0"/>
            </a:endParaRPr>
          </a:p>
          <a:p>
            <a:pPr eaLnBrk="0" hangingPunct="0"/>
            <a:r>
              <a:rPr lang="es-AR" sz="2400" i="1" dirty="0">
                <a:latin typeface="Calibri" pitchFamily="34" charset="0"/>
                <a:ea typeface="SimSun" pitchFamily="2" charset="-122"/>
                <a:cs typeface="Times New Roman" pitchFamily="18" charset="0"/>
              </a:rPr>
              <a:t>que esta relacionado con la </a:t>
            </a:r>
            <a:r>
              <a:rPr lang="es-AR" sz="2400" i="1" u="sng" dirty="0">
                <a:latin typeface="Calibri" pitchFamily="34" charset="0"/>
                <a:ea typeface="SimSun" pitchFamily="2" charset="-122"/>
                <a:cs typeface="Times New Roman" pitchFamily="18" charset="0"/>
              </a:rPr>
              <a:t>distancia al núcleo</a:t>
            </a:r>
            <a:r>
              <a:rPr lang="es-AR" sz="2400" i="1" dirty="0">
                <a:latin typeface="Calibri" pitchFamily="34" charset="0"/>
                <a:ea typeface="SimSun" pitchFamily="2" charset="-122"/>
                <a:cs typeface="Times New Roman" pitchFamily="18" charset="0"/>
              </a:rPr>
              <a:t> del electrón</a:t>
            </a:r>
          </a:p>
          <a:p>
            <a:pPr eaLnBrk="0" hangingPunct="0"/>
            <a:r>
              <a:rPr lang="es-AR" sz="2400" i="1" dirty="0">
                <a:latin typeface="Calibri" pitchFamily="34" charset="0"/>
                <a:ea typeface="SimSun" pitchFamily="2" charset="-122"/>
                <a:cs typeface="Times New Roman" pitchFamily="18" charset="0"/>
              </a:rPr>
              <a:t> (a &gt; n &gt; distancia) </a:t>
            </a:r>
          </a:p>
          <a:p>
            <a:pPr eaLnBrk="0" hangingPunct="0"/>
            <a:endParaRPr lang="es-AR" sz="2400" i="1" dirty="0">
              <a:latin typeface="Calibri" pitchFamily="34" charset="0"/>
              <a:ea typeface="SimSun" pitchFamily="2" charset="-122"/>
              <a:cs typeface="Times New Roman" pitchFamily="18" charset="0"/>
            </a:endParaRPr>
          </a:p>
          <a:p>
            <a:pPr eaLnBrk="0" hangingPunct="0"/>
            <a:r>
              <a:rPr lang="es-AR" sz="2400" i="1" dirty="0">
                <a:latin typeface="Calibri" pitchFamily="34" charset="0"/>
                <a:ea typeface="SimSun" pitchFamily="2" charset="-122"/>
                <a:cs typeface="Times New Roman" pitchFamily="18" charset="0"/>
              </a:rPr>
              <a:t>y con la </a:t>
            </a:r>
            <a:r>
              <a:rPr lang="es-AR" sz="2400" i="1" u="sng" dirty="0">
                <a:latin typeface="Calibri" pitchFamily="34" charset="0"/>
                <a:ea typeface="SimSun" pitchFamily="2" charset="-122"/>
                <a:cs typeface="Times New Roman" pitchFamily="18" charset="0"/>
              </a:rPr>
              <a:t>energía y tamaño del orbital</a:t>
            </a:r>
            <a:r>
              <a:rPr lang="es-AR" sz="2400" i="1" dirty="0">
                <a:latin typeface="Calibri" pitchFamily="34" charset="0"/>
                <a:ea typeface="SimSun" pitchFamily="2" charset="-122"/>
                <a:cs typeface="Times New Roman" pitchFamily="18" charset="0"/>
              </a:rPr>
              <a:t> </a:t>
            </a:r>
          </a:p>
          <a:p>
            <a:pPr eaLnBrk="0" hangingPunct="0"/>
            <a:r>
              <a:rPr lang="es-AR" sz="2400" i="1" dirty="0">
                <a:latin typeface="Calibri" pitchFamily="34" charset="0"/>
                <a:ea typeface="SimSun" pitchFamily="2" charset="-122"/>
                <a:cs typeface="Times New Roman" pitchFamily="18" charset="0"/>
              </a:rPr>
              <a:t>(a &gt; n &gt; energía &gt; tamaño del orbital)</a:t>
            </a:r>
          </a:p>
          <a:p>
            <a:pPr eaLnBrk="0" hangingPunct="0"/>
            <a:endParaRPr lang="es-AR" sz="2400" i="1" dirty="0">
              <a:latin typeface="Calibri" pitchFamily="34" charset="0"/>
              <a:ea typeface="SimSun" pitchFamily="2" charset="-122"/>
              <a:cs typeface="Times New Roman" pitchFamily="18" charset="0"/>
            </a:endParaRPr>
          </a:p>
          <a:p>
            <a:pPr algn="ctr" eaLnBrk="0" hangingPunct="0"/>
            <a:r>
              <a:rPr lang="es-AR" sz="2400" i="1" dirty="0">
                <a:latin typeface="Calibri" pitchFamily="34" charset="0"/>
                <a:ea typeface="SimSun" pitchFamily="2" charset="-122"/>
                <a:cs typeface="Times New Roman" pitchFamily="18" charset="0"/>
              </a:rPr>
              <a:t>Para orbitales con igual n el orden de energía creciente es s&lt;p&lt;d&lt;f.</a:t>
            </a:r>
          </a:p>
          <a:p>
            <a:r>
              <a:rPr lang="es-AR" dirty="0"/>
              <a:t> </a:t>
            </a:r>
          </a:p>
        </p:txBody>
      </p:sp>
      <p:sp>
        <p:nvSpPr>
          <p:cNvPr id="3" name="2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04664"/>
            <a:ext cx="7200800" cy="707886"/>
          </a:xfrm>
          <a:prstGeom prst="rect">
            <a:avLst/>
          </a:prstGeom>
        </p:spPr>
        <p:txBody>
          <a:bodyPr wrap="square">
            <a:spAutoFit/>
          </a:bodyPr>
          <a:lstStyle/>
          <a:p>
            <a:pPr eaLnBrk="0" hangingPunct="0"/>
            <a:r>
              <a:rPr lang="es-AR" sz="2000" dirty="0">
                <a:latin typeface="Calibri" pitchFamily="34" charset="0"/>
                <a:ea typeface="SimSun" pitchFamily="2" charset="-122"/>
              </a:rPr>
              <a:t>Los </a:t>
            </a:r>
            <a:r>
              <a:rPr lang="es-AR" sz="2000" u="sng" dirty="0">
                <a:latin typeface="Calibri" pitchFamily="34" charset="0"/>
                <a:ea typeface="SimSun" pitchFamily="2" charset="-122"/>
              </a:rPr>
              <a:t>niveles</a:t>
            </a:r>
            <a:r>
              <a:rPr lang="es-AR" sz="2000" dirty="0">
                <a:latin typeface="Calibri" pitchFamily="34" charset="0"/>
                <a:ea typeface="SimSun" pitchFamily="2" charset="-122"/>
              </a:rPr>
              <a:t> electrónicos están </a:t>
            </a:r>
            <a:r>
              <a:rPr lang="es-AR" sz="2000" u="sng" dirty="0">
                <a:latin typeface="Calibri" pitchFamily="34" charset="0"/>
                <a:ea typeface="SimSun" pitchFamily="2" charset="-122"/>
              </a:rPr>
              <a:t>divididos en subniveles</a:t>
            </a:r>
            <a:r>
              <a:rPr lang="es-AR" sz="2000" dirty="0">
                <a:latin typeface="Calibri" pitchFamily="34" charset="0"/>
                <a:ea typeface="SimSun" pitchFamily="2" charset="-122"/>
              </a:rPr>
              <a:t> y el número de subniveles es </a:t>
            </a:r>
            <a:r>
              <a:rPr lang="es-AR" sz="2000" u="sng" dirty="0">
                <a:latin typeface="Calibri" pitchFamily="34" charset="0"/>
                <a:ea typeface="SimSun" pitchFamily="2" charset="-122"/>
              </a:rPr>
              <a:t>igual al valor de n de ese nivel</a:t>
            </a:r>
            <a:r>
              <a:rPr lang="es-AR" sz="2000" dirty="0">
                <a:latin typeface="Calibri" pitchFamily="34" charset="0"/>
                <a:ea typeface="SimSun" pitchFamily="2" charset="-122"/>
              </a:rPr>
              <a:t>.</a:t>
            </a:r>
          </a:p>
        </p:txBody>
      </p:sp>
      <p:pic>
        <p:nvPicPr>
          <p:cNvPr id="3" name="Picture 6"/>
          <p:cNvPicPr>
            <a:picLocks noChangeAspect="1" noChangeArrowheads="1"/>
          </p:cNvPicPr>
          <p:nvPr/>
        </p:nvPicPr>
        <p:blipFill>
          <a:blip r:embed="rId2" cstate="print"/>
          <a:srcRect l="11107" t="4872" r="11151" b="5299"/>
          <a:stretch>
            <a:fillRect/>
          </a:stretch>
        </p:blipFill>
        <p:spPr bwMode="auto">
          <a:xfrm>
            <a:off x="899592" y="1196752"/>
            <a:ext cx="7272337" cy="3492500"/>
          </a:xfrm>
          <a:prstGeom prst="rect">
            <a:avLst/>
          </a:prstGeom>
          <a:noFill/>
          <a:ln w="9525">
            <a:noFill/>
            <a:miter lim="800000"/>
            <a:headEnd/>
            <a:tailEnd/>
          </a:ln>
        </p:spPr>
      </p:pic>
      <p:sp>
        <p:nvSpPr>
          <p:cNvPr id="4" name="3 Rectángulo"/>
          <p:cNvSpPr/>
          <p:nvPr/>
        </p:nvSpPr>
        <p:spPr>
          <a:xfrm>
            <a:off x="1187624" y="4797152"/>
            <a:ext cx="6984776" cy="1631216"/>
          </a:xfrm>
          <a:prstGeom prst="rect">
            <a:avLst/>
          </a:prstGeom>
        </p:spPr>
        <p:txBody>
          <a:bodyPr wrap="square">
            <a:spAutoFit/>
          </a:bodyPr>
          <a:lstStyle/>
          <a:p>
            <a:r>
              <a:rPr lang="es-AR" altLang="es-AR" sz="2000" dirty="0">
                <a:latin typeface="Franklin Gothic Medium" pitchFamily="34" charset="0"/>
                <a:ea typeface="SimSun" pitchFamily="2" charset="-122"/>
                <a:cs typeface="Times New Roman" pitchFamily="18" charset="0"/>
              </a:rPr>
              <a:t>Cada orbital acepta como máximo dos electrones. Así: </a:t>
            </a:r>
          </a:p>
          <a:p>
            <a:pPr>
              <a:buFontTx/>
              <a:buChar char="•"/>
            </a:pPr>
            <a:r>
              <a:rPr lang="es-AR" altLang="es-AR" sz="2000" b="1" i="1" dirty="0">
                <a:latin typeface="Franklin Gothic Medium" pitchFamily="34" charset="0"/>
                <a:ea typeface="SimSun" pitchFamily="2" charset="-122"/>
                <a:cs typeface="Times New Roman" pitchFamily="18" charset="0"/>
              </a:rPr>
              <a:t>el orbital s se completa con dos electrones, </a:t>
            </a:r>
          </a:p>
          <a:p>
            <a:pPr>
              <a:buFontTx/>
              <a:buChar char="•"/>
            </a:pPr>
            <a:r>
              <a:rPr lang="es-AR" altLang="es-AR" sz="2000" b="1" i="1" dirty="0">
                <a:latin typeface="Franklin Gothic Medium" pitchFamily="34" charset="0"/>
                <a:ea typeface="SimSun" pitchFamily="2" charset="-122"/>
                <a:cs typeface="Times New Roman" pitchFamily="18" charset="0"/>
              </a:rPr>
              <a:t>los tres orbitales p con seis electrones, </a:t>
            </a:r>
          </a:p>
          <a:p>
            <a:pPr>
              <a:buFontTx/>
              <a:buChar char="•"/>
            </a:pPr>
            <a:r>
              <a:rPr lang="es-AR" altLang="es-AR" sz="2000" b="1" i="1" dirty="0">
                <a:latin typeface="Franklin Gothic Medium" pitchFamily="34" charset="0"/>
                <a:ea typeface="SimSun" pitchFamily="2" charset="-122"/>
                <a:cs typeface="Times New Roman" pitchFamily="18" charset="0"/>
              </a:rPr>
              <a:t>los cinco orbitales d  con diez electrones  y </a:t>
            </a:r>
          </a:p>
          <a:p>
            <a:pPr>
              <a:buFontTx/>
              <a:buChar char="•"/>
            </a:pPr>
            <a:r>
              <a:rPr lang="es-AR" altLang="es-AR" sz="2000" b="1" i="1" dirty="0">
                <a:latin typeface="Franklin Gothic Medium" pitchFamily="34" charset="0"/>
                <a:ea typeface="SimSun" pitchFamily="2" charset="-122"/>
                <a:cs typeface="Times New Roman" pitchFamily="18" charset="0"/>
              </a:rPr>
              <a:t>los siete orbitales f con catorce electrones.</a:t>
            </a:r>
          </a:p>
        </p:txBody>
      </p:sp>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620688"/>
            <a:ext cx="7848872" cy="5986254"/>
          </a:xfrm>
          <a:prstGeom prst="rect">
            <a:avLst/>
          </a:prstGeom>
        </p:spPr>
        <p:txBody>
          <a:bodyPr wrap="square">
            <a:spAutoFit/>
          </a:bodyPr>
          <a:lstStyle/>
          <a:p>
            <a:pPr eaLnBrk="0" hangingPunct="0"/>
            <a:r>
              <a:rPr lang="es-AR" sz="2800" b="1" u="sng" dirty="0">
                <a:solidFill>
                  <a:schemeClr val="accent2"/>
                </a:solidFill>
                <a:latin typeface="Calibri" pitchFamily="34" charset="0"/>
                <a:ea typeface="SimSun" pitchFamily="2" charset="-122"/>
                <a:cs typeface="Times New Roman" pitchFamily="18" charset="0"/>
              </a:rPr>
              <a:t>CONFIGURACION ELECTRÓNICA</a:t>
            </a:r>
          </a:p>
          <a:p>
            <a:pPr eaLnBrk="0" hangingPunct="0"/>
            <a:endParaRPr lang="es-AR" sz="2000" b="1" u="sng" dirty="0">
              <a:solidFill>
                <a:schemeClr val="accent2"/>
              </a:solidFill>
              <a:latin typeface="Calibri" pitchFamily="34" charset="0"/>
              <a:ea typeface="SimSun" pitchFamily="2" charset="-122"/>
              <a:cs typeface="Times New Roman" pitchFamily="18" charset="0"/>
            </a:endParaRPr>
          </a:p>
          <a:p>
            <a:pPr algn="just" eaLnBrk="0" hangingPunct="0">
              <a:spcAft>
                <a:spcPts val="600"/>
              </a:spcAft>
            </a:pPr>
            <a:r>
              <a:rPr lang="es-AR" sz="2000" dirty="0">
                <a:latin typeface="Franklin Gothic Medium" pitchFamily="34" charset="0"/>
                <a:ea typeface="SimSun" pitchFamily="2" charset="-122"/>
                <a:cs typeface="Times New Roman" pitchFamily="18" charset="0"/>
              </a:rPr>
              <a:t>Es la expresión que indica la distribución de los electrones en los orbitales.</a:t>
            </a:r>
          </a:p>
          <a:p>
            <a:pPr algn="just" eaLnBrk="0" hangingPunct="0">
              <a:spcAft>
                <a:spcPts val="600"/>
              </a:spcAft>
            </a:pPr>
            <a:r>
              <a:rPr lang="es-AR" dirty="0">
                <a:latin typeface="Franklin Gothic Medium" pitchFamily="34" charset="0"/>
                <a:ea typeface="SimSun" pitchFamily="2" charset="-122"/>
                <a:cs typeface="Times New Roman" pitchFamily="18" charset="0"/>
              </a:rPr>
              <a:t>Los orbitales ocupados son aquellos que hacen mínima la energía del átomo, que coincide con su máxima estabilidad.</a:t>
            </a:r>
          </a:p>
          <a:p>
            <a:pPr algn="just" eaLnBrk="0" hangingPunct="0">
              <a:spcAft>
                <a:spcPts val="600"/>
              </a:spcAft>
            </a:pPr>
            <a:r>
              <a:rPr lang="es-AR" dirty="0">
                <a:latin typeface="Franklin Gothic Medium" pitchFamily="34" charset="0"/>
                <a:ea typeface="SimSun" pitchFamily="2" charset="-122"/>
                <a:cs typeface="Times New Roman" pitchFamily="18" charset="0"/>
              </a:rPr>
              <a:t>En base a lo dicho podríamos pensar que primero se ocupa el primer nivel, luego el segundo y así sucesivamente, y dentro de cada nivel primero el orbital s, luego el p, el d y finalmente le f.</a:t>
            </a:r>
          </a:p>
          <a:p>
            <a:pPr algn="just" eaLnBrk="0" hangingPunct="0">
              <a:spcAft>
                <a:spcPts val="600"/>
              </a:spcAft>
            </a:pPr>
            <a:r>
              <a:rPr lang="es-AR" dirty="0">
                <a:latin typeface="Franklin Gothic Medium" pitchFamily="34" charset="0"/>
                <a:ea typeface="SimSun" pitchFamily="2" charset="-122"/>
                <a:cs typeface="Times New Roman" pitchFamily="18" charset="0"/>
              </a:rPr>
              <a:t>Pero hay una complicación. Habíamos dicho que la diferencia entre los niveles cada vez era más pequeña y se terminan superponiendo.</a:t>
            </a:r>
          </a:p>
          <a:p>
            <a:pPr algn="just" eaLnBrk="0" hangingPunct="0">
              <a:spcAft>
                <a:spcPts val="600"/>
              </a:spcAft>
            </a:pPr>
            <a:r>
              <a:rPr lang="es-AR" dirty="0">
                <a:latin typeface="Franklin Gothic Medium" pitchFamily="34" charset="0"/>
                <a:ea typeface="SimSun" pitchFamily="2" charset="-122"/>
                <a:cs typeface="Times New Roman" pitchFamily="18" charset="0"/>
              </a:rPr>
              <a:t>Se acepta que el orden de ocupación que hace mínima la energía del átomo y coincide con el estado fundamental es:</a:t>
            </a:r>
          </a:p>
          <a:p>
            <a:pPr eaLnBrk="0" hangingPunct="0"/>
            <a:r>
              <a:rPr lang="es-AR" dirty="0">
                <a:latin typeface="Franklin Gothic Medium" pitchFamily="34" charset="0"/>
                <a:ea typeface="SimSun" pitchFamily="2" charset="-122"/>
                <a:cs typeface="Times New Roman" pitchFamily="18" charset="0"/>
              </a:rPr>
              <a:t>1s-2s-2p-3s-3p-4s-3d-4p-5s-4d-5p-6s-4f-5d-6p-7s-5f-6d-7p-…</a:t>
            </a:r>
          </a:p>
          <a:p>
            <a:pPr eaLnBrk="0" hangingPunct="0"/>
            <a:endParaRPr lang="es-AR" dirty="0">
              <a:latin typeface="Franklin Gothic Medium" pitchFamily="34" charset="0"/>
              <a:ea typeface="SimSun" pitchFamily="2" charset="-122"/>
              <a:cs typeface="Times New Roman" pitchFamily="18" charset="0"/>
            </a:endParaRPr>
          </a:p>
          <a:p>
            <a:pPr eaLnBrk="0" hangingPunct="0"/>
            <a:r>
              <a:rPr lang="es-AR" dirty="0">
                <a:latin typeface="Franklin Gothic Medium" pitchFamily="34" charset="0"/>
                <a:ea typeface="SimSun" pitchFamily="2" charset="-122"/>
                <a:cs typeface="Times New Roman" pitchFamily="18" charset="0"/>
              </a:rPr>
              <a:t>Pero entonces, ¿me tengo que aprender ese orden de memoria?</a:t>
            </a:r>
          </a:p>
          <a:p>
            <a:pPr eaLnBrk="0" hangingPunct="0"/>
            <a:endParaRPr lang="es-AR" dirty="0">
              <a:latin typeface="Franklin Gothic Medium" pitchFamily="34" charset="0"/>
              <a:ea typeface="SimSun" pitchFamily="2" charset="-122"/>
              <a:cs typeface="Times New Roman" pitchFamily="18" charset="0"/>
            </a:endParaRPr>
          </a:p>
          <a:p>
            <a:pPr eaLnBrk="0" hangingPunct="0"/>
            <a:r>
              <a:rPr lang="es-AR" dirty="0">
                <a:latin typeface="Franklin Gothic Medium" pitchFamily="34" charset="0"/>
                <a:ea typeface="SimSun" pitchFamily="2" charset="-122"/>
                <a:cs typeface="Times New Roman" pitchFamily="18" charset="0"/>
              </a:rPr>
              <a:t>NO!!!!! Aquí viene el método salvador que nos hará esto muy sencillo…</a:t>
            </a:r>
          </a:p>
          <a:p>
            <a:pPr eaLnBrk="0" hangingPunct="0"/>
            <a:endParaRPr lang="es-AR" dirty="0">
              <a:latin typeface="Franklin Gothic Medium" pitchFamily="34" charset="0"/>
              <a:ea typeface="SimSun" pitchFamily="2" charset="-122"/>
              <a:cs typeface="Times New Roman" pitchFamily="18" charset="0"/>
            </a:endParaRPr>
          </a:p>
        </p:txBody>
      </p:sp>
      <p:sp>
        <p:nvSpPr>
          <p:cNvPr id="3" name="2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10 (3). Configuración Electrónica - Lessons - Tes Teach"/>
          <p:cNvPicPr>
            <a:picLocks noChangeAspect="1" noChangeArrowheads="1"/>
          </p:cNvPicPr>
          <p:nvPr/>
        </p:nvPicPr>
        <p:blipFill>
          <a:blip r:embed="rId2" cstate="print"/>
          <a:srcRect/>
          <a:stretch>
            <a:fillRect/>
          </a:stretch>
        </p:blipFill>
        <p:spPr bwMode="auto">
          <a:xfrm>
            <a:off x="2627784" y="1196752"/>
            <a:ext cx="4176464" cy="3765148"/>
          </a:xfrm>
          <a:prstGeom prst="rect">
            <a:avLst/>
          </a:prstGeom>
          <a:noFill/>
        </p:spPr>
      </p:pic>
      <p:sp>
        <p:nvSpPr>
          <p:cNvPr id="2" name="1 Rectángulo"/>
          <p:cNvSpPr/>
          <p:nvPr/>
        </p:nvSpPr>
        <p:spPr>
          <a:xfrm>
            <a:off x="1115616" y="476672"/>
            <a:ext cx="7200800" cy="738664"/>
          </a:xfrm>
          <a:prstGeom prst="rect">
            <a:avLst/>
          </a:prstGeom>
        </p:spPr>
        <p:txBody>
          <a:bodyPr wrap="square">
            <a:spAutoFit/>
          </a:bodyPr>
          <a:lstStyle/>
          <a:p>
            <a:pPr algn="ctr" eaLnBrk="0" hangingPunct="0"/>
            <a:r>
              <a:rPr lang="es-AR" dirty="0">
                <a:latin typeface="Franklin Gothic Medium" pitchFamily="34" charset="0"/>
              </a:rPr>
              <a:t>Para no recordar de memoria este orden de llenado se utiliza la </a:t>
            </a:r>
          </a:p>
          <a:p>
            <a:pPr algn="ctr" eaLnBrk="0" hangingPunct="0"/>
            <a:r>
              <a:rPr lang="es-AR" sz="2400" dirty="0">
                <a:latin typeface="Franklin Gothic Medium" pitchFamily="34" charset="0"/>
              </a:rPr>
              <a:t>Regla de las Diagonales.</a:t>
            </a:r>
          </a:p>
        </p:txBody>
      </p:sp>
      <p:sp>
        <p:nvSpPr>
          <p:cNvPr id="4" name="3 CuadroTexto"/>
          <p:cNvSpPr txBox="1"/>
          <p:nvPr/>
        </p:nvSpPr>
        <p:spPr>
          <a:xfrm>
            <a:off x="755576" y="4941168"/>
            <a:ext cx="7848872" cy="1508105"/>
          </a:xfrm>
          <a:prstGeom prst="rect">
            <a:avLst/>
          </a:prstGeom>
          <a:noFill/>
        </p:spPr>
        <p:txBody>
          <a:bodyPr wrap="square" rtlCol="0">
            <a:spAutoFit/>
          </a:bodyPr>
          <a:lstStyle/>
          <a:p>
            <a:pPr algn="just">
              <a:spcAft>
                <a:spcPts val="600"/>
              </a:spcAft>
            </a:pPr>
            <a:r>
              <a:rPr lang="es-AR" i="1" dirty="0">
                <a:latin typeface="Franklin Gothic Medium" pitchFamily="34" charset="0"/>
              </a:rPr>
              <a:t>De este modo, para determinar la configuración electrónica de un elemento, debemos agregar los electrones ubicándolos según nos dicen las flechas. Cada vez que termina una, empezamos con la siguiente. Con eso y recordando cuantos electrones entran </a:t>
            </a:r>
            <a:r>
              <a:rPr lang="es-AR" sz="2000" b="1" i="1" dirty="0">
                <a:latin typeface="Franklin Gothic Medium" pitchFamily="34" charset="0"/>
              </a:rPr>
              <a:t>como máximo </a:t>
            </a:r>
            <a:r>
              <a:rPr lang="es-AR" i="1" dirty="0">
                <a:latin typeface="Franklin Gothic Medium" pitchFamily="34" charset="0"/>
              </a:rPr>
              <a:t>en cada orbital podemos escribir la configuración que deseemos. </a:t>
            </a:r>
          </a:p>
        </p:txBody>
      </p:sp>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onfiguración Electrónica de los elementos. Fácil de entender. (2019)"/>
          <p:cNvPicPr>
            <a:picLocks noChangeAspect="1" noChangeArrowheads="1"/>
          </p:cNvPicPr>
          <p:nvPr/>
        </p:nvPicPr>
        <p:blipFill>
          <a:blip r:embed="rId2" cstate="print"/>
          <a:srcRect/>
          <a:stretch>
            <a:fillRect/>
          </a:stretch>
        </p:blipFill>
        <p:spPr bwMode="auto">
          <a:xfrm>
            <a:off x="971600" y="3140968"/>
            <a:ext cx="7169418" cy="2736304"/>
          </a:xfrm>
          <a:prstGeom prst="rect">
            <a:avLst/>
          </a:prstGeom>
          <a:noFill/>
        </p:spPr>
      </p:pic>
      <p:sp>
        <p:nvSpPr>
          <p:cNvPr id="3" name="2 CuadroTexto"/>
          <p:cNvSpPr txBox="1"/>
          <p:nvPr/>
        </p:nvSpPr>
        <p:spPr>
          <a:xfrm>
            <a:off x="971600" y="620688"/>
            <a:ext cx="7704856" cy="2246769"/>
          </a:xfrm>
          <a:prstGeom prst="rect">
            <a:avLst/>
          </a:prstGeom>
          <a:noFill/>
        </p:spPr>
        <p:txBody>
          <a:bodyPr wrap="square" rtlCol="0">
            <a:spAutoFit/>
          </a:bodyPr>
          <a:lstStyle/>
          <a:p>
            <a:r>
              <a:rPr lang="es-AR" sz="2400" b="1" u="sng" dirty="0"/>
              <a:t>Ejemplo:</a:t>
            </a:r>
          </a:p>
          <a:p>
            <a:endParaRPr lang="es-AR" dirty="0"/>
          </a:p>
          <a:p>
            <a:r>
              <a:rPr lang="es-AR" sz="2000" dirty="0"/>
              <a:t>Escribamos la CE del Mn (Z = 25)</a:t>
            </a:r>
          </a:p>
          <a:p>
            <a:endParaRPr lang="es-AR" dirty="0"/>
          </a:p>
          <a:p>
            <a:r>
              <a:rPr lang="es-AR" sz="2000" i="1" dirty="0"/>
              <a:t>Z es el número de protones y , al ser un átomo neutro, el número de electrones debe ser el mismo, con lo que escribiremos una configuración para 25 electrones</a:t>
            </a:r>
          </a:p>
        </p:txBody>
      </p:sp>
      <p:sp>
        <p:nvSpPr>
          <p:cNvPr id="4" name="3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04664"/>
            <a:ext cx="7560840" cy="584775"/>
          </a:xfrm>
          <a:prstGeom prst="rect">
            <a:avLst/>
          </a:prstGeom>
        </p:spPr>
        <p:txBody>
          <a:bodyPr wrap="square">
            <a:spAutoFit/>
          </a:bodyPr>
          <a:lstStyle/>
          <a:p>
            <a:r>
              <a:rPr lang="es-AR" sz="3200" b="1" u="sng" dirty="0">
                <a:solidFill>
                  <a:schemeClr val="accent2"/>
                </a:solidFill>
              </a:rPr>
              <a:t>CONFIGURACION ELECTRÓNICA EXTERNA</a:t>
            </a:r>
            <a:endParaRPr lang="es-ES" sz="3200" b="1" u="sng" dirty="0">
              <a:solidFill>
                <a:schemeClr val="accent2"/>
              </a:solidFill>
            </a:endParaRPr>
          </a:p>
        </p:txBody>
      </p:sp>
      <p:sp>
        <p:nvSpPr>
          <p:cNvPr id="3" name="2 Rectángulo"/>
          <p:cNvSpPr/>
          <p:nvPr/>
        </p:nvSpPr>
        <p:spPr>
          <a:xfrm>
            <a:off x="467544" y="1124744"/>
            <a:ext cx="8064896" cy="4914166"/>
          </a:xfrm>
          <a:prstGeom prst="rect">
            <a:avLst/>
          </a:prstGeom>
        </p:spPr>
        <p:txBody>
          <a:bodyPr wrap="square">
            <a:spAutoFit/>
          </a:bodyPr>
          <a:lstStyle/>
          <a:p>
            <a:pPr algn="just"/>
            <a:r>
              <a:rPr lang="es-AR" sz="2000" dirty="0">
                <a:latin typeface="Franklin Gothic Medium" pitchFamily="34" charset="0"/>
              </a:rPr>
              <a:t>Existe una correspondencia entre las propiedades químicas de un elemento y su configuración electrónica.</a:t>
            </a:r>
          </a:p>
          <a:p>
            <a:pPr algn="just"/>
            <a:endParaRPr lang="es-AR" sz="2000" dirty="0">
              <a:latin typeface="Franklin Gothic Medium" pitchFamily="34" charset="0"/>
            </a:endParaRPr>
          </a:p>
          <a:p>
            <a:pPr algn="just"/>
            <a:r>
              <a:rPr lang="es-AR" sz="2000" dirty="0">
                <a:latin typeface="Franklin Gothic Medium" pitchFamily="34" charset="0"/>
              </a:rPr>
              <a:t>La </a:t>
            </a:r>
            <a:r>
              <a:rPr lang="es-AR" sz="2000" dirty="0">
                <a:solidFill>
                  <a:schemeClr val="accent2"/>
                </a:solidFill>
                <a:latin typeface="Franklin Gothic Medium" pitchFamily="34" charset="0"/>
              </a:rPr>
              <a:t>CONFIGURACION ELECTRONICA EXTERNA (CEE)</a:t>
            </a:r>
            <a:r>
              <a:rPr lang="es-AR" sz="2000" dirty="0">
                <a:latin typeface="Franklin Gothic Medium" pitchFamily="34" charset="0"/>
              </a:rPr>
              <a:t> es la configuración correspondiente a los electrones más alejados del núcleo, involucrados en las reacciones químicas. Los e</a:t>
            </a:r>
            <a:r>
              <a:rPr lang="es-AR" sz="2000" baseline="30000" dirty="0">
                <a:latin typeface="Franklin Gothic Medium" pitchFamily="34" charset="0"/>
              </a:rPr>
              <a:t>-</a:t>
            </a:r>
            <a:r>
              <a:rPr lang="es-AR" sz="2000" dirty="0">
                <a:latin typeface="Franklin Gothic Medium" pitchFamily="34" charset="0"/>
              </a:rPr>
              <a:t> de niveles interiores no intervienen en dichos procesos.</a:t>
            </a:r>
          </a:p>
          <a:p>
            <a:pPr algn="just">
              <a:spcBef>
                <a:spcPct val="50000"/>
              </a:spcBef>
            </a:pPr>
            <a:r>
              <a:rPr lang="es-AR" sz="2000" dirty="0">
                <a:latin typeface="Franklin Gothic Medium" pitchFamily="34" charset="0"/>
              </a:rPr>
              <a:t>Para determinar la CEE se escribe la CE y </a:t>
            </a:r>
            <a:r>
              <a:rPr lang="es-AR" sz="2000" dirty="0">
                <a:solidFill>
                  <a:srgbClr val="FF0000"/>
                </a:solidFill>
                <a:latin typeface="Franklin Gothic Medium" pitchFamily="34" charset="0"/>
              </a:rPr>
              <a:t>se eliminan </a:t>
            </a:r>
            <a:r>
              <a:rPr lang="es-AR" sz="2000" dirty="0">
                <a:latin typeface="Franklin Gothic Medium" pitchFamily="34" charset="0"/>
              </a:rPr>
              <a:t>de ella los electrones internos que son los </a:t>
            </a:r>
            <a:r>
              <a:rPr lang="es-AR" sz="2000" dirty="0">
                <a:solidFill>
                  <a:srgbClr val="FF0000"/>
                </a:solidFill>
                <a:latin typeface="Franklin Gothic Medium" pitchFamily="34" charset="0"/>
              </a:rPr>
              <a:t>anteriores a aquéllos que aparecen por primera vez en el nivel más alto. </a:t>
            </a:r>
            <a:r>
              <a:rPr lang="es-AR" sz="2000" dirty="0">
                <a:latin typeface="Franklin Gothic Medium" pitchFamily="34" charset="0"/>
              </a:rPr>
              <a:t>Si hay electrones ubicados en orbitales </a:t>
            </a:r>
            <a:r>
              <a:rPr lang="es-AR" sz="2000" dirty="0">
                <a:solidFill>
                  <a:srgbClr val="FF0000"/>
                </a:solidFill>
                <a:latin typeface="Franklin Gothic Medium" pitchFamily="34" charset="0"/>
              </a:rPr>
              <a:t>d o f </a:t>
            </a:r>
            <a:r>
              <a:rPr lang="es-AR" sz="2000" dirty="0">
                <a:latin typeface="Franklin Gothic Medium" pitchFamily="34" charset="0"/>
              </a:rPr>
              <a:t>intermedios </a:t>
            </a:r>
            <a:r>
              <a:rPr lang="es-AR" sz="2000" dirty="0">
                <a:solidFill>
                  <a:srgbClr val="FF0000"/>
                </a:solidFill>
                <a:latin typeface="Franklin Gothic Medium" pitchFamily="34" charset="0"/>
              </a:rPr>
              <a:t>completos</a:t>
            </a:r>
            <a:r>
              <a:rPr lang="es-AR" sz="2000" dirty="0">
                <a:latin typeface="Franklin Gothic Medium" pitchFamily="34" charset="0"/>
              </a:rPr>
              <a:t> deben eliminarse.</a:t>
            </a:r>
          </a:p>
          <a:p>
            <a:pPr algn="just">
              <a:spcBef>
                <a:spcPct val="50000"/>
              </a:spcBef>
            </a:pPr>
            <a:r>
              <a:rPr lang="pt-BR" sz="2000" dirty="0" err="1">
                <a:latin typeface="Franklin Gothic Medium" pitchFamily="34" charset="0"/>
              </a:rPr>
              <a:t>Ejemplos</a:t>
            </a:r>
            <a:r>
              <a:rPr lang="pt-BR" sz="2000" dirty="0">
                <a:latin typeface="Franklin Gothic Medium" pitchFamily="34" charset="0"/>
              </a:rPr>
              <a:t>:</a:t>
            </a:r>
          </a:p>
          <a:p>
            <a:pPr algn="just"/>
            <a:r>
              <a:rPr lang="pt-BR" sz="2000" dirty="0">
                <a:latin typeface="Franklin Gothic Medium" pitchFamily="34" charset="0"/>
                <a:ea typeface="SimSun" pitchFamily="2" charset="-122"/>
                <a:cs typeface="Times New Roman" pitchFamily="18" charset="0"/>
              </a:rPr>
              <a:t>CE (Ca) : 1s</a:t>
            </a:r>
            <a:r>
              <a:rPr lang="pt-BR" sz="2000" baseline="30000" dirty="0">
                <a:latin typeface="Franklin Gothic Medium" pitchFamily="34" charset="0"/>
                <a:ea typeface="SimSun" pitchFamily="2" charset="-122"/>
                <a:cs typeface="Times New Roman" pitchFamily="18" charset="0"/>
              </a:rPr>
              <a:t>2</a:t>
            </a:r>
            <a:r>
              <a:rPr lang="pt-BR" sz="2000" dirty="0">
                <a:latin typeface="Franklin Gothic Medium" pitchFamily="34" charset="0"/>
                <a:ea typeface="SimSun" pitchFamily="2" charset="-122"/>
                <a:cs typeface="Times New Roman" pitchFamily="18" charset="0"/>
              </a:rPr>
              <a:t>-2s</a:t>
            </a:r>
            <a:r>
              <a:rPr lang="pt-BR" sz="2000" baseline="30000" dirty="0">
                <a:latin typeface="Franklin Gothic Medium" pitchFamily="34" charset="0"/>
                <a:ea typeface="SimSun" pitchFamily="2" charset="-122"/>
                <a:cs typeface="Times New Roman" pitchFamily="18" charset="0"/>
              </a:rPr>
              <a:t>2</a:t>
            </a:r>
            <a:r>
              <a:rPr lang="pt-BR" sz="2000" dirty="0">
                <a:latin typeface="Franklin Gothic Medium" pitchFamily="34" charset="0"/>
                <a:ea typeface="SimSun" pitchFamily="2" charset="-122"/>
                <a:cs typeface="Times New Roman" pitchFamily="18" charset="0"/>
              </a:rPr>
              <a:t>-2p</a:t>
            </a:r>
            <a:r>
              <a:rPr lang="pt-BR" sz="2000" baseline="30000" dirty="0">
                <a:latin typeface="Franklin Gothic Medium" pitchFamily="34" charset="0"/>
                <a:ea typeface="SimSun" pitchFamily="2" charset="-122"/>
                <a:cs typeface="Times New Roman" pitchFamily="18" charset="0"/>
              </a:rPr>
              <a:t>6</a:t>
            </a:r>
            <a:r>
              <a:rPr lang="pt-BR" sz="2000" dirty="0">
                <a:latin typeface="Franklin Gothic Medium" pitchFamily="34" charset="0"/>
                <a:ea typeface="SimSun" pitchFamily="2" charset="-122"/>
                <a:cs typeface="Times New Roman" pitchFamily="18" charset="0"/>
              </a:rPr>
              <a:t>-3s</a:t>
            </a:r>
            <a:r>
              <a:rPr lang="pt-BR" sz="2000" baseline="30000" dirty="0">
                <a:latin typeface="Franklin Gothic Medium" pitchFamily="34" charset="0"/>
                <a:ea typeface="SimSun" pitchFamily="2" charset="-122"/>
                <a:cs typeface="Times New Roman" pitchFamily="18" charset="0"/>
              </a:rPr>
              <a:t>2</a:t>
            </a:r>
            <a:r>
              <a:rPr lang="pt-BR" sz="2000" dirty="0">
                <a:latin typeface="Franklin Gothic Medium" pitchFamily="34" charset="0"/>
                <a:ea typeface="SimSun" pitchFamily="2" charset="-122"/>
                <a:cs typeface="Times New Roman" pitchFamily="18" charset="0"/>
              </a:rPr>
              <a:t>-3p</a:t>
            </a:r>
            <a:r>
              <a:rPr lang="pt-BR" sz="2000" baseline="30000" dirty="0">
                <a:latin typeface="Franklin Gothic Medium" pitchFamily="34" charset="0"/>
                <a:ea typeface="SimSun" pitchFamily="2" charset="-122"/>
                <a:cs typeface="Times New Roman" pitchFamily="18" charset="0"/>
              </a:rPr>
              <a:t>6</a:t>
            </a:r>
            <a:r>
              <a:rPr lang="pt-BR" sz="2000" dirty="0">
                <a:latin typeface="Franklin Gothic Medium" pitchFamily="34" charset="0"/>
                <a:ea typeface="SimSun" pitchFamily="2" charset="-122"/>
                <a:cs typeface="Times New Roman" pitchFamily="18" charset="0"/>
              </a:rPr>
              <a:t>-4s</a:t>
            </a:r>
            <a:r>
              <a:rPr lang="pt-BR" sz="2000" baseline="30000" dirty="0">
                <a:latin typeface="Franklin Gothic Medium" pitchFamily="34" charset="0"/>
                <a:ea typeface="SimSun" pitchFamily="2" charset="-122"/>
                <a:cs typeface="Times New Roman" pitchFamily="18" charset="0"/>
              </a:rPr>
              <a:t>2</a:t>
            </a:r>
            <a:r>
              <a:rPr lang="pt-BR" sz="2000" dirty="0">
                <a:latin typeface="Franklin Gothic Medium" pitchFamily="34" charset="0"/>
                <a:ea typeface="SimSun" pitchFamily="2" charset="-122"/>
                <a:cs typeface="Times New Roman" pitchFamily="18" charset="0"/>
              </a:rPr>
              <a:t>          CEE(Ca) : 4s</a:t>
            </a:r>
            <a:r>
              <a:rPr lang="pt-BR" sz="2000" baseline="30000" dirty="0">
                <a:latin typeface="Franklin Gothic Medium" pitchFamily="34" charset="0"/>
                <a:ea typeface="SimSun" pitchFamily="2" charset="-122"/>
                <a:cs typeface="Times New Roman" pitchFamily="18" charset="0"/>
              </a:rPr>
              <a:t>2</a:t>
            </a:r>
          </a:p>
          <a:p>
            <a:pPr algn="just"/>
            <a:endParaRPr lang="pt-BR" sz="2000" baseline="30000" dirty="0">
              <a:latin typeface="Franklin Gothic Medium" pitchFamily="34" charset="0"/>
              <a:ea typeface="SimSun" pitchFamily="2" charset="-122"/>
              <a:cs typeface="Times New Roman" pitchFamily="18" charset="0"/>
            </a:endParaRPr>
          </a:p>
          <a:p>
            <a:pPr algn="just"/>
            <a:r>
              <a:rPr lang="en-US" sz="2000" dirty="0">
                <a:solidFill>
                  <a:srgbClr val="000000"/>
                </a:solidFill>
                <a:latin typeface="Franklin Gothic Medium" pitchFamily="34" charset="0"/>
                <a:ea typeface="SimSun" pitchFamily="2" charset="-122"/>
                <a:cs typeface="Times New Roman" pitchFamily="18" charset="0"/>
              </a:rPr>
              <a:t>CE(Br) : 1s</a:t>
            </a:r>
            <a:r>
              <a:rPr lang="en-US" sz="2000" baseline="30000" dirty="0">
                <a:solidFill>
                  <a:srgbClr val="000000"/>
                </a:solidFill>
                <a:latin typeface="Franklin Gothic Medium" pitchFamily="34" charset="0"/>
                <a:ea typeface="SimSun" pitchFamily="2" charset="-122"/>
                <a:cs typeface="Times New Roman" pitchFamily="18" charset="0"/>
              </a:rPr>
              <a:t>2</a:t>
            </a:r>
            <a:r>
              <a:rPr lang="en-US" sz="2000" dirty="0">
                <a:solidFill>
                  <a:srgbClr val="000000"/>
                </a:solidFill>
                <a:latin typeface="Franklin Gothic Medium" pitchFamily="34" charset="0"/>
                <a:ea typeface="SimSun" pitchFamily="2" charset="-122"/>
                <a:cs typeface="Times New Roman" pitchFamily="18" charset="0"/>
              </a:rPr>
              <a:t>-2s</a:t>
            </a:r>
            <a:r>
              <a:rPr lang="en-US" sz="2000" baseline="30000" dirty="0">
                <a:solidFill>
                  <a:srgbClr val="000000"/>
                </a:solidFill>
                <a:latin typeface="Franklin Gothic Medium" pitchFamily="34" charset="0"/>
                <a:ea typeface="SimSun" pitchFamily="2" charset="-122"/>
                <a:cs typeface="Times New Roman" pitchFamily="18" charset="0"/>
              </a:rPr>
              <a:t>2</a:t>
            </a:r>
            <a:r>
              <a:rPr lang="en-US" sz="2000" dirty="0">
                <a:solidFill>
                  <a:srgbClr val="000000"/>
                </a:solidFill>
                <a:latin typeface="Franklin Gothic Medium" pitchFamily="34" charset="0"/>
                <a:ea typeface="SimSun" pitchFamily="2" charset="-122"/>
                <a:cs typeface="Times New Roman" pitchFamily="18" charset="0"/>
              </a:rPr>
              <a:t>-2p</a:t>
            </a:r>
            <a:r>
              <a:rPr lang="en-US" sz="2000" baseline="30000" dirty="0">
                <a:solidFill>
                  <a:srgbClr val="000000"/>
                </a:solidFill>
                <a:latin typeface="Franklin Gothic Medium" pitchFamily="34" charset="0"/>
                <a:ea typeface="SimSun" pitchFamily="2" charset="-122"/>
                <a:cs typeface="Times New Roman" pitchFamily="18" charset="0"/>
              </a:rPr>
              <a:t>6</a:t>
            </a:r>
            <a:r>
              <a:rPr lang="en-US" sz="2000" dirty="0">
                <a:solidFill>
                  <a:srgbClr val="000000"/>
                </a:solidFill>
                <a:latin typeface="Franklin Gothic Medium" pitchFamily="34" charset="0"/>
                <a:ea typeface="SimSun" pitchFamily="2" charset="-122"/>
                <a:cs typeface="Times New Roman" pitchFamily="18" charset="0"/>
              </a:rPr>
              <a:t>-3s</a:t>
            </a:r>
            <a:r>
              <a:rPr lang="en-US" sz="2000" baseline="30000" dirty="0">
                <a:solidFill>
                  <a:srgbClr val="000000"/>
                </a:solidFill>
                <a:latin typeface="Franklin Gothic Medium" pitchFamily="34" charset="0"/>
                <a:ea typeface="SimSun" pitchFamily="2" charset="-122"/>
                <a:cs typeface="Times New Roman" pitchFamily="18" charset="0"/>
              </a:rPr>
              <a:t>2</a:t>
            </a:r>
            <a:r>
              <a:rPr lang="en-US" sz="2000" dirty="0">
                <a:solidFill>
                  <a:srgbClr val="000000"/>
                </a:solidFill>
                <a:latin typeface="Franklin Gothic Medium" pitchFamily="34" charset="0"/>
                <a:ea typeface="SimSun" pitchFamily="2" charset="-122"/>
                <a:cs typeface="Times New Roman" pitchFamily="18" charset="0"/>
              </a:rPr>
              <a:t>-3p</a:t>
            </a:r>
            <a:r>
              <a:rPr lang="en-US" sz="2000" baseline="30000" dirty="0">
                <a:solidFill>
                  <a:srgbClr val="000000"/>
                </a:solidFill>
                <a:latin typeface="Franklin Gothic Medium" pitchFamily="34" charset="0"/>
                <a:ea typeface="SimSun" pitchFamily="2" charset="-122"/>
                <a:cs typeface="Times New Roman" pitchFamily="18" charset="0"/>
              </a:rPr>
              <a:t>6</a:t>
            </a:r>
            <a:r>
              <a:rPr lang="en-US" sz="2000" dirty="0">
                <a:solidFill>
                  <a:srgbClr val="000000"/>
                </a:solidFill>
                <a:latin typeface="Franklin Gothic Medium" pitchFamily="34" charset="0"/>
                <a:ea typeface="SimSun" pitchFamily="2" charset="-122"/>
                <a:cs typeface="Times New Roman" pitchFamily="18" charset="0"/>
              </a:rPr>
              <a:t>-4s</a:t>
            </a:r>
            <a:r>
              <a:rPr lang="en-US" sz="2000" baseline="30000" dirty="0">
                <a:solidFill>
                  <a:srgbClr val="000000"/>
                </a:solidFill>
                <a:latin typeface="Franklin Gothic Medium" pitchFamily="34" charset="0"/>
                <a:ea typeface="SimSun" pitchFamily="2" charset="-122"/>
                <a:cs typeface="Times New Roman" pitchFamily="18" charset="0"/>
              </a:rPr>
              <a:t>2</a:t>
            </a:r>
            <a:r>
              <a:rPr lang="en-US" sz="2000" dirty="0">
                <a:solidFill>
                  <a:srgbClr val="000000"/>
                </a:solidFill>
                <a:latin typeface="Franklin Gothic Medium" pitchFamily="34" charset="0"/>
                <a:ea typeface="SimSun" pitchFamily="2" charset="-122"/>
                <a:cs typeface="Times New Roman" pitchFamily="18" charset="0"/>
              </a:rPr>
              <a:t>-3d</a:t>
            </a:r>
            <a:r>
              <a:rPr lang="en-US" sz="2000" baseline="30000" dirty="0">
                <a:solidFill>
                  <a:srgbClr val="000000"/>
                </a:solidFill>
                <a:latin typeface="Franklin Gothic Medium" pitchFamily="34" charset="0"/>
                <a:ea typeface="SimSun" pitchFamily="2" charset="-122"/>
                <a:cs typeface="Times New Roman" pitchFamily="18" charset="0"/>
              </a:rPr>
              <a:t>10</a:t>
            </a:r>
            <a:r>
              <a:rPr lang="en-US" sz="2000" dirty="0">
                <a:solidFill>
                  <a:srgbClr val="000000"/>
                </a:solidFill>
                <a:latin typeface="Franklin Gothic Medium" pitchFamily="34" charset="0"/>
                <a:ea typeface="SimSun" pitchFamily="2" charset="-122"/>
                <a:cs typeface="Times New Roman" pitchFamily="18" charset="0"/>
              </a:rPr>
              <a:t>-4p</a:t>
            </a:r>
            <a:r>
              <a:rPr lang="en-US" sz="2000" baseline="30000" dirty="0">
                <a:solidFill>
                  <a:srgbClr val="000000"/>
                </a:solidFill>
                <a:latin typeface="Franklin Gothic Medium" pitchFamily="34" charset="0"/>
                <a:ea typeface="SimSun" pitchFamily="2" charset="-122"/>
                <a:cs typeface="Times New Roman" pitchFamily="18" charset="0"/>
              </a:rPr>
              <a:t>5</a:t>
            </a:r>
            <a:r>
              <a:rPr lang="en-US" sz="2000" dirty="0">
                <a:solidFill>
                  <a:srgbClr val="000000"/>
                </a:solidFill>
                <a:latin typeface="Franklin Gothic Medium" pitchFamily="34" charset="0"/>
                <a:ea typeface="SimSun" pitchFamily="2" charset="-122"/>
                <a:cs typeface="Times New Roman" pitchFamily="18" charset="0"/>
              </a:rPr>
              <a:t>     CEE (Br) : 4s</a:t>
            </a:r>
            <a:r>
              <a:rPr lang="en-US" sz="2000" baseline="30000" dirty="0">
                <a:solidFill>
                  <a:srgbClr val="000000"/>
                </a:solidFill>
                <a:latin typeface="Franklin Gothic Medium" pitchFamily="34" charset="0"/>
                <a:ea typeface="SimSun" pitchFamily="2" charset="-122"/>
                <a:cs typeface="Times New Roman" pitchFamily="18" charset="0"/>
              </a:rPr>
              <a:t>2</a:t>
            </a:r>
            <a:r>
              <a:rPr lang="en-US" sz="2000" dirty="0">
                <a:solidFill>
                  <a:srgbClr val="000000"/>
                </a:solidFill>
                <a:latin typeface="Franklin Gothic Medium" pitchFamily="34" charset="0"/>
                <a:ea typeface="SimSun" pitchFamily="2" charset="-122"/>
                <a:cs typeface="Times New Roman" pitchFamily="18" charset="0"/>
              </a:rPr>
              <a:t>-4p</a:t>
            </a:r>
            <a:r>
              <a:rPr lang="en-US" sz="2000" baseline="30000" dirty="0">
                <a:solidFill>
                  <a:srgbClr val="000000"/>
                </a:solidFill>
                <a:latin typeface="Franklin Gothic Medium" pitchFamily="34" charset="0"/>
                <a:ea typeface="SimSun" pitchFamily="2" charset="-122"/>
                <a:cs typeface="Times New Roman" pitchFamily="18" charset="0"/>
              </a:rPr>
              <a:t>5</a:t>
            </a:r>
            <a:endParaRPr lang="es-AR" sz="2000" dirty="0">
              <a:latin typeface="Franklin Gothic Medium" pitchFamily="34" charset="0"/>
            </a:endParaRPr>
          </a:p>
        </p:txBody>
      </p:sp>
      <p:sp>
        <p:nvSpPr>
          <p:cNvPr id="4" name="3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332656"/>
            <a:ext cx="8136904" cy="6093976"/>
          </a:xfrm>
          <a:prstGeom prst="rect">
            <a:avLst/>
          </a:prstGeom>
          <a:noFill/>
        </p:spPr>
        <p:txBody>
          <a:bodyPr wrap="square" rtlCol="0">
            <a:spAutoFit/>
          </a:bodyPr>
          <a:lstStyle/>
          <a:p>
            <a:pPr algn="just"/>
            <a:r>
              <a:rPr lang="es-AR" sz="2000" dirty="0">
                <a:latin typeface="Franklin Gothic Medium" pitchFamily="34" charset="0"/>
              </a:rPr>
              <a:t>Con esto terminamos la parte correspondiente a Estructura Electrónica.</a:t>
            </a:r>
          </a:p>
          <a:p>
            <a:pPr algn="just">
              <a:spcAft>
                <a:spcPts val="600"/>
              </a:spcAft>
            </a:pPr>
            <a:r>
              <a:rPr lang="es-AR" sz="2000" dirty="0">
                <a:latin typeface="Franklin Gothic Medium" pitchFamily="34" charset="0"/>
              </a:rPr>
              <a:t>En la diapositiva anterior </a:t>
            </a:r>
            <a:r>
              <a:rPr lang="es-AR" sz="2000" dirty="0" err="1">
                <a:latin typeface="Franklin Gothic Medium" pitchFamily="34" charset="0"/>
              </a:rPr>
              <a:t>tenés</a:t>
            </a:r>
            <a:r>
              <a:rPr lang="es-AR" sz="2000" dirty="0">
                <a:latin typeface="Franklin Gothic Medium" pitchFamily="34" charset="0"/>
              </a:rPr>
              <a:t> dos ejemplos de cómo escribir las Configuraciones Electrónicas (CE).</a:t>
            </a:r>
          </a:p>
          <a:p>
            <a:pPr algn="just"/>
            <a:r>
              <a:rPr lang="es-AR" sz="2000" dirty="0">
                <a:latin typeface="Franklin Gothic Medium" pitchFamily="34" charset="0"/>
              </a:rPr>
              <a:t>Es importante que lo practiques. Te sugiero elijas números del 1 al 100 y las escribas. Puedes luego corroborar en la tabla periódica si las has escrito bien, allí aparecen, aunque vas a notar que el orden no es el mismo ya que allí están según niveles de energía. Ya hablaremos de ello más adelante.</a:t>
            </a:r>
          </a:p>
          <a:p>
            <a:pPr algn="just"/>
            <a:endParaRPr lang="es-AR" sz="2000" dirty="0">
              <a:latin typeface="Franklin Gothic Medium" pitchFamily="34" charset="0"/>
            </a:endParaRPr>
          </a:p>
          <a:p>
            <a:pPr algn="just">
              <a:spcAft>
                <a:spcPts val="600"/>
              </a:spcAft>
            </a:pPr>
            <a:r>
              <a:rPr lang="es-AR" sz="2000" dirty="0">
                <a:latin typeface="Franklin Gothic Medium" pitchFamily="34" charset="0"/>
              </a:rPr>
              <a:t>Al comienzo dijimos todo lo que podía llegar a estudiar la Química. En cada uno de los próximos temas que vayas viendo comprenderás la importancia de conocer este distribución de electrones. </a:t>
            </a:r>
          </a:p>
          <a:p>
            <a:pPr algn="just"/>
            <a:r>
              <a:rPr lang="es-AR" sz="2000" dirty="0">
                <a:latin typeface="Franklin Gothic Medium" pitchFamily="34" charset="0"/>
              </a:rPr>
              <a:t>Ya en el tema siguiente verás que las propiedades de cada elemento y su ubicación en la Tabla Periódica están relacionadas con esto. Luego comprenderás la necesidad de los elementos de combinarse entre sí para formar las sustancias. Por qué y cómo lo hacen. Más adelante irás entendiendo las propiedades de las sustancias y así, desde lo más pequeño hasta lo macroscópico. Todo gracias a saber la distribución de los electrones en el átomo de un elemento.</a:t>
            </a:r>
          </a:p>
        </p:txBody>
      </p:sp>
      <p:sp>
        <p:nvSpPr>
          <p:cNvPr id="3" name="2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stados físicos de la materia - Escolar - ABC Color"/>
          <p:cNvPicPr>
            <a:picLocks noChangeAspect="1" noChangeArrowheads="1"/>
          </p:cNvPicPr>
          <p:nvPr/>
        </p:nvPicPr>
        <p:blipFill>
          <a:blip r:embed="rId3" cstate="print"/>
          <a:srcRect/>
          <a:stretch>
            <a:fillRect/>
          </a:stretch>
        </p:blipFill>
        <p:spPr bwMode="auto">
          <a:xfrm>
            <a:off x="3059832" y="4653136"/>
            <a:ext cx="4680520" cy="1841343"/>
          </a:xfrm>
          <a:prstGeom prst="rect">
            <a:avLst/>
          </a:prstGeom>
          <a:noFill/>
        </p:spPr>
      </p:pic>
      <p:sp>
        <p:nvSpPr>
          <p:cNvPr id="2" name="1 Título"/>
          <p:cNvSpPr>
            <a:spLocks noGrp="1"/>
          </p:cNvSpPr>
          <p:nvPr>
            <p:ph type="title"/>
          </p:nvPr>
        </p:nvSpPr>
        <p:spPr>
          <a:xfrm>
            <a:off x="899592" y="476672"/>
            <a:ext cx="7056784" cy="4608512"/>
          </a:xfrm>
        </p:spPr>
        <p:txBody>
          <a:bodyPr>
            <a:normAutofit fontScale="90000"/>
          </a:bodyPr>
          <a:lstStyle/>
          <a:p>
            <a:pPr algn="l">
              <a:spcAft>
                <a:spcPts val="600"/>
              </a:spcAft>
            </a:pPr>
            <a:r>
              <a:rPr lang="es-AR" sz="3600" dirty="0">
                <a:latin typeface="Segoe UI Semibold" pitchFamily="34" charset="0"/>
              </a:rPr>
              <a:t>Primera reflexión:</a:t>
            </a:r>
            <a:br>
              <a:rPr lang="es-AR" sz="3600" dirty="0">
                <a:latin typeface="Segoe UI Semibold" pitchFamily="34" charset="0"/>
              </a:rPr>
            </a:br>
            <a:br>
              <a:rPr lang="es-AR" sz="2800" dirty="0">
                <a:latin typeface="Segoe UI Semibold" pitchFamily="34" charset="0"/>
              </a:rPr>
            </a:br>
            <a:r>
              <a:rPr lang="es-AR" sz="2800" dirty="0">
                <a:latin typeface="Segoe UI Semibold" pitchFamily="34" charset="0"/>
              </a:rPr>
              <a:t>“La Química estudia todo el universo”</a:t>
            </a:r>
            <a:br>
              <a:rPr lang="es-AR" sz="2800" dirty="0">
                <a:latin typeface="Segoe UI Semibold" pitchFamily="34" charset="0"/>
              </a:rPr>
            </a:br>
            <a:br>
              <a:rPr lang="es-AR" sz="2800" dirty="0">
                <a:latin typeface="Segoe UI Semibold" pitchFamily="34" charset="0"/>
              </a:rPr>
            </a:br>
            <a:r>
              <a:rPr lang="es-AR" sz="2800" dirty="0">
                <a:latin typeface="Segoe UI Semibold" pitchFamily="34" charset="0"/>
              </a:rPr>
              <a:t>Es así, aunque algo ambicioso como para comenzar.</a:t>
            </a:r>
            <a:br>
              <a:rPr lang="es-AR" sz="2800" dirty="0">
                <a:latin typeface="Segoe UI Semibold" pitchFamily="34" charset="0"/>
              </a:rPr>
            </a:br>
            <a:br>
              <a:rPr lang="es-AR" sz="2800" dirty="0">
                <a:latin typeface="Segoe UI Semibold" pitchFamily="34" charset="0"/>
              </a:rPr>
            </a:br>
            <a:r>
              <a:rPr lang="es-AR" sz="2800" dirty="0">
                <a:latin typeface="Segoe UI Semibold" pitchFamily="34" charset="0"/>
              </a:rPr>
              <a:t>Creería que antes deberíamos hacernos una pregunta:</a:t>
            </a:r>
            <a:br>
              <a:rPr lang="es-AR" sz="2800" dirty="0">
                <a:latin typeface="Segoe UI Semibold" pitchFamily="34" charset="0"/>
              </a:rPr>
            </a:br>
            <a:br>
              <a:rPr lang="es-AR" sz="2800" dirty="0">
                <a:latin typeface="Segoe UI Semibold" pitchFamily="34" charset="0"/>
              </a:rPr>
            </a:br>
            <a:r>
              <a:rPr lang="es-AR" sz="2800" dirty="0">
                <a:latin typeface="Segoe UI Semibold" pitchFamily="34" charset="0"/>
              </a:rPr>
              <a:t>¿De qué está hecha la materia?</a:t>
            </a:r>
            <a:br>
              <a:rPr lang="es-AR" sz="2800" dirty="0">
                <a:latin typeface="Segoe UI Semibold" pitchFamily="34" charset="0"/>
              </a:rPr>
            </a:br>
            <a:endParaRPr lang="es-AR" sz="2800" dirty="0">
              <a:latin typeface="Segoe UI Semibold" pitchFamily="34" charset="0"/>
            </a:endParaRPr>
          </a:p>
        </p:txBody>
      </p:sp>
      <p:pic>
        <p:nvPicPr>
          <p:cNvPr id="3" name="Picture 4" descr="duda"/>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84368" y="1988840"/>
            <a:ext cx="811213" cy="1965325"/>
          </a:xfrm>
          <a:prstGeom prst="rect">
            <a:avLst/>
          </a:prstGeom>
          <a:noFill/>
          <a:ln w="9525">
            <a:noFill/>
            <a:miter lim="800000"/>
            <a:headEnd/>
            <a:tailEnd/>
          </a:ln>
        </p:spPr>
      </p:pic>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936104"/>
          </a:xfrm>
        </p:spPr>
        <p:txBody>
          <a:bodyPr>
            <a:normAutofit/>
          </a:bodyPr>
          <a:lstStyle/>
          <a:p>
            <a:r>
              <a:rPr lang="es-AR" sz="2400" dirty="0">
                <a:latin typeface="Segoe UI Semibold" pitchFamily="34" charset="0"/>
              </a:rPr>
              <a:t>Un poco de historia…</a:t>
            </a:r>
            <a:br>
              <a:rPr lang="es-AR" sz="2400" dirty="0">
                <a:latin typeface="Segoe UI Semibold" pitchFamily="34" charset="0"/>
              </a:rPr>
            </a:br>
            <a:endParaRPr lang="es-AR" sz="2400" dirty="0">
              <a:latin typeface="Segoe UI Semibold" pitchFamily="34" charset="0"/>
            </a:endParaRPr>
          </a:p>
        </p:txBody>
      </p:sp>
      <p:pic>
        <p:nvPicPr>
          <p:cNvPr id="9" name="Imagen 1"/>
          <p:cNvPicPr>
            <a:picLocks noChangeAspect="1"/>
          </p:cNvPicPr>
          <p:nvPr/>
        </p:nvPicPr>
        <p:blipFill>
          <a:blip r:embed="rId2" cstate="print"/>
          <a:srcRect/>
          <a:stretch>
            <a:fillRect/>
          </a:stretch>
        </p:blipFill>
        <p:spPr bwMode="auto">
          <a:xfrm>
            <a:off x="899592" y="260648"/>
            <a:ext cx="1703387" cy="2020888"/>
          </a:xfrm>
          <a:prstGeom prst="rect">
            <a:avLst/>
          </a:prstGeom>
          <a:noFill/>
          <a:ln w="9525">
            <a:noFill/>
            <a:miter lim="800000"/>
            <a:headEnd/>
            <a:tailEnd/>
          </a:ln>
        </p:spPr>
      </p:pic>
      <p:pic>
        <p:nvPicPr>
          <p:cNvPr id="10" name="Imagen 2"/>
          <p:cNvPicPr>
            <a:picLocks noChangeAspect="1"/>
          </p:cNvPicPr>
          <p:nvPr/>
        </p:nvPicPr>
        <p:blipFill>
          <a:blip r:embed="rId3" cstate="print"/>
          <a:srcRect/>
          <a:stretch>
            <a:fillRect/>
          </a:stretch>
        </p:blipFill>
        <p:spPr bwMode="auto">
          <a:xfrm>
            <a:off x="6444208" y="260648"/>
            <a:ext cx="1619250" cy="1993900"/>
          </a:xfrm>
          <a:prstGeom prst="rect">
            <a:avLst/>
          </a:prstGeom>
          <a:noFill/>
          <a:ln w="9525">
            <a:noFill/>
            <a:miter lim="800000"/>
            <a:headEnd/>
            <a:tailEnd/>
          </a:ln>
        </p:spPr>
      </p:pic>
      <p:sp>
        <p:nvSpPr>
          <p:cNvPr id="11" name="CuadroTexto 3"/>
          <p:cNvSpPr txBox="1">
            <a:spLocks noChangeArrowheads="1"/>
          </p:cNvSpPr>
          <p:nvPr/>
        </p:nvSpPr>
        <p:spPr bwMode="auto">
          <a:xfrm>
            <a:off x="2699792" y="1124744"/>
            <a:ext cx="1084262" cy="338554"/>
          </a:xfrm>
          <a:prstGeom prst="rect">
            <a:avLst/>
          </a:prstGeom>
          <a:noFill/>
          <a:ln w="9525">
            <a:noFill/>
            <a:miter lim="800000"/>
            <a:headEnd/>
            <a:tailEnd/>
          </a:ln>
        </p:spPr>
        <p:txBody>
          <a:bodyPr wrap="square">
            <a:spAutoFit/>
          </a:bodyPr>
          <a:lstStyle/>
          <a:p>
            <a:r>
              <a:rPr lang="es-AR" altLang="es-AR" sz="1600" i="1" dirty="0" err="1">
                <a:latin typeface="Segoe UI Semibold" pitchFamily="34" charset="0"/>
              </a:rPr>
              <a:t>Leucipo</a:t>
            </a:r>
            <a:endParaRPr lang="es-AR" altLang="es-AR" sz="1600" i="1" dirty="0">
              <a:latin typeface="Segoe UI Semibold" pitchFamily="34" charset="0"/>
            </a:endParaRPr>
          </a:p>
        </p:txBody>
      </p:sp>
      <p:sp>
        <p:nvSpPr>
          <p:cNvPr id="12" name="CuadroTexto 4"/>
          <p:cNvSpPr txBox="1">
            <a:spLocks noChangeArrowheads="1"/>
          </p:cNvSpPr>
          <p:nvPr/>
        </p:nvSpPr>
        <p:spPr bwMode="auto">
          <a:xfrm>
            <a:off x="5220072" y="1556792"/>
            <a:ext cx="1162882" cy="338554"/>
          </a:xfrm>
          <a:prstGeom prst="rect">
            <a:avLst/>
          </a:prstGeom>
          <a:noFill/>
          <a:ln w="9525">
            <a:noFill/>
            <a:miter lim="800000"/>
            <a:headEnd/>
            <a:tailEnd/>
          </a:ln>
        </p:spPr>
        <p:txBody>
          <a:bodyPr wrap="none">
            <a:spAutoFit/>
          </a:bodyPr>
          <a:lstStyle/>
          <a:p>
            <a:r>
              <a:rPr lang="es-AR" altLang="es-AR" sz="1600" i="1" dirty="0">
                <a:latin typeface="Segoe UI Semibold" pitchFamily="34" charset="0"/>
              </a:rPr>
              <a:t>Demócrito</a:t>
            </a:r>
          </a:p>
        </p:txBody>
      </p:sp>
      <p:sp>
        <p:nvSpPr>
          <p:cNvPr id="13" name="12 Rectángulo"/>
          <p:cNvSpPr/>
          <p:nvPr/>
        </p:nvSpPr>
        <p:spPr>
          <a:xfrm>
            <a:off x="539552" y="2276872"/>
            <a:ext cx="8136904" cy="2369880"/>
          </a:xfrm>
          <a:prstGeom prst="rect">
            <a:avLst/>
          </a:prstGeom>
        </p:spPr>
        <p:txBody>
          <a:bodyPr wrap="square">
            <a:spAutoFit/>
          </a:bodyPr>
          <a:lstStyle/>
          <a:p>
            <a:pPr algn="just"/>
            <a:r>
              <a:rPr lang="es-AR" dirty="0">
                <a:latin typeface="Segoe UI Semibold" pitchFamily="34" charset="0"/>
              </a:rPr>
              <a:t>Alrededor del siglo V a.C., el filósofo griego Demócrito desarrolló la </a:t>
            </a:r>
            <a:r>
              <a:rPr lang="es-AR" sz="2000" b="1" i="1" dirty="0">
                <a:latin typeface="Arial Narrow" pitchFamily="34" charset="0"/>
              </a:rPr>
              <a:t>“teoría atómica del universo”</a:t>
            </a:r>
            <a:r>
              <a:rPr lang="es-AR" b="1" i="1" dirty="0">
                <a:latin typeface="Segoe UI Semibold" pitchFamily="34" charset="0"/>
              </a:rPr>
              <a:t>,</a:t>
            </a:r>
            <a:r>
              <a:rPr lang="es-AR" dirty="0">
                <a:latin typeface="Segoe UI Semibold" pitchFamily="34" charset="0"/>
              </a:rPr>
              <a:t> que había sido concebida por su mentor, el filósofo </a:t>
            </a:r>
            <a:r>
              <a:rPr lang="es-AR" dirty="0" err="1">
                <a:latin typeface="Segoe UI Semibold" pitchFamily="34" charset="0"/>
              </a:rPr>
              <a:t>Leucipo</a:t>
            </a:r>
            <a:r>
              <a:rPr lang="es-AR" dirty="0">
                <a:latin typeface="Segoe UI Semibold" pitchFamily="34" charset="0"/>
              </a:rPr>
              <a:t>.</a:t>
            </a:r>
            <a:r>
              <a:rPr lang="es-AR" dirty="0"/>
              <a:t> </a:t>
            </a:r>
            <a:r>
              <a:rPr lang="es-AR" dirty="0">
                <a:latin typeface="Segoe UI Semibold" pitchFamily="34" charset="0"/>
              </a:rPr>
              <a:t>Su obra se basó en la convicción de que cualquier sustancia podía dividirse hasta un límite, siendo imposible dividir más allá. De ahí el origen de la palabra átomo</a:t>
            </a:r>
            <a:r>
              <a:rPr lang="es-AR" altLang="es-AR" i="1" dirty="0">
                <a:latin typeface="Franklin Gothic Medium" pitchFamily="34" charset="0"/>
              </a:rPr>
              <a:t> (palabra compuesta de origen griego, </a:t>
            </a:r>
            <a:r>
              <a:rPr lang="es-AR" altLang="es-AR" b="1" i="1" dirty="0">
                <a:latin typeface="Franklin Gothic Medium" pitchFamily="34" charset="0"/>
              </a:rPr>
              <a:t>a</a:t>
            </a:r>
            <a:r>
              <a:rPr lang="es-AR" altLang="es-AR" i="1" dirty="0">
                <a:latin typeface="Franklin Gothic Medium" pitchFamily="34" charset="0"/>
              </a:rPr>
              <a:t>: sin, </a:t>
            </a:r>
            <a:r>
              <a:rPr lang="es-AR" altLang="es-AR" b="1" i="1" dirty="0">
                <a:latin typeface="Franklin Gothic Medium" pitchFamily="34" charset="0"/>
              </a:rPr>
              <a:t>tomos</a:t>
            </a:r>
            <a:r>
              <a:rPr lang="es-AR" altLang="es-AR" i="1" dirty="0">
                <a:latin typeface="Franklin Gothic Medium" pitchFamily="34" charset="0"/>
              </a:rPr>
              <a:t>: partes).</a:t>
            </a:r>
            <a:endParaRPr lang="es-AR" dirty="0">
              <a:latin typeface="Segoe UI Semibold" pitchFamily="34" charset="0"/>
            </a:endParaRPr>
          </a:p>
          <a:p>
            <a:pPr algn="just"/>
            <a:r>
              <a:rPr lang="es-AR" dirty="0">
                <a:latin typeface="Segoe UI Semibold" pitchFamily="34" charset="0"/>
              </a:rPr>
              <a:t>En ella postula:</a:t>
            </a:r>
          </a:p>
          <a:p>
            <a:endParaRPr lang="es-AR" dirty="0">
              <a:latin typeface="Segoe UI Semibold" pitchFamily="34" charset="0"/>
            </a:endParaRPr>
          </a:p>
          <a:p>
            <a:endParaRPr lang="es-AR" dirty="0">
              <a:latin typeface="Segoe UI Semibold" pitchFamily="34" charset="0"/>
            </a:endParaRPr>
          </a:p>
        </p:txBody>
      </p:sp>
      <p:sp>
        <p:nvSpPr>
          <p:cNvPr id="14" name="13 Rectángulo"/>
          <p:cNvSpPr/>
          <p:nvPr/>
        </p:nvSpPr>
        <p:spPr>
          <a:xfrm>
            <a:off x="467544" y="4077072"/>
            <a:ext cx="8280920" cy="2446824"/>
          </a:xfrm>
          <a:prstGeom prst="rect">
            <a:avLst/>
          </a:prstGeom>
        </p:spPr>
        <p:txBody>
          <a:bodyPr wrap="square">
            <a:spAutoFit/>
          </a:bodyPr>
          <a:lstStyle/>
          <a:p>
            <a:pPr algn="just">
              <a:buFont typeface="Arial" pitchFamily="34" charset="0"/>
              <a:buChar char="•"/>
            </a:pPr>
            <a:r>
              <a:rPr lang="es-AR" altLang="es-AR" i="1" dirty="0">
                <a:latin typeface="Franklin Gothic Medium" pitchFamily="34" charset="0"/>
              </a:rPr>
              <a:t>Todo el Universo está hecho de átomos y vacío.</a:t>
            </a:r>
          </a:p>
          <a:p>
            <a:pPr algn="just">
              <a:lnSpc>
                <a:spcPct val="150000"/>
              </a:lnSpc>
              <a:buFont typeface="Arial" pitchFamily="34" charset="0"/>
              <a:buChar char="•"/>
            </a:pPr>
            <a:r>
              <a:rPr lang="es-AR" altLang="es-AR" i="1" dirty="0">
                <a:latin typeface="Franklin Gothic Medium" pitchFamily="34" charset="0"/>
              </a:rPr>
              <a:t>Los átomos son partículas increíblemente pequeñas y por lo tanto invisibles.</a:t>
            </a:r>
          </a:p>
          <a:p>
            <a:pPr algn="just">
              <a:lnSpc>
                <a:spcPct val="150000"/>
              </a:lnSpc>
              <a:buFont typeface="Arial" pitchFamily="34" charset="0"/>
              <a:buChar char="•"/>
            </a:pPr>
            <a:r>
              <a:rPr lang="es-AR" altLang="es-AR" i="1" dirty="0">
                <a:latin typeface="Franklin Gothic Medium" pitchFamily="34" charset="0"/>
              </a:rPr>
              <a:t>Los átomos son indivisibles, indestructibles, eternos y no se pueden modificar.</a:t>
            </a:r>
          </a:p>
          <a:p>
            <a:pPr algn="just">
              <a:lnSpc>
                <a:spcPct val="150000"/>
              </a:lnSpc>
              <a:buFont typeface="Arial" pitchFamily="34" charset="0"/>
              <a:buChar char="•"/>
            </a:pPr>
            <a:r>
              <a:rPr lang="es-AR" altLang="es-AR" i="1" dirty="0">
                <a:latin typeface="Franklin Gothic Medium" pitchFamily="34" charset="0"/>
              </a:rPr>
              <a:t>Hay una inmensa cantidad de átomos diferentes.</a:t>
            </a:r>
          </a:p>
          <a:p>
            <a:pPr algn="just">
              <a:lnSpc>
                <a:spcPct val="150000"/>
              </a:lnSpc>
              <a:buFont typeface="Arial" pitchFamily="34" charset="0"/>
              <a:buChar char="•"/>
            </a:pPr>
            <a:r>
              <a:rPr lang="es-AR" altLang="es-AR" i="1" dirty="0">
                <a:latin typeface="Franklin Gothic Medium" pitchFamily="34" charset="0"/>
              </a:rPr>
              <a:t>Los átomos pueden cambiarse y desagregarse para formar las sustancias que nos rodean.</a:t>
            </a:r>
          </a:p>
        </p:txBody>
      </p:sp>
      <p:sp>
        <p:nvSpPr>
          <p:cNvPr id="15" name="1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2664296"/>
          </a:xfrm>
        </p:spPr>
        <p:txBody>
          <a:bodyPr>
            <a:normAutofit/>
          </a:bodyPr>
          <a:lstStyle/>
          <a:p>
            <a:pPr>
              <a:spcAft>
                <a:spcPts val="600"/>
              </a:spcAft>
            </a:pPr>
            <a:r>
              <a:rPr lang="es-AR" sz="1800" dirty="0">
                <a:latin typeface="Segoe UI Semibold" pitchFamily="34" charset="0"/>
              </a:rPr>
              <a:t>La propuesta fue realmente muy interesante para la época, pero está claro que tenía una base filosófica.</a:t>
            </a:r>
            <a:br>
              <a:rPr lang="es-AR" sz="1800" dirty="0">
                <a:latin typeface="Segoe UI Semibold" pitchFamily="34" charset="0"/>
              </a:rPr>
            </a:br>
            <a:br>
              <a:rPr lang="es-AR" sz="1800" dirty="0">
                <a:latin typeface="Segoe UI Semibold" pitchFamily="34" charset="0"/>
              </a:rPr>
            </a:br>
            <a:r>
              <a:rPr lang="es-AR" sz="1800" dirty="0">
                <a:latin typeface="Segoe UI Semibold" pitchFamily="34" charset="0"/>
              </a:rPr>
              <a:t>Debieron pasar más de 2000 años para que se propusiera el primer modelo con base científica. Pero…</a:t>
            </a:r>
            <a:br>
              <a:rPr lang="es-AR" sz="1800" dirty="0">
                <a:latin typeface="Segoe UI Semibold" pitchFamily="34" charset="0"/>
              </a:rPr>
            </a:br>
            <a:br>
              <a:rPr lang="es-AR" sz="1800" dirty="0">
                <a:latin typeface="Segoe UI Semibold" pitchFamily="34" charset="0"/>
              </a:rPr>
            </a:br>
            <a:r>
              <a:rPr lang="es-AR" sz="2400" dirty="0">
                <a:latin typeface="Segoe UI Semibold" pitchFamily="34" charset="0"/>
              </a:rPr>
              <a:t>¿Qué es un modelo atómico?</a:t>
            </a:r>
          </a:p>
        </p:txBody>
      </p:sp>
      <p:sp>
        <p:nvSpPr>
          <p:cNvPr id="4" name="3 Rectángulo"/>
          <p:cNvSpPr/>
          <p:nvPr/>
        </p:nvSpPr>
        <p:spPr>
          <a:xfrm>
            <a:off x="683568" y="3573016"/>
            <a:ext cx="8208912" cy="2262158"/>
          </a:xfrm>
          <a:prstGeom prst="rect">
            <a:avLst/>
          </a:prstGeom>
        </p:spPr>
        <p:txBody>
          <a:bodyPr wrap="square">
            <a:spAutoFit/>
          </a:bodyPr>
          <a:lstStyle/>
          <a:p>
            <a:pPr algn="just" fontAlgn="base">
              <a:spcAft>
                <a:spcPts val="600"/>
              </a:spcAft>
            </a:pPr>
            <a:r>
              <a:rPr lang="es-AR" i="1" dirty="0">
                <a:latin typeface="Franklin Gothic Medium" pitchFamily="34" charset="0"/>
              </a:rPr>
              <a:t>Tengamos presente que un átomo es algo tan chiquito que no hay aparato que nos permita verlo.</a:t>
            </a:r>
          </a:p>
          <a:p>
            <a:pPr algn="just" fontAlgn="base">
              <a:spcAft>
                <a:spcPts val="600"/>
              </a:spcAft>
            </a:pPr>
            <a:r>
              <a:rPr lang="es-AR" i="1" dirty="0">
                <a:latin typeface="Franklin Gothic Medium" pitchFamily="34" charset="0"/>
              </a:rPr>
              <a:t>Por eso se emplea un modelo atómico, que no es otra cosa que una representación de cómo sería el átomo y que intenta explicar su estructura.</a:t>
            </a:r>
          </a:p>
          <a:p>
            <a:pPr algn="just" fontAlgn="base">
              <a:spcAft>
                <a:spcPts val="600"/>
              </a:spcAft>
            </a:pPr>
            <a:r>
              <a:rPr lang="es-AR" i="1" dirty="0">
                <a:latin typeface="Franklin Gothic Medium" pitchFamily="34" charset="0"/>
              </a:rPr>
              <a:t>En base a ese modelo se pueden predecir su comportamiento y propiedades.</a:t>
            </a:r>
          </a:p>
          <a:p>
            <a:pPr algn="just" fontAlgn="base">
              <a:spcAft>
                <a:spcPts val="600"/>
              </a:spcAft>
            </a:pPr>
            <a:r>
              <a:rPr lang="es-AR" i="1" dirty="0">
                <a:latin typeface="Franklin Gothic Medium" pitchFamily="34" charset="0"/>
              </a:rPr>
              <a:t>Si experimentalmente se confirman esas propiedades el modelo se acepta, sino se lo descarta y se propone uno diferente.</a:t>
            </a:r>
          </a:p>
        </p:txBody>
      </p:sp>
      <p:sp>
        <p:nvSpPr>
          <p:cNvPr id="5" name="4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19256" cy="1162050"/>
          </a:xfrm>
        </p:spPr>
        <p:txBody>
          <a:bodyPr anchor="ctr">
            <a:normAutofit fontScale="90000"/>
          </a:bodyPr>
          <a:lstStyle/>
          <a:p>
            <a:pPr algn="ctr"/>
            <a:r>
              <a:rPr lang="es-AR" sz="3600" u="sng" dirty="0">
                <a:latin typeface="Arial Black" pitchFamily="34" charset="0"/>
              </a:rPr>
              <a:t>Modelo Atómico de Dalton</a:t>
            </a:r>
            <a:br>
              <a:rPr lang="es-AR" sz="3600" dirty="0">
                <a:latin typeface="Arial Black" pitchFamily="34" charset="0"/>
              </a:rPr>
            </a:br>
            <a:r>
              <a:rPr lang="es-AR" sz="3600" dirty="0">
                <a:latin typeface="Arial Black" pitchFamily="34" charset="0"/>
              </a:rPr>
              <a:t>(1804)</a:t>
            </a:r>
          </a:p>
        </p:txBody>
      </p:sp>
      <p:pic>
        <p:nvPicPr>
          <p:cNvPr id="4" name="3 Marcador de contenido" descr="dalton.jpg"/>
          <p:cNvPicPr>
            <a:picLocks noGrp="1" noChangeAspect="1"/>
          </p:cNvPicPr>
          <p:nvPr>
            <p:ph idx="1"/>
          </p:nvPr>
        </p:nvPicPr>
        <p:blipFill>
          <a:blip r:embed="rId2" cstate="print"/>
          <a:stretch>
            <a:fillRect/>
          </a:stretch>
        </p:blipFill>
        <p:spPr>
          <a:xfrm>
            <a:off x="827584" y="2060848"/>
            <a:ext cx="3970497" cy="2520280"/>
          </a:xfrm>
        </p:spPr>
      </p:pic>
      <p:sp>
        <p:nvSpPr>
          <p:cNvPr id="5" name="4 Marcador de texto"/>
          <p:cNvSpPr>
            <a:spLocks noGrp="1"/>
          </p:cNvSpPr>
          <p:nvPr>
            <p:ph type="body" sz="half" idx="2"/>
          </p:nvPr>
        </p:nvSpPr>
        <p:spPr>
          <a:xfrm>
            <a:off x="899592" y="5085184"/>
            <a:ext cx="7380312" cy="1296144"/>
          </a:xfrm>
        </p:spPr>
        <p:txBody>
          <a:bodyPr>
            <a:normAutofit/>
          </a:bodyPr>
          <a:lstStyle/>
          <a:p>
            <a:r>
              <a:rPr lang="es-AR" sz="2000" dirty="0"/>
              <a:t>Primer modelo atómico con bases científicas. El mismo Dalton lo llamó </a:t>
            </a:r>
            <a:r>
              <a:rPr lang="es-AR" sz="2000" b="1" dirty="0"/>
              <a:t>Teoría Atómica</a:t>
            </a:r>
          </a:p>
        </p:txBody>
      </p:sp>
      <p:sp>
        <p:nvSpPr>
          <p:cNvPr id="6" name="5 Rectángulo"/>
          <p:cNvSpPr/>
          <p:nvPr/>
        </p:nvSpPr>
        <p:spPr>
          <a:xfrm>
            <a:off x="4932040" y="3356992"/>
            <a:ext cx="3672408" cy="923330"/>
          </a:xfrm>
          <a:prstGeom prst="rect">
            <a:avLst/>
          </a:prstGeom>
        </p:spPr>
        <p:txBody>
          <a:bodyPr wrap="square">
            <a:spAutoFit/>
          </a:bodyPr>
          <a:lstStyle/>
          <a:p>
            <a:r>
              <a:rPr lang="es-AR"/>
              <a:t>John </a:t>
            </a:r>
            <a:r>
              <a:rPr lang="es-AR" dirty="0"/>
              <a:t>Dalton (1766-1844)</a:t>
            </a:r>
          </a:p>
          <a:p>
            <a:r>
              <a:rPr lang="es-AR" dirty="0"/>
              <a:t>Físico, matemático, químico y meteorólogo inglés</a:t>
            </a:r>
          </a:p>
        </p:txBody>
      </p:sp>
      <p:sp>
        <p:nvSpPr>
          <p:cNvPr id="7" name="6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88640"/>
            <a:ext cx="7632848" cy="3384376"/>
          </a:xfrm>
        </p:spPr>
        <p:txBody>
          <a:bodyPr numCol="1" anchor="ctr">
            <a:normAutofit/>
          </a:bodyPr>
          <a:lstStyle/>
          <a:p>
            <a:pPr algn="l"/>
            <a:r>
              <a:rPr lang="es-AR" sz="1800" b="1" u="sng" dirty="0">
                <a:latin typeface="Franklin Gothic Medium" pitchFamily="34" charset="0"/>
              </a:rPr>
              <a:t>Postulados</a:t>
            </a:r>
            <a:br>
              <a:rPr lang="es-AR" sz="1800" dirty="0">
                <a:latin typeface="Franklin Gothic Medium" pitchFamily="34" charset="0"/>
              </a:rPr>
            </a:br>
            <a:br>
              <a:rPr lang="es-AR" sz="1800" dirty="0">
                <a:latin typeface="Franklin Gothic Medium" pitchFamily="34" charset="0"/>
              </a:rPr>
            </a:br>
            <a:r>
              <a:rPr lang="es-AR" sz="1800" dirty="0">
                <a:latin typeface="Franklin Gothic Medium" pitchFamily="34" charset="0"/>
              </a:rPr>
              <a:t>* </a:t>
            </a:r>
            <a:r>
              <a:rPr lang="es-AR" sz="1800" i="1" dirty="0">
                <a:latin typeface="Franklin Gothic Medium" pitchFamily="34" charset="0"/>
              </a:rPr>
              <a:t>La materia está formada por átomos, pequeñas partículas indivisibles que no se pueden crear ni destruir.</a:t>
            </a:r>
            <a:br>
              <a:rPr lang="es-AR" sz="1800" i="1" dirty="0">
                <a:latin typeface="Franklin Gothic Medium" pitchFamily="34" charset="0"/>
              </a:rPr>
            </a:br>
            <a:r>
              <a:rPr lang="es-AR" sz="1800" i="1" dirty="0">
                <a:latin typeface="Franklin Gothic Medium" pitchFamily="34" charset="0"/>
              </a:rPr>
              <a:t>* Todos los átomos de un elemento tienen la misma masa y propiedades.</a:t>
            </a:r>
            <a:br>
              <a:rPr lang="es-AR" sz="1800" i="1" dirty="0">
                <a:latin typeface="Franklin Gothic Medium" pitchFamily="34" charset="0"/>
              </a:rPr>
            </a:br>
            <a:r>
              <a:rPr lang="es-AR" sz="1800" i="1" dirty="0">
                <a:latin typeface="Franklin Gothic Medium" pitchFamily="34" charset="0"/>
              </a:rPr>
              <a:t>* Los átomos de diferentes elementos tienen distinta masa y propiedades.</a:t>
            </a:r>
            <a:br>
              <a:rPr lang="es-AR" sz="1800" i="1" dirty="0">
                <a:latin typeface="Franklin Gothic Medium" pitchFamily="34" charset="0"/>
              </a:rPr>
            </a:br>
            <a:r>
              <a:rPr lang="es-AR" sz="1800" i="1" dirty="0">
                <a:latin typeface="Franklin Gothic Medium" pitchFamily="34" charset="0"/>
              </a:rPr>
              <a:t>* Distintos átomos se combinan entre sí en una relación numérica sencilla y dan lugar a un compuesto, siendo los átomos de un mismo compuesto iguales.</a:t>
            </a:r>
            <a:br>
              <a:rPr lang="es-AR" sz="1800" i="1" dirty="0">
                <a:latin typeface="Franklin Gothic Medium" pitchFamily="34" charset="0"/>
              </a:rPr>
            </a:br>
            <a:r>
              <a:rPr lang="es-AR" sz="1800" i="1" dirty="0">
                <a:latin typeface="Franklin Gothic Medium" pitchFamily="34" charset="0"/>
              </a:rPr>
              <a:t>* Una reacción química es una reorganización de átomos. </a:t>
            </a:r>
            <a:br>
              <a:rPr lang="es-AR" sz="1800" dirty="0"/>
            </a:br>
            <a:endParaRPr lang="es-AR" sz="1800" dirty="0">
              <a:latin typeface="Franklin Gothic Medium" pitchFamily="34" charset="0"/>
            </a:endParaRPr>
          </a:p>
        </p:txBody>
      </p:sp>
      <p:sp>
        <p:nvSpPr>
          <p:cNvPr id="14" name="13 Rectángulo"/>
          <p:cNvSpPr/>
          <p:nvPr/>
        </p:nvSpPr>
        <p:spPr>
          <a:xfrm>
            <a:off x="899592" y="4797152"/>
            <a:ext cx="7560840" cy="1477328"/>
          </a:xfrm>
          <a:prstGeom prst="rect">
            <a:avLst/>
          </a:prstGeom>
        </p:spPr>
        <p:txBody>
          <a:bodyPr wrap="square">
            <a:spAutoFit/>
          </a:bodyPr>
          <a:lstStyle/>
          <a:p>
            <a:pPr fontAlgn="base"/>
            <a:r>
              <a:rPr lang="es-AR" b="1" u="sng" dirty="0">
                <a:latin typeface="Franklin Gothic Medium" pitchFamily="34" charset="0"/>
              </a:rPr>
              <a:t>Errores encontrados</a:t>
            </a:r>
          </a:p>
          <a:p>
            <a:pPr fontAlgn="base"/>
            <a:endParaRPr lang="es-AR" dirty="0">
              <a:latin typeface="Franklin Gothic Medium" pitchFamily="34" charset="0"/>
            </a:endParaRPr>
          </a:p>
          <a:p>
            <a:pPr fontAlgn="base">
              <a:buFont typeface="Arial" pitchFamily="34" charset="0"/>
              <a:buChar char="•"/>
            </a:pPr>
            <a:r>
              <a:rPr lang="es-AR" i="1" dirty="0">
                <a:latin typeface="Franklin Gothic Medium" pitchFamily="34" charset="0"/>
              </a:rPr>
              <a:t> Los átomos están formados por partículas subatómicas y son divisibles.</a:t>
            </a:r>
          </a:p>
          <a:p>
            <a:pPr fontAlgn="base">
              <a:buFont typeface="Arial" pitchFamily="34" charset="0"/>
              <a:buChar char="•"/>
            </a:pPr>
            <a:r>
              <a:rPr lang="es-AR" i="1" dirty="0">
                <a:latin typeface="Franklin Gothic Medium" pitchFamily="34" charset="0"/>
              </a:rPr>
              <a:t> Existen átomos del mismo elemento con diferentes masa (Isótopos).</a:t>
            </a:r>
          </a:p>
          <a:p>
            <a:pPr fontAlgn="base">
              <a:buFont typeface="Arial" pitchFamily="34" charset="0"/>
              <a:buChar char="•"/>
            </a:pPr>
            <a:r>
              <a:rPr lang="es-AR" i="1" dirty="0">
                <a:latin typeface="Franklin Gothic Medium" pitchFamily="34" charset="0"/>
              </a:rPr>
              <a:t> Existen moléculas formadas por 2 o más átomos del mismo elemento </a:t>
            </a:r>
          </a:p>
        </p:txBody>
      </p:sp>
      <p:sp>
        <p:nvSpPr>
          <p:cNvPr id="16" name="15 Flecha arriba"/>
          <p:cNvSpPr/>
          <p:nvPr/>
        </p:nvSpPr>
        <p:spPr>
          <a:xfrm>
            <a:off x="323528" y="548680"/>
            <a:ext cx="504056" cy="23042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Flecha abajo"/>
          <p:cNvSpPr/>
          <p:nvPr/>
        </p:nvSpPr>
        <p:spPr>
          <a:xfrm>
            <a:off x="8172400" y="4797152"/>
            <a:ext cx="504056" cy="1440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4" name="Picture 2" descr="Modelo Atomico de Dalton - YouTube"/>
          <p:cNvPicPr>
            <a:picLocks noChangeAspect="1" noChangeArrowheads="1"/>
          </p:cNvPicPr>
          <p:nvPr/>
        </p:nvPicPr>
        <p:blipFill>
          <a:blip r:embed="rId2" cstate="print"/>
          <a:srcRect/>
          <a:stretch>
            <a:fillRect/>
          </a:stretch>
        </p:blipFill>
        <p:spPr bwMode="auto">
          <a:xfrm>
            <a:off x="4235964" y="3212976"/>
            <a:ext cx="2784308" cy="2088232"/>
          </a:xfrm>
          <a:prstGeom prst="rect">
            <a:avLst/>
          </a:prstGeom>
          <a:noFill/>
        </p:spPr>
      </p:pic>
      <p:sp>
        <p:nvSpPr>
          <p:cNvPr id="7" name="6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3050"/>
            <a:ext cx="7067128" cy="1162050"/>
          </a:xfrm>
        </p:spPr>
        <p:txBody>
          <a:bodyPr>
            <a:normAutofit/>
          </a:bodyPr>
          <a:lstStyle/>
          <a:p>
            <a:pPr algn="ctr"/>
            <a:r>
              <a:rPr lang="es-AR" sz="3200" u="sng" dirty="0">
                <a:latin typeface="Arial Black" pitchFamily="34" charset="0"/>
              </a:rPr>
              <a:t>Modelo Atómico de </a:t>
            </a:r>
            <a:r>
              <a:rPr lang="es-AR" sz="3200" u="sng" dirty="0" err="1">
                <a:latin typeface="Arial Black" pitchFamily="34" charset="0"/>
              </a:rPr>
              <a:t>Thomson</a:t>
            </a:r>
            <a:br>
              <a:rPr lang="es-AR" sz="3200" dirty="0">
                <a:latin typeface="Arial Black" pitchFamily="34" charset="0"/>
              </a:rPr>
            </a:br>
            <a:r>
              <a:rPr lang="es-AR" sz="3200" dirty="0">
                <a:latin typeface="Arial Black" pitchFamily="34" charset="0"/>
              </a:rPr>
              <a:t>(1904)</a:t>
            </a:r>
            <a:endParaRPr lang="es-AR" sz="3200" dirty="0"/>
          </a:p>
        </p:txBody>
      </p:sp>
      <p:sp>
        <p:nvSpPr>
          <p:cNvPr id="5" name="4 Marcador de texto"/>
          <p:cNvSpPr>
            <a:spLocks noGrp="1"/>
          </p:cNvSpPr>
          <p:nvPr>
            <p:ph type="body" sz="half" idx="2"/>
          </p:nvPr>
        </p:nvSpPr>
        <p:spPr>
          <a:xfrm>
            <a:off x="1835696" y="1916832"/>
            <a:ext cx="3816424" cy="792088"/>
          </a:xfrm>
        </p:spPr>
        <p:txBody>
          <a:bodyPr>
            <a:normAutofit fontScale="85000" lnSpcReduction="20000"/>
          </a:bodyPr>
          <a:lstStyle/>
          <a:p>
            <a:r>
              <a:rPr lang="es-AR" sz="1800" dirty="0"/>
              <a:t>Joseph </a:t>
            </a:r>
            <a:r>
              <a:rPr lang="es-AR" sz="1800" dirty="0" err="1"/>
              <a:t>Jhon</a:t>
            </a:r>
            <a:r>
              <a:rPr lang="es-AR" sz="1800" dirty="0"/>
              <a:t> </a:t>
            </a:r>
            <a:r>
              <a:rPr lang="es-AR" sz="1800" dirty="0" err="1"/>
              <a:t>Thomson</a:t>
            </a:r>
            <a:r>
              <a:rPr lang="es-AR" sz="1800" dirty="0"/>
              <a:t>  (1856 – 1940)</a:t>
            </a:r>
          </a:p>
          <a:p>
            <a:r>
              <a:rPr lang="es-AR" sz="1800" dirty="0"/>
              <a:t>Físico inglés.</a:t>
            </a:r>
          </a:p>
          <a:p>
            <a:r>
              <a:rPr lang="es-AR" sz="1800" dirty="0"/>
              <a:t>Premio Nobel de Física en 1906.</a:t>
            </a:r>
          </a:p>
          <a:p>
            <a:endParaRPr lang="es-AR" sz="1800" dirty="0"/>
          </a:p>
        </p:txBody>
      </p:sp>
      <p:pic>
        <p:nvPicPr>
          <p:cNvPr id="8" name="7 Imagen" descr="Joseph_John_Thomson.jpg"/>
          <p:cNvPicPr>
            <a:picLocks noChangeAspect="1"/>
          </p:cNvPicPr>
          <p:nvPr/>
        </p:nvPicPr>
        <p:blipFill>
          <a:blip r:embed="rId2" cstate="print"/>
          <a:stretch>
            <a:fillRect/>
          </a:stretch>
        </p:blipFill>
        <p:spPr>
          <a:xfrm>
            <a:off x="5713922" y="1268760"/>
            <a:ext cx="2641760" cy="3888432"/>
          </a:xfrm>
          <a:prstGeom prst="rect">
            <a:avLst/>
          </a:prstGeom>
        </p:spPr>
      </p:pic>
      <p:sp>
        <p:nvSpPr>
          <p:cNvPr id="13" name="12 Marcador de contenido"/>
          <p:cNvSpPr>
            <a:spLocks noGrp="1"/>
          </p:cNvSpPr>
          <p:nvPr>
            <p:ph idx="1"/>
          </p:nvPr>
        </p:nvSpPr>
        <p:spPr>
          <a:xfrm>
            <a:off x="251520" y="3429000"/>
            <a:ext cx="5111750" cy="5853113"/>
          </a:xfrm>
        </p:spPr>
        <p:txBody>
          <a:bodyPr/>
          <a:lstStyle/>
          <a:p>
            <a:pPr>
              <a:buNone/>
            </a:pPr>
            <a:r>
              <a:rPr lang="es-AR" dirty="0"/>
              <a:t> </a:t>
            </a:r>
          </a:p>
        </p:txBody>
      </p:sp>
      <p:pic>
        <p:nvPicPr>
          <p:cNvPr id="2050" name="Picture 2" descr="Modelo atomico de thomson"/>
          <p:cNvPicPr>
            <a:picLocks noChangeAspect="1" noChangeArrowheads="1"/>
          </p:cNvPicPr>
          <p:nvPr/>
        </p:nvPicPr>
        <p:blipFill>
          <a:blip r:embed="rId3" cstate="print"/>
          <a:srcRect/>
          <a:stretch>
            <a:fillRect/>
          </a:stretch>
        </p:blipFill>
        <p:spPr bwMode="auto">
          <a:xfrm>
            <a:off x="539552" y="3248641"/>
            <a:ext cx="4427984" cy="3324459"/>
          </a:xfrm>
          <a:prstGeom prst="rect">
            <a:avLst/>
          </a:prstGeom>
          <a:noFill/>
        </p:spPr>
      </p:pic>
      <p:sp>
        <p:nvSpPr>
          <p:cNvPr id="7" name="6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31614"/>
          </a:xfrm>
        </p:spPr>
        <p:txBody>
          <a:bodyPr>
            <a:normAutofit fontScale="90000"/>
          </a:bodyPr>
          <a:lstStyle/>
          <a:p>
            <a:r>
              <a:rPr lang="es-AR" dirty="0"/>
              <a:t> </a:t>
            </a:r>
          </a:p>
        </p:txBody>
      </p:sp>
      <p:sp>
        <p:nvSpPr>
          <p:cNvPr id="4" name="3 Marcador de texto"/>
          <p:cNvSpPr>
            <a:spLocks noGrp="1"/>
          </p:cNvSpPr>
          <p:nvPr>
            <p:ph type="body" sz="half" idx="2"/>
          </p:nvPr>
        </p:nvSpPr>
        <p:spPr>
          <a:xfrm>
            <a:off x="755576" y="620688"/>
            <a:ext cx="5472608" cy="2592288"/>
          </a:xfrm>
        </p:spPr>
        <p:txBody>
          <a:bodyPr>
            <a:normAutofit fontScale="92500" lnSpcReduction="10000"/>
          </a:bodyPr>
          <a:lstStyle/>
          <a:p>
            <a:r>
              <a:rPr lang="es-ES" sz="1900" b="1" u="sng" dirty="0">
                <a:latin typeface="Franklin Gothic Medium" pitchFamily="34" charset="0"/>
              </a:rPr>
              <a:t>Postulados</a:t>
            </a:r>
          </a:p>
          <a:p>
            <a:endParaRPr lang="es-ES" sz="1900" dirty="0">
              <a:latin typeface="Franklin Gothic Medium" pitchFamily="34" charset="0"/>
            </a:endParaRPr>
          </a:p>
          <a:p>
            <a:pPr>
              <a:buFont typeface="Wingdings" pitchFamily="2" charset="2"/>
              <a:buChar char="ü"/>
            </a:pPr>
            <a:r>
              <a:rPr lang="es-ES" sz="1900" i="1" dirty="0">
                <a:latin typeface="Franklin Gothic Medium" pitchFamily="34" charset="0"/>
              </a:rPr>
              <a:t>Demostró que dentro de los átomos hay unas partículas diminutas, con carga eléctrica negativa, a las que se llamó </a:t>
            </a:r>
            <a:r>
              <a:rPr lang="es-ES" sz="1900" b="1" i="1" dirty="0">
                <a:latin typeface="Franklin Gothic Medium" pitchFamily="34" charset="0"/>
                <a:hlinkClick r:id="rId2"/>
              </a:rPr>
              <a:t>electrones</a:t>
            </a:r>
            <a:r>
              <a:rPr lang="es-AR" sz="1900" i="1" dirty="0">
                <a:latin typeface="Franklin Gothic Medium" pitchFamily="34" charset="0"/>
              </a:rPr>
              <a:t>.</a:t>
            </a:r>
          </a:p>
          <a:p>
            <a:endParaRPr lang="es-AR" sz="1900" i="1" dirty="0">
              <a:latin typeface="Franklin Gothic Medium" pitchFamily="34" charset="0"/>
            </a:endParaRPr>
          </a:p>
          <a:p>
            <a:pPr>
              <a:buFont typeface="Wingdings" pitchFamily="2" charset="2"/>
              <a:buChar char="ü"/>
            </a:pPr>
            <a:r>
              <a:rPr lang="es-AR" sz="1900" i="1" dirty="0">
                <a:latin typeface="Franklin Gothic Medium" pitchFamily="34" charset="0"/>
              </a:rPr>
              <a:t>Caracteriza al átomo como una esfera cargada positivamente con electrones incrustados al azar (modelo de pasas)</a:t>
            </a:r>
          </a:p>
          <a:p>
            <a:endParaRPr lang="es-AR" dirty="0"/>
          </a:p>
        </p:txBody>
      </p:sp>
      <p:pic>
        <p:nvPicPr>
          <p:cNvPr id="5" name="5 Marcador de contenido" descr="modelo-atomico-thomson.jpg"/>
          <p:cNvPicPr>
            <a:picLocks noGrp="1" noChangeAspect="1"/>
          </p:cNvPicPr>
          <p:nvPr>
            <p:ph idx="1"/>
          </p:nvPr>
        </p:nvPicPr>
        <p:blipFill>
          <a:blip r:embed="rId3" cstate="print"/>
          <a:stretch>
            <a:fillRect/>
          </a:stretch>
        </p:blipFill>
        <p:spPr>
          <a:xfrm>
            <a:off x="5652120" y="2060848"/>
            <a:ext cx="3288144" cy="1634108"/>
          </a:xfrm>
        </p:spPr>
      </p:pic>
      <p:sp>
        <p:nvSpPr>
          <p:cNvPr id="6" name="5 Rectángulo"/>
          <p:cNvSpPr/>
          <p:nvPr/>
        </p:nvSpPr>
        <p:spPr>
          <a:xfrm>
            <a:off x="2267744" y="4077072"/>
            <a:ext cx="5976664" cy="2031325"/>
          </a:xfrm>
          <a:prstGeom prst="rect">
            <a:avLst/>
          </a:prstGeom>
        </p:spPr>
        <p:txBody>
          <a:bodyPr wrap="square">
            <a:spAutoFit/>
          </a:bodyPr>
          <a:lstStyle/>
          <a:p>
            <a:r>
              <a:rPr lang="es-AR" b="1" u="sng" dirty="0">
                <a:latin typeface="Franklin Gothic Medium" pitchFamily="34" charset="0"/>
              </a:rPr>
              <a:t>Errores encontrados</a:t>
            </a:r>
          </a:p>
          <a:p>
            <a:endParaRPr lang="es-AR" dirty="0">
              <a:latin typeface="Franklin Gothic Medium" pitchFamily="34" charset="0"/>
            </a:endParaRPr>
          </a:p>
          <a:p>
            <a:pPr>
              <a:buFont typeface="Wingdings" pitchFamily="2" charset="2"/>
              <a:buChar char="Ø"/>
            </a:pPr>
            <a:r>
              <a:rPr lang="es-AR" i="1" dirty="0">
                <a:latin typeface="Franklin Gothic Medium" pitchFamily="34" charset="0"/>
              </a:rPr>
              <a:t>Las fallas en este modelo son la incorrecta distribución de las cargas y que no contempla la regularidad en las propiedades de los elementos que, ya en 1869 había postulado </a:t>
            </a:r>
            <a:r>
              <a:rPr lang="es-AR" i="1" dirty="0" err="1">
                <a:latin typeface="Franklin Gothic Medium" pitchFamily="34" charset="0"/>
              </a:rPr>
              <a:t>Mendeleiev</a:t>
            </a:r>
            <a:r>
              <a:rPr lang="es-AR" i="1" dirty="0">
                <a:latin typeface="Franklin Gothic Medium" pitchFamily="34" charset="0"/>
              </a:rPr>
              <a:t> en su construcción de la Tabla Periódica que veremos a continuación de este tema.</a:t>
            </a:r>
          </a:p>
        </p:txBody>
      </p:sp>
      <p:sp>
        <p:nvSpPr>
          <p:cNvPr id="7" name="6 Flecha arriba"/>
          <p:cNvSpPr/>
          <p:nvPr/>
        </p:nvSpPr>
        <p:spPr>
          <a:xfrm>
            <a:off x="323528" y="692696"/>
            <a:ext cx="432048" cy="23042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Flecha abajo"/>
          <p:cNvSpPr/>
          <p:nvPr/>
        </p:nvSpPr>
        <p:spPr>
          <a:xfrm>
            <a:off x="8244408" y="4221088"/>
            <a:ext cx="360040" cy="1872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Marcador de pie de página"/>
          <p:cNvSpPr>
            <a:spLocks noGrp="1"/>
          </p:cNvSpPr>
          <p:nvPr>
            <p:ph type="ftr" sz="quarter" idx="11"/>
          </p:nvPr>
        </p:nvSpPr>
        <p:spPr/>
        <p:txBody>
          <a:bodyPr/>
          <a:lstStyle/>
          <a:p>
            <a:r>
              <a:rPr lang="es-AR"/>
              <a:t>Cátedra Bruno - Di Risio</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1257</TotalTime>
  <Words>3040</Words>
  <Application>Microsoft Office PowerPoint</Application>
  <PresentationFormat>Presentación en pantalla (4:3)</PresentationFormat>
  <Paragraphs>196</Paragraphs>
  <Slides>29</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29</vt:i4>
      </vt:variant>
    </vt:vector>
  </HeadingPairs>
  <TitlesOfParts>
    <vt:vector size="39" baseType="lpstr">
      <vt:lpstr>Algerian</vt:lpstr>
      <vt:lpstr>Arial</vt:lpstr>
      <vt:lpstr>Arial Black</vt:lpstr>
      <vt:lpstr>Arial Narrow</vt:lpstr>
      <vt:lpstr>Calibri</vt:lpstr>
      <vt:lpstr>Franklin Gothic Medium</vt:lpstr>
      <vt:lpstr>Segoe UI Semibold</vt:lpstr>
      <vt:lpstr>Tahoma</vt:lpstr>
      <vt:lpstr>Wingdings</vt:lpstr>
      <vt:lpstr>Tema de Office</vt:lpstr>
      <vt:lpstr>Estructura Electrónica de los Átomos</vt:lpstr>
      <vt:lpstr>Pongámonos en contexto para entender mejor lo que veremos hoy.   Estamos cursando Química.   Sabemos que todo el universo está formado por materia y energía.  Pero…, ¿qué estudia la Química?  “La Química estudia composición, propiedades y transformaciones de la materia”</vt:lpstr>
      <vt:lpstr>Primera reflexión:  “La Química estudia todo el universo”  Es así, aunque algo ambicioso como para comenzar.  Creería que antes deberíamos hacernos una pregunta:  ¿De qué está hecha la materia? </vt:lpstr>
      <vt:lpstr>Un poco de historia… </vt:lpstr>
      <vt:lpstr>La propuesta fue realmente muy interesante para la época, pero está claro que tenía una base filosófica.  Debieron pasar más de 2000 años para que se propusiera el primer modelo con base científica. Pero…  ¿Qué es un modelo atómico?</vt:lpstr>
      <vt:lpstr>Modelo Atómico de Dalton (1804)</vt:lpstr>
      <vt:lpstr>Postulados  * La materia está formada por átomos, pequeñas partículas indivisibles que no se pueden crear ni destruir. * Todos los átomos de un elemento tienen la misma masa y propiedades. * Los átomos de diferentes elementos tienen distinta masa y propiedades. * Distintos átomos se combinan entre sí en una relación numérica sencilla y dan lugar a un compuesto, siendo los átomos de un mismo compuesto iguales. * Una reacción química es una reorganización de átomos.  </vt:lpstr>
      <vt:lpstr>Modelo Atómico de Thomson (1904)</vt:lpstr>
      <vt:lpstr> </vt:lpstr>
      <vt:lpstr>Modelo Atómico de Rutherford (1911) Modelo Planetario</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dc:creator>
  <cp:lastModifiedBy>Elvira Vaccaro</cp:lastModifiedBy>
  <cp:revision>123</cp:revision>
  <dcterms:created xsi:type="dcterms:W3CDTF">2020-05-31T17:30:17Z</dcterms:created>
  <dcterms:modified xsi:type="dcterms:W3CDTF">2020-10-03T01:13:15Z</dcterms:modified>
</cp:coreProperties>
</file>