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9650D-3C1A-4F9F-94FC-FE842649930C}" type="datetimeFigureOut">
              <a:rPr lang="es-AR" smtClean="0"/>
              <a:t>19/5/2020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A08E8-434D-493A-B518-A83EB7B7E6A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257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42292-FE59-4F6F-898D-674F18126112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3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7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8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4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6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6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7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52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68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9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1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1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5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0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9A79-439D-4BAC-A76E-9D8469C10C72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19/5/2020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BBC8-A70C-4E26-9B25-A3DF79B36AAE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928662" y="1857364"/>
            <a:ext cx="7215238" cy="1752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Materia, átomos y moléculas</a:t>
            </a:r>
          </a:p>
          <a:p>
            <a:pPr algn="r"/>
            <a:r>
              <a:rPr lang="es-AR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Ejercicios</a:t>
            </a:r>
          </a:p>
          <a:p>
            <a:pPr algn="r"/>
            <a:r>
              <a:rPr lang="es-AR" sz="3600" b="1" dirty="0"/>
              <a:t>CBC- Química (05)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71604" y="1571612"/>
            <a:ext cx="6786610" cy="2143140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9896" y="4352925"/>
            <a:ext cx="2828925" cy="15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285720" y="1714488"/>
            <a:ext cx="8424936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spcBef>
                <a:spcPct val="20000"/>
              </a:spcBef>
            </a:pPr>
            <a:endParaRPr lang="es-AR" sz="3200" dirty="0">
              <a:solidFill>
                <a:prstClr val="black"/>
              </a:solidFill>
            </a:endParaRPr>
          </a:p>
        </p:txBody>
      </p:sp>
      <p:sp>
        <p:nvSpPr>
          <p:cNvPr id="102402" name="AutoShape 2" descr="Estados físicos de la materia - Escolar - ABC Co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102404" name="AutoShape 4" descr="Estados físicos de la materia - Escolar - ABC Co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60375" y="692696"/>
            <a:ext cx="828680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AR" sz="2800" b="1" dirty="0">
                <a:solidFill>
                  <a:prstClr val="black"/>
                </a:solidFill>
              </a:rPr>
              <a:t>Calcular la composición centesimal de un sistema formado por 10,0 g de alcohol y 45,0 g de agua.</a:t>
            </a:r>
          </a:p>
          <a:p>
            <a:pPr lvl="0" algn="just">
              <a:spcAft>
                <a:spcPts val="600"/>
              </a:spcAft>
            </a:pPr>
            <a:r>
              <a:rPr lang="es-AR" sz="2400" u="sng" dirty="0"/>
              <a:t>Recordemos</a:t>
            </a:r>
            <a:r>
              <a:rPr lang="es-AR" sz="2400" dirty="0"/>
              <a:t> que </a:t>
            </a:r>
            <a:r>
              <a:rPr lang="es-AR" sz="24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% m/m  </a:t>
            </a:r>
            <a:r>
              <a:rPr lang="es-AR" sz="2400" dirty="0">
                <a:solidFill>
                  <a:prstClr val="black"/>
                </a:solidFill>
              </a:rPr>
              <a:t>es la masa del componente presente en 100 gramos de sistema material</a:t>
            </a:r>
          </a:p>
          <a:p>
            <a:pPr lvl="0"/>
            <a:endParaRPr lang="es-AR" sz="2000" dirty="0">
              <a:solidFill>
                <a:prstClr val="black"/>
              </a:solidFill>
            </a:endParaRPr>
          </a:p>
          <a:p>
            <a:pPr algn="just">
              <a:spcAft>
                <a:spcPts val="1800"/>
              </a:spcAft>
            </a:pPr>
            <a:r>
              <a:rPr lang="es-AR" sz="2800" dirty="0">
                <a:solidFill>
                  <a:prstClr val="black"/>
                </a:solidFill>
              </a:rPr>
              <a:t>m </a:t>
            </a:r>
            <a:r>
              <a:rPr lang="es-AR" sz="2800" baseline="-25000" dirty="0" err="1">
                <a:solidFill>
                  <a:prstClr val="black"/>
                </a:solidFill>
              </a:rPr>
              <a:t>sist</a:t>
            </a:r>
            <a:r>
              <a:rPr lang="es-AR" sz="2800" dirty="0">
                <a:solidFill>
                  <a:prstClr val="black"/>
                </a:solidFill>
              </a:rPr>
              <a:t>  =  m </a:t>
            </a:r>
            <a:r>
              <a:rPr lang="es-AR" sz="2800" baseline="-25000" dirty="0">
                <a:solidFill>
                  <a:prstClr val="black"/>
                </a:solidFill>
              </a:rPr>
              <a:t>alcohol</a:t>
            </a:r>
            <a:r>
              <a:rPr lang="es-AR" sz="2800" dirty="0">
                <a:solidFill>
                  <a:prstClr val="black"/>
                </a:solidFill>
              </a:rPr>
              <a:t>+ m </a:t>
            </a:r>
            <a:r>
              <a:rPr lang="es-AR" sz="2800" baseline="-25000" dirty="0">
                <a:solidFill>
                  <a:prstClr val="black"/>
                </a:solidFill>
              </a:rPr>
              <a:t>agua  </a:t>
            </a:r>
            <a:r>
              <a:rPr lang="es-AR" sz="2800" dirty="0">
                <a:solidFill>
                  <a:prstClr val="black"/>
                </a:solidFill>
              </a:rPr>
              <a:t>= (10,0 + 45,0) g  = 55,0 g</a:t>
            </a:r>
          </a:p>
          <a:p>
            <a:pPr algn="just">
              <a:spcAft>
                <a:spcPts val="1800"/>
              </a:spcAft>
            </a:pPr>
            <a:r>
              <a:rPr lang="es-AR" sz="2800" dirty="0">
                <a:solidFill>
                  <a:prstClr val="black"/>
                </a:solidFill>
              </a:rPr>
              <a:t>% m/m </a:t>
            </a:r>
            <a:r>
              <a:rPr lang="es-AR" sz="2800" baseline="-25000" dirty="0">
                <a:solidFill>
                  <a:prstClr val="black"/>
                </a:solidFill>
              </a:rPr>
              <a:t>alcohol</a:t>
            </a:r>
            <a:r>
              <a:rPr lang="es-AR" sz="2800" dirty="0">
                <a:solidFill>
                  <a:prstClr val="black"/>
                </a:solidFill>
              </a:rPr>
              <a:t> = m </a:t>
            </a:r>
            <a:r>
              <a:rPr lang="es-AR" sz="2800" baseline="-25000" dirty="0">
                <a:solidFill>
                  <a:prstClr val="black"/>
                </a:solidFill>
              </a:rPr>
              <a:t>alcohol</a:t>
            </a:r>
            <a:r>
              <a:rPr lang="es-AR" sz="2800" dirty="0">
                <a:solidFill>
                  <a:prstClr val="black"/>
                </a:solidFill>
              </a:rPr>
              <a:t>/ m </a:t>
            </a:r>
            <a:r>
              <a:rPr lang="es-AR" sz="2800" baseline="-25000" dirty="0" err="1">
                <a:solidFill>
                  <a:prstClr val="black"/>
                </a:solidFill>
              </a:rPr>
              <a:t>sist</a:t>
            </a:r>
            <a:r>
              <a:rPr lang="es-AR" sz="2800" dirty="0">
                <a:solidFill>
                  <a:prstClr val="black"/>
                </a:solidFill>
              </a:rPr>
              <a:t> x 100 = 10,0/55,0 x 100</a:t>
            </a:r>
          </a:p>
          <a:p>
            <a:pPr algn="just">
              <a:spcAft>
                <a:spcPts val="1800"/>
              </a:spcAft>
            </a:pPr>
            <a:r>
              <a:rPr lang="es-AR" sz="2800" b="1" dirty="0">
                <a:solidFill>
                  <a:prstClr val="black"/>
                </a:solidFill>
              </a:rPr>
              <a:t>% m/m </a:t>
            </a:r>
            <a:r>
              <a:rPr lang="es-AR" sz="2800" b="1" baseline="-25000" dirty="0">
                <a:solidFill>
                  <a:prstClr val="black"/>
                </a:solidFill>
              </a:rPr>
              <a:t>alcohol</a:t>
            </a:r>
            <a:r>
              <a:rPr lang="es-AR" sz="2800" b="1" dirty="0">
                <a:solidFill>
                  <a:prstClr val="black"/>
                </a:solidFill>
              </a:rPr>
              <a:t> = 18,2 %  </a:t>
            </a:r>
            <a:r>
              <a:rPr lang="es-AR" sz="2800" dirty="0">
                <a:solidFill>
                  <a:prstClr val="black"/>
                </a:solidFill>
              </a:rPr>
              <a:t>%</a:t>
            </a:r>
          </a:p>
          <a:p>
            <a:pPr algn="just"/>
            <a:r>
              <a:rPr lang="es-AR" sz="2800" dirty="0">
                <a:solidFill>
                  <a:prstClr val="black"/>
                </a:solidFill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s-AR" sz="2800" dirty="0">
                <a:solidFill>
                  <a:prstClr val="black"/>
                </a:solidFill>
              </a:rPr>
              <a:t>100% = %m/m </a:t>
            </a:r>
            <a:r>
              <a:rPr lang="es-AR" sz="2800" baseline="-25000" dirty="0">
                <a:solidFill>
                  <a:prstClr val="black"/>
                </a:solidFill>
              </a:rPr>
              <a:t>agua</a:t>
            </a:r>
            <a:r>
              <a:rPr lang="es-AR" sz="2800" dirty="0">
                <a:solidFill>
                  <a:prstClr val="black"/>
                </a:solidFill>
              </a:rPr>
              <a:t> + % m/m </a:t>
            </a:r>
            <a:r>
              <a:rPr lang="es-AR" sz="2800" baseline="-25000" dirty="0">
                <a:solidFill>
                  <a:prstClr val="black"/>
                </a:solidFill>
              </a:rPr>
              <a:t>alcohol</a:t>
            </a:r>
            <a:r>
              <a:rPr lang="es-AR" sz="2800" dirty="0">
                <a:solidFill>
                  <a:prstClr val="black"/>
                </a:solidFill>
              </a:rPr>
              <a:t> </a:t>
            </a:r>
            <a:endParaRPr lang="es-AR" sz="2800" b="1" dirty="0">
              <a:solidFill>
                <a:prstClr val="black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s-AR" sz="2800" b="1" dirty="0">
                <a:solidFill>
                  <a:prstClr val="black"/>
                </a:solidFill>
              </a:rPr>
              <a:t>% m/m </a:t>
            </a:r>
            <a:r>
              <a:rPr lang="es-AR" sz="2800" b="1" baseline="-25000" dirty="0">
                <a:solidFill>
                  <a:prstClr val="black"/>
                </a:solidFill>
              </a:rPr>
              <a:t>agua</a:t>
            </a:r>
            <a:r>
              <a:rPr lang="es-AR" sz="2800" b="1" dirty="0">
                <a:solidFill>
                  <a:prstClr val="black"/>
                </a:solidFill>
              </a:rPr>
              <a:t> </a:t>
            </a:r>
            <a:r>
              <a:rPr lang="es-AR" sz="2800" dirty="0">
                <a:solidFill>
                  <a:prstClr val="black"/>
                </a:solidFill>
              </a:rPr>
              <a:t>= 100- % m/m </a:t>
            </a:r>
            <a:r>
              <a:rPr lang="es-AR" sz="2800" baseline="-25000" dirty="0">
                <a:solidFill>
                  <a:prstClr val="black"/>
                </a:solidFill>
              </a:rPr>
              <a:t>alcohol</a:t>
            </a:r>
            <a:r>
              <a:rPr lang="es-AR" sz="2800" dirty="0">
                <a:solidFill>
                  <a:prstClr val="black"/>
                </a:solidFill>
              </a:rPr>
              <a:t> = 100- 18,2= </a:t>
            </a:r>
            <a:r>
              <a:rPr lang="es-AR" sz="2800" b="1" dirty="0">
                <a:solidFill>
                  <a:prstClr val="black"/>
                </a:solidFill>
              </a:rPr>
              <a:t>81,8 %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0375" y="4090752"/>
            <a:ext cx="3823593" cy="7064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36585" y="5751808"/>
            <a:ext cx="1931159" cy="7064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6948264" y="5717518"/>
            <a:ext cx="1224136" cy="7064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Rectángulo"/>
          <p:cNvSpPr/>
          <p:nvPr/>
        </p:nvSpPr>
        <p:spPr>
          <a:xfrm>
            <a:off x="336585" y="548680"/>
            <a:ext cx="8410598" cy="10801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08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683568" y="692696"/>
            <a:ext cx="7920880" cy="561662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Una masa de 250 g de una sustancia desconocida contiene 93,7 g de Carbono, 31,5 g de hidrógeno y el resto de oxígeno. Su densidad a 20 °C es 0,792 g/cm</a:t>
            </a:r>
            <a:r>
              <a:rPr lang="es-ES" b="1" baseline="300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3</a:t>
            </a:r>
            <a:r>
              <a:rPr lang="es-ES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, su punto de fusión es -97 °C y su punto de ebullición es 65 °C.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								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	</a:t>
            </a:r>
            <a:endParaRPr lang="es-AR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Calcular el % de O en dicha sustancia. 	</a:t>
            </a:r>
            <a:endParaRPr lang="es-AR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						</a:t>
            </a:r>
            <a:endParaRPr lang="es-AR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Qué volumen de la mencionada sustancia habría que agregar a 110 g de agua para formar un sistema homogéneo con un % m/m de agua en la mezcla 45,0 %. 						</a:t>
            </a:r>
            <a:endParaRPr lang="es-AR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514350" lvl="0" indent="-514350" algn="just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3"/>
            </a:pP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Cuál o cuáles de las siguientes afirmaciones son correctas: a) el estado de agregación de la sustancia desconocida es sólido a -50 °C, b) </a:t>
            </a:r>
            <a:r>
              <a:rPr lang="es-AR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la mencionada sustancia es gaseosa a 100 </a:t>
            </a:r>
            <a:r>
              <a:rPr lang="es-ES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°C</a:t>
            </a:r>
            <a:endParaRPr lang="es-AR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92896"/>
            <a:ext cx="9334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93852" y="620688"/>
            <a:ext cx="7920880" cy="15841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75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17430" y="476672"/>
            <a:ext cx="805902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Importante: </a:t>
            </a:r>
            <a:r>
              <a:rPr lang="es-AR" sz="2400" dirty="0"/>
              <a:t>Te recomendamos que primero</a:t>
            </a:r>
          </a:p>
          <a:p>
            <a:r>
              <a:rPr lang="es-AR" sz="2400" dirty="0"/>
              <a:t>leas atentamente el problema para comprender</a:t>
            </a:r>
          </a:p>
          <a:p>
            <a:r>
              <a:rPr lang="es-AR" sz="2400" dirty="0"/>
              <a:t>el enunciado (si hace falta más de una vez…) </a:t>
            </a:r>
          </a:p>
          <a:p>
            <a:r>
              <a:rPr lang="es-AR" sz="2400" dirty="0"/>
              <a:t>y que extraigas luego los datos numéricos.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este caso:</a:t>
            </a:r>
          </a:p>
          <a:p>
            <a:endParaRPr lang="es-AR" sz="2400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sz="2400" dirty="0"/>
              <a:t>No olvides acompañar el </a:t>
            </a:r>
            <a:r>
              <a:rPr lang="es-AR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dato numérico</a:t>
            </a:r>
            <a:r>
              <a:rPr lang="es-AR" sz="2400" dirty="0"/>
              <a:t> con la </a:t>
            </a:r>
            <a:r>
              <a:rPr lang="es-AR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unidad</a:t>
            </a:r>
            <a:r>
              <a:rPr lang="es-AR" sz="2400" dirty="0"/>
              <a:t> en que está expresada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074" y="620688"/>
            <a:ext cx="1664620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49858"/>
              </p:ext>
            </p:extLst>
          </p:nvPr>
        </p:nvGraphicFramePr>
        <p:xfrm>
          <a:off x="617430" y="3282740"/>
          <a:ext cx="7704855" cy="1967868"/>
        </p:xfrm>
        <a:graphic>
          <a:graphicData uri="http://schemas.openxmlformats.org/drawingml/2006/table">
            <a:tbl>
              <a:tblPr firstRow="1" firstCol="1" bandRow="1"/>
              <a:tblGrid>
                <a:gridCol w="352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masa de la sustancia: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>
                          <a:effectLst/>
                          <a:latin typeface="Arial"/>
                          <a:ea typeface="Calibri"/>
                          <a:cs typeface="Times New Roman"/>
                        </a:rPr>
                        <a:t>= m</a:t>
                      </a:r>
                      <a:r>
                        <a:rPr lang="es-ES" sz="2000" baseline="-25000">
                          <a:effectLst/>
                          <a:latin typeface="Arial"/>
                          <a:ea typeface="Calibri"/>
                          <a:cs typeface="Times New Roman"/>
                        </a:rPr>
                        <a:t>sust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masa de carbono: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93,7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s-ES" sz="20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C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masa de hidrógeno: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31,5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m</a:t>
                      </a:r>
                      <a:r>
                        <a:rPr lang="es-ES" sz="20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H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Densidad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sust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s-ES" sz="2000" baseline="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(a 20 °C)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0,792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g/cm</a:t>
                      </a:r>
                      <a:r>
                        <a:rPr lang="es-ES" sz="2000" baseline="30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es-ES" sz="20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sust</a:t>
                      </a:r>
                      <a:r>
                        <a:rPr lang="es-ES" sz="2000" baseline="-25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>
                          <a:effectLst/>
                          <a:latin typeface="Arial"/>
                          <a:ea typeface="Calibri"/>
                          <a:cs typeface="Times New Roman"/>
                        </a:rPr>
                        <a:t>Punto de fusión:</a:t>
                      </a:r>
                      <a:endParaRPr lang="es-AR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-97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°C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pto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fus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Punto de ebullición: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65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°C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pto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es-ES" sz="2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eb</a:t>
                      </a:r>
                      <a:r>
                        <a:rPr lang="es-ES" sz="2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.</a:t>
                      </a:r>
                      <a:endParaRPr lang="es-AR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01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13892" y="476672"/>
            <a:ext cx="7848872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Arial"/>
                <a:ea typeface="Calibri"/>
                <a:cs typeface="Times New Roman"/>
              </a:rPr>
              <a:t>Vamos a la primera pregunta:</a:t>
            </a:r>
          </a:p>
          <a:p>
            <a:endParaRPr lang="es-ES" sz="1600" dirty="0">
              <a:solidFill>
                <a:schemeClr val="tx1"/>
              </a:solidFill>
              <a:latin typeface="Arial"/>
              <a:ea typeface="Calibri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Calcular el % de O en dicha sustancia</a:t>
            </a:r>
          </a:p>
          <a:p>
            <a:pPr marL="342900" indent="-342900">
              <a:buFont typeface="+mj-lt"/>
              <a:buAutoNum type="arabicPeriod"/>
            </a:pPr>
            <a:endParaRPr lang="es-ES" sz="1600" dirty="0">
              <a:latin typeface="Arial"/>
              <a:ea typeface="Calibri"/>
              <a:cs typeface="Times New Roman"/>
            </a:endParaRPr>
          </a:p>
          <a:p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Calibri"/>
                <a:cs typeface="Times New Roman"/>
              </a:rPr>
              <a:t>Qué es %O?:</a:t>
            </a:r>
            <a:r>
              <a:rPr lang="es-ES" sz="24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 </a:t>
            </a:r>
          </a:p>
          <a:p>
            <a:endParaRPr lang="es-ES" sz="1600" dirty="0">
              <a:latin typeface="Arial"/>
              <a:ea typeface="Calibri"/>
              <a:cs typeface="Times New Roman"/>
            </a:endParaRPr>
          </a:p>
          <a:p>
            <a:r>
              <a:rPr lang="es-ES" sz="2400" dirty="0">
                <a:solidFill>
                  <a:schemeClr val="tx1"/>
                </a:solidFill>
                <a:latin typeface="Arial"/>
                <a:ea typeface="Calibri"/>
                <a:cs typeface="Times New Roman"/>
              </a:rPr>
              <a:t>Masa de oxígeno en 100 g de la sustancia</a:t>
            </a:r>
          </a:p>
          <a:p>
            <a:endParaRPr lang="es-ES" sz="1600" dirty="0">
              <a:latin typeface="Arial"/>
              <a:ea typeface="Calibri"/>
              <a:cs typeface="Times New Roman"/>
            </a:endParaRPr>
          </a:p>
          <a:p>
            <a:r>
              <a:rPr lang="es-E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Calibri"/>
                <a:cs typeface="Times New Roman"/>
              </a:rPr>
              <a:t>Cómo lo calculamos:</a:t>
            </a:r>
          </a:p>
          <a:p>
            <a:endParaRPr lang="es-ES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Calibri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s-ES" sz="2400" dirty="0">
                <a:latin typeface="Arial"/>
                <a:ea typeface="Calibri"/>
                <a:cs typeface="Times New Roman"/>
              </a:rPr>
              <a:t>Sabemos que en 250 g</a:t>
            </a:r>
            <a:r>
              <a:rPr lang="es-AR" sz="2400" baseline="-25000" dirty="0">
                <a:solidFill>
                  <a:prstClr val="black"/>
                </a:solidFill>
              </a:rPr>
              <a:t> </a:t>
            </a:r>
            <a:r>
              <a:rPr lang="es-AR" sz="2400" baseline="-25000" dirty="0" err="1">
                <a:solidFill>
                  <a:prstClr val="black"/>
                </a:solidFill>
              </a:rPr>
              <a:t>sust</a:t>
            </a:r>
            <a:r>
              <a:rPr lang="es-ES" sz="2400" dirty="0">
                <a:latin typeface="Arial"/>
                <a:ea typeface="Calibri"/>
                <a:cs typeface="Times New Roman"/>
              </a:rPr>
              <a:t> hay 93,7 g</a:t>
            </a:r>
            <a:r>
              <a:rPr lang="es-AR" sz="2400" baseline="-25000" dirty="0">
                <a:solidFill>
                  <a:prstClr val="black"/>
                </a:solidFill>
              </a:rPr>
              <a:t>C </a:t>
            </a:r>
            <a:r>
              <a:rPr lang="es-AR" sz="2400" dirty="0">
                <a:solidFill>
                  <a:prstClr val="black"/>
                </a:solidFill>
              </a:rPr>
              <a:t>y</a:t>
            </a:r>
            <a:r>
              <a:rPr lang="es-AR" sz="2400" baseline="-25000" dirty="0">
                <a:solidFill>
                  <a:prstClr val="black"/>
                </a:solidFill>
              </a:rPr>
              <a:t> </a:t>
            </a:r>
            <a:r>
              <a:rPr lang="es-ES" sz="2400" dirty="0">
                <a:latin typeface="Arial"/>
                <a:ea typeface="Calibri"/>
                <a:cs typeface="Times New Roman"/>
              </a:rPr>
              <a:t>31,5 g</a:t>
            </a:r>
            <a:r>
              <a:rPr lang="es-AR" sz="2400" baseline="-25000" dirty="0">
                <a:solidFill>
                  <a:prstClr val="black"/>
                </a:solidFill>
              </a:rPr>
              <a:t>H  </a:t>
            </a:r>
            <a:r>
              <a:rPr lang="es-AR" sz="2400" dirty="0">
                <a:solidFill>
                  <a:prstClr val="black"/>
                </a:solidFill>
              </a:rPr>
              <a:t>y que el resto es oxígeno:</a:t>
            </a:r>
            <a:endParaRPr lang="es-ES" sz="2400" dirty="0">
              <a:latin typeface="Arial"/>
              <a:ea typeface="Calibri"/>
              <a:cs typeface="Times New Roman"/>
            </a:endParaRPr>
          </a:p>
          <a:p>
            <a:pPr>
              <a:spcAft>
                <a:spcPts val="600"/>
              </a:spcAft>
            </a:pPr>
            <a:r>
              <a:rPr lang="es-AR" sz="2400" dirty="0">
                <a:solidFill>
                  <a:prstClr val="black"/>
                </a:solidFill>
              </a:rPr>
              <a:t>m </a:t>
            </a:r>
            <a:r>
              <a:rPr lang="es-AR" sz="2400" baseline="-25000" dirty="0" err="1">
                <a:solidFill>
                  <a:prstClr val="black"/>
                </a:solidFill>
              </a:rPr>
              <a:t>sust</a:t>
            </a:r>
            <a:r>
              <a:rPr lang="es-AR" sz="2400" dirty="0">
                <a:solidFill>
                  <a:prstClr val="black"/>
                </a:solidFill>
              </a:rPr>
              <a:t>  =  m </a:t>
            </a:r>
            <a:r>
              <a:rPr lang="es-AR" sz="2400" baseline="-25000" dirty="0">
                <a:solidFill>
                  <a:prstClr val="black"/>
                </a:solidFill>
              </a:rPr>
              <a:t>C </a:t>
            </a:r>
            <a:r>
              <a:rPr lang="es-AR" sz="2400" dirty="0">
                <a:solidFill>
                  <a:prstClr val="black"/>
                </a:solidFill>
              </a:rPr>
              <a:t>+ m </a:t>
            </a:r>
            <a:r>
              <a:rPr lang="es-AR" sz="2400" baseline="-25000" dirty="0">
                <a:solidFill>
                  <a:prstClr val="black"/>
                </a:solidFill>
              </a:rPr>
              <a:t>H </a:t>
            </a:r>
            <a:r>
              <a:rPr lang="es-AR" sz="2400" dirty="0">
                <a:solidFill>
                  <a:prstClr val="black"/>
                </a:solidFill>
              </a:rPr>
              <a:t>+ m </a:t>
            </a:r>
            <a:r>
              <a:rPr lang="es-AR" sz="2400" baseline="-25000" dirty="0">
                <a:solidFill>
                  <a:prstClr val="black"/>
                </a:solidFill>
              </a:rPr>
              <a:t>O             </a:t>
            </a:r>
            <a:r>
              <a:rPr lang="es-AR" sz="2400" dirty="0">
                <a:solidFill>
                  <a:prstClr val="black"/>
                </a:solidFill>
              </a:rPr>
              <a:t>despejamos</a:t>
            </a:r>
            <a:r>
              <a:rPr lang="es-AR" sz="2400" baseline="-25000" dirty="0">
                <a:solidFill>
                  <a:prstClr val="black"/>
                </a:solidFill>
              </a:rPr>
              <a:t>  </a:t>
            </a:r>
            <a:r>
              <a:rPr lang="es-AR" sz="2400" dirty="0">
                <a:solidFill>
                  <a:prstClr val="black"/>
                </a:solidFill>
              </a:rPr>
              <a:t>de esta ecuación </a:t>
            </a:r>
            <a:r>
              <a:rPr lang="es-A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s-AR" sz="2400" b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</a:t>
            </a:r>
            <a:r>
              <a:rPr lang="es-AR" sz="2400" dirty="0">
                <a:solidFill>
                  <a:prstClr val="black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s-AR" sz="2400" dirty="0">
                <a:solidFill>
                  <a:prstClr val="black"/>
                </a:solidFill>
              </a:rPr>
              <a:t>m</a:t>
            </a:r>
            <a:r>
              <a:rPr lang="es-AR" sz="2400" baseline="-25000" dirty="0">
                <a:solidFill>
                  <a:prstClr val="black"/>
                </a:solidFill>
              </a:rPr>
              <a:t> O</a:t>
            </a:r>
            <a:r>
              <a:rPr lang="es-AR" sz="2400" dirty="0">
                <a:solidFill>
                  <a:prstClr val="black"/>
                </a:solidFill>
              </a:rPr>
              <a:t>     = m </a:t>
            </a:r>
            <a:r>
              <a:rPr lang="es-AR" sz="2400" baseline="-25000" dirty="0" err="1">
                <a:solidFill>
                  <a:prstClr val="black"/>
                </a:solidFill>
              </a:rPr>
              <a:t>sust</a:t>
            </a:r>
            <a:r>
              <a:rPr lang="es-AR" sz="2400" baseline="-25000" dirty="0">
                <a:solidFill>
                  <a:prstClr val="black"/>
                </a:solidFill>
              </a:rPr>
              <a:t>  </a:t>
            </a:r>
            <a:r>
              <a:rPr lang="es-AR" sz="2400" dirty="0">
                <a:solidFill>
                  <a:prstClr val="black"/>
                </a:solidFill>
              </a:rPr>
              <a:t>- (m </a:t>
            </a:r>
            <a:r>
              <a:rPr lang="es-AR" sz="2400" baseline="-25000" dirty="0">
                <a:solidFill>
                  <a:prstClr val="black"/>
                </a:solidFill>
              </a:rPr>
              <a:t>C </a:t>
            </a:r>
            <a:r>
              <a:rPr lang="es-AR" sz="2400" dirty="0">
                <a:solidFill>
                  <a:prstClr val="black"/>
                </a:solidFill>
              </a:rPr>
              <a:t>+ m </a:t>
            </a:r>
            <a:r>
              <a:rPr lang="es-AR" sz="2400" baseline="-25000" dirty="0">
                <a:solidFill>
                  <a:prstClr val="black"/>
                </a:solidFill>
              </a:rPr>
              <a:t>H </a:t>
            </a:r>
            <a:r>
              <a:rPr lang="es-AR" sz="2400" dirty="0">
                <a:solidFill>
                  <a:prstClr val="black"/>
                </a:solidFill>
              </a:rPr>
              <a:t>)</a:t>
            </a:r>
          </a:p>
          <a:p>
            <a:r>
              <a:rPr lang="es-AR" sz="2400" dirty="0">
                <a:solidFill>
                  <a:prstClr val="black"/>
                </a:solidFill>
              </a:rPr>
              <a:t>m</a:t>
            </a:r>
            <a:r>
              <a:rPr lang="es-AR" sz="2400" baseline="-25000" dirty="0">
                <a:solidFill>
                  <a:prstClr val="black"/>
                </a:solidFill>
              </a:rPr>
              <a:t> O</a:t>
            </a:r>
            <a:r>
              <a:rPr lang="es-AR" sz="2400" dirty="0">
                <a:solidFill>
                  <a:prstClr val="black"/>
                </a:solidFill>
              </a:rPr>
              <a:t>     = 250 g – (93,7 + 31,5) g = 124,8 </a:t>
            </a:r>
            <a:r>
              <a:rPr lang="es-AR" sz="2400" dirty="0" err="1">
                <a:solidFill>
                  <a:prstClr val="black"/>
                </a:solidFill>
              </a:rPr>
              <a:t>g</a:t>
            </a:r>
            <a:r>
              <a:rPr lang="es-AR" sz="2400" baseline="-25000" dirty="0" err="1">
                <a:solidFill>
                  <a:prstClr val="black"/>
                </a:solidFill>
              </a:rPr>
              <a:t>O</a:t>
            </a:r>
            <a:r>
              <a:rPr lang="es-AR" sz="2400" baseline="-25000" dirty="0">
                <a:solidFill>
                  <a:prstClr val="black"/>
                </a:solidFill>
              </a:rPr>
              <a:t>  </a:t>
            </a:r>
            <a:r>
              <a:rPr lang="es-AR" sz="2400" dirty="0">
                <a:solidFill>
                  <a:prstClr val="black"/>
                </a:solidFill>
              </a:rPr>
              <a:t>(en250 g</a:t>
            </a:r>
            <a:r>
              <a:rPr lang="es-AR" baseline="-25000" dirty="0">
                <a:solidFill>
                  <a:prstClr val="black"/>
                </a:solidFill>
              </a:rPr>
              <a:t> </a:t>
            </a:r>
            <a:r>
              <a:rPr lang="es-AR" baseline="-25000" dirty="0" err="1">
                <a:solidFill>
                  <a:prstClr val="black"/>
                </a:solidFill>
              </a:rPr>
              <a:t>sust</a:t>
            </a:r>
            <a:r>
              <a:rPr lang="es-AR" dirty="0">
                <a:solidFill>
                  <a:prstClr val="black"/>
                </a:solidFill>
              </a:rPr>
              <a:t>)    </a:t>
            </a:r>
            <a:r>
              <a:rPr lang="es-AR" b="1" dirty="0">
                <a:solidFill>
                  <a:srgbClr val="FF0000"/>
                </a:solidFill>
              </a:rPr>
              <a:t>(*)</a:t>
            </a:r>
          </a:p>
          <a:p>
            <a:endParaRPr lang="es-ES" b="1" dirty="0">
              <a:solidFill>
                <a:srgbClr val="FF0000"/>
              </a:solidFill>
              <a:latin typeface="Arial"/>
              <a:cs typeface="Times New Roman"/>
            </a:endParaRPr>
          </a:p>
          <a:p>
            <a:pPr algn="just"/>
            <a:r>
              <a:rPr lang="es-AR" b="1" dirty="0">
                <a:solidFill>
                  <a:srgbClr val="FF0000"/>
                </a:solidFill>
              </a:rPr>
              <a:t>(*) </a:t>
            </a:r>
            <a:r>
              <a:rPr lang="es-AR" dirty="0"/>
              <a:t>Como vamos a seguir utilizando este resultado en cálculos posteriores es conveniente que conserves al menos 4 cifra significativas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899592" y="980728"/>
            <a:ext cx="6696744" cy="7200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422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09912"/>
              </p:ext>
            </p:extLst>
          </p:nvPr>
        </p:nvGraphicFramePr>
        <p:xfrm>
          <a:off x="971600" y="1196752"/>
          <a:ext cx="7128792" cy="1152128"/>
        </p:xfrm>
        <a:graphic>
          <a:graphicData uri="http://schemas.openxmlformats.org/drawingml/2006/table">
            <a:tbl>
              <a:tblPr firstRow="1" firstCol="1" bandRow="1"/>
              <a:tblGrid>
                <a:gridCol w="123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250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s-ES" sz="24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sust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-----------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0" algn="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124,8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s-ES" sz="24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O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>
                          <a:effectLst/>
                          <a:latin typeface="Arial"/>
                          <a:ea typeface="Calibri"/>
                          <a:cs typeface="Times New Roman"/>
                        </a:rPr>
                        <a:t>100</a:t>
                      </a:r>
                      <a:endParaRPr lang="es-A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l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g</a:t>
                      </a:r>
                      <a:r>
                        <a:rPr lang="es-ES" sz="2400" baseline="-25000" dirty="0" err="1">
                          <a:effectLst/>
                          <a:latin typeface="Arial"/>
                          <a:ea typeface="Calibri"/>
                          <a:cs typeface="Times New Roman"/>
                        </a:rPr>
                        <a:t>sust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-----------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2563" indent="0" algn="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b="1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es-ES" sz="2400" i="1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=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2075" indent="0" algn="just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es-ES" sz="24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%</a:t>
                      </a:r>
                      <a:r>
                        <a:rPr lang="es-ES" sz="2400" baseline="-25000" dirty="0">
                          <a:effectLst/>
                          <a:latin typeface="Arial"/>
                          <a:ea typeface="Calibri"/>
                          <a:cs typeface="Times New Roman"/>
                        </a:rPr>
                        <a:t>O</a:t>
                      </a:r>
                      <a:endParaRPr lang="es-A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67544" y="548680"/>
                <a:ext cx="8280920" cy="6015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dirty="0"/>
                  <a:t>Calculamos ahora la </a:t>
                </a:r>
                <a:r>
                  <a:rPr lang="es-AR" sz="2400" dirty="0">
                    <a:solidFill>
                      <a:prstClr val="black"/>
                    </a:solidFill>
                  </a:rPr>
                  <a:t>m </a:t>
                </a:r>
                <a:r>
                  <a:rPr lang="es-AR" sz="2400" baseline="-25000" dirty="0">
                    <a:solidFill>
                      <a:prstClr val="black"/>
                    </a:solidFill>
                  </a:rPr>
                  <a:t>O</a:t>
                </a:r>
                <a:r>
                  <a:rPr lang="es-AR" sz="2400" dirty="0"/>
                  <a:t>  en 100 de la sustancia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(%m/</a:t>
                </a:r>
                <a:r>
                  <a:rPr lang="es-AR" sz="24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s-AR" sz="2400" b="1" baseline="-25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</a:t>
                </a:r>
                <a:r>
                  <a:rPr lang="es-AR" sz="2400" dirty="0"/>
                  <a:t>:</a:t>
                </a:r>
              </a:p>
              <a:p>
                <a:endParaRPr lang="es-AR" sz="2400" dirty="0"/>
              </a:p>
              <a:p>
                <a:endParaRPr lang="es-AR" sz="2400" dirty="0"/>
              </a:p>
              <a:p>
                <a:endParaRPr lang="es-AR" sz="2400" dirty="0"/>
              </a:p>
              <a:p>
                <a:endParaRPr lang="es-AR" sz="2400" dirty="0"/>
              </a:p>
              <a:p>
                <a:endParaRPr lang="es-AR" sz="2400" dirty="0"/>
              </a:p>
              <a:p>
                <a:pPr marL="98266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2400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s-AR" sz="2400" b="0" i="0" smtClean="0"/>
                      <m:t> </m:t>
                    </m:r>
                    <m:r>
                      <m:rPr>
                        <m:nor/>
                      </m:rPr>
                      <a:rPr lang="es-ES" sz="2400"/>
                      <m:t>=</m:t>
                    </m:r>
                    <m:r>
                      <m:rPr>
                        <m:nor/>
                      </m:rPr>
                      <a:rPr lang="es-AR" sz="2400" b="0" i="0" smtClean="0"/>
                      <m:t> 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400"/>
                          <m:t>124,8 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2400"/>
                              <m:t>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ES" sz="2400"/>
                              <m:t>O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s-ES" sz="2400"/>
                          <m:t>250 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ES" sz="2400"/>
                              <m:t>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ES" sz="2400"/>
                              <m:t>sust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s-AR" sz="2400" b="0" i="0" smtClean="0"/>
                      <m:t> </m:t>
                    </m:r>
                    <m:r>
                      <m:rPr>
                        <m:nor/>
                      </m:rPr>
                      <a:rPr lang="es-ES" sz="2400"/>
                      <m:t>x</m:t>
                    </m:r>
                    <m:r>
                      <m:rPr>
                        <m:nor/>
                      </m:rPr>
                      <a:rPr lang="es-AR" sz="2400" b="0" i="0" smtClean="0"/>
                      <m:t> </m:t>
                    </m:r>
                    <m:r>
                      <m:rPr>
                        <m:nor/>
                      </m:rPr>
                      <a:rPr lang="es-ES" sz="2400"/>
                      <m:t>100</m:t>
                    </m:r>
                    <m:r>
                      <m:rPr>
                        <m:nor/>
                      </m:rPr>
                      <a:rPr lang="es-AR" sz="2400" b="0" i="0" smtClean="0"/>
                      <m:t> 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400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400"/>
                          <m:t>sust</m:t>
                        </m:r>
                      </m:sub>
                    </m:sSub>
                    <m:r>
                      <m:rPr>
                        <m:nor/>
                      </m:rPr>
                      <a:rPr lang="es-AR" sz="2400" b="0" i="0" smtClean="0"/>
                      <m:t>  </m:t>
                    </m:r>
                    <m:r>
                      <m:rPr>
                        <m:nor/>
                      </m:rPr>
                      <a:rPr lang="es-ES" sz="2400"/>
                      <m:t>=</m:t>
                    </m:r>
                    <m:r>
                      <m:rPr>
                        <m:nor/>
                      </m:rPr>
                      <a:rPr lang="es-AR" sz="2400" b="1" i="0" smtClean="0"/>
                      <m:t>  </m:t>
                    </m:r>
                    <m:r>
                      <m:rPr>
                        <m:nor/>
                      </m:rPr>
                      <a:rPr lang="es-ES" sz="2400" b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m:t>49,9</m:t>
                    </m:r>
                    <m:r>
                      <m:rPr>
                        <m:nor/>
                      </m:rPr>
                      <a:rPr lang="es-AR" sz="2400" b="1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400"/>
                          <m:t>g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2400"/>
                          <m:t>O</m:t>
                        </m:r>
                      </m:sub>
                    </m:sSub>
                  </m:oMath>
                </a14:m>
                <a:r>
                  <a:rPr lang="es-AR" sz="2400" dirty="0"/>
                  <a:t>/100 </a:t>
                </a:r>
                <a:r>
                  <a:rPr lang="es-AR" sz="2400" dirty="0" err="1"/>
                  <a:t>g</a:t>
                </a:r>
                <a:r>
                  <a:rPr lang="es-AR" sz="2400" baseline="-25000" dirty="0" err="1"/>
                  <a:t>sust</a:t>
                </a:r>
                <a:r>
                  <a:rPr lang="es-AR" sz="2400" baseline="-25000" dirty="0"/>
                  <a:t> 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=  %m/</a:t>
                </a:r>
                <a:r>
                  <a:rPr lang="es-AR" sz="24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s-AR" sz="2400" b="1" baseline="-25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</a:t>
                </a:r>
                <a:endParaRPr lang="es-AR" sz="2400" b="1" baseline="-25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s-AR" sz="2400" dirty="0"/>
              </a:p>
              <a:p>
                <a:r>
                  <a:rPr lang="es-AR" sz="2400" dirty="0"/>
                  <a:t>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AR" sz="2400"/>
                        <m:t>%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400"/>
                            <m:t>m</m:t>
                          </m:r>
                          <m:r>
                            <m:rPr>
                              <m:nor/>
                            </m:rPr>
                            <a:rPr lang="es-AR" sz="2400"/>
                            <m:t>/</m:t>
                          </m:r>
                          <m:r>
                            <m:rPr>
                              <m:nor/>
                            </m:rPr>
                            <a:rPr lang="es-AR" sz="2400"/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AR" sz="2400">
                              <a:latin typeface="Cambria Math"/>
                            </a:rPr>
                            <m:t>O</m:t>
                          </m:r>
                        </m:sub>
                      </m:sSub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=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m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O</m:t>
                              </m:r>
                            </m:sub>
                          </m:sSub>
                          <m:r>
                            <a:rPr lang="es-AR" sz="2400" b="0" i="1" smtClean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m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sust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x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100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=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/>
                            </a:rPr>
                            <m:t>124,8</m:t>
                          </m:r>
                        </m:num>
                        <m:den>
                          <m:r>
                            <a:rPr lang="es-AR" sz="2400" i="1">
                              <a:latin typeface="Cambria Math"/>
                            </a:rPr>
                            <m:t>250</m:t>
                          </m:r>
                        </m:den>
                      </m:f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×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100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=</m:t>
                      </m:r>
                      <m:r>
                        <m:rPr>
                          <m:nor/>
                        </m:rPr>
                        <a:rPr lang="es-AR" sz="2400" b="0" i="0" smtClean="0"/>
                        <m:t> </m:t>
                      </m:r>
                      <m:r>
                        <m:rPr>
                          <m:nor/>
                        </m:rPr>
                        <a:rPr lang="es-AR" sz="24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49,9</m:t>
                      </m:r>
                      <m:sSub>
                        <m:sSubPr>
                          <m:ctrlPr>
                            <a:rPr lang="es-AR" sz="24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400" b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%</m:t>
                          </m:r>
                          <m:r>
                            <m:rPr>
                              <m:nor/>
                            </m:rPr>
                            <a:rPr lang="es-AR" sz="2400" b="1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s-AR" sz="2400" b="1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s-AR" sz="2400" b="1" i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AR" sz="2400" b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0" algn="just"/>
                <a:r>
                  <a:rPr lang="es-AR" sz="2400" dirty="0"/>
                  <a:t>En las evaluaciones consideramos como </a:t>
                </a:r>
                <a:r>
                  <a:rPr lang="es-AR" sz="2400" b="1" u="sng" dirty="0">
                    <a:solidFill>
                      <a:srgbClr val="00B050"/>
                    </a:solidFill>
                  </a:rPr>
                  <a:t>correctas</a:t>
                </a:r>
                <a:r>
                  <a:rPr lang="es-AR" sz="2400" dirty="0"/>
                  <a:t> las respuestas dentro del rango del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+/-  3%</a:t>
                </a:r>
                <a:r>
                  <a:rPr lang="es-AR" sz="2400" dirty="0"/>
                  <a:t> con respecto al resultado correcto, en este caso:     </a:t>
                </a:r>
                <a:r>
                  <a:rPr lang="es-ES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48,4 – 51,4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%m/</a:t>
                </a:r>
                <a:r>
                  <a:rPr lang="es-AR" sz="2400" b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s-AR" sz="2400" b="1" baseline="-25000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</a:t>
                </a:r>
                <a:endParaRPr lang="es-AR" sz="24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8280920" cy="6015749"/>
              </a:xfrm>
              <a:prstGeom prst="rect">
                <a:avLst/>
              </a:prstGeom>
              <a:blipFill rotWithShape="1">
                <a:blip r:embed="rId2"/>
                <a:stretch>
                  <a:fillRect l="-1178" t="-811" r="-1105" b="-1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92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23528" y="324993"/>
                <a:ext cx="8504939" cy="616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2"/>
                </a:pPr>
                <a:r>
                  <a:rPr lang="es-ES" sz="2000" b="1" dirty="0">
                    <a:latin typeface="Arial"/>
                    <a:ea typeface="Calibri"/>
                    <a:cs typeface="Times New Roman"/>
                  </a:rPr>
                  <a:t>Qué </a:t>
                </a:r>
                <a:r>
                  <a:rPr lang="es-ES" sz="2000" b="1" u="sng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rial"/>
                    <a:ea typeface="Calibri"/>
                    <a:cs typeface="Times New Roman"/>
                  </a:rPr>
                  <a:t>volumen</a:t>
                </a:r>
                <a:r>
                  <a:rPr lang="es-ES" sz="2000" b="1" dirty="0">
                    <a:latin typeface="Arial"/>
                    <a:ea typeface="Calibri"/>
                    <a:cs typeface="Times New Roman"/>
                  </a:rPr>
                  <a:t> de la mencionada sustancia habría que agregar a 110 g de agua para formar un sistema homogéneo con un % m/m de agua en la mezcla 45,0 %. </a:t>
                </a: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AR" sz="2400" dirty="0">
                    <a:solidFill>
                      <a:prstClr val="black"/>
                    </a:solidFill>
                  </a:rPr>
                  <a:t>100 % = %m/m </a:t>
                </a:r>
                <a:r>
                  <a:rPr lang="es-AR" sz="2400" baseline="-25000" dirty="0">
                    <a:solidFill>
                      <a:prstClr val="black"/>
                    </a:solidFill>
                  </a:rPr>
                  <a:t>agua</a:t>
                </a:r>
                <a:r>
                  <a:rPr lang="es-AR" sz="2400" dirty="0">
                    <a:solidFill>
                      <a:prstClr val="black"/>
                    </a:solidFill>
                  </a:rPr>
                  <a:t> + % m/m </a:t>
                </a:r>
                <a:r>
                  <a:rPr lang="es-AR" sz="2400" baseline="-25000" dirty="0" err="1">
                    <a:solidFill>
                      <a:prstClr val="black"/>
                    </a:solidFill>
                  </a:rPr>
                  <a:t>sust</a:t>
                </a:r>
                <a:r>
                  <a:rPr lang="es-AR" sz="2400" dirty="0">
                    <a:solidFill>
                      <a:prstClr val="black"/>
                    </a:solidFill>
                  </a:rPr>
                  <a:t> </a:t>
                </a:r>
                <a:endParaRPr lang="es-AR" sz="2400" b="1" dirty="0">
                  <a:solidFill>
                    <a:prstClr val="black"/>
                  </a:solidFill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AR" sz="2400" dirty="0">
                    <a:solidFill>
                      <a:prstClr val="black"/>
                    </a:solidFill>
                  </a:rPr>
                  <a:t>% m/m </a:t>
                </a:r>
                <a:r>
                  <a:rPr lang="es-AR" sz="2400" baseline="-25000" dirty="0" err="1">
                    <a:solidFill>
                      <a:prstClr val="black"/>
                    </a:solidFill>
                  </a:rPr>
                  <a:t>sust</a:t>
                </a:r>
                <a:r>
                  <a:rPr lang="es-AR" sz="2400" baseline="-25000" dirty="0">
                    <a:solidFill>
                      <a:prstClr val="black"/>
                    </a:solidFill>
                  </a:rPr>
                  <a:t> =</a:t>
                </a:r>
                <a:r>
                  <a:rPr lang="es-AR" sz="2400" dirty="0">
                    <a:solidFill>
                      <a:prstClr val="black"/>
                    </a:solidFill>
                  </a:rPr>
                  <a:t> 100 - %m/m </a:t>
                </a:r>
                <a:r>
                  <a:rPr lang="es-AR" sz="2400" baseline="-25000" dirty="0">
                    <a:solidFill>
                      <a:prstClr val="black"/>
                    </a:solidFill>
                  </a:rPr>
                  <a:t>agua</a:t>
                </a:r>
                <a:r>
                  <a:rPr lang="es-AR" sz="2400" dirty="0">
                    <a:solidFill>
                      <a:prstClr val="black"/>
                    </a:solidFill>
                  </a:rPr>
                  <a:t>  = (100 – 45)% = 55,0 %</a:t>
                </a:r>
              </a:p>
              <a:p>
                <a:pPr algn="just">
                  <a:spcAft>
                    <a:spcPts val="600"/>
                  </a:spcAft>
                </a:pPr>
                <a:endParaRPr lang="es-AR" sz="2400" b="1" dirty="0">
                  <a:solidFill>
                    <a:prstClr val="black"/>
                  </a:solidFill>
                </a:endParaRPr>
              </a:p>
              <a:p>
                <a:pPr algn="just">
                  <a:spcAft>
                    <a:spcPts val="600"/>
                  </a:spcAft>
                </a:pPr>
                <a:endParaRPr lang="es-AR" sz="2400" b="1" dirty="0"/>
              </a:p>
              <a:p>
                <a:pPr algn="just">
                  <a:spcAft>
                    <a:spcPts val="600"/>
                  </a:spcAft>
                </a:pPr>
                <a:endParaRPr lang="es-AR" sz="2400" b="1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AR" sz="24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s-AR" sz="2400"/>
                        <m:t> = 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AR" sz="2400"/>
                            <m:t>110 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g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agua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s-AR" sz="2400"/>
                            <m:t>45,0 </m:t>
                          </m:r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g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agua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s-ES" sz="2400"/>
                        <m:t> </m:t>
                      </m:r>
                      <m:r>
                        <m:rPr>
                          <m:nor/>
                        </m:rPr>
                        <a:rPr lang="es-AR" sz="2400"/>
                        <m:t>x</m:t>
                      </m:r>
                      <m:r>
                        <m:rPr>
                          <m:nor/>
                        </m:rPr>
                        <a:rPr lang="es-AR" sz="2400"/>
                        <m:t> 55,0 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400"/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AR" sz="2400"/>
                            <m:t>sust</m:t>
                          </m:r>
                          <m:r>
                            <m:rPr>
                              <m:nor/>
                            </m:rPr>
                            <a:rPr lang="es-AR" sz="2400"/>
                            <m:t>.</m:t>
                          </m:r>
                        </m:sub>
                      </m:sSub>
                      <m:r>
                        <m:rPr>
                          <m:nor/>
                        </m:rPr>
                        <a:rPr lang="es-AR" sz="2400"/>
                        <m:t>= 134,4 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400"/>
                            <m:t>g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AR" sz="2400"/>
                            <m:t>sust</m:t>
                          </m:r>
                          <m:r>
                            <m:rPr>
                              <m:nor/>
                            </m:rPr>
                            <a:rPr lang="es-AR" sz="2400"/>
                            <m:t>.</m:t>
                          </m:r>
                        </m:sub>
                      </m:sSub>
                    </m:oMath>
                  </m:oMathPara>
                </a14:m>
                <a:endParaRPr lang="es-AR" sz="2400" b="1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4993"/>
                <a:ext cx="8504939" cy="6163675"/>
              </a:xfrm>
              <a:prstGeom prst="rect">
                <a:avLst/>
              </a:prstGeom>
              <a:blipFill rotWithShape="1">
                <a:blip r:embed="rId2"/>
                <a:stretch>
                  <a:fillRect l="-1075" t="-396" r="-7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7236"/>
              </p:ext>
            </p:extLst>
          </p:nvPr>
        </p:nvGraphicFramePr>
        <p:xfrm>
          <a:off x="683568" y="1484784"/>
          <a:ext cx="5040560" cy="1187769"/>
        </p:xfrm>
        <a:graphic>
          <a:graphicData uri="http://schemas.openxmlformats.org/drawingml/2006/table">
            <a:tbl>
              <a:tblPr firstRow="1" firstCol="1" bandRow="1"/>
              <a:tblGrid>
                <a:gridCol w="101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Datos: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% m/m </a:t>
                      </a:r>
                      <a:r>
                        <a:rPr lang="es-AR" sz="24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agua</a:t>
                      </a: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45,0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 </a:t>
                      </a:r>
                      <a:r>
                        <a:rPr lang="es-AR" sz="24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agua</a:t>
                      </a: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ρ</a:t>
                      </a:r>
                      <a:r>
                        <a:rPr lang="es-ES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AR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sust. (20</a:t>
                      </a:r>
                      <a:r>
                        <a:rPr lang="es-AR" sz="20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s-ES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°C):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0,792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g/cm</a:t>
                      </a:r>
                      <a:r>
                        <a:rPr lang="es-ES" sz="2400" baseline="30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12776"/>
            <a:ext cx="281630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35330"/>
              </p:ext>
            </p:extLst>
          </p:nvPr>
        </p:nvGraphicFramePr>
        <p:xfrm>
          <a:off x="1115616" y="4221088"/>
          <a:ext cx="5730768" cy="791846"/>
        </p:xfrm>
        <a:graphic>
          <a:graphicData uri="http://schemas.openxmlformats.org/drawingml/2006/table">
            <a:tbl>
              <a:tblPr firstRow="1" firstCol="1" bandRow="1"/>
              <a:tblGrid>
                <a:gridCol w="115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45,0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s-AR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agua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______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55,0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s-AR" sz="24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sust.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s-AR" sz="24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agua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______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400" b="1" i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s-AR" sz="1100" b="1" i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 </a:t>
                      </a:r>
                      <a:r>
                        <a:rPr lang="es-AR" sz="2400" baseline="-25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sust</a:t>
                      </a:r>
                      <a:r>
                        <a:rPr lang="es-AR" sz="2400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323528" y="324993"/>
            <a:ext cx="8504939" cy="108778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13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23528" y="324993"/>
                <a:ext cx="8504939" cy="5874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endParaRPr lang="es-ES" b="1" dirty="0">
                  <a:latin typeface="Arial"/>
                  <a:cs typeface="Times New Roman"/>
                </a:endParaRPr>
              </a:p>
              <a:p>
                <a:pPr algn="just"/>
                <a:r>
                  <a:rPr lang="es-ES" sz="2400" dirty="0">
                    <a:cs typeface="Times New Roman"/>
                  </a:rPr>
                  <a:t>Como sabemos que la </a:t>
                </a:r>
                <a:r>
                  <a:rPr lang="es-ES" sz="2400" dirty="0">
                    <a:ea typeface="Calibri"/>
                    <a:cs typeface="Times New Roman"/>
                  </a:rPr>
                  <a:t>ρ</a:t>
                </a:r>
                <a:r>
                  <a:rPr lang="es-ES" sz="2400" baseline="-25000" dirty="0">
                    <a:ea typeface="Calibri"/>
                    <a:cs typeface="Times New Roman"/>
                  </a:rPr>
                  <a:t> </a:t>
                </a:r>
                <a:r>
                  <a:rPr lang="es-AR" sz="2400" baseline="-25000" dirty="0" err="1">
                    <a:ea typeface="Calibri"/>
                    <a:cs typeface="Times New Roman"/>
                  </a:rPr>
                  <a:t>sust</a:t>
                </a:r>
                <a:r>
                  <a:rPr lang="es-AR" sz="2400" baseline="-25000" dirty="0">
                    <a:ea typeface="Calibri"/>
                    <a:cs typeface="Times New Roman"/>
                  </a:rPr>
                  <a:t>. </a:t>
                </a:r>
                <a:r>
                  <a:rPr lang="es-AR" sz="2400" dirty="0">
                    <a:ea typeface="Calibri"/>
                    <a:cs typeface="Times New Roman"/>
                  </a:rPr>
                  <a:t>(20</a:t>
                </a:r>
                <a:r>
                  <a:rPr lang="es-AR" sz="24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s-ES" sz="2400" dirty="0">
                    <a:ea typeface="Calibri"/>
                    <a:cs typeface="Times New Roman"/>
                  </a:rPr>
                  <a:t>°C)</a:t>
                </a:r>
                <a:r>
                  <a:rPr lang="es-AR" sz="2400" dirty="0">
                    <a:ea typeface="Calibri"/>
                    <a:cs typeface="Times New Roman"/>
                  </a:rPr>
                  <a:t> es 0,792 </a:t>
                </a:r>
                <a:r>
                  <a:rPr lang="es-ES" sz="2400" dirty="0">
                    <a:ea typeface="Calibri"/>
                    <a:cs typeface="Times New Roman"/>
                  </a:rPr>
                  <a:t>g/cm</a:t>
                </a:r>
                <a:r>
                  <a:rPr lang="es-ES" sz="2400" baseline="30000" dirty="0">
                    <a:ea typeface="Calibri"/>
                    <a:cs typeface="Times New Roman"/>
                  </a:rPr>
                  <a:t>3</a:t>
                </a:r>
                <a:r>
                  <a:rPr lang="es-ES" sz="2400" dirty="0">
                    <a:ea typeface="Calibri"/>
                    <a:cs typeface="Times New Roman"/>
                  </a:rPr>
                  <a:t>, podemos calcular el volumen</a:t>
                </a:r>
              </a:p>
              <a:p>
                <a:pPr algn="just"/>
                <a:endParaRPr lang="es-ES" sz="2400" dirty="0">
                  <a:ea typeface="Calibri"/>
                  <a:cs typeface="Times New Roman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400"/>
                        <m:t>ρ</m:t>
                      </m:r>
                      <m:r>
                        <m:rPr>
                          <m:nor/>
                        </m:rPr>
                        <a:rPr lang="es-ES" sz="2400" baseline="-25000"/>
                        <m:t> </m:t>
                      </m:r>
                      <m:r>
                        <m:rPr>
                          <m:nor/>
                        </m:rPr>
                        <a:rPr lang="es-AR" sz="2400" baseline="-25000"/>
                        <m:t>sust</m:t>
                      </m:r>
                      <m:r>
                        <m:rPr>
                          <m:nor/>
                        </m:rPr>
                        <a:rPr lang="es-AR" sz="2400" baseline="-25000"/>
                        <m:t>. = 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m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sust</m:t>
                              </m:r>
                              <m:r>
                                <m:rPr>
                                  <m:nor/>
                                </m:rPr>
                                <a:rPr lang="es-AR" sz="2400"/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/>
                                <m:t>sust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.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s-E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= 0,792 </m:t>
                      </m:r>
                      <m:r>
                        <m:rPr>
                          <m:nor/>
                        </m:rPr>
                        <a:rPr lang="es-ES" sz="2400"/>
                        <m:t>g</m:t>
                      </m:r>
                      <m:r>
                        <m:rPr>
                          <m:nor/>
                        </m:rPr>
                        <a:rPr lang="es-ES" sz="2400"/>
                        <m:t>/</m:t>
                      </m:r>
                      <m:r>
                        <m:rPr>
                          <m:nor/>
                        </m:rPr>
                        <a:rPr lang="es-ES" sz="2400"/>
                        <m:t>cm</m:t>
                      </m:r>
                      <m:r>
                        <m:rPr>
                          <m:nor/>
                        </m:rPr>
                        <a:rPr lang="es-ES" sz="2400" baseline="30000"/>
                        <m:t>3</m:t>
                      </m:r>
                    </m:oMath>
                  </m:oMathPara>
                </a14:m>
                <a:endParaRPr lang="es-AR" sz="2400" dirty="0">
                  <a:ea typeface="Calibri"/>
                  <a:cs typeface="Times New Roman"/>
                </a:endParaRPr>
              </a:p>
              <a:p>
                <a:pPr algn="just"/>
                <a:endParaRPr lang="es-AR" sz="2400" dirty="0">
                  <a:ea typeface="Calibri"/>
                  <a:cs typeface="Times New Roman"/>
                </a:endParaRPr>
              </a:p>
              <a:p>
                <a:pPr algn="just"/>
                <a:endParaRPr lang="es-AR" sz="2400" dirty="0">
                  <a:ea typeface="Calibri"/>
                  <a:cs typeface="Times New Roman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400"/>
                        <m:t>V</m:t>
                      </m:r>
                      <m:r>
                        <m:rPr>
                          <m:nor/>
                        </m:rPr>
                        <a:rPr lang="es-ES" sz="2400" baseline="-25000"/>
                        <m:t> </m:t>
                      </m:r>
                      <m:r>
                        <m:rPr>
                          <m:nor/>
                        </m:rPr>
                        <a:rPr lang="es-AR" sz="2400" baseline="-25000"/>
                        <m:t>sust</m:t>
                      </m:r>
                      <m:r>
                        <m:rPr>
                          <m:nor/>
                        </m:rPr>
                        <a:rPr lang="es-AR" sz="2400" baseline="-25000"/>
                        <m:t>. = 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AR" sz="2400"/>
                                <m:t>m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s-AR" sz="2400"/>
                                <m:t>sust</m:t>
                              </m:r>
                              <m:r>
                                <m:rPr>
                                  <m:nor/>
                                </m:rPr>
                                <a:rPr lang="es-AR" sz="2400"/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400"/>
                                <m:t>sust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.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s-ES" sz="2400"/>
                        <m:t> </m:t>
                      </m:r>
                      <m:r>
                        <m:rPr>
                          <m:nor/>
                        </m:rPr>
                        <a:rPr lang="en-US" sz="2400"/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134,4 </m:t>
                          </m:r>
                          <m:r>
                            <a:rPr lang="en-US" sz="2400" i="1">
                              <a:latin typeface="Cambria Math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/>
                            <m:t>0,792 </m:t>
                          </m:r>
                          <m:r>
                            <m:rPr>
                              <m:nor/>
                            </m:rPr>
                            <a:rPr lang="en-US" sz="2400"/>
                            <m:t>g</m:t>
                          </m:r>
                          <m:r>
                            <m:rPr>
                              <m:nor/>
                            </m:rPr>
                            <a:rPr lang="en-US" sz="2400"/>
                            <m:t>/</m:t>
                          </m:r>
                          <m:r>
                            <m:rPr>
                              <m:nor/>
                            </m:rPr>
                            <a:rPr lang="en-US" sz="2400"/>
                            <m:t>cm</m:t>
                          </m:r>
                          <m:r>
                            <m:rPr>
                              <m:nor/>
                            </m:rPr>
                            <a:rPr lang="en-US" sz="2400" baseline="30000"/>
                            <m:t>3</m:t>
                          </m:r>
                        </m:den>
                      </m:f>
                      <m:r>
                        <m:rPr>
                          <m:nor/>
                        </m:rPr>
                        <a:rPr lang="en-US" sz="2400"/>
                        <m:t>= </m:t>
                      </m:r>
                      <m:r>
                        <m:rPr>
                          <m:nor/>
                        </m:rPr>
                        <a:rPr lang="en-US" sz="24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170 </m:t>
                      </m:r>
                      <m:r>
                        <m:rPr>
                          <m:nor/>
                        </m:rPr>
                        <a:rPr lang="en-US" sz="24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cm</m:t>
                      </m:r>
                      <m:r>
                        <m:rPr>
                          <m:nor/>
                        </m:rPr>
                        <a:rPr lang="en-US" sz="2400" b="1" baseline="3000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m:t>3</m:t>
                      </m:r>
                    </m:oMath>
                  </m:oMathPara>
                </a14:m>
                <a:endPara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Calibri"/>
                  <a:cs typeface="Times New Roman"/>
                </a:endParaRPr>
              </a:p>
              <a:p>
                <a:pPr algn="just"/>
                <a:endParaRPr lang="es-ES" sz="2400" b="1" dirty="0">
                  <a:latin typeface="Arial"/>
                  <a:cs typeface="Times New Roman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s-AR" sz="2400" dirty="0"/>
                  <a:t>La respuesta será considerada como </a:t>
                </a:r>
                <a:r>
                  <a:rPr lang="es-AR" sz="2400" b="1" u="sng" dirty="0">
                    <a:solidFill>
                      <a:srgbClr val="00B050"/>
                    </a:solidFill>
                  </a:rPr>
                  <a:t>correcta</a:t>
                </a:r>
                <a:r>
                  <a:rPr lang="es-AR" sz="2400" dirty="0"/>
                  <a:t> si se informa: a) con el nro. de cifras significativas correspondientes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(3)</a:t>
                </a:r>
                <a:r>
                  <a:rPr lang="es-AR" sz="2400" b="1" dirty="0"/>
                  <a:t>,</a:t>
                </a:r>
                <a:r>
                  <a:rPr lang="es-AR" sz="2400" dirty="0"/>
                  <a:t> b) dentro del intervalo de </a:t>
                </a:r>
                <a:r>
                  <a:rPr lang="es-AR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+/-  3% </a:t>
                </a:r>
                <a:r>
                  <a:rPr lang="es-AR" sz="2400" b="1" dirty="0"/>
                  <a:t>,</a:t>
                </a:r>
                <a:r>
                  <a:rPr lang="es-AR" sz="2400" dirty="0"/>
                  <a:t> en este caso </a:t>
                </a:r>
                <a:r>
                  <a:rPr lang="es-ES" sz="2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libri"/>
                    <a:cs typeface="Times New Roman"/>
                  </a:rPr>
                  <a:t>165 – 175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m:t>cm</m:t>
                    </m:r>
                    <m:r>
                      <m:rPr>
                        <m:nor/>
                      </m:rPr>
                      <a:rPr lang="en-US" sz="2400" b="1" baseline="300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rPr>
                      <m:t>3</m:t>
                    </m:r>
                  </m:oMath>
                </a14:m>
                <a:r>
                  <a:rPr lang="es-AR" sz="2400" dirty="0">
                    <a:ea typeface="Calibri"/>
                    <a:cs typeface="Times New Roman"/>
                  </a:rPr>
                  <a:t>, c) acompañada con la unidad en que está expresada.</a:t>
                </a:r>
                <a:endParaRPr lang="es-AR" sz="2400" b="1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4993"/>
                <a:ext cx="8504939" cy="5874109"/>
              </a:xfrm>
              <a:prstGeom prst="rect">
                <a:avLst/>
              </a:prstGeom>
              <a:blipFill rotWithShape="1">
                <a:blip r:embed="rId2"/>
                <a:stretch>
                  <a:fillRect l="-1075" r="-1147" b="-8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0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marL="514350" lvl="0" indent="-51435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2400" b="1" dirty="0">
                <a:solidFill>
                  <a:prstClr val="black"/>
                </a:solidFill>
                <a:ea typeface="Calibri"/>
                <a:cs typeface="Times New Roman"/>
              </a:rPr>
              <a:t>Cuál o cuáles de las siguientes afirmaciones son correctas: </a:t>
            </a:r>
            <a:br>
              <a:rPr lang="es-ES" sz="2400" b="1" dirty="0">
                <a:solidFill>
                  <a:prstClr val="black"/>
                </a:solidFill>
                <a:ea typeface="Calibri"/>
                <a:cs typeface="Times New Roman"/>
              </a:rPr>
            </a:br>
            <a:r>
              <a:rPr lang="es-ES" sz="2400" b="1" dirty="0">
                <a:solidFill>
                  <a:prstClr val="black"/>
                </a:solidFill>
                <a:ea typeface="Calibri"/>
                <a:cs typeface="Times New Roman"/>
              </a:rPr>
              <a:t>a) el estado de agregación de la sustancia desconocida es sólido a -50 °C, b) </a:t>
            </a:r>
            <a:r>
              <a:rPr lang="es-AR" sz="2400" b="1" dirty="0">
                <a:solidFill>
                  <a:prstClr val="black"/>
                </a:solidFill>
                <a:ea typeface="Calibri"/>
                <a:cs typeface="Times New Roman"/>
              </a:rPr>
              <a:t>la mencionada sustancia es gaseosa a 100 </a:t>
            </a:r>
            <a:r>
              <a:rPr lang="es-ES" sz="2400" b="1" dirty="0">
                <a:solidFill>
                  <a:prstClr val="black"/>
                </a:solidFill>
                <a:ea typeface="Calibri"/>
                <a:cs typeface="Times New Roman"/>
              </a:rPr>
              <a:t>°C</a:t>
            </a:r>
            <a:endParaRPr lang="es-AR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lphaLcParenR"/>
            </a:pPr>
            <a:r>
              <a:rPr lang="es-AR" dirty="0">
                <a:solidFill>
                  <a:srgbClr val="FF0000"/>
                </a:solidFill>
              </a:rPr>
              <a:t>Incorrecta:</a:t>
            </a:r>
            <a:r>
              <a:rPr lang="es-AR" dirty="0"/>
              <a:t> -50 </a:t>
            </a:r>
            <a:r>
              <a:rPr lang="es-ES" dirty="0">
                <a:ea typeface="Calibri"/>
                <a:cs typeface="Times New Roman"/>
              </a:rPr>
              <a:t>°C</a:t>
            </a:r>
            <a:r>
              <a:rPr lang="es-AR" dirty="0"/>
              <a:t> es una temperatura mayor que el punto de fusión de la sustancia, por lo que su estado de agregación es </a:t>
            </a:r>
            <a:r>
              <a:rPr lang="es-A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líquido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s-AR" dirty="0">
                <a:solidFill>
                  <a:srgbClr val="00B050"/>
                </a:solidFill>
              </a:rPr>
              <a:t>Correcta:</a:t>
            </a:r>
            <a:r>
              <a:rPr lang="es-AR" dirty="0"/>
              <a:t> a los 100 </a:t>
            </a:r>
            <a:r>
              <a:rPr lang="es-ES" dirty="0">
                <a:ea typeface="Calibri"/>
                <a:cs typeface="Times New Roman"/>
              </a:rPr>
              <a:t>°C la sustancia superó su punto de ebullición por lo que se encuentra en estado </a:t>
            </a:r>
            <a:r>
              <a:rPr lang="es-ES" b="1" dirty="0">
                <a:solidFill>
                  <a:srgbClr val="7030A0"/>
                </a:solidFill>
                <a:ea typeface="Calibri"/>
                <a:cs typeface="Times New Roman"/>
              </a:rPr>
              <a:t>gaseoso</a:t>
            </a:r>
            <a:endParaRPr lang="es-AR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1" t="1324"/>
          <a:stretch/>
        </p:blipFill>
        <p:spPr bwMode="auto">
          <a:xfrm>
            <a:off x="827584" y="2564904"/>
            <a:ext cx="3384376" cy="340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izquierda"/>
          <p:cNvSpPr/>
          <p:nvPr/>
        </p:nvSpPr>
        <p:spPr>
          <a:xfrm>
            <a:off x="2591614" y="4823440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izquierda"/>
          <p:cNvSpPr/>
          <p:nvPr/>
        </p:nvSpPr>
        <p:spPr>
          <a:xfrm>
            <a:off x="2564160" y="2492896"/>
            <a:ext cx="57606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3263300" y="2380238"/>
            <a:ext cx="732636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100 </a:t>
            </a:r>
            <a:r>
              <a:rPr lang="es-ES" sz="1600" dirty="0">
                <a:ea typeface="Calibri"/>
                <a:cs typeface="Times New Roman"/>
              </a:rPr>
              <a:t>°C</a:t>
            </a:r>
            <a:endParaRPr lang="es-AR" sz="16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269608" y="4726171"/>
            <a:ext cx="732636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-50 </a:t>
            </a:r>
            <a:r>
              <a:rPr lang="es-ES" sz="1600" dirty="0">
                <a:ea typeface="Calibri"/>
                <a:cs typeface="Times New Roman"/>
              </a:rPr>
              <a:t>°C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75446565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925</Words>
  <Application>Microsoft Office PowerPoint</Application>
  <PresentationFormat>Presentación en pantalla (4:3)</PresentationFormat>
  <Paragraphs>151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Cuál o cuáles de las siguientes afirmaciones son correctas:  a) el estado de agregación de la sustancia desconocida es sólido a -50 °C, b) la mencionada sustancia es gaseosa a 100 °C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Elvira Vaccaro</cp:lastModifiedBy>
  <cp:revision>62</cp:revision>
  <dcterms:created xsi:type="dcterms:W3CDTF">2020-05-18T14:37:42Z</dcterms:created>
  <dcterms:modified xsi:type="dcterms:W3CDTF">2020-05-20T01:25:50Z</dcterms:modified>
</cp:coreProperties>
</file>