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0"/>
  </p:notesMasterIdLst>
  <p:sldIdLst>
    <p:sldId id="256" r:id="rId2"/>
    <p:sldId id="257" r:id="rId3"/>
    <p:sldId id="298" r:id="rId4"/>
    <p:sldId id="297" r:id="rId5"/>
    <p:sldId id="299" r:id="rId6"/>
    <p:sldId id="300" r:id="rId7"/>
    <p:sldId id="301" r:id="rId8"/>
    <p:sldId id="302" r:id="rId9"/>
    <p:sldId id="303" r:id="rId10"/>
    <p:sldId id="304" r:id="rId11"/>
    <p:sldId id="305" r:id="rId12"/>
    <p:sldId id="307" r:id="rId13"/>
    <p:sldId id="306" r:id="rId14"/>
    <p:sldId id="308" r:id="rId15"/>
    <p:sldId id="309" r:id="rId16"/>
    <p:sldId id="310" r:id="rId17"/>
    <p:sldId id="311" r:id="rId18"/>
    <p:sldId id="296" r:id="rId19"/>
  </p:sldIdLst>
  <p:sldSz cx="9144000" cy="5118100"/>
  <p:notesSz cx="9144000" cy="51181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792" autoAdjust="0"/>
  </p:normalViewPr>
  <p:slideViewPr>
    <p:cSldViewPr>
      <p:cViewPr varScale="1">
        <p:scale>
          <a:sx n="79" d="100"/>
          <a:sy n="79" d="100"/>
        </p:scale>
        <p:origin x="848" y="5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3962400" cy="257175"/>
          </a:xfrm>
          <a:prstGeom prst="rect">
            <a:avLst/>
          </a:prstGeom>
        </p:spPr>
        <p:txBody>
          <a:bodyPr vert="horz" lIns="91440" tIns="45720" rIns="91440" bIns="45720" rtlCol="0"/>
          <a:lstStyle>
            <a:lvl1pPr algn="l">
              <a:defRPr sz="1200"/>
            </a:lvl1pPr>
          </a:lstStyle>
          <a:p>
            <a:endParaRPr lang="es-AR"/>
          </a:p>
        </p:txBody>
      </p:sp>
      <p:sp>
        <p:nvSpPr>
          <p:cNvPr id="3" name="Marcador de fecha 2"/>
          <p:cNvSpPr>
            <a:spLocks noGrp="1"/>
          </p:cNvSpPr>
          <p:nvPr>
            <p:ph type="dt" idx="1"/>
          </p:nvPr>
        </p:nvSpPr>
        <p:spPr>
          <a:xfrm>
            <a:off x="5180013" y="0"/>
            <a:ext cx="3962400" cy="257175"/>
          </a:xfrm>
          <a:prstGeom prst="rect">
            <a:avLst/>
          </a:prstGeom>
        </p:spPr>
        <p:txBody>
          <a:bodyPr vert="horz" lIns="91440" tIns="45720" rIns="91440" bIns="45720" rtlCol="0"/>
          <a:lstStyle>
            <a:lvl1pPr algn="r">
              <a:defRPr sz="1200"/>
            </a:lvl1pPr>
          </a:lstStyle>
          <a:p>
            <a:fld id="{5FCAB11E-2EC2-42CC-9681-431B199777FC}" type="datetimeFigureOut">
              <a:rPr lang="es-AR" smtClean="0"/>
              <a:t>27/11/2020</a:t>
            </a:fld>
            <a:endParaRPr lang="es-AR"/>
          </a:p>
        </p:txBody>
      </p:sp>
      <p:sp>
        <p:nvSpPr>
          <p:cNvPr id="4" name="Marcador de imagen de diapositiva 3"/>
          <p:cNvSpPr>
            <a:spLocks noGrp="1" noRot="1" noChangeAspect="1"/>
          </p:cNvSpPr>
          <p:nvPr>
            <p:ph type="sldImg" idx="2"/>
          </p:nvPr>
        </p:nvSpPr>
        <p:spPr>
          <a:xfrm>
            <a:off x="3028950" y="639763"/>
            <a:ext cx="3086100" cy="1727200"/>
          </a:xfrm>
          <a:prstGeom prst="rect">
            <a:avLst/>
          </a:prstGeom>
          <a:noFill/>
          <a:ln w="12700">
            <a:solidFill>
              <a:prstClr val="black"/>
            </a:solidFill>
          </a:ln>
        </p:spPr>
        <p:txBody>
          <a:bodyPr vert="horz" lIns="91440" tIns="45720" rIns="91440" bIns="45720" rtlCol="0" anchor="ctr"/>
          <a:lstStyle/>
          <a:p>
            <a:endParaRPr lang="es-AR"/>
          </a:p>
        </p:txBody>
      </p:sp>
      <p:sp>
        <p:nvSpPr>
          <p:cNvPr id="5" name="Marcador de notas 4"/>
          <p:cNvSpPr>
            <a:spLocks noGrp="1"/>
          </p:cNvSpPr>
          <p:nvPr>
            <p:ph type="body" sz="quarter" idx="3"/>
          </p:nvPr>
        </p:nvSpPr>
        <p:spPr>
          <a:xfrm>
            <a:off x="914400" y="2463800"/>
            <a:ext cx="7315200" cy="2014538"/>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6" name="Marcador de pie de página 5"/>
          <p:cNvSpPr>
            <a:spLocks noGrp="1"/>
          </p:cNvSpPr>
          <p:nvPr>
            <p:ph type="ftr" sz="quarter" idx="4"/>
          </p:nvPr>
        </p:nvSpPr>
        <p:spPr>
          <a:xfrm>
            <a:off x="0" y="4860925"/>
            <a:ext cx="3962400" cy="257175"/>
          </a:xfrm>
          <a:prstGeom prst="rect">
            <a:avLst/>
          </a:prstGeom>
        </p:spPr>
        <p:txBody>
          <a:bodyPr vert="horz" lIns="91440" tIns="45720" rIns="91440" bIns="45720" rtlCol="0" anchor="b"/>
          <a:lstStyle>
            <a:lvl1pPr algn="l">
              <a:defRPr sz="1200"/>
            </a:lvl1pPr>
          </a:lstStyle>
          <a:p>
            <a:endParaRPr lang="es-AR"/>
          </a:p>
        </p:txBody>
      </p:sp>
      <p:sp>
        <p:nvSpPr>
          <p:cNvPr id="7" name="Marcador de número de diapositiva 6"/>
          <p:cNvSpPr>
            <a:spLocks noGrp="1"/>
          </p:cNvSpPr>
          <p:nvPr>
            <p:ph type="sldNum" sz="quarter" idx="5"/>
          </p:nvPr>
        </p:nvSpPr>
        <p:spPr>
          <a:xfrm>
            <a:off x="5180013" y="4860925"/>
            <a:ext cx="3962400" cy="257175"/>
          </a:xfrm>
          <a:prstGeom prst="rect">
            <a:avLst/>
          </a:prstGeom>
        </p:spPr>
        <p:txBody>
          <a:bodyPr vert="horz" lIns="91440" tIns="45720" rIns="91440" bIns="45720" rtlCol="0" anchor="b"/>
          <a:lstStyle>
            <a:lvl1pPr algn="r">
              <a:defRPr sz="1200"/>
            </a:lvl1pPr>
          </a:lstStyle>
          <a:p>
            <a:fld id="{A69F883B-69E7-4B5C-9B42-029C1044CF74}" type="slidenum">
              <a:rPr lang="es-AR" smtClean="0"/>
              <a:t>‹Nº›</a:t>
            </a:fld>
            <a:endParaRPr lang="es-AR"/>
          </a:p>
        </p:txBody>
      </p:sp>
    </p:spTree>
    <p:extLst>
      <p:ext uri="{BB962C8B-B14F-4D97-AF65-F5344CB8AC3E}">
        <p14:creationId xmlns:p14="http://schemas.microsoft.com/office/powerpoint/2010/main" val="10790057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A69F883B-69E7-4B5C-9B42-029C1044CF74}" type="slidenum">
              <a:rPr lang="es-AR" smtClean="0"/>
              <a:t>2</a:t>
            </a:fld>
            <a:endParaRPr lang="es-AR"/>
          </a:p>
        </p:txBody>
      </p:sp>
    </p:spTree>
    <p:extLst>
      <p:ext uri="{BB962C8B-B14F-4D97-AF65-F5344CB8AC3E}">
        <p14:creationId xmlns:p14="http://schemas.microsoft.com/office/powerpoint/2010/main" val="15553085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A69F883B-69E7-4B5C-9B42-029C1044CF74}" type="slidenum">
              <a:rPr lang="es-AR" smtClean="0"/>
              <a:t>11</a:t>
            </a:fld>
            <a:endParaRPr lang="es-AR"/>
          </a:p>
        </p:txBody>
      </p:sp>
    </p:spTree>
    <p:extLst>
      <p:ext uri="{BB962C8B-B14F-4D97-AF65-F5344CB8AC3E}">
        <p14:creationId xmlns:p14="http://schemas.microsoft.com/office/powerpoint/2010/main" val="23755483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A69F883B-69E7-4B5C-9B42-029C1044CF74}" type="slidenum">
              <a:rPr lang="es-AR" smtClean="0"/>
              <a:t>12</a:t>
            </a:fld>
            <a:endParaRPr lang="es-AR"/>
          </a:p>
        </p:txBody>
      </p:sp>
    </p:spTree>
    <p:extLst>
      <p:ext uri="{BB962C8B-B14F-4D97-AF65-F5344CB8AC3E}">
        <p14:creationId xmlns:p14="http://schemas.microsoft.com/office/powerpoint/2010/main" val="27937613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A69F883B-69E7-4B5C-9B42-029C1044CF74}" type="slidenum">
              <a:rPr lang="es-AR" smtClean="0"/>
              <a:t>13</a:t>
            </a:fld>
            <a:endParaRPr lang="es-AR"/>
          </a:p>
        </p:txBody>
      </p:sp>
    </p:spTree>
    <p:extLst>
      <p:ext uri="{BB962C8B-B14F-4D97-AF65-F5344CB8AC3E}">
        <p14:creationId xmlns:p14="http://schemas.microsoft.com/office/powerpoint/2010/main" val="16892495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A69F883B-69E7-4B5C-9B42-029C1044CF74}" type="slidenum">
              <a:rPr lang="es-AR" smtClean="0"/>
              <a:t>14</a:t>
            </a:fld>
            <a:endParaRPr lang="es-AR"/>
          </a:p>
        </p:txBody>
      </p:sp>
    </p:spTree>
    <p:extLst>
      <p:ext uri="{BB962C8B-B14F-4D97-AF65-F5344CB8AC3E}">
        <p14:creationId xmlns:p14="http://schemas.microsoft.com/office/powerpoint/2010/main" val="11063047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A69F883B-69E7-4B5C-9B42-029C1044CF74}" type="slidenum">
              <a:rPr lang="es-AR" smtClean="0"/>
              <a:t>15</a:t>
            </a:fld>
            <a:endParaRPr lang="es-AR"/>
          </a:p>
        </p:txBody>
      </p:sp>
    </p:spTree>
    <p:extLst>
      <p:ext uri="{BB962C8B-B14F-4D97-AF65-F5344CB8AC3E}">
        <p14:creationId xmlns:p14="http://schemas.microsoft.com/office/powerpoint/2010/main" val="19543675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A69F883B-69E7-4B5C-9B42-029C1044CF74}" type="slidenum">
              <a:rPr lang="es-AR" smtClean="0"/>
              <a:t>16</a:t>
            </a:fld>
            <a:endParaRPr lang="es-AR"/>
          </a:p>
        </p:txBody>
      </p:sp>
    </p:spTree>
    <p:extLst>
      <p:ext uri="{BB962C8B-B14F-4D97-AF65-F5344CB8AC3E}">
        <p14:creationId xmlns:p14="http://schemas.microsoft.com/office/powerpoint/2010/main" val="10684923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A69F883B-69E7-4B5C-9B42-029C1044CF74}" type="slidenum">
              <a:rPr lang="es-AR" smtClean="0"/>
              <a:t>17</a:t>
            </a:fld>
            <a:endParaRPr lang="es-AR"/>
          </a:p>
        </p:txBody>
      </p:sp>
    </p:spTree>
    <p:extLst>
      <p:ext uri="{BB962C8B-B14F-4D97-AF65-F5344CB8AC3E}">
        <p14:creationId xmlns:p14="http://schemas.microsoft.com/office/powerpoint/2010/main" val="29696532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A69F883B-69E7-4B5C-9B42-029C1044CF74}" type="slidenum">
              <a:rPr lang="es-AR" smtClean="0"/>
              <a:t>3</a:t>
            </a:fld>
            <a:endParaRPr lang="es-AR"/>
          </a:p>
        </p:txBody>
      </p:sp>
    </p:spTree>
    <p:extLst>
      <p:ext uri="{BB962C8B-B14F-4D97-AF65-F5344CB8AC3E}">
        <p14:creationId xmlns:p14="http://schemas.microsoft.com/office/powerpoint/2010/main" val="35648828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A69F883B-69E7-4B5C-9B42-029C1044CF74}" type="slidenum">
              <a:rPr lang="es-AR" smtClean="0"/>
              <a:t>4</a:t>
            </a:fld>
            <a:endParaRPr lang="es-AR"/>
          </a:p>
        </p:txBody>
      </p:sp>
    </p:spTree>
    <p:extLst>
      <p:ext uri="{BB962C8B-B14F-4D97-AF65-F5344CB8AC3E}">
        <p14:creationId xmlns:p14="http://schemas.microsoft.com/office/powerpoint/2010/main" val="12801242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A69F883B-69E7-4B5C-9B42-029C1044CF74}" type="slidenum">
              <a:rPr lang="es-AR" smtClean="0"/>
              <a:t>5</a:t>
            </a:fld>
            <a:endParaRPr lang="es-AR"/>
          </a:p>
        </p:txBody>
      </p:sp>
    </p:spTree>
    <p:extLst>
      <p:ext uri="{BB962C8B-B14F-4D97-AF65-F5344CB8AC3E}">
        <p14:creationId xmlns:p14="http://schemas.microsoft.com/office/powerpoint/2010/main" val="34506977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A69F883B-69E7-4B5C-9B42-029C1044CF74}" type="slidenum">
              <a:rPr lang="es-AR" smtClean="0"/>
              <a:t>6</a:t>
            </a:fld>
            <a:endParaRPr lang="es-AR"/>
          </a:p>
        </p:txBody>
      </p:sp>
    </p:spTree>
    <p:extLst>
      <p:ext uri="{BB962C8B-B14F-4D97-AF65-F5344CB8AC3E}">
        <p14:creationId xmlns:p14="http://schemas.microsoft.com/office/powerpoint/2010/main" val="37412402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A69F883B-69E7-4B5C-9B42-029C1044CF74}" type="slidenum">
              <a:rPr lang="es-AR" smtClean="0"/>
              <a:t>7</a:t>
            </a:fld>
            <a:endParaRPr lang="es-AR"/>
          </a:p>
        </p:txBody>
      </p:sp>
    </p:spTree>
    <p:extLst>
      <p:ext uri="{BB962C8B-B14F-4D97-AF65-F5344CB8AC3E}">
        <p14:creationId xmlns:p14="http://schemas.microsoft.com/office/powerpoint/2010/main" val="30667647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A69F883B-69E7-4B5C-9B42-029C1044CF74}" type="slidenum">
              <a:rPr lang="es-AR" smtClean="0"/>
              <a:t>8</a:t>
            </a:fld>
            <a:endParaRPr lang="es-AR"/>
          </a:p>
        </p:txBody>
      </p:sp>
    </p:spTree>
    <p:extLst>
      <p:ext uri="{BB962C8B-B14F-4D97-AF65-F5344CB8AC3E}">
        <p14:creationId xmlns:p14="http://schemas.microsoft.com/office/powerpoint/2010/main" val="11571526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A69F883B-69E7-4B5C-9B42-029C1044CF74}" type="slidenum">
              <a:rPr lang="es-AR" smtClean="0"/>
              <a:t>9</a:t>
            </a:fld>
            <a:endParaRPr lang="es-AR"/>
          </a:p>
        </p:txBody>
      </p:sp>
    </p:spTree>
    <p:extLst>
      <p:ext uri="{BB962C8B-B14F-4D97-AF65-F5344CB8AC3E}">
        <p14:creationId xmlns:p14="http://schemas.microsoft.com/office/powerpoint/2010/main" val="32165906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A69F883B-69E7-4B5C-9B42-029C1044CF74}" type="slidenum">
              <a:rPr lang="es-AR" smtClean="0"/>
              <a:t>10</a:t>
            </a:fld>
            <a:endParaRPr lang="es-AR"/>
          </a:p>
        </p:txBody>
      </p:sp>
    </p:spTree>
    <p:extLst>
      <p:ext uri="{BB962C8B-B14F-4D97-AF65-F5344CB8AC3E}">
        <p14:creationId xmlns:p14="http://schemas.microsoft.com/office/powerpoint/2010/main" val="33407735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86611"/>
            <a:ext cx="7772400" cy="1074801"/>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2866136"/>
            <a:ext cx="6400800" cy="127952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11/27/2020</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200" b="1" i="0">
                <a:solidFill>
                  <a:schemeClr val="tx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11/27/2020</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200" b="1" i="0">
                <a:solidFill>
                  <a:schemeClr val="tx1"/>
                </a:solidFill>
                <a:latin typeface="Arial"/>
                <a:cs typeface="Arial"/>
              </a:defRPr>
            </a:lvl1pPr>
          </a:lstStyle>
          <a:p>
            <a:endParaRPr/>
          </a:p>
        </p:txBody>
      </p:sp>
      <p:sp>
        <p:nvSpPr>
          <p:cNvPr id="3" name="Holder 3"/>
          <p:cNvSpPr>
            <a:spLocks noGrp="1"/>
          </p:cNvSpPr>
          <p:nvPr>
            <p:ph sz="half" idx="2"/>
          </p:nvPr>
        </p:nvSpPr>
        <p:spPr>
          <a:xfrm>
            <a:off x="457200" y="1177163"/>
            <a:ext cx="3977640" cy="3377946"/>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77163"/>
            <a:ext cx="3977640" cy="3377946"/>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11/27/2020</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449"/>
            <a:ext cx="9143981" cy="5117650"/>
          </a:xfrm>
          <a:prstGeom prst="rect">
            <a:avLst/>
          </a:prstGeom>
          <a:blipFill>
            <a:blip r:embed="rId2" cstate="print"/>
            <a:stretch>
              <a:fillRect/>
            </a:stretch>
          </a:blip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1200" b="1" i="0">
                <a:solidFill>
                  <a:schemeClr val="tx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11/27/2020</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11/27/2020</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449"/>
            <a:ext cx="9143981" cy="4793379"/>
          </a:xfrm>
          <a:prstGeom prst="rect">
            <a:avLst/>
          </a:prstGeom>
          <a:blipFill>
            <a:blip r:embed="rId7" cstate="print"/>
            <a:stretch>
              <a:fillRect/>
            </a:stretch>
          </a:blipFill>
        </p:spPr>
        <p:txBody>
          <a:bodyPr wrap="square" lIns="0" tIns="0" rIns="0" bIns="0" rtlCol="0"/>
          <a:lstStyle/>
          <a:p>
            <a:endParaRPr/>
          </a:p>
        </p:txBody>
      </p:sp>
      <p:sp>
        <p:nvSpPr>
          <p:cNvPr id="2" name="Holder 2"/>
          <p:cNvSpPr>
            <a:spLocks noGrp="1"/>
          </p:cNvSpPr>
          <p:nvPr>
            <p:ph type="title"/>
          </p:nvPr>
        </p:nvSpPr>
        <p:spPr>
          <a:xfrm>
            <a:off x="1308055" y="487027"/>
            <a:ext cx="6527889" cy="208279"/>
          </a:xfrm>
          <a:prstGeom prst="rect">
            <a:avLst/>
          </a:prstGeom>
        </p:spPr>
        <p:txBody>
          <a:bodyPr wrap="square" lIns="0" tIns="0" rIns="0" bIns="0">
            <a:spAutoFit/>
          </a:bodyPr>
          <a:lstStyle>
            <a:lvl1pPr>
              <a:defRPr sz="1200" b="1" i="0">
                <a:solidFill>
                  <a:schemeClr val="tx1"/>
                </a:solidFill>
                <a:latin typeface="Arial"/>
                <a:cs typeface="Arial"/>
              </a:defRPr>
            </a:lvl1pPr>
          </a:lstStyle>
          <a:p>
            <a:endParaRPr/>
          </a:p>
        </p:txBody>
      </p:sp>
      <p:sp>
        <p:nvSpPr>
          <p:cNvPr id="3" name="Holder 3"/>
          <p:cNvSpPr>
            <a:spLocks noGrp="1"/>
          </p:cNvSpPr>
          <p:nvPr>
            <p:ph type="body" idx="1"/>
          </p:nvPr>
        </p:nvSpPr>
        <p:spPr>
          <a:xfrm>
            <a:off x="530223" y="1533776"/>
            <a:ext cx="8083552" cy="2379979"/>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108960" y="4759833"/>
            <a:ext cx="2926080" cy="25590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59833"/>
            <a:ext cx="2103120" cy="25590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11/27/2020</a:t>
            </a:fld>
            <a:endParaRPr lang="en-US"/>
          </a:p>
        </p:txBody>
      </p:sp>
      <p:sp>
        <p:nvSpPr>
          <p:cNvPr id="6" name="Holder 6"/>
          <p:cNvSpPr>
            <a:spLocks noGrp="1"/>
          </p:cNvSpPr>
          <p:nvPr>
            <p:ph type="sldNum" sz="quarter" idx="7"/>
          </p:nvPr>
        </p:nvSpPr>
        <p:spPr>
          <a:xfrm>
            <a:off x="6583680" y="4759833"/>
            <a:ext cx="2103120" cy="25590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‹Nº›</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0" y="1644650"/>
            <a:ext cx="2924175" cy="841256"/>
          </a:xfrm>
          <a:prstGeom prst="rect">
            <a:avLst/>
          </a:prstGeom>
        </p:spPr>
        <p:txBody>
          <a:bodyPr vert="horz" wrap="square" lIns="0" tIns="12700" rIns="0" bIns="0" rtlCol="0">
            <a:spAutoFit/>
          </a:bodyPr>
          <a:lstStyle/>
          <a:p>
            <a:pPr marL="12700">
              <a:lnSpc>
                <a:spcPct val="100000"/>
              </a:lnSpc>
              <a:spcBef>
                <a:spcPts val="100"/>
              </a:spcBef>
            </a:pPr>
            <a:r>
              <a:rPr sz="2100" b="0" spc="-5" dirty="0">
                <a:solidFill>
                  <a:srgbClr val="FFFFFF"/>
                </a:solidFill>
                <a:latin typeface="Arial"/>
                <a:cs typeface="Arial"/>
              </a:rPr>
              <a:t>Academia BA</a:t>
            </a:r>
            <a:r>
              <a:rPr sz="2100" b="0" spc="-204" dirty="0">
                <a:solidFill>
                  <a:srgbClr val="FFFFFF"/>
                </a:solidFill>
                <a:latin typeface="Arial"/>
                <a:cs typeface="Arial"/>
              </a:rPr>
              <a:t> </a:t>
            </a:r>
            <a:r>
              <a:rPr sz="2100" b="0" spc="-5" dirty="0">
                <a:solidFill>
                  <a:srgbClr val="FFFFFF"/>
                </a:solidFill>
                <a:latin typeface="Arial"/>
                <a:cs typeface="Arial"/>
              </a:rPr>
              <a:t>Emprende</a:t>
            </a:r>
            <a:endParaRPr sz="2100" dirty="0">
              <a:latin typeface="Arial"/>
              <a:cs typeface="Arial"/>
            </a:endParaRPr>
          </a:p>
          <a:p>
            <a:pPr marL="12700">
              <a:lnSpc>
                <a:spcPct val="100000"/>
              </a:lnSpc>
              <a:spcBef>
                <a:spcPts val="50"/>
              </a:spcBef>
            </a:pPr>
            <a:r>
              <a:rPr lang="es-AR" sz="1600" b="0" spc="-10" dirty="0">
                <a:solidFill>
                  <a:srgbClr val="FFFFFF"/>
                </a:solidFill>
                <a:latin typeface="Arial"/>
                <a:cs typeface="Arial"/>
              </a:rPr>
              <a:t>Formación: Ciencia de Datos</a:t>
            </a:r>
            <a:br>
              <a:rPr lang="es-AR" sz="1600" b="0" spc="-10" dirty="0">
                <a:solidFill>
                  <a:srgbClr val="FFFFFF"/>
                </a:solidFill>
                <a:latin typeface="Arial"/>
                <a:cs typeface="Arial"/>
              </a:rPr>
            </a:br>
            <a:r>
              <a:rPr lang="es-AR" sz="1600" b="0" spc="-10" dirty="0">
                <a:solidFill>
                  <a:srgbClr val="FFFFFF"/>
                </a:solidFill>
                <a:latin typeface="Arial"/>
                <a:cs typeface="Arial"/>
              </a:rPr>
              <a:t>Docente: Mg. Ing. Layla Scheli</a:t>
            </a:r>
            <a:endParaRPr sz="1600" dirty="0">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0" y="958850"/>
            <a:ext cx="6477000" cy="336502"/>
          </a:xfrm>
          <a:prstGeom prst="rect">
            <a:avLst/>
          </a:prstGeom>
        </p:spPr>
        <p:txBody>
          <a:bodyPr vert="horz" wrap="square" lIns="0" tIns="12700" rIns="0" bIns="0" rtlCol="0">
            <a:spAutoFit/>
          </a:bodyPr>
          <a:lstStyle/>
          <a:p>
            <a:pPr marL="0" lvl="0" indent="0" algn="just">
              <a:lnSpc>
                <a:spcPct val="150000"/>
              </a:lnSpc>
              <a:buNone/>
            </a:pPr>
            <a:r>
              <a:rPr lang="es" sz="1600" dirty="0"/>
              <a:t>Herramientas de Data Mining</a:t>
            </a:r>
            <a:r>
              <a:rPr lang="es-AR" sz="1600" dirty="0"/>
              <a:t>: </a:t>
            </a:r>
          </a:p>
        </p:txBody>
      </p:sp>
      <p:sp>
        <p:nvSpPr>
          <p:cNvPr id="4" name="object 4"/>
          <p:cNvSpPr txBox="1"/>
          <p:nvPr/>
        </p:nvSpPr>
        <p:spPr>
          <a:xfrm>
            <a:off x="1295400" y="308877"/>
            <a:ext cx="7023980" cy="212879"/>
          </a:xfrm>
          <a:prstGeom prst="rect">
            <a:avLst/>
          </a:prstGeom>
        </p:spPr>
        <p:txBody>
          <a:bodyPr vert="horz" wrap="square" lIns="0" tIns="12700" rIns="0" bIns="0" rtlCol="0">
            <a:spAutoFit/>
          </a:bodyPr>
          <a:lstStyle/>
          <a:p>
            <a:pPr marL="12700">
              <a:lnSpc>
                <a:spcPct val="100000"/>
              </a:lnSpc>
              <a:spcBef>
                <a:spcPts val="100"/>
              </a:spcBef>
            </a:pPr>
            <a:r>
              <a:rPr lang="es-AR" sz="1300" b="1" spc="10" dirty="0">
                <a:latin typeface="Arial"/>
                <a:cs typeface="Arial"/>
              </a:rPr>
              <a:t>Clase № 6: Minería de Datos</a:t>
            </a:r>
            <a:endParaRPr sz="1300" dirty="0">
              <a:latin typeface="Arial"/>
              <a:cs typeface="Arial"/>
            </a:endParaRPr>
          </a:p>
        </p:txBody>
      </p:sp>
      <p:sp>
        <p:nvSpPr>
          <p:cNvPr id="7" name="1 Rectángulo">
            <a:extLst>
              <a:ext uri="{FF2B5EF4-FFF2-40B4-BE49-F238E27FC236}">
                <a16:creationId xmlns:a16="http://schemas.microsoft.com/office/drawing/2014/main" id="{A998F6AE-8266-41BF-B8CC-7995BFBE7839}"/>
              </a:ext>
            </a:extLst>
          </p:cNvPr>
          <p:cNvSpPr/>
          <p:nvPr/>
        </p:nvSpPr>
        <p:spPr>
          <a:xfrm>
            <a:off x="647700" y="2892717"/>
            <a:ext cx="7848600" cy="1711366"/>
          </a:xfrm>
          <a:prstGeom prst="rect">
            <a:avLst/>
          </a:prstGeom>
        </p:spPr>
        <p:txBody>
          <a:bodyPr wrap="square">
            <a:spAutoFit/>
          </a:bodyPr>
          <a:lstStyle/>
          <a:p>
            <a:pPr marL="0" lvl="0" indent="0" algn="just">
              <a:lnSpc>
                <a:spcPct val="150000"/>
              </a:lnSpc>
              <a:buNone/>
            </a:pPr>
            <a:r>
              <a:rPr lang="es-AR" sz="1800" dirty="0"/>
              <a:t>“</a:t>
            </a:r>
            <a:r>
              <a:rPr lang="es-AR" sz="1800" dirty="0" err="1"/>
              <a:t>RapidMiner</a:t>
            </a:r>
            <a:r>
              <a:rPr lang="es-AR" sz="1800" dirty="0"/>
              <a:t>, antes conocida como YALE, siglas de “</a:t>
            </a:r>
            <a:r>
              <a:rPr lang="es-AR" sz="1800" dirty="0" err="1"/>
              <a:t>Yet</a:t>
            </a:r>
            <a:r>
              <a:rPr lang="es-AR" sz="1800" dirty="0"/>
              <a:t> </a:t>
            </a:r>
            <a:r>
              <a:rPr lang="es-AR" sz="1800" dirty="0" err="1"/>
              <a:t>Another</a:t>
            </a:r>
            <a:r>
              <a:rPr lang="es-AR" sz="1800" dirty="0"/>
              <a:t> </a:t>
            </a:r>
            <a:r>
              <a:rPr lang="es-AR" sz="1800" dirty="0" err="1"/>
              <a:t>Learning</a:t>
            </a:r>
            <a:r>
              <a:rPr lang="es-AR" sz="1800" dirty="0"/>
              <a:t> </a:t>
            </a:r>
            <a:r>
              <a:rPr lang="es-AR" sz="1800" dirty="0" err="1"/>
              <a:t>Environment</a:t>
            </a:r>
            <a:r>
              <a:rPr lang="es-AR" sz="1800" dirty="0"/>
              <a:t>”, es una herramienta open </a:t>
            </a:r>
            <a:r>
              <a:rPr lang="es-AR" sz="1800" dirty="0" err="1"/>
              <a:t>source</a:t>
            </a:r>
            <a:r>
              <a:rPr lang="es-AR" sz="1800" dirty="0"/>
              <a:t> muy popular en el sector. Destaca por permitir el acceso gratuito y por su fácil manejo dado que no requiere grandes conocimientos de programación”.</a:t>
            </a:r>
          </a:p>
        </p:txBody>
      </p:sp>
      <p:pic>
        <p:nvPicPr>
          <p:cNvPr id="3" name="3 Imagen" descr="Socios Zagitas - Rapidminer Tableau Snowflake">
            <a:extLst>
              <a:ext uri="{FF2B5EF4-FFF2-40B4-BE49-F238E27FC236}">
                <a16:creationId xmlns:a16="http://schemas.microsoft.com/office/drawing/2014/main" id="{8CC99F85-FB30-4514-BC85-FE5FD65B8ECE}"/>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743200" y="1517928"/>
            <a:ext cx="3856124" cy="1350761"/>
          </a:xfrm>
          <a:prstGeom prst="rect">
            <a:avLst/>
          </a:prstGeom>
          <a:noFill/>
          <a:ln>
            <a:solidFill>
              <a:schemeClr val="tx1"/>
            </a:solidFill>
          </a:ln>
        </p:spPr>
      </p:pic>
    </p:spTree>
    <p:extLst>
      <p:ext uri="{BB962C8B-B14F-4D97-AF65-F5344CB8AC3E}">
        <p14:creationId xmlns:p14="http://schemas.microsoft.com/office/powerpoint/2010/main" val="13672364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0" y="958850"/>
            <a:ext cx="6477000" cy="336502"/>
          </a:xfrm>
          <a:prstGeom prst="rect">
            <a:avLst/>
          </a:prstGeom>
        </p:spPr>
        <p:txBody>
          <a:bodyPr vert="horz" wrap="square" lIns="0" tIns="12700" rIns="0" bIns="0" rtlCol="0">
            <a:spAutoFit/>
          </a:bodyPr>
          <a:lstStyle/>
          <a:p>
            <a:pPr marL="0" lvl="0" indent="0" algn="just">
              <a:lnSpc>
                <a:spcPct val="150000"/>
              </a:lnSpc>
              <a:buNone/>
            </a:pPr>
            <a:r>
              <a:rPr lang="es" sz="1600" dirty="0"/>
              <a:t>Herramientas de Data Mining</a:t>
            </a:r>
            <a:r>
              <a:rPr lang="es-AR" sz="1600" dirty="0"/>
              <a:t>: </a:t>
            </a:r>
          </a:p>
        </p:txBody>
      </p:sp>
      <p:sp>
        <p:nvSpPr>
          <p:cNvPr id="4" name="object 4"/>
          <p:cNvSpPr txBox="1"/>
          <p:nvPr/>
        </p:nvSpPr>
        <p:spPr>
          <a:xfrm>
            <a:off x="1295400" y="308877"/>
            <a:ext cx="7023980" cy="212879"/>
          </a:xfrm>
          <a:prstGeom prst="rect">
            <a:avLst/>
          </a:prstGeom>
        </p:spPr>
        <p:txBody>
          <a:bodyPr vert="horz" wrap="square" lIns="0" tIns="12700" rIns="0" bIns="0" rtlCol="0">
            <a:spAutoFit/>
          </a:bodyPr>
          <a:lstStyle/>
          <a:p>
            <a:pPr marL="12700">
              <a:lnSpc>
                <a:spcPct val="100000"/>
              </a:lnSpc>
              <a:spcBef>
                <a:spcPts val="100"/>
              </a:spcBef>
            </a:pPr>
            <a:r>
              <a:rPr lang="es-AR" sz="1300" b="1" spc="10" dirty="0">
                <a:latin typeface="Arial"/>
                <a:cs typeface="Arial"/>
              </a:rPr>
              <a:t>Clase № 6: Minería de Datos</a:t>
            </a:r>
            <a:endParaRPr sz="1300" dirty="0">
              <a:latin typeface="Arial"/>
              <a:cs typeface="Arial"/>
            </a:endParaRPr>
          </a:p>
        </p:txBody>
      </p:sp>
      <p:sp>
        <p:nvSpPr>
          <p:cNvPr id="7" name="1 Rectángulo">
            <a:extLst>
              <a:ext uri="{FF2B5EF4-FFF2-40B4-BE49-F238E27FC236}">
                <a16:creationId xmlns:a16="http://schemas.microsoft.com/office/drawing/2014/main" id="{A998F6AE-8266-41BF-B8CC-7995BFBE7839}"/>
              </a:ext>
            </a:extLst>
          </p:cNvPr>
          <p:cNvSpPr/>
          <p:nvPr/>
        </p:nvSpPr>
        <p:spPr>
          <a:xfrm>
            <a:off x="647700" y="2425475"/>
            <a:ext cx="7848600" cy="2551148"/>
          </a:xfrm>
          <a:prstGeom prst="rect">
            <a:avLst/>
          </a:prstGeom>
        </p:spPr>
        <p:txBody>
          <a:bodyPr wrap="square">
            <a:spAutoFit/>
          </a:bodyPr>
          <a:lstStyle/>
          <a:p>
            <a:pPr algn="just">
              <a:lnSpc>
                <a:spcPct val="150000"/>
              </a:lnSpc>
            </a:pPr>
            <a:r>
              <a:rPr lang="es-AR" sz="1200" dirty="0">
                <a:latin typeface="Roboto"/>
                <a:ea typeface="Roboto"/>
                <a:cs typeface="Roboto"/>
                <a:sym typeface="Roboto"/>
              </a:rPr>
              <a:t>Es un software de código abierto basado en Java, compatible con Windows, MacOS y Linux y ofrece conexión a bases de datos SQL. </a:t>
            </a:r>
          </a:p>
          <a:p>
            <a:pPr algn="just">
              <a:lnSpc>
                <a:spcPct val="150000"/>
              </a:lnSpc>
            </a:pPr>
            <a:endParaRPr lang="es-AR" sz="1200" dirty="0">
              <a:latin typeface="Roboto"/>
              <a:ea typeface="Roboto"/>
              <a:cs typeface="Roboto"/>
              <a:sym typeface="Roboto"/>
            </a:endParaRPr>
          </a:p>
          <a:p>
            <a:pPr algn="just">
              <a:lnSpc>
                <a:spcPct val="150000"/>
              </a:lnSpc>
            </a:pPr>
            <a:r>
              <a:rPr lang="es-AR" sz="1200" dirty="0">
                <a:latin typeface="Roboto"/>
                <a:ea typeface="Roboto"/>
                <a:cs typeface="Roboto"/>
                <a:sym typeface="Roboto"/>
              </a:rPr>
              <a:t>Las funciones que realiza son:</a:t>
            </a:r>
          </a:p>
          <a:p>
            <a:pPr marL="285750" indent="-285750" algn="just">
              <a:lnSpc>
                <a:spcPct val="150000"/>
              </a:lnSpc>
              <a:buFont typeface="Arial" panose="020B0604020202020204" pitchFamily="34" charset="0"/>
              <a:buChar char="•"/>
            </a:pPr>
            <a:r>
              <a:rPr lang="es-AR" sz="1200" dirty="0">
                <a:latin typeface="Roboto"/>
                <a:ea typeface="Roboto"/>
                <a:cs typeface="Roboto"/>
                <a:sym typeface="Roboto"/>
              </a:rPr>
              <a:t>Clasificación de datos, para lo que usa redes de neuronas artificiales.</a:t>
            </a:r>
          </a:p>
          <a:p>
            <a:pPr marL="285750" indent="-285750" algn="just">
              <a:lnSpc>
                <a:spcPct val="150000"/>
              </a:lnSpc>
              <a:buFont typeface="Arial" panose="020B0604020202020204" pitchFamily="34" charset="0"/>
              <a:buChar char="•"/>
            </a:pPr>
            <a:r>
              <a:rPr lang="es-AR" sz="1200" dirty="0">
                <a:latin typeface="Roboto"/>
                <a:ea typeface="Roboto"/>
                <a:cs typeface="Roboto"/>
                <a:sym typeface="Roboto"/>
              </a:rPr>
              <a:t>Análisis de clústeres.</a:t>
            </a:r>
          </a:p>
          <a:p>
            <a:pPr marL="285750" indent="-285750" algn="just">
              <a:lnSpc>
                <a:spcPct val="150000"/>
              </a:lnSpc>
              <a:buFont typeface="Arial" panose="020B0604020202020204" pitchFamily="34" charset="0"/>
              <a:buChar char="•"/>
            </a:pPr>
            <a:r>
              <a:rPr lang="es-AR" sz="1200" dirty="0">
                <a:latin typeface="Roboto"/>
                <a:ea typeface="Roboto"/>
                <a:cs typeface="Roboto"/>
                <a:sym typeface="Roboto"/>
              </a:rPr>
              <a:t>Árboles de decisión.</a:t>
            </a:r>
          </a:p>
          <a:p>
            <a:pPr marL="285750" indent="-285750" algn="just">
              <a:lnSpc>
                <a:spcPct val="150000"/>
              </a:lnSpc>
              <a:buFont typeface="Arial" panose="020B0604020202020204" pitchFamily="34" charset="0"/>
              <a:buChar char="•"/>
            </a:pPr>
            <a:r>
              <a:rPr lang="es-AR" sz="1200" dirty="0">
                <a:latin typeface="Roboto"/>
                <a:ea typeface="Roboto"/>
                <a:cs typeface="Roboto"/>
                <a:sym typeface="Roboto"/>
              </a:rPr>
              <a:t>Análisis de correlación o regresión.</a:t>
            </a:r>
          </a:p>
          <a:p>
            <a:pPr marL="285750" indent="-285750" algn="just">
              <a:lnSpc>
                <a:spcPct val="150000"/>
              </a:lnSpc>
              <a:buFont typeface="Arial" panose="020B0604020202020204" pitchFamily="34" charset="0"/>
              <a:buChar char="•"/>
            </a:pPr>
            <a:r>
              <a:rPr lang="es-AR" sz="1200" dirty="0">
                <a:latin typeface="Roboto"/>
                <a:ea typeface="Roboto"/>
                <a:cs typeface="Roboto"/>
                <a:sym typeface="Roboto"/>
              </a:rPr>
              <a:t>Algoritmos ID3 o C4.5.</a:t>
            </a:r>
          </a:p>
        </p:txBody>
      </p:sp>
      <p:pic>
        <p:nvPicPr>
          <p:cNvPr id="5" name="4 Imagen" descr="Weka (aprendizaje automático) - Wikipedia, la enciclopedia libre">
            <a:extLst>
              <a:ext uri="{FF2B5EF4-FFF2-40B4-BE49-F238E27FC236}">
                <a16:creationId xmlns:a16="http://schemas.microsoft.com/office/drawing/2014/main" id="{04A39C4B-F803-4BB4-87F6-6360054D7818}"/>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886200" y="1456112"/>
            <a:ext cx="1922693" cy="950538"/>
          </a:xfrm>
          <a:prstGeom prst="rect">
            <a:avLst/>
          </a:prstGeom>
          <a:noFill/>
          <a:ln>
            <a:solidFill>
              <a:schemeClr val="tx1"/>
            </a:solidFill>
          </a:ln>
        </p:spPr>
      </p:pic>
    </p:spTree>
    <p:extLst>
      <p:ext uri="{BB962C8B-B14F-4D97-AF65-F5344CB8AC3E}">
        <p14:creationId xmlns:p14="http://schemas.microsoft.com/office/powerpoint/2010/main" val="1729248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0" y="958850"/>
            <a:ext cx="6477000" cy="336502"/>
          </a:xfrm>
          <a:prstGeom prst="rect">
            <a:avLst/>
          </a:prstGeom>
        </p:spPr>
        <p:txBody>
          <a:bodyPr vert="horz" wrap="square" lIns="0" tIns="12700" rIns="0" bIns="0" rtlCol="0">
            <a:spAutoFit/>
          </a:bodyPr>
          <a:lstStyle/>
          <a:p>
            <a:pPr marL="0" lvl="0" indent="0" algn="just">
              <a:lnSpc>
                <a:spcPct val="150000"/>
              </a:lnSpc>
              <a:buNone/>
            </a:pPr>
            <a:r>
              <a:rPr lang="es" sz="1600" dirty="0"/>
              <a:t>Herramientas de Data Mining</a:t>
            </a:r>
            <a:r>
              <a:rPr lang="es-AR" sz="1600" dirty="0"/>
              <a:t>: </a:t>
            </a:r>
          </a:p>
        </p:txBody>
      </p:sp>
      <p:sp>
        <p:nvSpPr>
          <p:cNvPr id="4" name="object 4"/>
          <p:cNvSpPr txBox="1"/>
          <p:nvPr/>
        </p:nvSpPr>
        <p:spPr>
          <a:xfrm>
            <a:off x="1295400" y="308877"/>
            <a:ext cx="7023980" cy="212879"/>
          </a:xfrm>
          <a:prstGeom prst="rect">
            <a:avLst/>
          </a:prstGeom>
        </p:spPr>
        <p:txBody>
          <a:bodyPr vert="horz" wrap="square" lIns="0" tIns="12700" rIns="0" bIns="0" rtlCol="0">
            <a:spAutoFit/>
          </a:bodyPr>
          <a:lstStyle/>
          <a:p>
            <a:pPr marL="12700">
              <a:lnSpc>
                <a:spcPct val="100000"/>
              </a:lnSpc>
              <a:spcBef>
                <a:spcPts val="100"/>
              </a:spcBef>
            </a:pPr>
            <a:r>
              <a:rPr lang="es-AR" sz="1300" b="1" spc="10" dirty="0">
                <a:latin typeface="Arial"/>
                <a:cs typeface="Arial"/>
              </a:rPr>
              <a:t>Clase № 6: Minería de Datos</a:t>
            </a:r>
            <a:endParaRPr sz="1300" dirty="0">
              <a:latin typeface="Arial"/>
              <a:cs typeface="Arial"/>
            </a:endParaRPr>
          </a:p>
        </p:txBody>
      </p:sp>
      <p:sp>
        <p:nvSpPr>
          <p:cNvPr id="7" name="1 Rectángulo">
            <a:extLst>
              <a:ext uri="{FF2B5EF4-FFF2-40B4-BE49-F238E27FC236}">
                <a16:creationId xmlns:a16="http://schemas.microsoft.com/office/drawing/2014/main" id="{A998F6AE-8266-41BF-B8CC-7995BFBE7839}"/>
              </a:ext>
            </a:extLst>
          </p:cNvPr>
          <p:cNvSpPr/>
          <p:nvPr/>
        </p:nvSpPr>
        <p:spPr>
          <a:xfrm>
            <a:off x="647700" y="2734412"/>
            <a:ext cx="7848600" cy="1991379"/>
          </a:xfrm>
          <a:prstGeom prst="rect">
            <a:avLst/>
          </a:prstGeom>
        </p:spPr>
        <p:txBody>
          <a:bodyPr wrap="square">
            <a:spAutoFit/>
          </a:bodyPr>
          <a:lstStyle/>
          <a:p>
            <a:pPr algn="just">
              <a:lnSpc>
                <a:spcPct val="150000"/>
              </a:lnSpc>
            </a:pPr>
            <a:r>
              <a:rPr lang="es-AR" sz="1400" dirty="0">
                <a:latin typeface="Roboto"/>
                <a:ea typeface="Roboto"/>
                <a:cs typeface="Roboto"/>
                <a:sym typeface="Roboto"/>
              </a:rPr>
              <a:t>“El software de Data </a:t>
            </a:r>
            <a:r>
              <a:rPr lang="es-AR" sz="1400" dirty="0" err="1">
                <a:latin typeface="Roboto"/>
                <a:ea typeface="Roboto"/>
                <a:cs typeface="Roboto"/>
                <a:sym typeface="Roboto"/>
              </a:rPr>
              <a:t>Mining</a:t>
            </a:r>
            <a:r>
              <a:rPr lang="es-AR" sz="1400" dirty="0">
                <a:latin typeface="Roboto"/>
                <a:ea typeface="Roboto"/>
                <a:cs typeface="Roboto"/>
                <a:sym typeface="Roboto"/>
              </a:rPr>
              <a:t> Orange, existe desde hace más de 20 años como proyecto de la Universidad de Liubliana. El núcleo del software se escribió en C++, para luego ampliarse al lenguaje de programación Python.  Por su parte, las operaciones más complejas se llevan a cabo en C++, trabaja con operadores para la clasificación, regresión y </a:t>
            </a:r>
            <a:r>
              <a:rPr lang="es-AR" sz="1400" dirty="0" err="1">
                <a:latin typeface="Roboto"/>
                <a:ea typeface="Roboto"/>
                <a:cs typeface="Roboto"/>
                <a:sym typeface="Roboto"/>
              </a:rPr>
              <a:t>clustering</a:t>
            </a:r>
            <a:r>
              <a:rPr lang="es-AR" sz="1400" dirty="0">
                <a:latin typeface="Roboto"/>
                <a:ea typeface="Roboto"/>
                <a:cs typeface="Roboto"/>
                <a:sym typeface="Roboto"/>
              </a:rPr>
              <a:t> e integra una programación visual. Como ventaja principal, podemos mencionar que existe un sin número de tutoriales sobre la herramienta”. </a:t>
            </a:r>
          </a:p>
        </p:txBody>
      </p:sp>
      <p:pic>
        <p:nvPicPr>
          <p:cNvPr id="3" name="3 Imagen" descr="Orange Data Mining - Javatpoint">
            <a:extLst>
              <a:ext uri="{FF2B5EF4-FFF2-40B4-BE49-F238E27FC236}">
                <a16:creationId xmlns:a16="http://schemas.microsoft.com/office/drawing/2014/main" id="{EBB8F0C6-F4F4-4451-87B4-336D96F9C8E7}"/>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38524" y="1339850"/>
            <a:ext cx="1337732" cy="1379068"/>
          </a:xfrm>
          <a:prstGeom prst="rect">
            <a:avLst/>
          </a:prstGeom>
          <a:noFill/>
          <a:ln>
            <a:noFill/>
          </a:ln>
        </p:spPr>
      </p:pic>
    </p:spTree>
    <p:extLst>
      <p:ext uri="{BB962C8B-B14F-4D97-AF65-F5344CB8AC3E}">
        <p14:creationId xmlns:p14="http://schemas.microsoft.com/office/powerpoint/2010/main" val="11298690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0" y="958850"/>
            <a:ext cx="6477000" cy="336502"/>
          </a:xfrm>
          <a:prstGeom prst="rect">
            <a:avLst/>
          </a:prstGeom>
        </p:spPr>
        <p:txBody>
          <a:bodyPr vert="horz" wrap="square" lIns="0" tIns="12700" rIns="0" bIns="0" rtlCol="0">
            <a:spAutoFit/>
          </a:bodyPr>
          <a:lstStyle/>
          <a:p>
            <a:pPr marL="0" lvl="0" indent="0" algn="just">
              <a:lnSpc>
                <a:spcPct val="150000"/>
              </a:lnSpc>
              <a:buNone/>
            </a:pPr>
            <a:r>
              <a:rPr lang="es" sz="1600" dirty="0"/>
              <a:t>Herramientas de Data Mining</a:t>
            </a:r>
            <a:r>
              <a:rPr lang="es-AR" sz="1600" dirty="0"/>
              <a:t>: </a:t>
            </a:r>
          </a:p>
        </p:txBody>
      </p:sp>
      <p:sp>
        <p:nvSpPr>
          <p:cNvPr id="4" name="object 4"/>
          <p:cNvSpPr txBox="1"/>
          <p:nvPr/>
        </p:nvSpPr>
        <p:spPr>
          <a:xfrm>
            <a:off x="1295400" y="308877"/>
            <a:ext cx="7023980" cy="212879"/>
          </a:xfrm>
          <a:prstGeom prst="rect">
            <a:avLst/>
          </a:prstGeom>
        </p:spPr>
        <p:txBody>
          <a:bodyPr vert="horz" wrap="square" lIns="0" tIns="12700" rIns="0" bIns="0" rtlCol="0">
            <a:spAutoFit/>
          </a:bodyPr>
          <a:lstStyle/>
          <a:p>
            <a:pPr marL="12700">
              <a:lnSpc>
                <a:spcPct val="100000"/>
              </a:lnSpc>
              <a:spcBef>
                <a:spcPts val="100"/>
              </a:spcBef>
            </a:pPr>
            <a:r>
              <a:rPr lang="es-AR" sz="1300" b="1" spc="10" dirty="0">
                <a:latin typeface="Arial"/>
                <a:cs typeface="Arial"/>
              </a:rPr>
              <a:t>Clase № 6: Minería de Datos</a:t>
            </a:r>
            <a:endParaRPr sz="1300" dirty="0">
              <a:latin typeface="Arial"/>
              <a:cs typeface="Arial"/>
            </a:endParaRPr>
          </a:p>
        </p:txBody>
      </p:sp>
      <p:sp>
        <p:nvSpPr>
          <p:cNvPr id="7" name="1 Rectángulo">
            <a:extLst>
              <a:ext uri="{FF2B5EF4-FFF2-40B4-BE49-F238E27FC236}">
                <a16:creationId xmlns:a16="http://schemas.microsoft.com/office/drawing/2014/main" id="{A998F6AE-8266-41BF-B8CC-7995BFBE7839}"/>
              </a:ext>
            </a:extLst>
          </p:cNvPr>
          <p:cNvSpPr/>
          <p:nvPr/>
        </p:nvSpPr>
        <p:spPr>
          <a:xfrm>
            <a:off x="647700" y="2625071"/>
            <a:ext cx="7848600" cy="1991379"/>
          </a:xfrm>
          <a:prstGeom prst="rect">
            <a:avLst/>
          </a:prstGeom>
        </p:spPr>
        <p:txBody>
          <a:bodyPr wrap="square">
            <a:spAutoFit/>
          </a:bodyPr>
          <a:lstStyle/>
          <a:p>
            <a:pPr algn="just">
              <a:lnSpc>
                <a:spcPct val="150000"/>
              </a:lnSpc>
            </a:pPr>
            <a:r>
              <a:rPr lang="es-AR" sz="1400" dirty="0">
                <a:latin typeface="Roboto"/>
                <a:ea typeface="Roboto"/>
                <a:cs typeface="Roboto"/>
                <a:sym typeface="Roboto"/>
              </a:rPr>
              <a:t>“El software KNIME fue desarrollado por la universidad de Constanza, originariamente se creó con un principio comercial, sin embargo se puso a disposición de los usuarios como software de código abierto y en la actualidad KNIME se considera una herramienta de gran popularidad entre la comunidad internacional de programadores. Como ventaja principal, esta herramienta permite descubrir estructuras ocultas de datos. Además, se pueden ampliar sus módulos con otras soluciones adicionales de pago’. </a:t>
            </a:r>
          </a:p>
        </p:txBody>
      </p:sp>
      <p:pic>
        <p:nvPicPr>
          <p:cNvPr id="9" name="4 Imagen" descr="KNIME la herramienta para bigdata (para novatos) | garciareal.com">
            <a:extLst>
              <a:ext uri="{FF2B5EF4-FFF2-40B4-BE49-F238E27FC236}">
                <a16:creationId xmlns:a16="http://schemas.microsoft.com/office/drawing/2014/main" id="{1DA9F611-575A-42A2-8C4E-905AA9793FE5}"/>
              </a:ext>
            </a:extLst>
          </p:cNvPr>
          <p:cNvPicPr/>
          <p:nvPr/>
        </p:nvPicPr>
        <p:blipFill rotWithShape="1">
          <a:blip r:embed="rId3">
            <a:extLst>
              <a:ext uri="{28A0092B-C50C-407E-A947-70E740481C1C}">
                <a14:useLocalDpi xmlns:a14="http://schemas.microsoft.com/office/drawing/2010/main" val="0"/>
              </a:ext>
            </a:extLst>
          </a:blip>
          <a:srcRect t="22821" b="21649"/>
          <a:stretch/>
        </p:blipFill>
        <p:spPr bwMode="auto">
          <a:xfrm>
            <a:off x="3581400" y="1492250"/>
            <a:ext cx="2261841" cy="1132314"/>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2591368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0" y="958850"/>
            <a:ext cx="6477000" cy="336502"/>
          </a:xfrm>
          <a:prstGeom prst="rect">
            <a:avLst/>
          </a:prstGeom>
        </p:spPr>
        <p:txBody>
          <a:bodyPr vert="horz" wrap="square" lIns="0" tIns="12700" rIns="0" bIns="0" rtlCol="0">
            <a:spAutoFit/>
          </a:bodyPr>
          <a:lstStyle/>
          <a:p>
            <a:pPr marL="0" lvl="0" indent="0" algn="just">
              <a:lnSpc>
                <a:spcPct val="150000"/>
              </a:lnSpc>
              <a:buNone/>
            </a:pPr>
            <a:r>
              <a:rPr lang="es" sz="1600" dirty="0"/>
              <a:t>Herramientas de Data Mining</a:t>
            </a:r>
            <a:r>
              <a:rPr lang="es-AR" sz="1600" dirty="0"/>
              <a:t>: </a:t>
            </a:r>
          </a:p>
        </p:txBody>
      </p:sp>
      <p:sp>
        <p:nvSpPr>
          <p:cNvPr id="4" name="object 4"/>
          <p:cNvSpPr txBox="1"/>
          <p:nvPr/>
        </p:nvSpPr>
        <p:spPr>
          <a:xfrm>
            <a:off x="1295400" y="308877"/>
            <a:ext cx="7023980" cy="212879"/>
          </a:xfrm>
          <a:prstGeom prst="rect">
            <a:avLst/>
          </a:prstGeom>
        </p:spPr>
        <p:txBody>
          <a:bodyPr vert="horz" wrap="square" lIns="0" tIns="12700" rIns="0" bIns="0" rtlCol="0">
            <a:spAutoFit/>
          </a:bodyPr>
          <a:lstStyle/>
          <a:p>
            <a:pPr marL="12700">
              <a:lnSpc>
                <a:spcPct val="100000"/>
              </a:lnSpc>
              <a:spcBef>
                <a:spcPts val="100"/>
              </a:spcBef>
            </a:pPr>
            <a:r>
              <a:rPr lang="es-AR" sz="1300" b="1" spc="10" dirty="0">
                <a:latin typeface="Arial"/>
                <a:cs typeface="Arial"/>
              </a:rPr>
              <a:t>Clase № 6: Minería de Datos</a:t>
            </a:r>
            <a:endParaRPr sz="1300" dirty="0">
              <a:latin typeface="Arial"/>
              <a:cs typeface="Arial"/>
            </a:endParaRPr>
          </a:p>
        </p:txBody>
      </p:sp>
      <p:sp>
        <p:nvSpPr>
          <p:cNvPr id="7" name="1 Rectángulo">
            <a:extLst>
              <a:ext uri="{FF2B5EF4-FFF2-40B4-BE49-F238E27FC236}">
                <a16:creationId xmlns:a16="http://schemas.microsoft.com/office/drawing/2014/main" id="{A998F6AE-8266-41BF-B8CC-7995BFBE7839}"/>
              </a:ext>
            </a:extLst>
          </p:cNvPr>
          <p:cNvSpPr/>
          <p:nvPr/>
        </p:nvSpPr>
        <p:spPr>
          <a:xfrm>
            <a:off x="647700" y="2625071"/>
            <a:ext cx="7848600" cy="1893339"/>
          </a:xfrm>
          <a:prstGeom prst="rect">
            <a:avLst/>
          </a:prstGeom>
        </p:spPr>
        <p:txBody>
          <a:bodyPr wrap="square">
            <a:spAutoFit/>
          </a:bodyPr>
          <a:lstStyle/>
          <a:p>
            <a:pPr algn="just">
              <a:lnSpc>
                <a:spcPct val="150000"/>
              </a:lnSpc>
            </a:pPr>
            <a:r>
              <a:rPr lang="es-AR" sz="1600" dirty="0">
                <a:latin typeface="Roboto"/>
                <a:ea typeface="Roboto"/>
                <a:cs typeface="Roboto"/>
                <a:sym typeface="Roboto"/>
              </a:rPr>
              <a:t>“SAS Enterprise </a:t>
            </a:r>
            <a:r>
              <a:rPr lang="es-AR" sz="1600" dirty="0" err="1">
                <a:latin typeface="Roboto"/>
                <a:ea typeface="Roboto"/>
                <a:cs typeface="Roboto"/>
                <a:sym typeface="Roboto"/>
              </a:rPr>
              <a:t>Miner</a:t>
            </a:r>
            <a:r>
              <a:rPr lang="es-AR" sz="1600" dirty="0">
                <a:latin typeface="Roboto"/>
                <a:ea typeface="Roboto"/>
                <a:cs typeface="Roboto"/>
                <a:sym typeface="Roboto"/>
              </a:rPr>
              <a:t>: Es un producto de SAS </a:t>
            </a:r>
            <a:r>
              <a:rPr lang="es-AR" sz="1600" dirty="0" err="1">
                <a:latin typeface="Roboto"/>
                <a:ea typeface="Roboto"/>
                <a:cs typeface="Roboto"/>
                <a:sym typeface="Roboto"/>
              </a:rPr>
              <a:t>Institute</a:t>
            </a:r>
            <a:r>
              <a:rPr lang="es-AR" sz="1600" dirty="0">
                <a:latin typeface="Roboto"/>
                <a:ea typeface="Roboto"/>
                <a:cs typeface="Roboto"/>
                <a:sym typeface="Roboto"/>
              </a:rPr>
              <a:t>, una de las mayores empresas privadas de software en todo el mundo. SAS, constituye el Data </a:t>
            </a:r>
            <a:r>
              <a:rPr lang="es-AR" sz="1600" dirty="0" err="1">
                <a:latin typeface="Roboto"/>
                <a:ea typeface="Roboto"/>
                <a:cs typeface="Roboto"/>
                <a:sym typeface="Roboto"/>
              </a:rPr>
              <a:t>Mining</a:t>
            </a:r>
            <a:r>
              <a:rPr lang="es-AR" sz="1600" dirty="0">
                <a:latin typeface="Roboto"/>
                <a:ea typeface="Roboto"/>
                <a:cs typeface="Roboto"/>
                <a:sym typeface="Roboto"/>
              </a:rPr>
              <a:t> </a:t>
            </a:r>
            <a:r>
              <a:rPr lang="es-AR" sz="1600" dirty="0" err="1">
                <a:latin typeface="Roboto"/>
                <a:ea typeface="Roboto"/>
                <a:cs typeface="Roboto"/>
                <a:sym typeface="Roboto"/>
              </a:rPr>
              <a:t>tool</a:t>
            </a:r>
            <a:r>
              <a:rPr lang="es-AR" sz="1600" dirty="0">
                <a:latin typeface="Roboto"/>
                <a:ea typeface="Roboto"/>
                <a:cs typeface="Roboto"/>
                <a:sym typeface="Roboto"/>
              </a:rPr>
              <a:t> principal en el análisis en el sector de los negocios y de hecho, se considera como el programa más adecuado para grandes empresas, aunque claramente con un costo significativamente mayor”.</a:t>
            </a:r>
          </a:p>
        </p:txBody>
      </p:sp>
      <p:pic>
        <p:nvPicPr>
          <p:cNvPr id="3" name="3 Imagen" descr="Velkommen til SAS Institute">
            <a:extLst>
              <a:ext uri="{FF2B5EF4-FFF2-40B4-BE49-F238E27FC236}">
                <a16:creationId xmlns:a16="http://schemas.microsoft.com/office/drawing/2014/main" id="{53630D16-8DE1-423C-B80A-6D675376B4C7}"/>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25844" y="1450463"/>
            <a:ext cx="2163091" cy="1174608"/>
          </a:xfrm>
          <a:prstGeom prst="rect">
            <a:avLst/>
          </a:prstGeom>
          <a:noFill/>
          <a:ln>
            <a:noFill/>
          </a:ln>
        </p:spPr>
      </p:pic>
    </p:spTree>
    <p:extLst>
      <p:ext uri="{BB962C8B-B14F-4D97-AF65-F5344CB8AC3E}">
        <p14:creationId xmlns:p14="http://schemas.microsoft.com/office/powerpoint/2010/main" val="38427129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0" y="958850"/>
            <a:ext cx="6477000" cy="336502"/>
          </a:xfrm>
          <a:prstGeom prst="rect">
            <a:avLst/>
          </a:prstGeom>
        </p:spPr>
        <p:txBody>
          <a:bodyPr vert="horz" wrap="square" lIns="0" tIns="12700" rIns="0" bIns="0" rtlCol="0">
            <a:spAutoFit/>
          </a:bodyPr>
          <a:lstStyle/>
          <a:p>
            <a:pPr marL="0" lvl="0" indent="0" algn="just">
              <a:lnSpc>
                <a:spcPct val="150000"/>
              </a:lnSpc>
              <a:buNone/>
            </a:pPr>
            <a:r>
              <a:rPr lang="es-AR" sz="1600" dirty="0"/>
              <a:t>Cuadro comparativo entre Herramientas: </a:t>
            </a:r>
          </a:p>
        </p:txBody>
      </p:sp>
      <p:sp>
        <p:nvSpPr>
          <p:cNvPr id="4" name="object 4"/>
          <p:cNvSpPr txBox="1"/>
          <p:nvPr/>
        </p:nvSpPr>
        <p:spPr>
          <a:xfrm>
            <a:off x="1295400" y="308877"/>
            <a:ext cx="7023980" cy="212879"/>
          </a:xfrm>
          <a:prstGeom prst="rect">
            <a:avLst/>
          </a:prstGeom>
        </p:spPr>
        <p:txBody>
          <a:bodyPr vert="horz" wrap="square" lIns="0" tIns="12700" rIns="0" bIns="0" rtlCol="0">
            <a:spAutoFit/>
          </a:bodyPr>
          <a:lstStyle/>
          <a:p>
            <a:pPr marL="12700">
              <a:lnSpc>
                <a:spcPct val="100000"/>
              </a:lnSpc>
              <a:spcBef>
                <a:spcPts val="100"/>
              </a:spcBef>
            </a:pPr>
            <a:r>
              <a:rPr lang="es-AR" sz="1300" b="1" spc="10" dirty="0">
                <a:latin typeface="Arial"/>
                <a:cs typeface="Arial"/>
              </a:rPr>
              <a:t>Clase № 6: Minería de Datos</a:t>
            </a:r>
            <a:endParaRPr sz="1300" dirty="0">
              <a:latin typeface="Arial"/>
              <a:cs typeface="Arial"/>
            </a:endParaRPr>
          </a:p>
        </p:txBody>
      </p:sp>
      <p:pic>
        <p:nvPicPr>
          <p:cNvPr id="5" name="4 Imagen">
            <a:extLst>
              <a:ext uri="{FF2B5EF4-FFF2-40B4-BE49-F238E27FC236}">
                <a16:creationId xmlns:a16="http://schemas.microsoft.com/office/drawing/2014/main" id="{E8B75C25-9AD1-458A-8D1F-7D5DF8C664E0}"/>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626948" y="1492250"/>
            <a:ext cx="6426199" cy="2769640"/>
          </a:xfrm>
          <a:prstGeom prst="rect">
            <a:avLst/>
          </a:prstGeom>
          <a:noFill/>
          <a:ln>
            <a:noFill/>
          </a:ln>
        </p:spPr>
      </p:pic>
    </p:spTree>
    <p:extLst>
      <p:ext uri="{BB962C8B-B14F-4D97-AF65-F5344CB8AC3E}">
        <p14:creationId xmlns:p14="http://schemas.microsoft.com/office/powerpoint/2010/main" val="26909462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5800" y="1492250"/>
            <a:ext cx="6477000" cy="336502"/>
          </a:xfrm>
          <a:prstGeom prst="rect">
            <a:avLst/>
          </a:prstGeom>
        </p:spPr>
        <p:txBody>
          <a:bodyPr vert="horz" wrap="square" lIns="0" tIns="12700" rIns="0" bIns="0" rtlCol="0">
            <a:spAutoFit/>
          </a:bodyPr>
          <a:lstStyle/>
          <a:p>
            <a:pPr marL="0" lvl="0" indent="0" algn="just">
              <a:lnSpc>
                <a:spcPct val="150000"/>
              </a:lnSpc>
              <a:buNone/>
            </a:pPr>
            <a:r>
              <a:rPr lang="es-AR" sz="1600" dirty="0"/>
              <a:t>Ejemplos de Aplicación de Data </a:t>
            </a:r>
            <a:r>
              <a:rPr lang="es-AR" sz="1600" dirty="0" err="1"/>
              <a:t>Mining</a:t>
            </a:r>
            <a:r>
              <a:rPr lang="es-AR" sz="1600" dirty="0"/>
              <a:t>: </a:t>
            </a:r>
          </a:p>
        </p:txBody>
      </p:sp>
      <p:sp>
        <p:nvSpPr>
          <p:cNvPr id="4" name="object 4"/>
          <p:cNvSpPr txBox="1"/>
          <p:nvPr/>
        </p:nvSpPr>
        <p:spPr>
          <a:xfrm>
            <a:off x="1295400" y="308877"/>
            <a:ext cx="7023980" cy="212879"/>
          </a:xfrm>
          <a:prstGeom prst="rect">
            <a:avLst/>
          </a:prstGeom>
        </p:spPr>
        <p:txBody>
          <a:bodyPr vert="horz" wrap="square" lIns="0" tIns="12700" rIns="0" bIns="0" rtlCol="0">
            <a:spAutoFit/>
          </a:bodyPr>
          <a:lstStyle/>
          <a:p>
            <a:pPr marL="12700">
              <a:lnSpc>
                <a:spcPct val="100000"/>
              </a:lnSpc>
              <a:spcBef>
                <a:spcPts val="100"/>
              </a:spcBef>
            </a:pPr>
            <a:r>
              <a:rPr lang="es-AR" sz="1300" b="1" spc="10" dirty="0">
                <a:latin typeface="Arial"/>
                <a:cs typeface="Arial"/>
              </a:rPr>
              <a:t>Clase № 6: Minería de Datos</a:t>
            </a:r>
            <a:endParaRPr sz="1300" dirty="0">
              <a:latin typeface="Arial"/>
              <a:cs typeface="Arial"/>
            </a:endParaRPr>
          </a:p>
        </p:txBody>
      </p:sp>
      <p:sp>
        <p:nvSpPr>
          <p:cNvPr id="10" name="CuadroTexto 9">
            <a:extLst>
              <a:ext uri="{FF2B5EF4-FFF2-40B4-BE49-F238E27FC236}">
                <a16:creationId xmlns:a16="http://schemas.microsoft.com/office/drawing/2014/main" id="{29E2726C-7C2A-4174-B742-C9056556898B}"/>
              </a:ext>
            </a:extLst>
          </p:cNvPr>
          <p:cNvSpPr txBox="1"/>
          <p:nvPr/>
        </p:nvSpPr>
        <p:spPr>
          <a:xfrm>
            <a:off x="552334" y="1828021"/>
            <a:ext cx="8001000" cy="2542363"/>
          </a:xfrm>
          <a:prstGeom prst="rect">
            <a:avLst/>
          </a:prstGeom>
          <a:noFill/>
        </p:spPr>
        <p:txBody>
          <a:bodyPr wrap="square">
            <a:spAutoFit/>
          </a:bodyPr>
          <a:lstStyle/>
          <a:p>
            <a:pPr>
              <a:lnSpc>
                <a:spcPct val="150000"/>
              </a:lnSpc>
            </a:pPr>
            <a:r>
              <a:rPr lang="es-AR" dirty="0"/>
              <a:t>* Gobierno - FBI.</a:t>
            </a:r>
            <a:br>
              <a:rPr lang="es-AR" dirty="0"/>
            </a:br>
            <a:r>
              <a:rPr lang="es-AR" dirty="0"/>
              <a:t>* Empresas - Detección de fraudes.</a:t>
            </a:r>
            <a:br>
              <a:rPr lang="es-AR" dirty="0"/>
            </a:br>
            <a:r>
              <a:rPr lang="es-AR" dirty="0"/>
              <a:t>* Empresas  - Migración de Clientes.</a:t>
            </a:r>
            <a:br>
              <a:rPr lang="es-AR" dirty="0"/>
            </a:br>
            <a:r>
              <a:rPr lang="es-AR" dirty="0"/>
              <a:t>* Empresas - Predicción del tamaño de las audiencias .</a:t>
            </a:r>
            <a:br>
              <a:rPr lang="es-AR" dirty="0"/>
            </a:br>
            <a:r>
              <a:rPr lang="es-AR" dirty="0"/>
              <a:t>* Universidades - Títulos falsos.</a:t>
            </a:r>
            <a:br>
              <a:rPr lang="es-AR" dirty="0"/>
            </a:br>
            <a:r>
              <a:rPr lang="es-AR" dirty="0"/>
              <a:t>* Deportes - Sistemas inteligentes para prevenir lesiones en los jugadores.</a:t>
            </a:r>
          </a:p>
        </p:txBody>
      </p:sp>
      <p:pic>
        <p:nvPicPr>
          <p:cNvPr id="12" name="Picture 3">
            <a:extLst>
              <a:ext uri="{FF2B5EF4-FFF2-40B4-BE49-F238E27FC236}">
                <a16:creationId xmlns:a16="http://schemas.microsoft.com/office/drawing/2014/main" id="{0A4C7075-D269-4966-950D-EAAE022A16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7800" y="945307"/>
            <a:ext cx="3273955" cy="2178668"/>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160655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90097" y="1006637"/>
            <a:ext cx="6477000" cy="336502"/>
          </a:xfrm>
          <a:prstGeom prst="rect">
            <a:avLst/>
          </a:prstGeom>
        </p:spPr>
        <p:txBody>
          <a:bodyPr vert="horz" wrap="square" lIns="0" tIns="12700" rIns="0" bIns="0" rtlCol="0">
            <a:spAutoFit/>
          </a:bodyPr>
          <a:lstStyle/>
          <a:p>
            <a:pPr marL="0" lvl="0" indent="0" algn="just">
              <a:lnSpc>
                <a:spcPct val="150000"/>
              </a:lnSpc>
              <a:buNone/>
            </a:pPr>
            <a:r>
              <a:rPr lang="es-AR" sz="1600" dirty="0"/>
              <a:t>Conclusiones:</a:t>
            </a:r>
          </a:p>
        </p:txBody>
      </p:sp>
      <p:sp>
        <p:nvSpPr>
          <p:cNvPr id="4" name="object 4"/>
          <p:cNvSpPr txBox="1"/>
          <p:nvPr/>
        </p:nvSpPr>
        <p:spPr>
          <a:xfrm>
            <a:off x="1295400" y="308877"/>
            <a:ext cx="7023980" cy="212879"/>
          </a:xfrm>
          <a:prstGeom prst="rect">
            <a:avLst/>
          </a:prstGeom>
        </p:spPr>
        <p:txBody>
          <a:bodyPr vert="horz" wrap="square" lIns="0" tIns="12700" rIns="0" bIns="0" rtlCol="0">
            <a:spAutoFit/>
          </a:bodyPr>
          <a:lstStyle/>
          <a:p>
            <a:pPr marL="12700">
              <a:lnSpc>
                <a:spcPct val="100000"/>
              </a:lnSpc>
              <a:spcBef>
                <a:spcPts val="100"/>
              </a:spcBef>
            </a:pPr>
            <a:r>
              <a:rPr lang="es-AR" sz="1300" b="1" spc="10" dirty="0">
                <a:latin typeface="Arial"/>
                <a:cs typeface="Arial"/>
              </a:rPr>
              <a:t>Clase № 6: Minería de Datos</a:t>
            </a:r>
            <a:endParaRPr sz="1300" dirty="0">
              <a:latin typeface="Arial"/>
              <a:cs typeface="Arial"/>
            </a:endParaRPr>
          </a:p>
        </p:txBody>
      </p:sp>
      <p:sp>
        <p:nvSpPr>
          <p:cNvPr id="10" name="CuadroTexto 9">
            <a:extLst>
              <a:ext uri="{FF2B5EF4-FFF2-40B4-BE49-F238E27FC236}">
                <a16:creationId xmlns:a16="http://schemas.microsoft.com/office/drawing/2014/main" id="{29E2726C-7C2A-4174-B742-C9056556898B}"/>
              </a:ext>
            </a:extLst>
          </p:cNvPr>
          <p:cNvSpPr txBox="1"/>
          <p:nvPr/>
        </p:nvSpPr>
        <p:spPr>
          <a:xfrm>
            <a:off x="457200" y="1334267"/>
            <a:ext cx="8001000" cy="1711366"/>
          </a:xfrm>
          <a:prstGeom prst="rect">
            <a:avLst/>
          </a:prstGeom>
          <a:noFill/>
        </p:spPr>
        <p:txBody>
          <a:bodyPr wrap="square">
            <a:spAutoFit/>
          </a:bodyPr>
          <a:lstStyle/>
          <a:p>
            <a:pPr algn="just">
              <a:lnSpc>
                <a:spcPct val="150000"/>
              </a:lnSpc>
            </a:pPr>
            <a:r>
              <a:rPr lang="es-AR" dirty="0"/>
              <a:t>“El Data </a:t>
            </a:r>
            <a:r>
              <a:rPr lang="es-AR" dirty="0" err="1"/>
              <a:t>Mining</a:t>
            </a:r>
            <a:r>
              <a:rPr lang="es-AR" dirty="0"/>
              <a:t> se presenta como una tecnología emergente, con varias ventajas: por un lado, resulta un buen punto de encuentro entre los investigadores y las personas de negocios y por otro lado, ayuda a las empresas a ahorrar grandes sumas de dinero si es utilizada de manera estratégica”</a:t>
            </a:r>
          </a:p>
        </p:txBody>
      </p:sp>
      <p:pic>
        <p:nvPicPr>
          <p:cNvPr id="3" name="6 Imagen" descr="Resultado de imagen de conclusiones">
            <a:extLst>
              <a:ext uri="{FF2B5EF4-FFF2-40B4-BE49-F238E27FC236}">
                <a16:creationId xmlns:a16="http://schemas.microsoft.com/office/drawing/2014/main" id="{54ECB6D3-723A-4D11-82FB-BEC6B841549E}"/>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7149291" y="2863850"/>
            <a:ext cx="1338580" cy="1435007"/>
          </a:xfrm>
          <a:prstGeom prst="rect">
            <a:avLst/>
          </a:prstGeom>
          <a:noFill/>
          <a:ln>
            <a:solidFill>
              <a:schemeClr val="bg1"/>
            </a:solidFill>
          </a:ln>
        </p:spPr>
      </p:pic>
    </p:spTree>
    <p:extLst>
      <p:ext uri="{BB962C8B-B14F-4D97-AF65-F5344CB8AC3E}">
        <p14:creationId xmlns:p14="http://schemas.microsoft.com/office/powerpoint/2010/main" val="32343421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CuadroTexto 8">
            <a:extLst>
              <a:ext uri="{FF2B5EF4-FFF2-40B4-BE49-F238E27FC236}">
                <a16:creationId xmlns:a16="http://schemas.microsoft.com/office/drawing/2014/main" id="{6FE7CA0C-A82F-4D75-808C-2CA10AFF8CBD}"/>
              </a:ext>
            </a:extLst>
          </p:cNvPr>
          <p:cNvSpPr txBox="1"/>
          <p:nvPr/>
        </p:nvSpPr>
        <p:spPr>
          <a:xfrm>
            <a:off x="3400678" y="958850"/>
            <a:ext cx="4572000" cy="461665"/>
          </a:xfrm>
          <a:prstGeom prst="rect">
            <a:avLst/>
          </a:prstGeom>
          <a:noFill/>
        </p:spPr>
        <p:txBody>
          <a:bodyPr wrap="square">
            <a:spAutoFit/>
          </a:bodyPr>
          <a:lstStyle/>
          <a:p>
            <a:r>
              <a:rPr lang="es-AR" sz="2400" b="1" dirty="0"/>
              <a:t>Muchas Gracias!</a:t>
            </a:r>
          </a:p>
        </p:txBody>
      </p:sp>
      <p:pic>
        <p:nvPicPr>
          <p:cNvPr id="10" name="Imagen 9">
            <a:extLst>
              <a:ext uri="{FF2B5EF4-FFF2-40B4-BE49-F238E27FC236}">
                <a16:creationId xmlns:a16="http://schemas.microsoft.com/office/drawing/2014/main" id="{FD65F6B8-2631-4596-AE2D-BE3776551303}"/>
              </a:ext>
            </a:extLst>
          </p:cNvPr>
          <p:cNvPicPr>
            <a:picLocks noChangeAspect="1"/>
          </p:cNvPicPr>
          <p:nvPr/>
        </p:nvPicPr>
        <p:blipFill>
          <a:blip r:embed="rId2"/>
          <a:stretch>
            <a:fillRect/>
          </a:stretch>
        </p:blipFill>
        <p:spPr>
          <a:xfrm>
            <a:off x="3271837" y="3168650"/>
            <a:ext cx="2752725" cy="1731685"/>
          </a:xfrm>
          <a:prstGeom prst="rect">
            <a:avLst/>
          </a:prstGeom>
        </p:spPr>
      </p:pic>
      <p:sp>
        <p:nvSpPr>
          <p:cNvPr id="13" name="CuadroTexto 12">
            <a:extLst>
              <a:ext uri="{FF2B5EF4-FFF2-40B4-BE49-F238E27FC236}">
                <a16:creationId xmlns:a16="http://schemas.microsoft.com/office/drawing/2014/main" id="{C759A346-9E9E-48D2-B164-D47C26945004}"/>
              </a:ext>
            </a:extLst>
          </p:cNvPr>
          <p:cNvSpPr txBox="1"/>
          <p:nvPr/>
        </p:nvSpPr>
        <p:spPr>
          <a:xfrm>
            <a:off x="2362200" y="1680517"/>
            <a:ext cx="4572000" cy="461665"/>
          </a:xfrm>
          <a:prstGeom prst="rect">
            <a:avLst/>
          </a:prstGeom>
          <a:noFill/>
        </p:spPr>
        <p:txBody>
          <a:bodyPr wrap="square">
            <a:spAutoFit/>
          </a:bodyPr>
          <a:lstStyle/>
          <a:p>
            <a:r>
              <a:rPr lang="es-AR" sz="2400" b="1" dirty="0"/>
              <a:t>Contacto: </a:t>
            </a:r>
            <a:r>
              <a:rPr lang="es-AR" sz="2400" b="1"/>
              <a:t>layla.scheli</a:t>
            </a:r>
            <a:r>
              <a:rPr lang="es-AR" sz="2400" b="1" dirty="0"/>
              <a:t>@gmail.com</a:t>
            </a:r>
          </a:p>
        </p:txBody>
      </p:sp>
      <p:sp>
        <p:nvSpPr>
          <p:cNvPr id="15" name="CuadroTexto 14">
            <a:extLst>
              <a:ext uri="{FF2B5EF4-FFF2-40B4-BE49-F238E27FC236}">
                <a16:creationId xmlns:a16="http://schemas.microsoft.com/office/drawing/2014/main" id="{2A8F1D82-738E-48E5-9BF6-498F13C117A8}"/>
              </a:ext>
            </a:extLst>
          </p:cNvPr>
          <p:cNvSpPr txBox="1"/>
          <p:nvPr/>
        </p:nvSpPr>
        <p:spPr>
          <a:xfrm>
            <a:off x="1828800" y="2402185"/>
            <a:ext cx="6172200" cy="461665"/>
          </a:xfrm>
          <a:prstGeom prst="rect">
            <a:avLst/>
          </a:prstGeom>
          <a:noFill/>
        </p:spPr>
        <p:txBody>
          <a:bodyPr wrap="square">
            <a:spAutoFit/>
          </a:bodyPr>
          <a:lstStyle/>
          <a:p>
            <a:r>
              <a:rPr lang="es-AR" sz="2400" b="1" dirty="0" err="1"/>
              <a:t>Linkedin:www.linkedin.com</a:t>
            </a:r>
            <a:r>
              <a:rPr lang="es-AR" sz="2400" b="1" dirty="0"/>
              <a:t>/in/</a:t>
            </a:r>
            <a:r>
              <a:rPr lang="es-AR" sz="2400" b="1" dirty="0" err="1"/>
              <a:t>laylascheli</a:t>
            </a:r>
            <a:endParaRPr lang="es-AR" sz="2400"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0" y="958850"/>
            <a:ext cx="6477000" cy="259045"/>
          </a:xfrm>
          <a:prstGeom prst="rect">
            <a:avLst/>
          </a:prstGeom>
        </p:spPr>
        <p:txBody>
          <a:bodyPr vert="horz" wrap="square" lIns="0" tIns="12700" rIns="0" bIns="0" rtlCol="0">
            <a:spAutoFit/>
          </a:bodyPr>
          <a:lstStyle/>
          <a:p>
            <a:pPr marL="12700">
              <a:lnSpc>
                <a:spcPct val="100000"/>
              </a:lnSpc>
              <a:spcBef>
                <a:spcPts val="100"/>
              </a:spcBef>
            </a:pPr>
            <a:r>
              <a:rPr lang="es" sz="1600" dirty="0"/>
              <a:t>Fundamentos Generales</a:t>
            </a:r>
            <a:endParaRPr lang="es-AR" sz="1500" dirty="0"/>
          </a:p>
        </p:txBody>
      </p:sp>
      <p:sp>
        <p:nvSpPr>
          <p:cNvPr id="4" name="object 4"/>
          <p:cNvSpPr txBox="1"/>
          <p:nvPr/>
        </p:nvSpPr>
        <p:spPr>
          <a:xfrm>
            <a:off x="1295400" y="308877"/>
            <a:ext cx="7023980" cy="212879"/>
          </a:xfrm>
          <a:prstGeom prst="rect">
            <a:avLst/>
          </a:prstGeom>
        </p:spPr>
        <p:txBody>
          <a:bodyPr vert="horz" wrap="square" lIns="0" tIns="12700" rIns="0" bIns="0" rtlCol="0">
            <a:spAutoFit/>
          </a:bodyPr>
          <a:lstStyle/>
          <a:p>
            <a:pPr marL="12700">
              <a:lnSpc>
                <a:spcPct val="100000"/>
              </a:lnSpc>
              <a:spcBef>
                <a:spcPts val="100"/>
              </a:spcBef>
            </a:pPr>
            <a:r>
              <a:rPr lang="es-AR" sz="1300" b="1" spc="10" dirty="0">
                <a:latin typeface="Arial"/>
                <a:cs typeface="Arial"/>
              </a:rPr>
              <a:t>Clase № 6: Minería de Datos</a:t>
            </a:r>
            <a:endParaRPr sz="1300" dirty="0">
              <a:latin typeface="Arial"/>
              <a:cs typeface="Arial"/>
            </a:endParaRPr>
          </a:p>
        </p:txBody>
      </p:sp>
      <p:sp>
        <p:nvSpPr>
          <p:cNvPr id="9" name="CuadroTexto 8">
            <a:extLst>
              <a:ext uri="{FF2B5EF4-FFF2-40B4-BE49-F238E27FC236}">
                <a16:creationId xmlns:a16="http://schemas.microsoft.com/office/drawing/2014/main" id="{7F646359-F5B9-44DE-9744-33B2B3C80AD7}"/>
              </a:ext>
            </a:extLst>
          </p:cNvPr>
          <p:cNvSpPr txBox="1"/>
          <p:nvPr/>
        </p:nvSpPr>
        <p:spPr>
          <a:xfrm>
            <a:off x="684788" y="1339850"/>
            <a:ext cx="4168410" cy="1531445"/>
          </a:xfrm>
          <a:prstGeom prst="rect">
            <a:avLst/>
          </a:prstGeom>
          <a:noFill/>
        </p:spPr>
        <p:txBody>
          <a:bodyPr wrap="square">
            <a:spAutoFit/>
          </a:bodyPr>
          <a:lstStyle/>
          <a:p>
            <a:pPr algn="just">
              <a:lnSpc>
                <a:spcPct val="150000"/>
              </a:lnSpc>
            </a:pPr>
            <a:r>
              <a:rPr lang="es-AR" sz="1600" dirty="0"/>
              <a:t>“Conjunto de técnicas de extracción de información orientada al negocio, vinculada al campo de estudio de la estadística y las ciencias de la computación.”</a:t>
            </a:r>
          </a:p>
        </p:txBody>
      </p:sp>
      <p:pic>
        <p:nvPicPr>
          <p:cNvPr id="3" name="Google Shape;171;p28">
            <a:extLst>
              <a:ext uri="{FF2B5EF4-FFF2-40B4-BE49-F238E27FC236}">
                <a16:creationId xmlns:a16="http://schemas.microsoft.com/office/drawing/2014/main" id="{459C42F6-A018-4043-B615-36D1601A0A57}"/>
              </a:ext>
            </a:extLst>
          </p:cNvPr>
          <p:cNvPicPr preferRelativeResize="0"/>
          <p:nvPr/>
        </p:nvPicPr>
        <p:blipFill>
          <a:blip r:embed="rId3">
            <a:alphaModFix/>
          </a:blip>
          <a:stretch>
            <a:fillRect/>
          </a:stretch>
        </p:blipFill>
        <p:spPr>
          <a:xfrm>
            <a:off x="5282491" y="1339850"/>
            <a:ext cx="3036889" cy="2072770"/>
          </a:xfrm>
          <a:prstGeom prst="rect">
            <a:avLst/>
          </a:prstGeom>
          <a:noFill/>
          <a:ln>
            <a:solidFill>
              <a:schemeClr val="bg1"/>
            </a:solid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1295400" y="425450"/>
            <a:ext cx="7023980" cy="212879"/>
          </a:xfrm>
          <a:prstGeom prst="rect">
            <a:avLst/>
          </a:prstGeom>
        </p:spPr>
        <p:txBody>
          <a:bodyPr vert="horz" wrap="square" lIns="0" tIns="12700" rIns="0" bIns="0" rtlCol="0">
            <a:spAutoFit/>
          </a:bodyPr>
          <a:lstStyle/>
          <a:p>
            <a:pPr marL="12700">
              <a:lnSpc>
                <a:spcPct val="100000"/>
              </a:lnSpc>
              <a:spcBef>
                <a:spcPts val="100"/>
              </a:spcBef>
            </a:pPr>
            <a:r>
              <a:rPr lang="es-AR" sz="1300" b="1" spc="10" dirty="0">
                <a:latin typeface="Arial"/>
                <a:cs typeface="Arial"/>
              </a:rPr>
              <a:t>Clase № 6: Minería de Datos</a:t>
            </a:r>
            <a:endParaRPr lang="es-AR" sz="1300" dirty="0">
              <a:latin typeface="Arial"/>
              <a:cs typeface="Arial"/>
            </a:endParaRPr>
          </a:p>
        </p:txBody>
      </p:sp>
      <p:sp>
        <p:nvSpPr>
          <p:cNvPr id="11" name="CuadroTexto 10">
            <a:extLst>
              <a:ext uri="{FF2B5EF4-FFF2-40B4-BE49-F238E27FC236}">
                <a16:creationId xmlns:a16="http://schemas.microsoft.com/office/drawing/2014/main" id="{B616D9C6-9803-4ACF-8A68-6F9384B71C96}"/>
              </a:ext>
            </a:extLst>
          </p:cNvPr>
          <p:cNvSpPr txBox="1"/>
          <p:nvPr/>
        </p:nvSpPr>
        <p:spPr>
          <a:xfrm>
            <a:off x="647700" y="958850"/>
            <a:ext cx="7848600" cy="3378104"/>
          </a:xfrm>
          <a:prstGeom prst="rect">
            <a:avLst/>
          </a:prstGeom>
          <a:noFill/>
        </p:spPr>
        <p:txBody>
          <a:bodyPr wrap="square">
            <a:spAutoFit/>
          </a:bodyPr>
          <a:lstStyle/>
          <a:p>
            <a:pPr algn="just">
              <a:lnSpc>
                <a:spcPct val="150000"/>
              </a:lnSpc>
            </a:pPr>
            <a:r>
              <a:rPr lang="es-AR" sz="1600" dirty="0"/>
              <a:t>En términos generales podemos definir, que la Minería de Datos usa conceptos y herramientas de: </a:t>
            </a:r>
          </a:p>
          <a:p>
            <a:pPr marL="285750" indent="-285750" algn="just">
              <a:lnSpc>
                <a:spcPct val="150000"/>
              </a:lnSpc>
              <a:buFont typeface="Arial" panose="020B0604020202020204" pitchFamily="34" charset="0"/>
              <a:buChar char="•"/>
            </a:pPr>
            <a:r>
              <a:rPr lang="es-AR" sz="1600" dirty="0"/>
              <a:t>Bases de datos.</a:t>
            </a:r>
          </a:p>
          <a:p>
            <a:pPr marL="285750" indent="-285750" algn="just">
              <a:lnSpc>
                <a:spcPct val="150000"/>
              </a:lnSpc>
              <a:buFont typeface="Arial" panose="020B0604020202020204" pitchFamily="34" charset="0"/>
              <a:buChar char="•"/>
            </a:pPr>
            <a:r>
              <a:rPr lang="es-AR" sz="1600" dirty="0"/>
              <a:t>Carga y limpieza de información.</a:t>
            </a:r>
          </a:p>
          <a:p>
            <a:pPr marL="285750" indent="-285750" algn="just">
              <a:lnSpc>
                <a:spcPct val="150000"/>
              </a:lnSpc>
              <a:buFont typeface="Arial" panose="020B0604020202020204" pitchFamily="34" charset="0"/>
              <a:buChar char="•"/>
            </a:pPr>
            <a:r>
              <a:rPr lang="es-AR" sz="1600" dirty="0"/>
              <a:t>Toma de decisiones.</a:t>
            </a:r>
          </a:p>
          <a:p>
            <a:pPr marL="285750" indent="-285750" algn="just">
              <a:lnSpc>
                <a:spcPct val="150000"/>
              </a:lnSpc>
              <a:buFont typeface="Arial" panose="020B0604020202020204" pitchFamily="34" charset="0"/>
              <a:buChar char="•"/>
            </a:pPr>
            <a:r>
              <a:rPr lang="es-AR" sz="1600" dirty="0"/>
              <a:t>Aprendizaje automático.</a:t>
            </a:r>
          </a:p>
          <a:p>
            <a:pPr marL="285750" indent="-285750" algn="just">
              <a:lnSpc>
                <a:spcPct val="150000"/>
              </a:lnSpc>
              <a:buFont typeface="Arial" panose="020B0604020202020204" pitchFamily="34" charset="0"/>
              <a:buChar char="•"/>
            </a:pPr>
            <a:r>
              <a:rPr lang="es-AR" sz="1600" dirty="0"/>
              <a:t>Probabilidad y estadísticas.</a:t>
            </a:r>
          </a:p>
          <a:p>
            <a:pPr marL="285750" indent="-285750" algn="just">
              <a:lnSpc>
                <a:spcPct val="150000"/>
              </a:lnSpc>
              <a:buFont typeface="Arial" panose="020B0604020202020204" pitchFamily="34" charset="0"/>
              <a:buChar char="•"/>
            </a:pPr>
            <a:r>
              <a:rPr lang="es-AR" sz="1600" dirty="0"/>
              <a:t>Técnicas de visualización.</a:t>
            </a:r>
          </a:p>
          <a:p>
            <a:pPr marL="285750" indent="-285750" algn="just">
              <a:lnSpc>
                <a:spcPct val="150000"/>
              </a:lnSpc>
              <a:buFont typeface="Arial" panose="020B0604020202020204" pitchFamily="34" charset="0"/>
              <a:buChar char="•"/>
            </a:pPr>
            <a:r>
              <a:rPr lang="es-AR" sz="1600" dirty="0"/>
              <a:t>Procesamiento en Paralelo.</a:t>
            </a:r>
          </a:p>
        </p:txBody>
      </p:sp>
      <p:pic>
        <p:nvPicPr>
          <p:cNvPr id="6" name="Picture 2">
            <a:extLst>
              <a:ext uri="{FF2B5EF4-FFF2-40B4-BE49-F238E27FC236}">
                <a16:creationId xmlns:a16="http://schemas.microsoft.com/office/drawing/2014/main" id="{6112D5D4-6123-42C0-B2B4-053E4D6EA3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53119" y="1568450"/>
            <a:ext cx="3258127" cy="2443596"/>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1462852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1295400" y="308877"/>
            <a:ext cx="7023980" cy="212879"/>
          </a:xfrm>
          <a:prstGeom prst="rect">
            <a:avLst/>
          </a:prstGeom>
        </p:spPr>
        <p:txBody>
          <a:bodyPr vert="horz" wrap="square" lIns="0" tIns="12700" rIns="0" bIns="0" rtlCol="0">
            <a:spAutoFit/>
          </a:bodyPr>
          <a:lstStyle/>
          <a:p>
            <a:pPr marL="12700">
              <a:lnSpc>
                <a:spcPct val="100000"/>
              </a:lnSpc>
              <a:spcBef>
                <a:spcPts val="100"/>
              </a:spcBef>
            </a:pPr>
            <a:r>
              <a:rPr lang="es-AR" sz="1300" b="1" spc="10" dirty="0">
                <a:latin typeface="Arial"/>
                <a:cs typeface="Arial"/>
              </a:rPr>
              <a:t>Clase № 6: Minería de Datos</a:t>
            </a:r>
            <a:endParaRPr lang="es-AR" sz="1300" dirty="0">
              <a:latin typeface="Arial"/>
              <a:cs typeface="Arial"/>
            </a:endParaRPr>
          </a:p>
        </p:txBody>
      </p:sp>
      <p:sp>
        <p:nvSpPr>
          <p:cNvPr id="15" name="CuadroTexto 14">
            <a:extLst>
              <a:ext uri="{FF2B5EF4-FFF2-40B4-BE49-F238E27FC236}">
                <a16:creationId xmlns:a16="http://schemas.microsoft.com/office/drawing/2014/main" id="{71EAE6AC-920C-4756-9B93-34758E285058}"/>
              </a:ext>
            </a:extLst>
          </p:cNvPr>
          <p:cNvSpPr txBox="1"/>
          <p:nvPr/>
        </p:nvSpPr>
        <p:spPr>
          <a:xfrm>
            <a:off x="706704" y="949533"/>
            <a:ext cx="7932293" cy="1900777"/>
          </a:xfrm>
          <a:prstGeom prst="rect">
            <a:avLst/>
          </a:prstGeom>
          <a:noFill/>
        </p:spPr>
        <p:txBody>
          <a:bodyPr wrap="square">
            <a:spAutoFit/>
          </a:bodyPr>
          <a:lstStyle/>
          <a:p>
            <a:pPr algn="just">
              <a:lnSpc>
                <a:spcPct val="150000"/>
              </a:lnSpc>
            </a:pPr>
            <a:r>
              <a:rPr lang="es-AR" sz="1600" dirty="0"/>
              <a:t>Todo proyecto de Minería de Datos, suele cubrir las siguientes fases: </a:t>
            </a:r>
          </a:p>
          <a:p>
            <a:pPr marL="285750" indent="-285750" algn="just">
              <a:lnSpc>
                <a:spcPct val="150000"/>
              </a:lnSpc>
              <a:buFont typeface="Arial" panose="020B0604020202020204" pitchFamily="34" charset="0"/>
              <a:buChar char="•"/>
            </a:pPr>
            <a:r>
              <a:rPr lang="es-AR" sz="1600" dirty="0"/>
              <a:t>Filtrado de Datos.</a:t>
            </a:r>
          </a:p>
          <a:p>
            <a:pPr marL="285750" indent="-285750" algn="just">
              <a:lnSpc>
                <a:spcPct val="150000"/>
              </a:lnSpc>
              <a:buFont typeface="Arial" panose="020B0604020202020204" pitchFamily="34" charset="0"/>
              <a:buChar char="•"/>
            </a:pPr>
            <a:r>
              <a:rPr lang="es-AR" sz="1600" dirty="0"/>
              <a:t>Selección de Variables. </a:t>
            </a:r>
          </a:p>
          <a:p>
            <a:pPr marL="285750" indent="-285750" algn="just">
              <a:lnSpc>
                <a:spcPct val="150000"/>
              </a:lnSpc>
              <a:buFont typeface="Arial" panose="020B0604020202020204" pitchFamily="34" charset="0"/>
              <a:buChar char="•"/>
            </a:pPr>
            <a:r>
              <a:rPr lang="es-AR" sz="1600" dirty="0"/>
              <a:t>Extracción de Conocimiento. </a:t>
            </a:r>
          </a:p>
          <a:p>
            <a:pPr marL="285750" indent="-285750" algn="just">
              <a:lnSpc>
                <a:spcPct val="150000"/>
              </a:lnSpc>
              <a:buFont typeface="Arial" panose="020B0604020202020204" pitchFamily="34" charset="0"/>
              <a:buChar char="•"/>
            </a:pPr>
            <a:r>
              <a:rPr lang="es-AR" sz="1600" dirty="0"/>
              <a:t>Interpretación y Evaluación. </a:t>
            </a:r>
          </a:p>
        </p:txBody>
      </p:sp>
      <p:pic>
        <p:nvPicPr>
          <p:cNvPr id="3" name="Picture 2">
            <a:extLst>
              <a:ext uri="{FF2B5EF4-FFF2-40B4-BE49-F238E27FC236}">
                <a16:creationId xmlns:a16="http://schemas.microsoft.com/office/drawing/2014/main" id="{416280A6-A230-467B-A45C-2BC012B734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50327" y="2124015"/>
            <a:ext cx="4107873" cy="2053937"/>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41774652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1295400" y="308877"/>
            <a:ext cx="7023980" cy="212879"/>
          </a:xfrm>
          <a:prstGeom prst="rect">
            <a:avLst/>
          </a:prstGeom>
        </p:spPr>
        <p:txBody>
          <a:bodyPr vert="horz" wrap="square" lIns="0" tIns="12700" rIns="0" bIns="0" rtlCol="0">
            <a:spAutoFit/>
          </a:bodyPr>
          <a:lstStyle/>
          <a:p>
            <a:pPr marL="12700">
              <a:lnSpc>
                <a:spcPct val="100000"/>
              </a:lnSpc>
              <a:spcBef>
                <a:spcPts val="100"/>
              </a:spcBef>
            </a:pPr>
            <a:r>
              <a:rPr lang="es-AR" sz="1300" b="1" spc="10" dirty="0">
                <a:latin typeface="Arial"/>
                <a:cs typeface="Arial"/>
              </a:rPr>
              <a:t>Clase № 6: Minería de Datos</a:t>
            </a:r>
            <a:endParaRPr lang="es-AR" sz="1300" dirty="0">
              <a:latin typeface="Arial"/>
              <a:cs typeface="Arial"/>
            </a:endParaRPr>
          </a:p>
        </p:txBody>
      </p:sp>
      <p:sp>
        <p:nvSpPr>
          <p:cNvPr id="15" name="CuadroTexto 14">
            <a:extLst>
              <a:ext uri="{FF2B5EF4-FFF2-40B4-BE49-F238E27FC236}">
                <a16:creationId xmlns:a16="http://schemas.microsoft.com/office/drawing/2014/main" id="{71EAE6AC-920C-4756-9B93-34758E285058}"/>
              </a:ext>
            </a:extLst>
          </p:cNvPr>
          <p:cNvSpPr txBox="1"/>
          <p:nvPr/>
        </p:nvSpPr>
        <p:spPr>
          <a:xfrm>
            <a:off x="706704" y="949533"/>
            <a:ext cx="7932293" cy="3378104"/>
          </a:xfrm>
          <a:prstGeom prst="rect">
            <a:avLst/>
          </a:prstGeom>
          <a:noFill/>
        </p:spPr>
        <p:txBody>
          <a:bodyPr wrap="square">
            <a:spAutoFit/>
          </a:bodyPr>
          <a:lstStyle/>
          <a:p>
            <a:pPr algn="just">
              <a:lnSpc>
                <a:spcPct val="150000"/>
              </a:lnSpc>
            </a:pPr>
            <a:r>
              <a:rPr lang="es-AR" sz="1600" dirty="0"/>
              <a:t>Las técnicas de Data </a:t>
            </a:r>
            <a:r>
              <a:rPr lang="es-AR" sz="1600" dirty="0" err="1"/>
              <a:t>Mining</a:t>
            </a:r>
            <a:r>
              <a:rPr lang="es-AR" sz="1600" dirty="0"/>
              <a:t> pueden clasificarse como:</a:t>
            </a:r>
          </a:p>
          <a:p>
            <a:pPr algn="just">
              <a:lnSpc>
                <a:spcPct val="150000"/>
              </a:lnSpc>
            </a:pPr>
            <a:r>
              <a:rPr lang="es-AR" sz="1600" dirty="0"/>
              <a:t>1. Descriptivas: </a:t>
            </a:r>
          </a:p>
          <a:p>
            <a:pPr marL="285750" indent="-19050" algn="just">
              <a:lnSpc>
                <a:spcPct val="150000"/>
              </a:lnSpc>
              <a:buFont typeface="Arial" panose="020B0604020202020204" pitchFamily="34" charset="0"/>
              <a:buChar char="•"/>
            </a:pPr>
            <a:r>
              <a:rPr lang="es-AR" sz="1600" dirty="0"/>
              <a:t>     Agrupamiento.</a:t>
            </a:r>
          </a:p>
          <a:p>
            <a:pPr marL="285750" indent="-19050" algn="just">
              <a:lnSpc>
                <a:spcPct val="150000"/>
              </a:lnSpc>
              <a:buFont typeface="Arial" panose="020B0604020202020204" pitchFamily="34" charset="0"/>
              <a:buChar char="•"/>
            </a:pPr>
            <a:r>
              <a:rPr lang="es-AR" sz="1600" dirty="0"/>
              <a:t>     Reglas de Asociación.</a:t>
            </a:r>
          </a:p>
          <a:p>
            <a:pPr marL="285750" indent="-19050" algn="just">
              <a:lnSpc>
                <a:spcPct val="150000"/>
              </a:lnSpc>
              <a:buFont typeface="Arial" panose="020B0604020202020204" pitchFamily="34" charset="0"/>
              <a:buChar char="•"/>
            </a:pPr>
            <a:r>
              <a:rPr lang="es-AR" sz="1600" dirty="0"/>
              <a:t>     Correlaciones. </a:t>
            </a:r>
          </a:p>
          <a:p>
            <a:pPr algn="just">
              <a:lnSpc>
                <a:spcPct val="150000"/>
              </a:lnSpc>
            </a:pPr>
            <a:r>
              <a:rPr lang="es-AR" sz="1600" dirty="0"/>
              <a:t>2. Predictivas:</a:t>
            </a:r>
          </a:p>
          <a:p>
            <a:pPr marL="285750" indent="-19050" algn="just">
              <a:lnSpc>
                <a:spcPct val="150000"/>
              </a:lnSpc>
              <a:buFont typeface="Arial" panose="020B0604020202020204" pitchFamily="34" charset="0"/>
              <a:buChar char="•"/>
            </a:pPr>
            <a:r>
              <a:rPr lang="es-AR" sz="1600" dirty="0"/>
              <a:t>     Regresión.</a:t>
            </a:r>
          </a:p>
          <a:p>
            <a:pPr marL="285750" indent="-19050" algn="just">
              <a:lnSpc>
                <a:spcPct val="150000"/>
              </a:lnSpc>
              <a:buFont typeface="Arial" panose="020B0604020202020204" pitchFamily="34" charset="0"/>
              <a:buChar char="•"/>
            </a:pPr>
            <a:r>
              <a:rPr lang="es-AR" sz="1600" dirty="0"/>
              <a:t>     Árboles de Decisión.</a:t>
            </a:r>
          </a:p>
          <a:p>
            <a:pPr marL="285750" indent="-19050" algn="just">
              <a:lnSpc>
                <a:spcPct val="150000"/>
              </a:lnSpc>
              <a:buFont typeface="Arial" panose="020B0604020202020204" pitchFamily="34" charset="0"/>
              <a:buChar char="•"/>
            </a:pPr>
            <a:r>
              <a:rPr lang="es-AR" sz="1600" dirty="0"/>
              <a:t>     Redes Neuronales. </a:t>
            </a:r>
          </a:p>
        </p:txBody>
      </p:sp>
      <p:pic>
        <p:nvPicPr>
          <p:cNvPr id="3" name="Picture 2">
            <a:extLst>
              <a:ext uri="{FF2B5EF4-FFF2-40B4-BE49-F238E27FC236}">
                <a16:creationId xmlns:a16="http://schemas.microsoft.com/office/drawing/2014/main" id="{416280A6-A230-467B-A45C-2BC012B734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50327" y="2124015"/>
            <a:ext cx="4107873" cy="2053937"/>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4735869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1295400" y="308877"/>
            <a:ext cx="7023980" cy="212879"/>
          </a:xfrm>
          <a:prstGeom prst="rect">
            <a:avLst/>
          </a:prstGeom>
        </p:spPr>
        <p:txBody>
          <a:bodyPr vert="horz" wrap="square" lIns="0" tIns="12700" rIns="0" bIns="0" rtlCol="0">
            <a:spAutoFit/>
          </a:bodyPr>
          <a:lstStyle/>
          <a:p>
            <a:pPr marL="12700">
              <a:lnSpc>
                <a:spcPct val="100000"/>
              </a:lnSpc>
              <a:spcBef>
                <a:spcPts val="100"/>
              </a:spcBef>
            </a:pPr>
            <a:r>
              <a:rPr lang="es-AR" sz="1300" b="1" spc="10" dirty="0">
                <a:latin typeface="Arial"/>
                <a:cs typeface="Arial"/>
              </a:rPr>
              <a:t>Clase № 6: Minería de Datos</a:t>
            </a:r>
            <a:endParaRPr lang="es-AR" sz="1300" dirty="0">
              <a:latin typeface="Arial"/>
              <a:cs typeface="Arial"/>
            </a:endParaRPr>
          </a:p>
        </p:txBody>
      </p:sp>
      <p:sp>
        <p:nvSpPr>
          <p:cNvPr id="15" name="CuadroTexto 14">
            <a:extLst>
              <a:ext uri="{FF2B5EF4-FFF2-40B4-BE49-F238E27FC236}">
                <a16:creationId xmlns:a16="http://schemas.microsoft.com/office/drawing/2014/main" id="{71EAE6AC-920C-4756-9B93-34758E285058}"/>
              </a:ext>
            </a:extLst>
          </p:cNvPr>
          <p:cNvSpPr txBox="1"/>
          <p:nvPr/>
        </p:nvSpPr>
        <p:spPr>
          <a:xfrm>
            <a:off x="685800" y="552666"/>
            <a:ext cx="7932293" cy="4218719"/>
          </a:xfrm>
          <a:prstGeom prst="rect">
            <a:avLst/>
          </a:prstGeom>
          <a:noFill/>
        </p:spPr>
        <p:txBody>
          <a:bodyPr wrap="square">
            <a:spAutoFit/>
          </a:bodyPr>
          <a:lstStyle/>
          <a:p>
            <a:pPr>
              <a:lnSpc>
                <a:spcPct val="150000"/>
              </a:lnSpc>
            </a:pPr>
            <a:br>
              <a:rPr lang="es-AR" sz="1400" u="sng" dirty="0">
                <a:sym typeface="Roboto"/>
              </a:rPr>
            </a:br>
            <a:r>
              <a:rPr lang="es-AR" sz="1400" u="sng" dirty="0">
                <a:ea typeface="Roboto" panose="020B0604020202020204" charset="0"/>
                <a:cs typeface="Roboto"/>
                <a:sym typeface="Roboto"/>
              </a:rPr>
              <a:t>Ventajas y Desventajas del Data </a:t>
            </a:r>
            <a:r>
              <a:rPr lang="es-AR" sz="1400" u="sng" dirty="0" err="1">
                <a:ea typeface="Roboto" panose="020B0604020202020204" charset="0"/>
                <a:cs typeface="Roboto"/>
                <a:sym typeface="Roboto"/>
              </a:rPr>
              <a:t>Mining</a:t>
            </a:r>
            <a:r>
              <a:rPr lang="es-AR" sz="1400" u="sng" dirty="0">
                <a:ea typeface="Roboto" panose="020B0604020202020204" charset="0"/>
                <a:sym typeface="Roboto"/>
              </a:rPr>
              <a:t>:</a:t>
            </a:r>
            <a:br>
              <a:rPr lang="es-AR" sz="1400" u="sng" dirty="0">
                <a:ea typeface="Roboto" panose="020B0604020202020204" charset="0"/>
                <a:cs typeface="Roboto"/>
                <a:sym typeface="Roboto"/>
              </a:rPr>
            </a:br>
            <a:r>
              <a:rPr lang="es-AR" sz="1400" dirty="0">
                <a:ea typeface="Roboto" panose="020B0604020202020204" charset="0"/>
                <a:cs typeface="Roboto"/>
              </a:rPr>
              <a:t>* Permite descubrir información oculta en los datos</a:t>
            </a:r>
            <a:r>
              <a:rPr lang="es-AR" sz="1400" dirty="0">
                <a:ea typeface="Roboto" panose="020B0604020202020204" charset="0"/>
                <a:cs typeface="Roboto"/>
                <a:sym typeface="Roboto"/>
              </a:rPr>
              <a:t>.</a:t>
            </a:r>
            <a:br>
              <a:rPr lang="es-AR" sz="1400" dirty="0">
                <a:ea typeface="Roboto" panose="020B0604020202020204" charset="0"/>
                <a:cs typeface="Roboto"/>
                <a:sym typeface="Roboto"/>
              </a:rPr>
            </a:br>
            <a:r>
              <a:rPr lang="es-AR" sz="1400" dirty="0">
                <a:ea typeface="Roboto" panose="020B0604020202020204" charset="0"/>
                <a:cs typeface="Roboto"/>
                <a:sym typeface="Roboto"/>
              </a:rPr>
              <a:t>* Cualquier cantidad de datos pueden ser utilizados mediante la tecnología de Data </a:t>
            </a:r>
            <a:r>
              <a:rPr lang="es-AR" sz="1400" dirty="0" err="1">
                <a:ea typeface="Roboto" panose="020B0604020202020204" charset="0"/>
                <a:cs typeface="Roboto"/>
                <a:sym typeface="Roboto"/>
              </a:rPr>
              <a:t>Mining</a:t>
            </a:r>
            <a:r>
              <a:rPr lang="es-AR" sz="1400" dirty="0">
                <a:ea typeface="Roboto" panose="020B0604020202020204" charset="0"/>
                <a:cs typeface="Roboto"/>
                <a:sym typeface="Roboto"/>
              </a:rPr>
              <a:t>.</a:t>
            </a:r>
            <a:br>
              <a:rPr lang="es-AR" sz="1400" dirty="0">
                <a:ea typeface="Roboto" panose="020B0604020202020204" charset="0"/>
                <a:cs typeface="Roboto"/>
                <a:sym typeface="Roboto"/>
              </a:rPr>
            </a:br>
            <a:r>
              <a:rPr lang="es-AR" sz="1400" dirty="0">
                <a:ea typeface="Roboto" panose="020B0604020202020204" charset="0"/>
                <a:cs typeface="Roboto"/>
                <a:sym typeface="Roboto"/>
              </a:rPr>
              <a:t>* Permite encontrar atraer y retener clientes.</a:t>
            </a:r>
            <a:br>
              <a:rPr lang="es-AR" sz="1400" dirty="0">
                <a:ea typeface="Roboto" panose="020B0604020202020204" charset="0"/>
                <a:cs typeface="Roboto"/>
                <a:sym typeface="Roboto"/>
              </a:rPr>
            </a:br>
            <a:r>
              <a:rPr lang="es-AR" sz="1400" dirty="0">
                <a:ea typeface="Roboto" panose="020B0604020202020204" charset="0"/>
                <a:cs typeface="Roboto"/>
                <a:sym typeface="Roboto"/>
              </a:rPr>
              <a:t>* Con la información obtenida se pueden tomar mejores decisiones.</a:t>
            </a:r>
            <a:br>
              <a:rPr lang="es-AR" sz="1400" dirty="0">
                <a:ea typeface="Roboto" panose="020B0604020202020204" charset="0"/>
                <a:cs typeface="Roboto"/>
                <a:sym typeface="Roboto"/>
              </a:rPr>
            </a:br>
            <a:r>
              <a:rPr lang="es-AR" sz="1400" dirty="0">
                <a:ea typeface="Roboto" panose="020B0604020202020204" charset="0"/>
                <a:cs typeface="Roboto"/>
                <a:sym typeface="Roboto"/>
              </a:rPr>
              <a:t>* Productos y servicios más personalizados para nuestros clientes.</a:t>
            </a:r>
            <a:br>
              <a:rPr lang="es-AR" sz="1400" dirty="0">
                <a:ea typeface="Roboto" panose="020B0604020202020204" charset="0"/>
                <a:cs typeface="Roboto"/>
                <a:sym typeface="Roboto"/>
              </a:rPr>
            </a:br>
            <a:r>
              <a:rPr lang="es-AR" sz="1400" dirty="0">
                <a:ea typeface="Roboto" panose="020B0604020202020204" charset="0"/>
                <a:cs typeface="Roboto"/>
                <a:sym typeface="Roboto"/>
              </a:rPr>
              <a:t>* Las predicciones que se obtienen son fiables, confiables y válidas.</a:t>
            </a:r>
            <a:br>
              <a:rPr lang="es-AR" sz="1400" dirty="0">
                <a:ea typeface="Roboto" panose="020B0604020202020204" charset="0"/>
                <a:cs typeface="Roboto"/>
                <a:sym typeface="Roboto"/>
              </a:rPr>
            </a:br>
            <a:r>
              <a:rPr lang="es-AR" sz="1400" dirty="0">
                <a:ea typeface="Roboto" panose="020B0604020202020204" charset="0"/>
                <a:cs typeface="Roboto"/>
                <a:sym typeface="Roboto"/>
              </a:rPr>
              <a:t>* Ahorra costos empresariales y abre nuevas oportunidades de negocios.</a:t>
            </a:r>
            <a:br>
              <a:rPr lang="es-AR" sz="1400" dirty="0">
                <a:ea typeface="Roboto" panose="020B0604020202020204" charset="0"/>
                <a:cs typeface="Roboto"/>
                <a:sym typeface="Roboto"/>
              </a:rPr>
            </a:br>
            <a:br>
              <a:rPr lang="es-AR" sz="1400" dirty="0">
                <a:ea typeface="Roboto" panose="020B0604020202020204" charset="0"/>
                <a:cs typeface="Roboto"/>
                <a:sym typeface="Roboto"/>
              </a:rPr>
            </a:br>
            <a:r>
              <a:rPr lang="es-AR" sz="1400" dirty="0">
                <a:ea typeface="Roboto" panose="020B0604020202020204" charset="0"/>
                <a:cs typeface="Roboto"/>
                <a:sym typeface="Roboto"/>
              </a:rPr>
              <a:t>Como desventajas podemos mencionar, el esfuerzo necesario para la recolección de datos y la inversión inicial en las tecnologías necesarias.</a:t>
            </a:r>
            <a:br>
              <a:rPr lang="es-AR" sz="1600" dirty="0">
                <a:ea typeface="Roboto"/>
                <a:cs typeface="Roboto"/>
                <a:sym typeface="Roboto"/>
              </a:rPr>
            </a:br>
            <a:endParaRPr lang="es-AR" sz="1200" dirty="0"/>
          </a:p>
        </p:txBody>
      </p:sp>
      <p:pic>
        <p:nvPicPr>
          <p:cNvPr id="2" name="Picture 2" descr="Ventajas y desventajas del Coworking | Descubre si es para ti">
            <a:extLst>
              <a:ext uri="{FF2B5EF4-FFF2-40B4-BE49-F238E27FC236}">
                <a16:creationId xmlns:a16="http://schemas.microsoft.com/office/drawing/2014/main" id="{A670B8EE-2B4D-4078-830E-113C425CB78B}"/>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5477" t="10769" r="6301"/>
          <a:stretch/>
        </p:blipFill>
        <p:spPr bwMode="auto">
          <a:xfrm>
            <a:off x="6478963" y="2002991"/>
            <a:ext cx="2014977" cy="1318068"/>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55648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0" y="958850"/>
            <a:ext cx="6477000" cy="259045"/>
          </a:xfrm>
          <a:prstGeom prst="rect">
            <a:avLst/>
          </a:prstGeom>
        </p:spPr>
        <p:txBody>
          <a:bodyPr vert="horz" wrap="square" lIns="0" tIns="12700" rIns="0" bIns="0" rtlCol="0">
            <a:spAutoFit/>
          </a:bodyPr>
          <a:lstStyle/>
          <a:p>
            <a:pPr marL="12700">
              <a:lnSpc>
                <a:spcPct val="100000"/>
              </a:lnSpc>
              <a:spcBef>
                <a:spcPts val="100"/>
              </a:spcBef>
            </a:pPr>
            <a:r>
              <a:rPr lang="es-AR" sz="1600" dirty="0" err="1"/>
              <a:t>Knowledge</a:t>
            </a:r>
            <a:r>
              <a:rPr lang="es-AR" sz="1600" dirty="0"/>
              <a:t> Discovery</a:t>
            </a:r>
            <a:endParaRPr lang="es-AR" sz="1500" dirty="0"/>
          </a:p>
        </p:txBody>
      </p:sp>
      <p:sp>
        <p:nvSpPr>
          <p:cNvPr id="4" name="object 4"/>
          <p:cNvSpPr txBox="1"/>
          <p:nvPr/>
        </p:nvSpPr>
        <p:spPr>
          <a:xfrm>
            <a:off x="1295400" y="308877"/>
            <a:ext cx="7023980" cy="212879"/>
          </a:xfrm>
          <a:prstGeom prst="rect">
            <a:avLst/>
          </a:prstGeom>
        </p:spPr>
        <p:txBody>
          <a:bodyPr vert="horz" wrap="square" lIns="0" tIns="12700" rIns="0" bIns="0" rtlCol="0">
            <a:spAutoFit/>
          </a:bodyPr>
          <a:lstStyle/>
          <a:p>
            <a:pPr marL="12700">
              <a:lnSpc>
                <a:spcPct val="100000"/>
              </a:lnSpc>
              <a:spcBef>
                <a:spcPts val="100"/>
              </a:spcBef>
            </a:pPr>
            <a:r>
              <a:rPr lang="es-AR" sz="1300" b="1" spc="10" dirty="0">
                <a:latin typeface="Arial"/>
                <a:cs typeface="Arial"/>
              </a:rPr>
              <a:t>Clase № 6: Minería de Datos</a:t>
            </a:r>
            <a:endParaRPr sz="1300" dirty="0">
              <a:latin typeface="Arial"/>
              <a:cs typeface="Arial"/>
            </a:endParaRPr>
          </a:p>
        </p:txBody>
      </p:sp>
      <p:sp>
        <p:nvSpPr>
          <p:cNvPr id="9" name="CuadroTexto 8">
            <a:extLst>
              <a:ext uri="{FF2B5EF4-FFF2-40B4-BE49-F238E27FC236}">
                <a16:creationId xmlns:a16="http://schemas.microsoft.com/office/drawing/2014/main" id="{7F646359-F5B9-44DE-9744-33B2B3C80AD7}"/>
              </a:ext>
            </a:extLst>
          </p:cNvPr>
          <p:cNvSpPr txBox="1"/>
          <p:nvPr/>
        </p:nvSpPr>
        <p:spPr>
          <a:xfrm>
            <a:off x="638980" y="1416050"/>
            <a:ext cx="4168410" cy="1429622"/>
          </a:xfrm>
          <a:prstGeom prst="rect">
            <a:avLst/>
          </a:prstGeom>
          <a:noFill/>
        </p:spPr>
        <p:txBody>
          <a:bodyPr wrap="square">
            <a:spAutoFit/>
          </a:bodyPr>
          <a:lstStyle/>
          <a:p>
            <a:pPr marL="0" lvl="0" indent="0" algn="just">
              <a:lnSpc>
                <a:spcPct val="150000"/>
              </a:lnSpc>
              <a:buNone/>
            </a:pPr>
            <a:r>
              <a:rPr lang="es-AR" sz="2000" i="1" dirty="0"/>
              <a:t>“También conocido como KDD, es el proceso vinculado a la extracción o creación de conocimiento”.</a:t>
            </a:r>
          </a:p>
        </p:txBody>
      </p:sp>
      <p:pic>
        <p:nvPicPr>
          <p:cNvPr id="5" name="Picture 6" descr="Imagen relacionada">
            <a:extLst>
              <a:ext uri="{FF2B5EF4-FFF2-40B4-BE49-F238E27FC236}">
                <a16:creationId xmlns:a16="http://schemas.microsoft.com/office/drawing/2014/main" id="{3E7E98E3-D90B-4BD5-96F2-B2E5940D064D}"/>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34000" y="1217895"/>
            <a:ext cx="3032096" cy="2179355"/>
          </a:xfrm>
          <a:prstGeom prst="rect">
            <a:avLst/>
          </a:prstGeom>
          <a:noFill/>
          <a:ln>
            <a:solidFill>
              <a:schemeClr val="tx1"/>
            </a:solidFill>
          </a:ln>
        </p:spPr>
      </p:pic>
    </p:spTree>
    <p:extLst>
      <p:ext uri="{BB962C8B-B14F-4D97-AF65-F5344CB8AC3E}">
        <p14:creationId xmlns:p14="http://schemas.microsoft.com/office/powerpoint/2010/main" val="35246208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0" y="958850"/>
            <a:ext cx="6477000" cy="336502"/>
          </a:xfrm>
          <a:prstGeom prst="rect">
            <a:avLst/>
          </a:prstGeom>
        </p:spPr>
        <p:txBody>
          <a:bodyPr vert="horz" wrap="square" lIns="0" tIns="12700" rIns="0" bIns="0" rtlCol="0">
            <a:spAutoFit/>
          </a:bodyPr>
          <a:lstStyle/>
          <a:p>
            <a:pPr marL="0" lvl="0" indent="0" algn="just">
              <a:lnSpc>
                <a:spcPct val="150000"/>
              </a:lnSpc>
              <a:buNone/>
            </a:pPr>
            <a:r>
              <a:rPr lang="es-AR" sz="1600" dirty="0"/>
              <a:t>Fases del Proceso de KDD: </a:t>
            </a:r>
          </a:p>
        </p:txBody>
      </p:sp>
      <p:sp>
        <p:nvSpPr>
          <p:cNvPr id="4" name="object 4"/>
          <p:cNvSpPr txBox="1"/>
          <p:nvPr/>
        </p:nvSpPr>
        <p:spPr>
          <a:xfrm>
            <a:off x="1295400" y="308877"/>
            <a:ext cx="7023980" cy="212879"/>
          </a:xfrm>
          <a:prstGeom prst="rect">
            <a:avLst/>
          </a:prstGeom>
        </p:spPr>
        <p:txBody>
          <a:bodyPr vert="horz" wrap="square" lIns="0" tIns="12700" rIns="0" bIns="0" rtlCol="0">
            <a:spAutoFit/>
          </a:bodyPr>
          <a:lstStyle/>
          <a:p>
            <a:pPr marL="12700">
              <a:lnSpc>
                <a:spcPct val="100000"/>
              </a:lnSpc>
              <a:spcBef>
                <a:spcPts val="100"/>
              </a:spcBef>
            </a:pPr>
            <a:r>
              <a:rPr lang="es-AR" sz="1300" b="1" spc="10" dirty="0">
                <a:latin typeface="Arial"/>
                <a:cs typeface="Arial"/>
              </a:rPr>
              <a:t>Clase № 6: Minería de Datos</a:t>
            </a:r>
            <a:endParaRPr sz="1300" dirty="0">
              <a:latin typeface="Arial"/>
              <a:cs typeface="Arial"/>
            </a:endParaRPr>
          </a:p>
        </p:txBody>
      </p:sp>
      <p:sp>
        <p:nvSpPr>
          <p:cNvPr id="9" name="CuadroTexto 8">
            <a:extLst>
              <a:ext uri="{FF2B5EF4-FFF2-40B4-BE49-F238E27FC236}">
                <a16:creationId xmlns:a16="http://schemas.microsoft.com/office/drawing/2014/main" id="{7F646359-F5B9-44DE-9744-33B2B3C80AD7}"/>
              </a:ext>
            </a:extLst>
          </p:cNvPr>
          <p:cNvSpPr txBox="1"/>
          <p:nvPr/>
        </p:nvSpPr>
        <p:spPr>
          <a:xfrm>
            <a:off x="674045" y="1339850"/>
            <a:ext cx="4168410" cy="2270109"/>
          </a:xfrm>
          <a:prstGeom prst="rect">
            <a:avLst/>
          </a:prstGeom>
          <a:noFill/>
        </p:spPr>
        <p:txBody>
          <a:bodyPr wrap="square">
            <a:spAutoFit/>
          </a:bodyPr>
          <a:lstStyle/>
          <a:p>
            <a:pPr marL="342900" lvl="0" indent="-342900" algn="just">
              <a:lnSpc>
                <a:spcPct val="150000"/>
              </a:lnSpc>
              <a:buFont typeface="Arial" panose="020B0604020202020204" pitchFamily="34" charset="0"/>
              <a:buChar char="•"/>
            </a:pPr>
            <a:r>
              <a:rPr lang="es-AR" sz="1600" i="1" dirty="0"/>
              <a:t>Selección de Datos. </a:t>
            </a:r>
          </a:p>
          <a:p>
            <a:pPr marL="342900" lvl="0" indent="-342900" algn="just">
              <a:lnSpc>
                <a:spcPct val="150000"/>
              </a:lnSpc>
              <a:buFont typeface="Arial" panose="020B0604020202020204" pitchFamily="34" charset="0"/>
              <a:buChar char="•"/>
            </a:pPr>
            <a:r>
              <a:rPr lang="es-AR" sz="1600" i="1" dirty="0"/>
              <a:t>Pre - Procesamiento.</a:t>
            </a:r>
          </a:p>
          <a:p>
            <a:pPr marL="342900" lvl="0" indent="-342900" algn="just">
              <a:lnSpc>
                <a:spcPct val="150000"/>
              </a:lnSpc>
              <a:buFont typeface="Arial" panose="020B0604020202020204" pitchFamily="34" charset="0"/>
              <a:buChar char="•"/>
            </a:pPr>
            <a:r>
              <a:rPr lang="es-AR" sz="1600" i="1" dirty="0"/>
              <a:t>Transformación.</a:t>
            </a:r>
          </a:p>
          <a:p>
            <a:pPr marL="342900" lvl="0" indent="-342900" algn="just">
              <a:lnSpc>
                <a:spcPct val="150000"/>
              </a:lnSpc>
              <a:buFont typeface="Arial" panose="020B0604020202020204" pitchFamily="34" charset="0"/>
              <a:buChar char="•"/>
            </a:pPr>
            <a:r>
              <a:rPr lang="es-AR" sz="1600" i="1" dirty="0"/>
              <a:t>Minería de Datos.</a:t>
            </a:r>
          </a:p>
          <a:p>
            <a:pPr marL="342900" lvl="0" indent="-342900" algn="just">
              <a:lnSpc>
                <a:spcPct val="150000"/>
              </a:lnSpc>
              <a:buFont typeface="Arial" panose="020B0604020202020204" pitchFamily="34" charset="0"/>
              <a:buChar char="•"/>
            </a:pPr>
            <a:r>
              <a:rPr lang="es-AR" sz="1600" i="1" dirty="0"/>
              <a:t>Interpretación y </a:t>
            </a:r>
          </a:p>
          <a:p>
            <a:pPr lvl="0" algn="just">
              <a:lnSpc>
                <a:spcPct val="150000"/>
              </a:lnSpc>
            </a:pPr>
            <a:r>
              <a:rPr lang="es-AR" sz="1600" i="1" dirty="0"/>
              <a:t>       </a:t>
            </a:r>
            <a:r>
              <a:rPr lang="es-AR" sz="1600" i="1" dirty="0" err="1"/>
              <a:t>evalución</a:t>
            </a:r>
            <a:endParaRPr lang="es-AR" sz="1600" i="1" dirty="0"/>
          </a:p>
        </p:txBody>
      </p:sp>
      <p:pic>
        <p:nvPicPr>
          <p:cNvPr id="3" name="Picture 2">
            <a:extLst>
              <a:ext uri="{FF2B5EF4-FFF2-40B4-BE49-F238E27FC236}">
                <a16:creationId xmlns:a16="http://schemas.microsoft.com/office/drawing/2014/main" id="{9AD547D3-BC3C-455E-8BC4-A7BF5A1F3D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1800" y="2871295"/>
            <a:ext cx="5413231" cy="13826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7" name="1 Rectángulo">
            <a:extLst>
              <a:ext uri="{FF2B5EF4-FFF2-40B4-BE49-F238E27FC236}">
                <a16:creationId xmlns:a16="http://schemas.microsoft.com/office/drawing/2014/main" id="{A998F6AE-8266-41BF-B8CC-7995BFBE7839}"/>
              </a:ext>
            </a:extLst>
          </p:cNvPr>
          <p:cNvSpPr/>
          <p:nvPr/>
        </p:nvSpPr>
        <p:spPr>
          <a:xfrm>
            <a:off x="3657600" y="1591536"/>
            <a:ext cx="4572000" cy="923330"/>
          </a:xfrm>
          <a:prstGeom prst="rect">
            <a:avLst/>
          </a:prstGeom>
        </p:spPr>
        <p:txBody>
          <a:bodyPr wrap="square">
            <a:spAutoFit/>
          </a:bodyPr>
          <a:lstStyle/>
          <a:p>
            <a:pPr algn="just"/>
            <a:r>
              <a:rPr lang="es-AR" i="1" dirty="0">
                <a:ea typeface="Roboto"/>
                <a:cs typeface="Roboto"/>
                <a:sym typeface="Roboto"/>
              </a:rPr>
              <a:t>“El proceso de Minería de Datos es un paso más dentro del proceso de </a:t>
            </a:r>
            <a:r>
              <a:rPr lang="es-AR" i="1" dirty="0" err="1">
                <a:ea typeface="Roboto"/>
                <a:cs typeface="Roboto"/>
                <a:sym typeface="Roboto"/>
              </a:rPr>
              <a:t>Knowledge</a:t>
            </a:r>
            <a:r>
              <a:rPr lang="es-AR" i="1" dirty="0">
                <a:ea typeface="Roboto"/>
                <a:cs typeface="Roboto"/>
                <a:sym typeface="Roboto"/>
              </a:rPr>
              <a:t> Discovery”</a:t>
            </a:r>
            <a:endParaRPr lang="es-AR" i="1" dirty="0">
              <a:ea typeface="Roboto"/>
              <a:cs typeface="Roboto"/>
              <a:sym typeface="Merriweather"/>
            </a:endParaRPr>
          </a:p>
        </p:txBody>
      </p:sp>
    </p:spTree>
    <p:extLst>
      <p:ext uri="{BB962C8B-B14F-4D97-AF65-F5344CB8AC3E}">
        <p14:creationId xmlns:p14="http://schemas.microsoft.com/office/powerpoint/2010/main" val="38175515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0" y="958850"/>
            <a:ext cx="6477000" cy="336502"/>
          </a:xfrm>
          <a:prstGeom prst="rect">
            <a:avLst/>
          </a:prstGeom>
        </p:spPr>
        <p:txBody>
          <a:bodyPr vert="horz" wrap="square" lIns="0" tIns="12700" rIns="0" bIns="0" rtlCol="0">
            <a:spAutoFit/>
          </a:bodyPr>
          <a:lstStyle/>
          <a:p>
            <a:pPr marL="0" lvl="0" indent="0" algn="just">
              <a:lnSpc>
                <a:spcPct val="150000"/>
              </a:lnSpc>
              <a:buNone/>
            </a:pPr>
            <a:r>
              <a:rPr lang="es" sz="1600" dirty="0"/>
              <a:t>Herramientas de Data Mining</a:t>
            </a:r>
            <a:r>
              <a:rPr lang="es-AR" sz="1600" dirty="0"/>
              <a:t>: </a:t>
            </a:r>
          </a:p>
        </p:txBody>
      </p:sp>
      <p:sp>
        <p:nvSpPr>
          <p:cNvPr id="4" name="object 4"/>
          <p:cNvSpPr txBox="1"/>
          <p:nvPr/>
        </p:nvSpPr>
        <p:spPr>
          <a:xfrm>
            <a:off x="1295400" y="308877"/>
            <a:ext cx="7023980" cy="212879"/>
          </a:xfrm>
          <a:prstGeom prst="rect">
            <a:avLst/>
          </a:prstGeom>
        </p:spPr>
        <p:txBody>
          <a:bodyPr vert="horz" wrap="square" lIns="0" tIns="12700" rIns="0" bIns="0" rtlCol="0">
            <a:spAutoFit/>
          </a:bodyPr>
          <a:lstStyle/>
          <a:p>
            <a:pPr marL="12700">
              <a:lnSpc>
                <a:spcPct val="100000"/>
              </a:lnSpc>
              <a:spcBef>
                <a:spcPts val="100"/>
              </a:spcBef>
            </a:pPr>
            <a:r>
              <a:rPr lang="es-AR" sz="1300" b="1" spc="10" dirty="0">
                <a:latin typeface="Arial"/>
                <a:cs typeface="Arial"/>
              </a:rPr>
              <a:t>Clase № 6: Minería de Datos</a:t>
            </a:r>
            <a:endParaRPr sz="1300" dirty="0">
              <a:latin typeface="Arial"/>
              <a:cs typeface="Arial"/>
            </a:endParaRPr>
          </a:p>
        </p:txBody>
      </p:sp>
      <p:sp>
        <p:nvSpPr>
          <p:cNvPr id="7" name="1 Rectángulo">
            <a:extLst>
              <a:ext uri="{FF2B5EF4-FFF2-40B4-BE49-F238E27FC236}">
                <a16:creationId xmlns:a16="http://schemas.microsoft.com/office/drawing/2014/main" id="{A998F6AE-8266-41BF-B8CC-7995BFBE7839}"/>
              </a:ext>
            </a:extLst>
          </p:cNvPr>
          <p:cNvSpPr/>
          <p:nvPr/>
        </p:nvSpPr>
        <p:spPr>
          <a:xfrm>
            <a:off x="685800" y="1416050"/>
            <a:ext cx="3886200" cy="2957861"/>
          </a:xfrm>
          <a:prstGeom prst="rect">
            <a:avLst/>
          </a:prstGeom>
        </p:spPr>
        <p:txBody>
          <a:bodyPr wrap="square">
            <a:spAutoFit/>
          </a:bodyPr>
          <a:lstStyle/>
          <a:p>
            <a:pPr marL="0" lvl="0" indent="0" algn="just">
              <a:lnSpc>
                <a:spcPct val="150000"/>
              </a:lnSpc>
              <a:buNone/>
            </a:pPr>
            <a:r>
              <a:rPr lang="es-AR" sz="1800" dirty="0"/>
              <a:t>“Tal como nos podemos imaginar, existen múltiples alternativas disponibles en el mercado para realizar proyectos de Minería de Datos, entre las más relevantes podemos mencionar: </a:t>
            </a:r>
            <a:r>
              <a:rPr lang="es-AR" sz="1800" dirty="0" err="1"/>
              <a:t>RapidMiner</a:t>
            </a:r>
            <a:r>
              <a:rPr lang="es-AR" sz="1800" dirty="0"/>
              <a:t>, </a:t>
            </a:r>
            <a:r>
              <a:rPr lang="es-AR" sz="1800" dirty="0" err="1"/>
              <a:t>Weka</a:t>
            </a:r>
            <a:r>
              <a:rPr lang="es-AR" sz="1800" dirty="0"/>
              <a:t>, Orange, </a:t>
            </a:r>
            <a:r>
              <a:rPr lang="es-AR" sz="1800" dirty="0" err="1"/>
              <a:t>Knime</a:t>
            </a:r>
            <a:r>
              <a:rPr lang="es-AR" sz="1800" dirty="0"/>
              <a:t>, SAS”.</a:t>
            </a:r>
          </a:p>
        </p:txBody>
      </p:sp>
      <p:pic>
        <p:nvPicPr>
          <p:cNvPr id="5" name="4 Imagen">
            <a:extLst>
              <a:ext uri="{FF2B5EF4-FFF2-40B4-BE49-F238E27FC236}">
                <a16:creationId xmlns:a16="http://schemas.microsoft.com/office/drawing/2014/main" id="{AD3839FA-1891-4DBD-B5F8-53593FE61268}"/>
              </a:ext>
            </a:extLst>
          </p:cNvPr>
          <p:cNvPicPr/>
          <p:nvPr/>
        </p:nvPicPr>
        <p:blipFill rotWithShape="1">
          <a:blip r:embed="rId3">
            <a:extLst>
              <a:ext uri="{28A0092B-C50C-407E-A947-70E740481C1C}">
                <a14:useLocalDpi xmlns:a14="http://schemas.microsoft.com/office/drawing/2010/main" val="0"/>
              </a:ext>
            </a:extLst>
          </a:blip>
          <a:srcRect l="1070" r="-1"/>
          <a:stretch/>
        </p:blipFill>
        <p:spPr bwMode="auto">
          <a:xfrm>
            <a:off x="4757623" y="1644650"/>
            <a:ext cx="3700577" cy="2209800"/>
          </a:xfrm>
          <a:prstGeom prst="rect">
            <a:avLst/>
          </a:prstGeom>
          <a:noFill/>
          <a:ln>
            <a:solidFill>
              <a:schemeClr val="tx1"/>
            </a:solid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749205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215</TotalTime>
  <Words>1026</Words>
  <Application>Microsoft Office PowerPoint</Application>
  <PresentationFormat>Personalizado</PresentationFormat>
  <Paragraphs>96</Paragraphs>
  <Slides>18</Slides>
  <Notes>16</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18</vt:i4>
      </vt:variant>
    </vt:vector>
  </HeadingPairs>
  <TitlesOfParts>
    <vt:vector size="22" baseType="lpstr">
      <vt:lpstr>Arial</vt:lpstr>
      <vt:lpstr>Calibri</vt:lpstr>
      <vt:lpstr>Roboto</vt:lpstr>
      <vt:lpstr>Office Theme</vt:lpstr>
      <vt:lpstr>Academia BA Emprende Formación: Ciencia de Datos Docente: Mg. Ing. Layla Scheli</vt:lpstr>
      <vt:lpstr>Fundamentos Generales</vt:lpstr>
      <vt:lpstr>Presentación de PowerPoint</vt:lpstr>
      <vt:lpstr>Presentación de PowerPoint</vt:lpstr>
      <vt:lpstr>Presentación de PowerPoint</vt:lpstr>
      <vt:lpstr>Presentación de PowerPoint</vt:lpstr>
      <vt:lpstr>Knowledge Discovery</vt:lpstr>
      <vt:lpstr>Fases del Proceso de KDD: </vt:lpstr>
      <vt:lpstr>Herramientas de Data Mining: </vt:lpstr>
      <vt:lpstr>Herramientas de Data Mining: </vt:lpstr>
      <vt:lpstr>Herramientas de Data Mining: </vt:lpstr>
      <vt:lpstr>Herramientas de Data Mining: </vt:lpstr>
      <vt:lpstr>Herramientas de Data Mining: </vt:lpstr>
      <vt:lpstr>Herramientas de Data Mining: </vt:lpstr>
      <vt:lpstr>Cuadro comparativo entre Herramientas: </vt:lpstr>
      <vt:lpstr>Ejemplos de Aplicación de Data Mining: </vt:lpstr>
      <vt:lpstr>Conclusiones:</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Academia BA Emprende Formación: Ciencia de Datos Docente: Mg. Ing. Layla Scheli</dc:title>
  <cp:lastModifiedBy>pidi</cp:lastModifiedBy>
  <cp:revision>170</cp:revision>
  <dcterms:created xsi:type="dcterms:W3CDTF">2020-10-20T23:11:42Z</dcterms:created>
  <dcterms:modified xsi:type="dcterms:W3CDTF">2020-11-27T23:05:47Z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y fmtid="{D5CDD505-2E9C-101B-9397-08002B2CF9AE}" pid="3" name="LastSaved">
    <vt:filetime>2020-10-20T00:00:00Z</vt:filetime>
  </property>
</Properties>
</file>