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65" r:id="rId8"/>
    <p:sldId id="258" r:id="rId9"/>
    <p:sldId id="266" r:id="rId10"/>
    <p:sldId id="267" r:id="rId11"/>
    <p:sldId id="260" r:id="rId12"/>
    <p:sldId id="268" r:id="rId13"/>
    <p:sldId id="269" r:id="rId14"/>
    <p:sldId id="270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898D-0CA4-42BF-9F7B-A02626A6BF0F}" type="datetimeFigureOut">
              <a:rPr lang="es-AR" smtClean="0"/>
              <a:t>05/06/2020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CBA-09A8-4AAC-B6CA-0CA7E07217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78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898D-0CA4-42BF-9F7B-A02626A6BF0F}" type="datetimeFigureOut">
              <a:rPr lang="es-AR" smtClean="0"/>
              <a:t>05/06/2020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CBA-09A8-4AAC-B6CA-0CA7E07217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922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898D-0CA4-42BF-9F7B-A02626A6BF0F}" type="datetimeFigureOut">
              <a:rPr lang="es-AR" smtClean="0"/>
              <a:t>05/06/2020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CBA-09A8-4AAC-B6CA-0CA7E07217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000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898D-0CA4-42BF-9F7B-A02626A6BF0F}" type="datetimeFigureOut">
              <a:rPr lang="es-AR" smtClean="0"/>
              <a:t>05/06/2020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CBA-09A8-4AAC-B6CA-0CA7E07217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5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898D-0CA4-42BF-9F7B-A02626A6BF0F}" type="datetimeFigureOut">
              <a:rPr lang="es-AR" smtClean="0"/>
              <a:t>05/06/2020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CBA-09A8-4AAC-B6CA-0CA7E07217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958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898D-0CA4-42BF-9F7B-A02626A6BF0F}" type="datetimeFigureOut">
              <a:rPr lang="es-AR" smtClean="0"/>
              <a:t>05/06/2020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CBA-09A8-4AAC-B6CA-0CA7E07217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55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898D-0CA4-42BF-9F7B-A02626A6BF0F}" type="datetimeFigureOut">
              <a:rPr lang="es-AR" smtClean="0"/>
              <a:t>05/06/2020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CBA-09A8-4AAC-B6CA-0CA7E07217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29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898D-0CA4-42BF-9F7B-A02626A6BF0F}" type="datetimeFigureOut">
              <a:rPr lang="es-AR" smtClean="0"/>
              <a:t>05/06/2020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CBA-09A8-4AAC-B6CA-0CA7E07217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277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898D-0CA4-42BF-9F7B-A02626A6BF0F}" type="datetimeFigureOut">
              <a:rPr lang="es-AR" smtClean="0"/>
              <a:t>05/06/2020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CBA-09A8-4AAC-B6CA-0CA7E07217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62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898D-0CA4-42BF-9F7B-A02626A6BF0F}" type="datetimeFigureOut">
              <a:rPr lang="es-AR" smtClean="0"/>
              <a:t>05/06/2020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CBA-09A8-4AAC-B6CA-0CA7E07217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05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898D-0CA4-42BF-9F7B-A02626A6BF0F}" type="datetimeFigureOut">
              <a:rPr lang="es-AR" smtClean="0"/>
              <a:t>05/06/2020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0CBA-09A8-4AAC-B6CA-0CA7E07217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51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B898D-0CA4-42BF-9F7B-A02626A6BF0F}" type="datetimeFigureOut">
              <a:rPr lang="es-AR" smtClean="0"/>
              <a:t>05/06/2020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90CBA-09A8-4AAC-B6CA-0CA7E07217D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9811" y="1071608"/>
            <a:ext cx="9369288" cy="1934490"/>
          </a:xfrm>
        </p:spPr>
        <p:txBody>
          <a:bodyPr>
            <a:normAutofit/>
          </a:bodyPr>
          <a:lstStyle/>
          <a:p>
            <a:r>
              <a:rPr lang="es-AR" dirty="0"/>
              <a:t>Serie </a:t>
            </a:r>
            <a:r>
              <a:rPr lang="es-AR" dirty="0" smtClean="0"/>
              <a:t>3: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63146" y="2284784"/>
            <a:ext cx="9369288" cy="2264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Resolución de problemas: </a:t>
            </a:r>
            <a:r>
              <a:rPr lang="es-AR" b="1" dirty="0" smtClean="0"/>
              <a:t>Ejercicios 3.5, 3.6 y 3.10 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813845" y="4493300"/>
            <a:ext cx="30678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Química - CBC 2020 </a:t>
            </a:r>
            <a:endParaRPr lang="it-IT" sz="2400" b="1" dirty="0" smtClean="0"/>
          </a:p>
          <a:p>
            <a:r>
              <a:rPr lang="it-IT" sz="2400" b="1" dirty="0" smtClean="0"/>
              <a:t>Cátedra </a:t>
            </a:r>
            <a:r>
              <a:rPr lang="it-IT" sz="2400" b="1" dirty="0"/>
              <a:t>Bruno-Di Risio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197925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33" y="704289"/>
            <a:ext cx="952165" cy="492499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2614684" y="2394725"/>
            <a:ext cx="3226398" cy="501464"/>
            <a:chOff x="2595282" y="1408018"/>
            <a:chExt cx="3226398" cy="50146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/>
            <a:srcRect l="30893" r="26739" b="3641"/>
            <a:stretch/>
          </p:blipFill>
          <p:spPr>
            <a:xfrm>
              <a:off x="2595282" y="1408020"/>
              <a:ext cx="403412" cy="474568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32305" t="-1" b="-1821"/>
            <a:stretch/>
          </p:blipFill>
          <p:spPr>
            <a:xfrm>
              <a:off x="5177118" y="1408018"/>
              <a:ext cx="644562" cy="501464"/>
            </a:xfrm>
            <a:prstGeom prst="rect">
              <a:avLst/>
            </a:prstGeom>
          </p:spPr>
        </p:pic>
        <p:cxnSp>
          <p:nvCxnSpPr>
            <p:cNvPr id="5" name="Conector recto de flecha 4"/>
            <p:cNvCxnSpPr/>
            <p:nvPr/>
          </p:nvCxnSpPr>
          <p:spPr>
            <a:xfrm>
              <a:off x="3610185" y="1617008"/>
              <a:ext cx="884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2442709" y="4549752"/>
            <a:ext cx="3398373" cy="529758"/>
            <a:chOff x="2412978" y="3640497"/>
            <a:chExt cx="3398373" cy="529758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/>
            <a:srcRect l="30893" r="26739" b="3641"/>
            <a:stretch/>
          </p:blipFill>
          <p:spPr>
            <a:xfrm>
              <a:off x="2412978" y="3640497"/>
              <a:ext cx="403412" cy="474568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2"/>
            <a:srcRect l="32305" t="-1" b="-1821"/>
            <a:stretch/>
          </p:blipFill>
          <p:spPr>
            <a:xfrm>
              <a:off x="5166789" y="3668791"/>
              <a:ext cx="644562" cy="501464"/>
            </a:xfrm>
            <a:prstGeom prst="rect">
              <a:avLst/>
            </a:prstGeom>
          </p:spPr>
        </p:pic>
        <p:cxnSp>
          <p:nvCxnSpPr>
            <p:cNvPr id="9" name="Conector recto de flecha 8"/>
            <p:cNvCxnSpPr/>
            <p:nvPr/>
          </p:nvCxnSpPr>
          <p:spPr>
            <a:xfrm>
              <a:off x="3599856" y="3877781"/>
              <a:ext cx="884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/>
            <p:cNvSpPr txBox="1"/>
            <p:nvPr/>
          </p:nvSpPr>
          <p:spPr>
            <a:xfrm>
              <a:off x="2833299" y="3668791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 smtClean="0">
                  <a:solidFill>
                    <a:schemeClr val="bg2">
                      <a:lumMod val="25000"/>
                    </a:schemeClr>
                  </a:solidFill>
                </a:rPr>
                <a:t>+ 3 e-</a:t>
              </a:r>
              <a:endParaRPr lang="es-AR" sz="2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750233" y="1461780"/>
            <a:ext cx="733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1- Ubico el átomo a la izquierda de la flecha , y luego  a la derecha el </a:t>
            </a:r>
            <a:r>
              <a:rPr lang="es-AR" b="1" dirty="0" smtClean="0"/>
              <a:t>anión</a:t>
            </a:r>
            <a:r>
              <a:rPr lang="es-AR" b="1" dirty="0"/>
              <a:t>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50233" y="3776289"/>
            <a:ext cx="95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2- El anión es </a:t>
            </a:r>
            <a:r>
              <a:rPr lang="es-AR" b="1" dirty="0" smtClean="0">
                <a:solidFill>
                  <a:srgbClr val="FF0000"/>
                </a:solidFill>
              </a:rPr>
              <a:t>tri</a:t>
            </a:r>
            <a:r>
              <a:rPr lang="es-AR" b="1" dirty="0" smtClean="0"/>
              <a:t>valente (3-), significa que ganó </a:t>
            </a:r>
            <a:r>
              <a:rPr lang="es-AR" b="1" dirty="0" smtClean="0">
                <a:solidFill>
                  <a:srgbClr val="FF0000"/>
                </a:solidFill>
              </a:rPr>
              <a:t>3</a:t>
            </a:r>
            <a:r>
              <a:rPr lang="es-AR" b="1" dirty="0" smtClean="0"/>
              <a:t> electrones, y se ubican a la izquierda de la flecha.</a:t>
            </a:r>
          </a:p>
        </p:txBody>
      </p:sp>
    </p:spTree>
    <p:extLst>
      <p:ext uri="{BB962C8B-B14F-4D97-AF65-F5344CB8AC3E}">
        <p14:creationId xmlns:p14="http://schemas.microsoft.com/office/powerpoint/2010/main" val="73059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94714" y="183109"/>
            <a:ext cx="1150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3.10 </a:t>
            </a:r>
            <a:r>
              <a:rPr lang="es-AR" dirty="0"/>
              <a:t>Escribir el símbolo químico del </a:t>
            </a:r>
            <a:r>
              <a:rPr lang="es-AR" b="1" dirty="0"/>
              <a:t>átomo </a:t>
            </a:r>
            <a:r>
              <a:rPr lang="es-AR" dirty="0"/>
              <a:t>que es </a:t>
            </a:r>
            <a:r>
              <a:rPr lang="es-AR" b="1" dirty="0" err="1"/>
              <a:t>isoelectrónico</a:t>
            </a:r>
            <a:r>
              <a:rPr lang="es-AR" dirty="0"/>
              <a:t> con cada uno de </a:t>
            </a:r>
            <a:r>
              <a:rPr lang="es-AR" dirty="0" smtClean="0"/>
              <a:t>los iones </a:t>
            </a:r>
            <a:r>
              <a:rPr lang="es-AR" dirty="0"/>
              <a:t>siguientes: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787" y="627003"/>
            <a:ext cx="2833935" cy="4302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25673" t="9952" b="4214"/>
          <a:stretch/>
        </p:blipFill>
        <p:spPr>
          <a:xfrm>
            <a:off x="9164248" y="2254008"/>
            <a:ext cx="747618" cy="46144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01450" y="1308500"/>
            <a:ext cx="10249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 smtClean="0"/>
              <a:t>Isoelectrónico</a:t>
            </a:r>
            <a:r>
              <a:rPr lang="es-AR" dirty="0" smtClean="0"/>
              <a:t> </a:t>
            </a:r>
            <a:r>
              <a:rPr lang="es-AR" dirty="0"/>
              <a:t>:</a:t>
            </a:r>
            <a:r>
              <a:rPr lang="es-AR" dirty="0" smtClean="0"/>
              <a:t> se </a:t>
            </a:r>
            <a:r>
              <a:rPr lang="es-AR" dirty="0"/>
              <a:t>refiere a dos átomos , iones o moléculas que tienen la </a:t>
            </a:r>
            <a:r>
              <a:rPr lang="es-AR" b="1" dirty="0"/>
              <a:t>misma </a:t>
            </a:r>
            <a:r>
              <a:rPr lang="es-AR" b="1" dirty="0" smtClean="0"/>
              <a:t>cantidad de electrones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72" y="3651914"/>
            <a:ext cx="504530" cy="53708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00139" y="1945226"/>
            <a:ext cx="475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Me piden  escribir </a:t>
            </a:r>
            <a:r>
              <a:rPr lang="es-AR" dirty="0"/>
              <a:t>el </a:t>
            </a:r>
            <a:endParaRPr lang="es-AR" dirty="0" smtClean="0"/>
          </a:p>
          <a:p>
            <a:r>
              <a:rPr lang="es-AR" b="1" dirty="0" smtClean="0"/>
              <a:t>símbolo </a:t>
            </a:r>
            <a:r>
              <a:rPr lang="es-AR" b="1" dirty="0"/>
              <a:t>químico </a:t>
            </a:r>
            <a:r>
              <a:rPr lang="es-AR" dirty="0"/>
              <a:t>del </a:t>
            </a:r>
            <a:r>
              <a:rPr lang="es-AR" b="1" dirty="0"/>
              <a:t>átomo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4042575" y="2103052"/>
            <a:ext cx="468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q</a:t>
            </a:r>
            <a:r>
              <a:rPr lang="es-AR" dirty="0" smtClean="0"/>
              <a:t>ue tiene la </a:t>
            </a:r>
            <a:r>
              <a:rPr lang="es-AR" b="1" dirty="0" smtClean="0"/>
              <a:t>misma cantidad de electrones que </a:t>
            </a:r>
            <a:endParaRPr lang="es-AR" b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t="9952" r="71340" b="26362"/>
          <a:stretch/>
        </p:blipFill>
        <p:spPr>
          <a:xfrm>
            <a:off x="311866" y="2054213"/>
            <a:ext cx="288273" cy="3423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24669" y="2043523"/>
            <a:ext cx="40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?</a:t>
            </a:r>
            <a:endParaRPr lang="es-AR" sz="24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7428" y="1825143"/>
            <a:ext cx="196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Dato del problema</a:t>
            </a:r>
            <a:endParaRPr lang="es-AR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01450" y="2727328"/>
            <a:ext cx="491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Primero averiguo número de electrones que  tiene</a:t>
            </a:r>
            <a:endParaRPr lang="es-AR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l="25673" t="9952" b="4214"/>
          <a:stretch/>
        </p:blipFill>
        <p:spPr>
          <a:xfrm>
            <a:off x="5109344" y="2699046"/>
            <a:ext cx="747618" cy="46144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/>
          <a:srcRect l="52396" b="3135"/>
          <a:stretch/>
        </p:blipFill>
        <p:spPr>
          <a:xfrm>
            <a:off x="3525294" y="2014036"/>
            <a:ext cx="240174" cy="520242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31072" y="3222740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Recordemos:</a:t>
            </a:r>
            <a:endParaRPr lang="es-AR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960309" y="3576524"/>
            <a:ext cx="5190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A</a:t>
            </a:r>
            <a:r>
              <a:rPr lang="es-AR" dirty="0" smtClean="0"/>
              <a:t>: número másico: n° de </a:t>
            </a:r>
            <a:r>
              <a:rPr lang="es-AR" b="1" dirty="0" smtClean="0"/>
              <a:t>protones</a:t>
            </a:r>
            <a:r>
              <a:rPr lang="es-AR" dirty="0" smtClean="0"/>
              <a:t> + n° de </a:t>
            </a:r>
            <a:r>
              <a:rPr lang="es-AR" b="1" dirty="0" smtClean="0"/>
              <a:t>neutrones</a:t>
            </a:r>
          </a:p>
          <a:p>
            <a:r>
              <a:rPr lang="es-AR" b="1" dirty="0" smtClean="0"/>
              <a:t>Z</a:t>
            </a:r>
            <a:r>
              <a:rPr lang="es-AR" dirty="0" smtClean="0"/>
              <a:t>: </a:t>
            </a:r>
            <a:r>
              <a:rPr lang="es-AR" dirty="0"/>
              <a:t>número </a:t>
            </a:r>
            <a:r>
              <a:rPr lang="es-AR" dirty="0" smtClean="0"/>
              <a:t>atómico: </a:t>
            </a:r>
            <a:r>
              <a:rPr lang="es-AR" dirty="0"/>
              <a:t>n° de </a:t>
            </a:r>
            <a:r>
              <a:rPr lang="es-AR" b="1" dirty="0"/>
              <a:t>protones</a:t>
            </a:r>
            <a:r>
              <a:rPr lang="es-AR" dirty="0"/>
              <a:t> 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3"/>
          <a:srcRect l="25673" t="9952" b="4214"/>
          <a:stretch/>
        </p:blipFill>
        <p:spPr>
          <a:xfrm>
            <a:off x="661793" y="4813230"/>
            <a:ext cx="747618" cy="461441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1840589" y="4628340"/>
            <a:ext cx="3696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b="1" dirty="0" smtClean="0"/>
          </a:p>
          <a:p>
            <a:r>
              <a:rPr lang="es-AR" b="1" dirty="0" smtClean="0"/>
              <a:t>Z</a:t>
            </a:r>
            <a:r>
              <a:rPr lang="es-AR" dirty="0" smtClean="0"/>
              <a:t>: </a:t>
            </a:r>
            <a:r>
              <a:rPr lang="es-AR" dirty="0"/>
              <a:t>número </a:t>
            </a:r>
            <a:r>
              <a:rPr lang="es-AR" dirty="0" smtClean="0"/>
              <a:t>atómico:37: 37 </a:t>
            </a:r>
            <a:r>
              <a:rPr lang="es-AR" b="1" dirty="0" smtClean="0"/>
              <a:t>protones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24" name="Cerrar llave 23"/>
          <p:cNvSpPr/>
          <p:nvPr/>
        </p:nvSpPr>
        <p:spPr>
          <a:xfrm>
            <a:off x="4991330" y="5932035"/>
            <a:ext cx="33485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uadroTexto 24"/>
          <p:cNvSpPr txBox="1"/>
          <p:nvPr/>
        </p:nvSpPr>
        <p:spPr>
          <a:xfrm>
            <a:off x="5564594" y="6068994"/>
            <a:ext cx="58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1+</a:t>
            </a:r>
            <a:endParaRPr lang="es-AR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16801" y="4344835"/>
            <a:ext cx="436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Tengo 2 datos importantes el </a:t>
            </a:r>
            <a:r>
              <a:rPr lang="es-AR" b="1" dirty="0" smtClean="0"/>
              <a:t>Z </a:t>
            </a:r>
            <a:r>
              <a:rPr lang="es-AR" dirty="0" smtClean="0"/>
              <a:t>y la carga </a:t>
            </a:r>
            <a:r>
              <a:rPr lang="es-AR" b="1" dirty="0" smtClean="0"/>
              <a:t>1+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27" name="Rectángulo 26"/>
          <p:cNvSpPr/>
          <p:nvPr/>
        </p:nvSpPr>
        <p:spPr>
          <a:xfrm>
            <a:off x="5346118" y="5592173"/>
            <a:ext cx="736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carga 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82746" y="5300018"/>
            <a:ext cx="689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Las </a:t>
            </a:r>
            <a:r>
              <a:rPr lang="es-AR" dirty="0" err="1" smtClean="0"/>
              <a:t>subparticulas</a:t>
            </a:r>
            <a:r>
              <a:rPr lang="es-AR" dirty="0" smtClean="0"/>
              <a:t> que determinan la carga : protones (+) y electrones (-)</a:t>
            </a:r>
            <a:endParaRPr lang="es-AR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698708" y="6191992"/>
            <a:ext cx="219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(+)n</a:t>
            </a:r>
            <a:r>
              <a:rPr lang="es-AR" dirty="0"/>
              <a:t>° de </a:t>
            </a:r>
            <a:r>
              <a:rPr lang="es-AR" b="1" dirty="0" smtClean="0"/>
              <a:t>protones: 37</a:t>
            </a:r>
            <a:endParaRPr lang="es-AR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698708" y="5791330"/>
            <a:ext cx="19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(-)n</a:t>
            </a:r>
            <a:r>
              <a:rPr lang="es-AR" dirty="0"/>
              <a:t>° de </a:t>
            </a:r>
            <a:r>
              <a:rPr lang="es-AR" b="1" dirty="0" smtClean="0"/>
              <a:t>electrones:</a:t>
            </a:r>
            <a:endParaRPr lang="es-AR" dirty="0"/>
          </a:p>
        </p:txBody>
      </p:sp>
      <p:sp>
        <p:nvSpPr>
          <p:cNvPr id="31" name="Rectángulo 30"/>
          <p:cNvSpPr/>
          <p:nvPr/>
        </p:nvSpPr>
        <p:spPr>
          <a:xfrm>
            <a:off x="1840589" y="639370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Z</a:t>
            </a:r>
            <a:endParaRPr lang="es-AR" dirty="0"/>
          </a:p>
        </p:txBody>
      </p:sp>
      <p:cxnSp>
        <p:nvCxnSpPr>
          <p:cNvPr id="33" name="Conector recto de flecha 32"/>
          <p:cNvCxnSpPr>
            <a:stCxn id="31" idx="3"/>
            <a:endCxn id="29" idx="1"/>
          </p:cNvCxnSpPr>
          <p:nvPr/>
        </p:nvCxnSpPr>
        <p:spPr>
          <a:xfrm flipV="1">
            <a:off x="2135863" y="6376658"/>
            <a:ext cx="562845" cy="20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37899" y="872044"/>
            <a:ext cx="110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Recordar: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57665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53791" y="397069"/>
            <a:ext cx="1076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Para deducir el numero de electrones realizo el siguiente pensamiento:</a:t>
            </a:r>
          </a:p>
          <a:p>
            <a:r>
              <a:rPr lang="es-AR" dirty="0" smtClean="0"/>
              <a:t>Tengo 37 protones (+), para que me quede una carga total de 1+, cuantos electrones (-) debería tener?</a:t>
            </a:r>
          </a:p>
          <a:p>
            <a:endParaRPr lang="es-AR" dirty="0"/>
          </a:p>
        </p:txBody>
      </p:sp>
      <p:sp>
        <p:nvSpPr>
          <p:cNvPr id="5" name="Cerrar llave 4"/>
          <p:cNvSpPr/>
          <p:nvPr/>
        </p:nvSpPr>
        <p:spPr>
          <a:xfrm>
            <a:off x="4110896" y="1290433"/>
            <a:ext cx="33485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4542606" y="1490601"/>
            <a:ext cx="58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1+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1676720" y="1613599"/>
            <a:ext cx="219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(+)n</a:t>
            </a:r>
            <a:r>
              <a:rPr lang="es-AR" dirty="0"/>
              <a:t>° de </a:t>
            </a:r>
            <a:r>
              <a:rPr lang="es-AR" b="1" dirty="0" smtClean="0"/>
              <a:t>protones: 37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1676720" y="1212937"/>
            <a:ext cx="228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(-)n</a:t>
            </a:r>
            <a:r>
              <a:rPr lang="es-AR" dirty="0"/>
              <a:t>° de </a:t>
            </a:r>
            <a:r>
              <a:rPr lang="es-AR" b="1" dirty="0" smtClean="0"/>
              <a:t>electrones: </a:t>
            </a:r>
            <a:r>
              <a:rPr lang="es-AR" b="1" dirty="0" smtClean="0">
                <a:solidFill>
                  <a:srgbClr val="FF0000"/>
                </a:solidFill>
              </a:rPr>
              <a:t>36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84101" y="1212937"/>
            <a:ext cx="252679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511532" y="2150588"/>
            <a:ext cx="512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Saco el dato importante: </a:t>
            </a:r>
            <a:r>
              <a:rPr lang="es-AR" b="1" dirty="0" smtClean="0"/>
              <a:t>36 electrones</a:t>
            </a:r>
            <a:endParaRPr lang="es-AR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45508" y="34621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?</a:t>
            </a:r>
            <a:endParaRPr lang="es-AR" sz="2400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/>
          <a:srcRect l="52396" b="3135"/>
          <a:stretch/>
        </p:blipFill>
        <p:spPr>
          <a:xfrm>
            <a:off x="654836" y="3406578"/>
            <a:ext cx="240174" cy="52024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440671" y="2647651"/>
            <a:ext cx="841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Volvamos al enunciado: </a:t>
            </a:r>
            <a:r>
              <a:rPr lang="es-AR" dirty="0"/>
              <a:t>Escribir el símbolo químico del </a:t>
            </a:r>
            <a:r>
              <a:rPr lang="es-AR" b="1" dirty="0" smtClean="0"/>
              <a:t>átomo</a:t>
            </a:r>
            <a:r>
              <a:rPr lang="es-AR" dirty="0"/>
              <a:t> que es </a:t>
            </a:r>
            <a:r>
              <a:rPr lang="es-AR" b="1" dirty="0" err="1"/>
              <a:t>isoelectrónico</a:t>
            </a:r>
            <a:r>
              <a:rPr lang="es-AR" dirty="0"/>
              <a:t> con</a:t>
            </a:r>
            <a:r>
              <a:rPr lang="es-AR" b="1" dirty="0" smtClean="0"/>
              <a:t> </a:t>
            </a:r>
            <a:endParaRPr lang="es-AR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25673" t="9952" b="4214"/>
          <a:stretch/>
        </p:blipFill>
        <p:spPr>
          <a:xfrm>
            <a:off x="8854759" y="2636789"/>
            <a:ext cx="747618" cy="461441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440671" y="3051506"/>
            <a:ext cx="921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 otras palabras me dice:  </a:t>
            </a:r>
            <a:r>
              <a:rPr lang="es-AR" dirty="0"/>
              <a:t>Escribir el símbolo químico del </a:t>
            </a:r>
            <a:r>
              <a:rPr lang="es-AR" b="1" dirty="0"/>
              <a:t>átomo</a:t>
            </a:r>
            <a:r>
              <a:rPr lang="es-AR" dirty="0"/>
              <a:t> </a:t>
            </a:r>
            <a:r>
              <a:rPr lang="es-AR" dirty="0" smtClean="0"/>
              <a:t>que tiene </a:t>
            </a:r>
            <a:r>
              <a:rPr lang="es-AR" b="1" dirty="0" smtClean="0"/>
              <a:t>36 electrones </a:t>
            </a:r>
            <a:endParaRPr lang="es-AR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01133" y="3835601"/>
            <a:ext cx="43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Recordar el </a:t>
            </a:r>
            <a:r>
              <a:rPr lang="es-AR" b="1" dirty="0" smtClean="0"/>
              <a:t>átomo</a:t>
            </a:r>
            <a:r>
              <a:rPr lang="es-AR" dirty="0" smtClean="0"/>
              <a:t> tiene </a:t>
            </a:r>
            <a:r>
              <a:rPr lang="es-AR" b="1" dirty="0" smtClean="0"/>
              <a:t>carga neutra</a:t>
            </a:r>
            <a:r>
              <a:rPr lang="es-AR" dirty="0" smtClean="0"/>
              <a:t>!!</a:t>
            </a:r>
            <a:endParaRPr lang="es-AR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01133" y="4204821"/>
            <a:ext cx="280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Entonces:</a:t>
            </a:r>
            <a:endParaRPr lang="es-AR" dirty="0"/>
          </a:p>
        </p:txBody>
      </p:sp>
      <p:sp>
        <p:nvSpPr>
          <p:cNvPr id="19" name="Cerrar llave 18"/>
          <p:cNvSpPr/>
          <p:nvPr/>
        </p:nvSpPr>
        <p:spPr>
          <a:xfrm>
            <a:off x="4344741" y="5386458"/>
            <a:ext cx="189110" cy="901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4871801" y="5549655"/>
            <a:ext cx="57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674823" y="5214671"/>
            <a:ext cx="71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Carga</a:t>
            </a:r>
            <a:endParaRPr lang="es-AR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097969" y="5897517"/>
            <a:ext cx="224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(+)n</a:t>
            </a:r>
            <a:r>
              <a:rPr lang="es-AR" dirty="0"/>
              <a:t>° de </a:t>
            </a:r>
            <a:r>
              <a:rPr lang="es-AR" b="1" dirty="0" smtClean="0"/>
              <a:t>protones: </a:t>
            </a:r>
            <a:r>
              <a:rPr lang="es-AR" b="1" dirty="0" smtClean="0">
                <a:solidFill>
                  <a:srgbClr val="FF0000"/>
                </a:solidFill>
              </a:rPr>
              <a:t>36</a:t>
            </a:r>
            <a:r>
              <a:rPr lang="es-AR" b="1" dirty="0" smtClean="0"/>
              <a:t> </a:t>
            </a:r>
            <a:endParaRPr lang="es-A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051161" y="5430135"/>
            <a:ext cx="228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(-)n</a:t>
            </a:r>
            <a:r>
              <a:rPr lang="es-AR" dirty="0"/>
              <a:t>° de </a:t>
            </a:r>
            <a:r>
              <a:rPr lang="es-AR" b="1" dirty="0" smtClean="0"/>
              <a:t>electrones: 36</a:t>
            </a:r>
            <a:endParaRPr lang="es-AR" dirty="0"/>
          </a:p>
        </p:txBody>
      </p:sp>
      <p:sp>
        <p:nvSpPr>
          <p:cNvPr id="24" name="Rectángulo 23"/>
          <p:cNvSpPr/>
          <p:nvPr/>
        </p:nvSpPr>
        <p:spPr>
          <a:xfrm>
            <a:off x="1487099" y="4220477"/>
            <a:ext cx="9789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Si tengo 36 electrones (-), </a:t>
            </a:r>
            <a:r>
              <a:rPr lang="es-AR" dirty="0"/>
              <a:t>para que me quede una carga total </a:t>
            </a:r>
            <a:r>
              <a:rPr lang="es-AR" dirty="0" smtClean="0"/>
              <a:t>de 0, </a:t>
            </a:r>
            <a:r>
              <a:rPr lang="es-AR" dirty="0"/>
              <a:t>cuantos </a:t>
            </a:r>
            <a:r>
              <a:rPr lang="es-AR" dirty="0" smtClean="0"/>
              <a:t>protones (+) </a:t>
            </a:r>
            <a:r>
              <a:rPr lang="es-AR" dirty="0"/>
              <a:t>debería </a:t>
            </a:r>
            <a:r>
              <a:rPr lang="es-AR" dirty="0" smtClean="0"/>
              <a:t>tener </a:t>
            </a:r>
            <a:r>
              <a:rPr lang="es-AR" b="1" dirty="0" smtClean="0"/>
              <a:t>36 protones</a:t>
            </a:r>
            <a:r>
              <a:rPr lang="es-AR" dirty="0" smtClean="0"/>
              <a:t>, este es mi Z. Voy a la </a:t>
            </a:r>
            <a:r>
              <a:rPr lang="es-AR" b="1" dirty="0" smtClean="0"/>
              <a:t>tabla </a:t>
            </a:r>
            <a:r>
              <a:rPr lang="es-AR" b="1" dirty="0" smtClean="0"/>
              <a:t>periódica </a:t>
            </a:r>
            <a:r>
              <a:rPr lang="es-AR" dirty="0" smtClean="0"/>
              <a:t>y </a:t>
            </a:r>
            <a:r>
              <a:rPr lang="es-AR" dirty="0" smtClean="0"/>
              <a:t>me fijo que elemento tiene este Z.</a:t>
            </a:r>
            <a:endParaRPr lang="es-AR" dirty="0"/>
          </a:p>
        </p:txBody>
      </p:sp>
      <p:cxnSp>
        <p:nvCxnSpPr>
          <p:cNvPr id="26" name="Conector recto de flecha 25"/>
          <p:cNvCxnSpPr>
            <a:stCxn id="22" idx="3"/>
          </p:cNvCxnSpPr>
          <p:nvPr/>
        </p:nvCxnSpPr>
        <p:spPr>
          <a:xfrm>
            <a:off x="4343840" y="6082183"/>
            <a:ext cx="1706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6113688" y="5628104"/>
            <a:ext cx="274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Z me identifica el elemento</a:t>
            </a:r>
            <a:endParaRPr lang="es-AR" dirty="0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525" y="5250171"/>
            <a:ext cx="1201515" cy="1447279"/>
          </a:xfrm>
          <a:prstGeom prst="rect">
            <a:avLst/>
          </a:prstGeom>
        </p:spPr>
      </p:pic>
      <p:cxnSp>
        <p:nvCxnSpPr>
          <p:cNvPr id="30" name="Conector recto de flecha 29"/>
          <p:cNvCxnSpPr/>
          <p:nvPr/>
        </p:nvCxnSpPr>
        <p:spPr>
          <a:xfrm flipV="1">
            <a:off x="8792799" y="5467912"/>
            <a:ext cx="918604" cy="25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4831666" y="6357193"/>
            <a:ext cx="1233821" cy="520242"/>
            <a:chOff x="4368311" y="6180377"/>
            <a:chExt cx="1233821" cy="520242"/>
          </a:xfrm>
        </p:grpSpPr>
        <p:pic>
          <p:nvPicPr>
            <p:cNvPr id="31" name="Imagen 30"/>
            <p:cNvPicPr>
              <a:picLocks noChangeAspect="1"/>
            </p:cNvPicPr>
            <p:nvPr/>
          </p:nvPicPr>
          <p:blipFill rotWithShape="1">
            <a:blip r:embed="rId2"/>
            <a:srcRect l="52396" b="3135"/>
            <a:stretch/>
          </p:blipFill>
          <p:spPr>
            <a:xfrm>
              <a:off x="4368311" y="6180377"/>
              <a:ext cx="240174" cy="520242"/>
            </a:xfrm>
            <a:prstGeom prst="rect">
              <a:avLst/>
            </a:prstGeom>
          </p:spPr>
        </p:pic>
        <p:sp>
          <p:nvSpPr>
            <p:cNvPr id="32" name="CuadroTexto 31"/>
            <p:cNvSpPr txBox="1"/>
            <p:nvPr/>
          </p:nvSpPr>
          <p:spPr>
            <a:xfrm>
              <a:off x="4576761" y="6238954"/>
              <a:ext cx="102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b="1" dirty="0" smtClean="0"/>
                <a:t>= Kr</a:t>
              </a:r>
              <a:endParaRPr lang="es-A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037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53" y="232487"/>
            <a:ext cx="1044980" cy="47821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18868" y="710698"/>
            <a:ext cx="7221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Enunciado</a:t>
            </a:r>
            <a:r>
              <a:rPr lang="es-AR" dirty="0"/>
              <a:t>: Escribir el símbolo químico del </a:t>
            </a:r>
            <a:r>
              <a:rPr lang="es-AR" b="1" dirty="0"/>
              <a:t>átomo</a:t>
            </a:r>
            <a:r>
              <a:rPr lang="es-AR" dirty="0"/>
              <a:t> que es </a:t>
            </a:r>
            <a:r>
              <a:rPr lang="es-AR" b="1" dirty="0" err="1"/>
              <a:t>isoelectrónico</a:t>
            </a:r>
            <a:r>
              <a:rPr lang="es-AR" dirty="0"/>
              <a:t> con</a:t>
            </a:r>
            <a:r>
              <a:rPr lang="es-AR" b="1" dirty="0"/>
              <a:t> 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3514" t="2059"/>
          <a:stretch/>
        </p:blipFill>
        <p:spPr>
          <a:xfrm>
            <a:off x="7540283" y="661181"/>
            <a:ext cx="694763" cy="46836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8427" y="1188909"/>
            <a:ext cx="475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Me piden  escribir </a:t>
            </a:r>
            <a:r>
              <a:rPr lang="es-AR" dirty="0"/>
              <a:t>el </a:t>
            </a:r>
            <a:endParaRPr lang="es-AR" dirty="0" smtClean="0"/>
          </a:p>
          <a:p>
            <a:r>
              <a:rPr lang="es-AR" b="1" dirty="0" smtClean="0"/>
              <a:t>símbolo </a:t>
            </a:r>
            <a:r>
              <a:rPr lang="es-AR" b="1" dirty="0"/>
              <a:t>químico </a:t>
            </a:r>
            <a:r>
              <a:rPr lang="es-AR" dirty="0"/>
              <a:t>del </a:t>
            </a:r>
            <a:r>
              <a:rPr lang="es-AR" b="1" dirty="0"/>
              <a:t>átomo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3772515" y="1388955"/>
            <a:ext cx="468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q</a:t>
            </a:r>
            <a:r>
              <a:rPr lang="es-AR" dirty="0" smtClean="0"/>
              <a:t>ue tiene la </a:t>
            </a:r>
            <a:r>
              <a:rPr lang="es-AR" b="1" dirty="0" smtClean="0"/>
              <a:t>misma cantidad de electrones que </a:t>
            </a:r>
            <a:endParaRPr lang="es-AR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404382" y="1342987"/>
            <a:ext cx="40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?</a:t>
            </a:r>
            <a:endParaRPr lang="es-AR" sz="2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122518" y="1084430"/>
            <a:ext cx="196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Dato del problema</a:t>
            </a:r>
            <a:endParaRPr lang="es-AR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2396" b="3135"/>
          <a:stretch/>
        </p:blipFill>
        <p:spPr>
          <a:xfrm>
            <a:off x="3205007" y="1313500"/>
            <a:ext cx="240174" cy="52024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33514" t="2059"/>
          <a:stretch/>
        </p:blipFill>
        <p:spPr>
          <a:xfrm>
            <a:off x="8578397" y="1580238"/>
            <a:ext cx="694763" cy="46836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00021" y="2757114"/>
            <a:ext cx="436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Tengo 2 datos importantes el </a:t>
            </a:r>
            <a:r>
              <a:rPr lang="es-AR" b="1" dirty="0" smtClean="0"/>
              <a:t>Z </a:t>
            </a:r>
            <a:r>
              <a:rPr lang="es-AR" dirty="0" smtClean="0"/>
              <a:t>y la carga </a:t>
            </a:r>
            <a:r>
              <a:rPr lang="es-AR" b="1" dirty="0" smtClean="0"/>
              <a:t>2+</a:t>
            </a:r>
            <a:r>
              <a:rPr lang="es-AR" dirty="0" smtClean="0"/>
              <a:t> </a:t>
            </a:r>
            <a:endParaRPr lang="es-AR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/>
          <a:srcRect l="33514" t="2059"/>
          <a:stretch/>
        </p:blipFill>
        <p:spPr>
          <a:xfrm>
            <a:off x="1446331" y="3141190"/>
            <a:ext cx="694763" cy="46836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491673" y="3006825"/>
            <a:ext cx="3340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b="1" dirty="0" smtClean="0"/>
          </a:p>
          <a:p>
            <a:r>
              <a:rPr lang="es-AR" b="1" dirty="0" smtClean="0"/>
              <a:t>Z</a:t>
            </a:r>
            <a:r>
              <a:rPr lang="es-AR" dirty="0" smtClean="0"/>
              <a:t>: </a:t>
            </a:r>
            <a:r>
              <a:rPr lang="es-AR" dirty="0"/>
              <a:t>número </a:t>
            </a:r>
            <a:r>
              <a:rPr lang="es-AR" dirty="0" smtClean="0"/>
              <a:t>atómico:4: 4 </a:t>
            </a:r>
            <a:r>
              <a:rPr lang="es-AR" b="1" dirty="0" smtClean="0"/>
              <a:t>protones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00021" y="3853097"/>
            <a:ext cx="1076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Para deducir el numero de electrones realizo el siguiente pensamiento:</a:t>
            </a:r>
          </a:p>
          <a:p>
            <a:r>
              <a:rPr lang="es-AR" dirty="0" smtClean="0"/>
              <a:t>Tengo </a:t>
            </a:r>
            <a:r>
              <a:rPr lang="es-AR" dirty="0"/>
              <a:t>4</a:t>
            </a:r>
            <a:r>
              <a:rPr lang="es-AR" dirty="0" smtClean="0"/>
              <a:t> protones (+), para que me quede una carga total de 2+, cuantos electrones (-) debería tener?</a:t>
            </a:r>
          </a:p>
          <a:p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00021" y="2279909"/>
            <a:ext cx="491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Primero averiguo número de electrones que  tiene</a:t>
            </a:r>
            <a:endParaRPr lang="es-AR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/>
          <a:srcRect l="33514" t="2059"/>
          <a:stretch/>
        </p:blipFill>
        <p:spPr>
          <a:xfrm>
            <a:off x="5055872" y="2197122"/>
            <a:ext cx="694763" cy="468365"/>
          </a:xfrm>
          <a:prstGeom prst="rect">
            <a:avLst/>
          </a:prstGeom>
        </p:spPr>
      </p:pic>
      <p:sp>
        <p:nvSpPr>
          <p:cNvPr id="18" name="Cerrar llave 17"/>
          <p:cNvSpPr/>
          <p:nvPr/>
        </p:nvSpPr>
        <p:spPr>
          <a:xfrm>
            <a:off x="5068404" y="5143993"/>
            <a:ext cx="33485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/>
          <p:cNvSpPr txBox="1"/>
          <p:nvPr/>
        </p:nvSpPr>
        <p:spPr>
          <a:xfrm>
            <a:off x="5641668" y="5280952"/>
            <a:ext cx="58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2+</a:t>
            </a:r>
            <a:endParaRPr lang="es-AR" dirty="0"/>
          </a:p>
        </p:txBody>
      </p:sp>
      <p:sp>
        <p:nvSpPr>
          <p:cNvPr id="20" name="Rectángulo 19"/>
          <p:cNvSpPr/>
          <p:nvPr/>
        </p:nvSpPr>
        <p:spPr>
          <a:xfrm>
            <a:off x="5433710" y="4815504"/>
            <a:ext cx="789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carga  </a:t>
            </a:r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775782" y="5403950"/>
            <a:ext cx="207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(+)n</a:t>
            </a:r>
            <a:r>
              <a:rPr lang="es-AR" dirty="0"/>
              <a:t>° de </a:t>
            </a:r>
            <a:r>
              <a:rPr lang="es-AR" b="1" dirty="0" smtClean="0"/>
              <a:t>protones: </a:t>
            </a:r>
            <a:r>
              <a:rPr lang="es-AR" b="1" dirty="0"/>
              <a:t>4</a:t>
            </a:r>
            <a:endParaRPr lang="es-AR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775782" y="5003288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(-)n</a:t>
            </a:r>
            <a:r>
              <a:rPr lang="es-AR" dirty="0"/>
              <a:t>° de </a:t>
            </a:r>
            <a:r>
              <a:rPr lang="es-AR" b="1" dirty="0" smtClean="0"/>
              <a:t>electrones: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917663" y="565585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Z</a:t>
            </a:r>
            <a:endParaRPr lang="es-AR" dirty="0"/>
          </a:p>
        </p:txBody>
      </p:sp>
      <p:cxnSp>
        <p:nvCxnSpPr>
          <p:cNvPr id="24" name="Conector recto de flecha 23"/>
          <p:cNvCxnSpPr>
            <a:endCxn id="21" idx="1"/>
          </p:cNvCxnSpPr>
          <p:nvPr/>
        </p:nvCxnSpPr>
        <p:spPr>
          <a:xfrm flipV="1">
            <a:off x="2212937" y="5588616"/>
            <a:ext cx="562845" cy="20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28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328" y="237382"/>
            <a:ext cx="512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Saco el dato importante: </a:t>
            </a:r>
            <a:r>
              <a:rPr lang="es-AR" b="1" dirty="0"/>
              <a:t>2</a:t>
            </a:r>
            <a:r>
              <a:rPr lang="es-AR" b="1" dirty="0" smtClean="0"/>
              <a:t> electrones</a:t>
            </a:r>
            <a:endParaRPr lang="es-AR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903304" y="1548914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?</a:t>
            </a:r>
            <a:endParaRPr lang="es-AR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2396" b="3135"/>
          <a:stretch/>
        </p:blipFill>
        <p:spPr>
          <a:xfrm>
            <a:off x="612632" y="1493372"/>
            <a:ext cx="240174" cy="52024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8467" y="734445"/>
            <a:ext cx="841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Volvamos al enunciado: </a:t>
            </a:r>
            <a:r>
              <a:rPr lang="es-AR" dirty="0"/>
              <a:t>Escribir el símbolo químico del </a:t>
            </a:r>
            <a:r>
              <a:rPr lang="es-AR" b="1" dirty="0" smtClean="0"/>
              <a:t>átomo</a:t>
            </a:r>
            <a:r>
              <a:rPr lang="es-AR" dirty="0"/>
              <a:t> que es </a:t>
            </a:r>
            <a:r>
              <a:rPr lang="es-AR" b="1" dirty="0" err="1"/>
              <a:t>isoelectrónico</a:t>
            </a:r>
            <a:r>
              <a:rPr lang="es-AR" dirty="0"/>
              <a:t> con</a:t>
            </a:r>
            <a:r>
              <a:rPr lang="es-AR" b="1" dirty="0" smtClean="0"/>
              <a:t> 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398467" y="1138300"/>
            <a:ext cx="921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 otras palabras me dice:  </a:t>
            </a:r>
            <a:r>
              <a:rPr lang="es-AR" dirty="0"/>
              <a:t>Escribir el símbolo químico del </a:t>
            </a:r>
            <a:r>
              <a:rPr lang="es-AR" b="1" dirty="0"/>
              <a:t>átomo</a:t>
            </a:r>
            <a:r>
              <a:rPr lang="es-AR" dirty="0"/>
              <a:t> </a:t>
            </a:r>
            <a:r>
              <a:rPr lang="es-AR" dirty="0" smtClean="0"/>
              <a:t>que tiene </a:t>
            </a:r>
            <a:r>
              <a:rPr lang="es-AR" b="1" dirty="0"/>
              <a:t>2</a:t>
            </a:r>
            <a:r>
              <a:rPr lang="es-AR" b="1" dirty="0" smtClean="0"/>
              <a:t> electrones </a:t>
            </a:r>
            <a:endParaRPr lang="es-AR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58929" y="1922395"/>
            <a:ext cx="43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Recordar el </a:t>
            </a:r>
            <a:r>
              <a:rPr lang="es-AR" b="1" dirty="0" smtClean="0"/>
              <a:t>átomo</a:t>
            </a:r>
            <a:r>
              <a:rPr lang="es-AR" dirty="0" smtClean="0"/>
              <a:t> tiene </a:t>
            </a:r>
            <a:r>
              <a:rPr lang="es-AR" b="1" dirty="0" smtClean="0"/>
              <a:t>carga neutra</a:t>
            </a:r>
            <a:r>
              <a:rPr lang="es-AR" dirty="0" smtClean="0"/>
              <a:t>!!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358929" y="2384060"/>
            <a:ext cx="170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Entonces:</a:t>
            </a:r>
            <a:endParaRPr lang="es-AR" dirty="0"/>
          </a:p>
        </p:txBody>
      </p:sp>
      <p:sp>
        <p:nvSpPr>
          <p:cNvPr id="10" name="Cerrar llave 9"/>
          <p:cNvSpPr/>
          <p:nvPr/>
        </p:nvSpPr>
        <p:spPr>
          <a:xfrm>
            <a:off x="4564002" y="3633834"/>
            <a:ext cx="189110" cy="901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5068609" y="3862177"/>
            <a:ext cx="57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882153" y="3485028"/>
            <a:ext cx="71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Carga</a:t>
            </a:r>
            <a:endParaRPr lang="es-AR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317230" y="4144893"/>
            <a:ext cx="21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(+)n</a:t>
            </a:r>
            <a:r>
              <a:rPr lang="es-AR" dirty="0"/>
              <a:t>° de </a:t>
            </a:r>
            <a:r>
              <a:rPr lang="es-AR" b="1" dirty="0" smtClean="0"/>
              <a:t>protones: </a:t>
            </a:r>
            <a:r>
              <a:rPr lang="es-AR" b="1" dirty="0">
                <a:solidFill>
                  <a:srgbClr val="FF0000"/>
                </a:solidFill>
              </a:rPr>
              <a:t>2</a:t>
            </a:r>
            <a:r>
              <a:rPr lang="es-AR" b="1" dirty="0" smtClean="0"/>
              <a:t> </a:t>
            </a:r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270422" y="3677511"/>
            <a:ext cx="228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(-)n</a:t>
            </a:r>
            <a:r>
              <a:rPr lang="es-AR" dirty="0"/>
              <a:t>° de </a:t>
            </a:r>
            <a:r>
              <a:rPr lang="es-AR" b="1" dirty="0" smtClean="0"/>
              <a:t>electrones: </a:t>
            </a:r>
            <a:r>
              <a:rPr lang="es-AR" b="1" dirty="0"/>
              <a:t>2</a:t>
            </a:r>
            <a:endParaRPr lang="es-AR" dirty="0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4423630" y="4394705"/>
            <a:ext cx="1823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291519" y="4165608"/>
            <a:ext cx="274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Z me identifica el elemento</a:t>
            </a:r>
            <a:endParaRPr lang="es-AR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l="33514" t="2059"/>
          <a:stretch/>
        </p:blipFill>
        <p:spPr>
          <a:xfrm>
            <a:off x="8848998" y="606714"/>
            <a:ext cx="694763" cy="468365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467232" y="2341516"/>
            <a:ext cx="9789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Si tengo </a:t>
            </a:r>
            <a:r>
              <a:rPr lang="es-AR" dirty="0"/>
              <a:t>2</a:t>
            </a:r>
            <a:r>
              <a:rPr lang="es-AR" dirty="0" smtClean="0"/>
              <a:t> electrones (-), </a:t>
            </a:r>
            <a:r>
              <a:rPr lang="es-AR" dirty="0"/>
              <a:t>para que me quede una carga total </a:t>
            </a:r>
            <a:r>
              <a:rPr lang="es-AR" dirty="0" smtClean="0"/>
              <a:t>de 0, </a:t>
            </a:r>
            <a:r>
              <a:rPr lang="es-AR" dirty="0"/>
              <a:t>cuantos </a:t>
            </a:r>
            <a:r>
              <a:rPr lang="es-AR" dirty="0" smtClean="0"/>
              <a:t>protones (+) </a:t>
            </a:r>
            <a:r>
              <a:rPr lang="es-AR" dirty="0"/>
              <a:t>debería </a:t>
            </a:r>
            <a:r>
              <a:rPr lang="es-AR" dirty="0" smtClean="0"/>
              <a:t>tener? </a:t>
            </a:r>
            <a:r>
              <a:rPr lang="es-AR" b="1" dirty="0"/>
              <a:t>2</a:t>
            </a:r>
            <a:r>
              <a:rPr lang="es-AR" b="1" dirty="0" smtClean="0"/>
              <a:t> protones</a:t>
            </a:r>
            <a:r>
              <a:rPr lang="es-AR" dirty="0" smtClean="0"/>
              <a:t>, este es mi Z. Voy a la tabla periódica y me fijo que elemento tiene este Z.</a:t>
            </a:r>
            <a:endParaRPr lang="es-AR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252" y="3549480"/>
            <a:ext cx="1054045" cy="1364058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 flipV="1">
            <a:off x="8277775" y="3791451"/>
            <a:ext cx="918604" cy="25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2"/>
          <a:srcRect l="52396" b="3135"/>
          <a:stretch/>
        </p:blipFill>
        <p:spPr>
          <a:xfrm>
            <a:off x="4316836" y="5072164"/>
            <a:ext cx="240174" cy="520242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4525286" y="5130741"/>
            <a:ext cx="102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= He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199099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12" y="493498"/>
            <a:ext cx="992521" cy="48689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0709" t="1" b="-1374"/>
          <a:stretch/>
        </p:blipFill>
        <p:spPr>
          <a:xfrm>
            <a:off x="7720827" y="824433"/>
            <a:ext cx="687729" cy="49358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61071" y="886560"/>
            <a:ext cx="7221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Enunciado</a:t>
            </a:r>
            <a:r>
              <a:rPr lang="es-AR" dirty="0"/>
              <a:t>: Escribir el símbolo químico del </a:t>
            </a:r>
            <a:r>
              <a:rPr lang="es-AR" b="1" dirty="0"/>
              <a:t>átomo</a:t>
            </a:r>
            <a:r>
              <a:rPr lang="es-AR" dirty="0"/>
              <a:t> que es </a:t>
            </a:r>
            <a:r>
              <a:rPr lang="es-AR" b="1" dirty="0" err="1"/>
              <a:t>isoelectrónico</a:t>
            </a:r>
            <a:r>
              <a:rPr lang="es-AR" dirty="0"/>
              <a:t> con</a:t>
            </a:r>
            <a:r>
              <a:rPr lang="es-AR" b="1" dirty="0"/>
              <a:t> 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361307" y="1456197"/>
            <a:ext cx="475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Me piden  escribir </a:t>
            </a:r>
            <a:r>
              <a:rPr lang="es-AR" dirty="0"/>
              <a:t>el </a:t>
            </a:r>
            <a:endParaRPr lang="es-AR" dirty="0" smtClean="0"/>
          </a:p>
          <a:p>
            <a:r>
              <a:rPr lang="es-AR" b="1" dirty="0" smtClean="0"/>
              <a:t>símbolo </a:t>
            </a:r>
            <a:r>
              <a:rPr lang="es-AR" b="1" dirty="0"/>
              <a:t>químico </a:t>
            </a:r>
            <a:r>
              <a:rPr lang="es-AR" dirty="0"/>
              <a:t>del </a:t>
            </a:r>
            <a:r>
              <a:rPr lang="es-AR" b="1" dirty="0"/>
              <a:t>átomo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3955395" y="1656243"/>
            <a:ext cx="468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q</a:t>
            </a:r>
            <a:r>
              <a:rPr lang="es-AR" dirty="0" smtClean="0"/>
              <a:t>ue tiene la </a:t>
            </a:r>
            <a:r>
              <a:rPr lang="es-AR" b="1" dirty="0" smtClean="0"/>
              <a:t>misma cantidad de electrones que </a:t>
            </a:r>
            <a:endParaRPr lang="es-AR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3587262" y="1610275"/>
            <a:ext cx="40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?</a:t>
            </a:r>
            <a:endParaRPr lang="es-AR" sz="24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305398" y="1351718"/>
            <a:ext cx="196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Dato del problema</a:t>
            </a:r>
            <a:endParaRPr lang="es-AR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52396" b="3135"/>
          <a:stretch/>
        </p:blipFill>
        <p:spPr>
          <a:xfrm>
            <a:off x="3387887" y="1580788"/>
            <a:ext cx="240174" cy="52024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82901" y="3024402"/>
            <a:ext cx="436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Tengo 2 datos importantes el </a:t>
            </a:r>
            <a:r>
              <a:rPr lang="es-AR" b="1" dirty="0" smtClean="0"/>
              <a:t>Z </a:t>
            </a:r>
            <a:r>
              <a:rPr lang="es-AR" dirty="0" smtClean="0"/>
              <a:t>y la carga </a:t>
            </a:r>
            <a:r>
              <a:rPr lang="es-AR" b="1" dirty="0" smtClean="0"/>
              <a:t>2-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674553" y="3274113"/>
            <a:ext cx="3340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b="1" dirty="0" smtClean="0"/>
          </a:p>
          <a:p>
            <a:r>
              <a:rPr lang="es-AR" b="1" dirty="0" smtClean="0"/>
              <a:t>Z</a:t>
            </a:r>
            <a:r>
              <a:rPr lang="es-AR" dirty="0" smtClean="0"/>
              <a:t>: </a:t>
            </a:r>
            <a:r>
              <a:rPr lang="es-AR" dirty="0"/>
              <a:t>número </a:t>
            </a:r>
            <a:r>
              <a:rPr lang="es-AR" dirty="0" smtClean="0"/>
              <a:t>atómico:8: </a:t>
            </a:r>
            <a:r>
              <a:rPr lang="es-AR" dirty="0"/>
              <a:t>8</a:t>
            </a:r>
            <a:r>
              <a:rPr lang="es-AR" dirty="0" smtClean="0"/>
              <a:t> </a:t>
            </a:r>
            <a:r>
              <a:rPr lang="es-AR" b="1" dirty="0" smtClean="0"/>
              <a:t>protones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82901" y="4120385"/>
            <a:ext cx="1076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Para deducir el numero de electrones realizo el siguiente pensamiento:</a:t>
            </a:r>
          </a:p>
          <a:p>
            <a:r>
              <a:rPr lang="es-AR" dirty="0" smtClean="0"/>
              <a:t>Tengo 8 protones (+), para que me quede una carga total de 2-, cuantos electrones (-) debería tener?</a:t>
            </a:r>
          </a:p>
          <a:p>
            <a:endParaRPr lang="es-A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82901" y="2547197"/>
            <a:ext cx="491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Primero averiguo número de electrones que  tiene</a:t>
            </a:r>
            <a:endParaRPr lang="es-AR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824548" y="5548240"/>
            <a:ext cx="58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2-</a:t>
            </a:r>
            <a:endParaRPr lang="es-AR" dirty="0"/>
          </a:p>
        </p:txBody>
      </p:sp>
      <p:sp>
        <p:nvSpPr>
          <p:cNvPr id="18" name="Rectángulo 17"/>
          <p:cNvSpPr/>
          <p:nvPr/>
        </p:nvSpPr>
        <p:spPr>
          <a:xfrm>
            <a:off x="5574386" y="4984316"/>
            <a:ext cx="736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carga </a:t>
            </a:r>
            <a:endParaRPr lang="es-AR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958662" y="5671238"/>
            <a:ext cx="207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(+)n</a:t>
            </a:r>
            <a:r>
              <a:rPr lang="es-AR" dirty="0"/>
              <a:t>° de </a:t>
            </a:r>
            <a:r>
              <a:rPr lang="es-AR" b="1" dirty="0" smtClean="0"/>
              <a:t>protones: 8</a:t>
            </a:r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958662" y="5270576"/>
            <a:ext cx="22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(-)n</a:t>
            </a:r>
            <a:r>
              <a:rPr lang="es-AR" dirty="0"/>
              <a:t>° de </a:t>
            </a:r>
            <a:r>
              <a:rPr lang="es-AR" b="1" dirty="0" smtClean="0"/>
              <a:t>electrones: </a:t>
            </a:r>
            <a:r>
              <a:rPr lang="es-AR" b="1" dirty="0" smtClean="0">
                <a:solidFill>
                  <a:srgbClr val="FF0000"/>
                </a:solidFill>
              </a:rPr>
              <a:t>10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00543" y="5923139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Z</a:t>
            </a:r>
            <a:endParaRPr lang="es-AR" dirty="0"/>
          </a:p>
        </p:txBody>
      </p:sp>
      <p:cxnSp>
        <p:nvCxnSpPr>
          <p:cNvPr id="22" name="Conector recto de flecha 21"/>
          <p:cNvCxnSpPr>
            <a:endCxn id="19" idx="1"/>
          </p:cNvCxnSpPr>
          <p:nvPr/>
        </p:nvCxnSpPr>
        <p:spPr>
          <a:xfrm flipV="1">
            <a:off x="2395817" y="5855904"/>
            <a:ext cx="562845" cy="20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l="30709" t="1" b="-1374"/>
          <a:stretch/>
        </p:blipFill>
        <p:spPr>
          <a:xfrm>
            <a:off x="8944751" y="1788019"/>
            <a:ext cx="687729" cy="49358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/>
          <a:srcRect l="30709" t="1" b="-1374"/>
          <a:stretch/>
        </p:blipFill>
        <p:spPr>
          <a:xfrm>
            <a:off x="5327162" y="2470595"/>
            <a:ext cx="687729" cy="493585"/>
          </a:xfrm>
          <a:prstGeom prst="rect">
            <a:avLst/>
          </a:prstGeom>
        </p:spPr>
      </p:pic>
      <p:sp>
        <p:nvSpPr>
          <p:cNvPr id="25" name="Cerrar llave 24"/>
          <p:cNvSpPr/>
          <p:nvPr/>
        </p:nvSpPr>
        <p:spPr>
          <a:xfrm>
            <a:off x="5201392" y="5344132"/>
            <a:ext cx="33485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2"/>
          <a:srcRect l="30709" t="1" b="-1374"/>
          <a:stretch/>
        </p:blipFill>
        <p:spPr>
          <a:xfrm>
            <a:off x="1560451" y="3526829"/>
            <a:ext cx="687729" cy="4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1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46103" y="757887"/>
            <a:ext cx="512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Saco el dato importante: </a:t>
            </a:r>
            <a:r>
              <a:rPr lang="es-AR" b="1" dirty="0" smtClean="0"/>
              <a:t>10 electrones</a:t>
            </a:r>
            <a:endParaRPr lang="es-AR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480079" y="20694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?</a:t>
            </a:r>
            <a:endParaRPr lang="es-AR" sz="2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2396" b="3135"/>
          <a:stretch/>
        </p:blipFill>
        <p:spPr>
          <a:xfrm>
            <a:off x="1189407" y="2013877"/>
            <a:ext cx="240174" cy="5202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75242" y="1254950"/>
            <a:ext cx="841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Volvamos al enunciado: </a:t>
            </a:r>
            <a:r>
              <a:rPr lang="es-AR" dirty="0"/>
              <a:t>Escribir el símbolo químico del </a:t>
            </a:r>
            <a:r>
              <a:rPr lang="es-AR" b="1" dirty="0" smtClean="0"/>
              <a:t>átomo</a:t>
            </a:r>
            <a:r>
              <a:rPr lang="es-AR" dirty="0"/>
              <a:t> que es </a:t>
            </a:r>
            <a:r>
              <a:rPr lang="es-AR" b="1" dirty="0" err="1"/>
              <a:t>isoelectrónico</a:t>
            </a:r>
            <a:r>
              <a:rPr lang="es-AR" dirty="0"/>
              <a:t> con</a:t>
            </a:r>
            <a:r>
              <a:rPr lang="es-AR" b="1" dirty="0" smtClean="0"/>
              <a:t> 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975242" y="1658805"/>
            <a:ext cx="921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 otras palabras me dice:  </a:t>
            </a:r>
            <a:r>
              <a:rPr lang="es-AR" dirty="0"/>
              <a:t>Escribir el símbolo químico del </a:t>
            </a:r>
            <a:r>
              <a:rPr lang="es-AR" b="1" dirty="0"/>
              <a:t>átomo</a:t>
            </a:r>
            <a:r>
              <a:rPr lang="es-AR" dirty="0"/>
              <a:t> </a:t>
            </a:r>
            <a:r>
              <a:rPr lang="es-AR" dirty="0" smtClean="0"/>
              <a:t>que tiene </a:t>
            </a:r>
            <a:r>
              <a:rPr lang="es-AR" b="1" dirty="0" smtClean="0"/>
              <a:t>10 electrones </a:t>
            </a:r>
            <a:endParaRPr lang="es-AR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935704" y="2442900"/>
            <a:ext cx="43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Recordar el </a:t>
            </a:r>
            <a:r>
              <a:rPr lang="es-AR" b="1" dirty="0" smtClean="0"/>
              <a:t>átomo</a:t>
            </a:r>
            <a:r>
              <a:rPr lang="es-AR" dirty="0" smtClean="0"/>
              <a:t> tiene </a:t>
            </a:r>
            <a:r>
              <a:rPr lang="es-AR" b="1" dirty="0" smtClean="0"/>
              <a:t>carga neutra</a:t>
            </a:r>
            <a:r>
              <a:rPr lang="es-AR" dirty="0" smtClean="0"/>
              <a:t>!!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935704" y="2812120"/>
            <a:ext cx="11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Entonces:</a:t>
            </a:r>
            <a:endParaRPr lang="es-AR" dirty="0"/>
          </a:p>
        </p:txBody>
      </p:sp>
      <p:sp>
        <p:nvSpPr>
          <p:cNvPr id="9" name="Cerrar llave 8"/>
          <p:cNvSpPr/>
          <p:nvPr/>
        </p:nvSpPr>
        <p:spPr>
          <a:xfrm>
            <a:off x="4923986" y="4152511"/>
            <a:ext cx="189110" cy="9011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5546502" y="4244568"/>
            <a:ext cx="57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227701" y="3739755"/>
            <a:ext cx="71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Carga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772670" y="4592430"/>
            <a:ext cx="224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(+)n</a:t>
            </a:r>
            <a:r>
              <a:rPr lang="es-AR" dirty="0"/>
              <a:t>° de </a:t>
            </a:r>
            <a:r>
              <a:rPr lang="es-AR" b="1" dirty="0" smtClean="0"/>
              <a:t>protones: </a:t>
            </a:r>
            <a:r>
              <a:rPr lang="es-AR" b="1" dirty="0" smtClean="0">
                <a:solidFill>
                  <a:srgbClr val="FF0000"/>
                </a:solidFill>
              </a:rPr>
              <a:t>10</a:t>
            </a:r>
            <a:r>
              <a:rPr lang="es-AR" b="1" dirty="0" smtClean="0"/>
              <a:t> </a:t>
            </a:r>
            <a:endParaRPr lang="es-AR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14099" y="4221883"/>
            <a:ext cx="228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(-)n</a:t>
            </a:r>
            <a:r>
              <a:rPr lang="es-AR" dirty="0"/>
              <a:t>° de </a:t>
            </a:r>
            <a:r>
              <a:rPr lang="es-AR" b="1" dirty="0" smtClean="0"/>
              <a:t>electrones: 10</a:t>
            </a:r>
            <a:endParaRPr lang="es-AR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4912324" y="4777096"/>
            <a:ext cx="1706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6648259" y="4556924"/>
            <a:ext cx="274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Z me identifica el elemento</a:t>
            </a:r>
            <a:endParaRPr lang="es-AR" dirty="0"/>
          </a:p>
        </p:txBody>
      </p:sp>
      <p:sp>
        <p:nvSpPr>
          <p:cNvPr id="17" name="Rectángulo 16"/>
          <p:cNvSpPr/>
          <p:nvPr/>
        </p:nvSpPr>
        <p:spPr>
          <a:xfrm>
            <a:off x="2060620" y="2779328"/>
            <a:ext cx="9789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Si tengo 10 electrones (-), </a:t>
            </a:r>
            <a:r>
              <a:rPr lang="es-AR" dirty="0"/>
              <a:t>para que me quede una carga total </a:t>
            </a:r>
            <a:r>
              <a:rPr lang="es-AR" dirty="0" smtClean="0"/>
              <a:t>de 0, </a:t>
            </a:r>
            <a:r>
              <a:rPr lang="es-AR" dirty="0"/>
              <a:t>cuantos </a:t>
            </a:r>
            <a:r>
              <a:rPr lang="es-AR" dirty="0" smtClean="0"/>
              <a:t>protones (+) </a:t>
            </a:r>
            <a:r>
              <a:rPr lang="es-AR" dirty="0"/>
              <a:t>debería </a:t>
            </a:r>
            <a:r>
              <a:rPr lang="es-AR" dirty="0" smtClean="0"/>
              <a:t>tener? </a:t>
            </a:r>
            <a:r>
              <a:rPr lang="es-AR" b="1" dirty="0" smtClean="0"/>
              <a:t>10 protones</a:t>
            </a:r>
            <a:r>
              <a:rPr lang="es-AR" dirty="0" smtClean="0"/>
              <a:t>, este es mi Z. Voy a la tabla periódica y me fijo que elemento tiene este Z.</a:t>
            </a:r>
            <a:endParaRPr lang="es-AR" dirty="0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8718240" y="4239644"/>
            <a:ext cx="918604" cy="25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5000687" y="5520348"/>
            <a:ext cx="1233821" cy="520242"/>
            <a:chOff x="4792237" y="5082905"/>
            <a:chExt cx="1233821" cy="520242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 rotWithShape="1">
            <a:blip r:embed="rId2"/>
            <a:srcRect l="52396" b="3135"/>
            <a:stretch/>
          </p:blipFill>
          <p:spPr>
            <a:xfrm>
              <a:off x="4792237" y="5082905"/>
              <a:ext cx="240174" cy="520242"/>
            </a:xfrm>
            <a:prstGeom prst="rect">
              <a:avLst/>
            </a:prstGeom>
          </p:spPr>
        </p:pic>
        <p:sp>
          <p:nvSpPr>
            <p:cNvPr id="20" name="CuadroTexto 19"/>
            <p:cNvSpPr txBox="1"/>
            <p:nvPr/>
          </p:nvSpPr>
          <p:spPr>
            <a:xfrm>
              <a:off x="5000687" y="5141482"/>
              <a:ext cx="102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b="1" dirty="0" smtClean="0"/>
                <a:t>= Ne </a:t>
              </a:r>
              <a:endParaRPr lang="es-AR" sz="2400" b="1" dirty="0"/>
            </a:p>
          </p:txBody>
        </p:sp>
      </p:grpSp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3"/>
          <a:srcRect l="30709" t="1" b="-1374"/>
          <a:stretch/>
        </p:blipFill>
        <p:spPr>
          <a:xfrm>
            <a:off x="9389330" y="1165220"/>
            <a:ext cx="687729" cy="49358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623" y="4035471"/>
            <a:ext cx="1039618" cy="13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3907" y="2623930"/>
            <a:ext cx="99289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b="1" dirty="0" smtClean="0"/>
              <a:t>Cualquier consulta nos pueden contactar por el foro de consultas </a:t>
            </a:r>
          </a:p>
          <a:p>
            <a:pPr algn="ctr"/>
            <a:r>
              <a:rPr lang="es-AR" sz="2800" b="1" dirty="0" smtClean="0"/>
              <a:t>de la comisión a la que </a:t>
            </a:r>
            <a:r>
              <a:rPr lang="es-AR" sz="2800" b="1" dirty="0" smtClean="0"/>
              <a:t>correspondan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54762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2906" y="540891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404040"/>
                </a:solidFill>
                <a:latin typeface="Roboto Condensed"/>
              </a:rPr>
              <a:t>Comencemos, ante todo, recordando </a:t>
            </a:r>
            <a:r>
              <a:rPr lang="es-AR" b="1" dirty="0" smtClean="0">
                <a:solidFill>
                  <a:srgbClr val="404040"/>
                </a:solidFill>
                <a:latin typeface="Roboto Condensed"/>
              </a:rPr>
              <a:t>algunos conceptos básicos:</a:t>
            </a:r>
            <a:endParaRPr lang="es-AR" b="1" dirty="0">
              <a:solidFill>
                <a:srgbClr val="404040"/>
              </a:solidFill>
              <a:latin typeface="Roboto Condense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1367" y="1181497"/>
            <a:ext cx="749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ÁTOMO: posee carga neutra </a:t>
            </a:r>
            <a:r>
              <a:rPr lang="es-AR" b="1" dirty="0" smtClean="0">
                <a:cs typeface="Arial" panose="020B0604020202020204" pitchFamily="34" charset="0"/>
              </a:rPr>
              <a:t>→ número de electrones = número </a:t>
            </a:r>
            <a:r>
              <a:rPr lang="es-AR" b="1" dirty="0">
                <a:cs typeface="Arial" panose="020B0604020202020204" pitchFamily="34" charset="0"/>
              </a:rPr>
              <a:t>d</a:t>
            </a:r>
            <a:r>
              <a:rPr lang="es-AR" b="1" dirty="0" smtClean="0">
                <a:cs typeface="Arial" panose="020B0604020202020204" pitchFamily="34" charset="0"/>
              </a:rPr>
              <a:t>e protones</a:t>
            </a:r>
            <a:r>
              <a:rPr lang="es-AR" b="1" dirty="0" smtClean="0"/>
              <a:t> </a:t>
            </a:r>
            <a:endParaRPr lang="es-AR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1" r="4143" b="68946"/>
          <a:stretch/>
        </p:blipFill>
        <p:spPr>
          <a:xfrm>
            <a:off x="4494643" y="1469641"/>
            <a:ext cx="399329" cy="3843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" t="34468" r="8253" b="35352"/>
          <a:stretch/>
        </p:blipFill>
        <p:spPr>
          <a:xfrm>
            <a:off x="6445901" y="1522753"/>
            <a:ext cx="382208" cy="373487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436681" y="4705815"/>
            <a:ext cx="20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Á</a:t>
            </a:r>
            <a:r>
              <a:rPr lang="es-AR" b="1" dirty="0" smtClean="0"/>
              <a:t>tomo de carbono</a:t>
            </a:r>
            <a:endParaRPr lang="es-AR" b="1" dirty="0"/>
          </a:p>
        </p:txBody>
      </p:sp>
      <p:grpSp>
        <p:nvGrpSpPr>
          <p:cNvPr id="19" name="Grupo 18"/>
          <p:cNvGrpSpPr/>
          <p:nvPr/>
        </p:nvGrpSpPr>
        <p:grpSpPr>
          <a:xfrm>
            <a:off x="3847082" y="3774818"/>
            <a:ext cx="1737535" cy="1241966"/>
            <a:chOff x="3839049" y="3433824"/>
            <a:chExt cx="1737535" cy="124196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9049" y="3438265"/>
              <a:ext cx="416593" cy="1237525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4300126" y="3433824"/>
              <a:ext cx="1276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/>
                <a:t>electrones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4318253" y="3818220"/>
              <a:ext cx="1042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smtClean="0"/>
                <a:t>protones</a:t>
              </a:r>
              <a:endParaRPr lang="es-AR" b="1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4300099" y="4287639"/>
              <a:ext cx="1159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neutrones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562906" y="1896240"/>
            <a:ext cx="4446491" cy="2809575"/>
            <a:chOff x="562906" y="1896240"/>
            <a:chExt cx="4446491" cy="2809575"/>
          </a:xfrm>
        </p:grpSpPr>
        <p:sp>
          <p:nvSpPr>
            <p:cNvPr id="22" name="CuadroTexto 21"/>
            <p:cNvSpPr txBox="1"/>
            <p:nvPr/>
          </p:nvSpPr>
          <p:spPr>
            <a:xfrm>
              <a:off x="562906" y="1896240"/>
              <a:ext cx="1480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/>
                <a:t>6 electrones</a:t>
              </a:r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1058286" y="2170715"/>
              <a:ext cx="2832647" cy="2535100"/>
              <a:chOff x="1058286" y="2170715"/>
              <a:chExt cx="2832647" cy="2535100"/>
            </a:xfrm>
          </p:grpSpPr>
          <p:grpSp>
            <p:nvGrpSpPr>
              <p:cNvPr id="13" name="Grupo 12"/>
              <p:cNvGrpSpPr/>
              <p:nvPr/>
            </p:nvGrpSpPr>
            <p:grpSpPr>
              <a:xfrm>
                <a:off x="1058286" y="2170715"/>
                <a:ext cx="2832647" cy="2535100"/>
                <a:chOff x="1058286" y="2170715"/>
                <a:chExt cx="2832647" cy="2535100"/>
              </a:xfrm>
            </p:grpSpPr>
            <p:pic>
              <p:nvPicPr>
                <p:cNvPr id="4" name="Imagen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8286" y="2170715"/>
                  <a:ext cx="2832647" cy="2535100"/>
                </a:xfrm>
                <a:prstGeom prst="rect">
                  <a:avLst/>
                </a:prstGeom>
              </p:spPr>
            </p:pic>
            <p:pic>
              <p:nvPicPr>
                <p:cNvPr id="7" name="Imagen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234" t="45971" r="27844" b="37379"/>
                <a:stretch/>
              </p:blipFill>
              <p:spPr>
                <a:xfrm>
                  <a:off x="2073499" y="3685060"/>
                  <a:ext cx="270455" cy="206062"/>
                </a:xfrm>
                <a:prstGeom prst="rect">
                  <a:avLst/>
                </a:prstGeom>
              </p:spPr>
            </p:pic>
            <p:pic>
              <p:nvPicPr>
                <p:cNvPr id="8" name="Imagen 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2740" t="82996" r="8521"/>
                <a:stretch/>
              </p:blipFill>
              <p:spPr>
                <a:xfrm>
                  <a:off x="2500367" y="3697939"/>
                  <a:ext cx="244699" cy="210434"/>
                </a:xfrm>
                <a:prstGeom prst="rect">
                  <a:avLst/>
                </a:prstGeom>
              </p:spPr>
            </p:pic>
            <p:pic>
              <p:nvPicPr>
                <p:cNvPr id="5" name="Imagen 4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" t="35027" r="19274" b="48002"/>
                <a:stretch/>
              </p:blipFill>
              <p:spPr>
                <a:xfrm>
                  <a:off x="2043444" y="3074084"/>
                  <a:ext cx="313390" cy="21003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Conector recto 23"/>
              <p:cNvCxnSpPr/>
              <p:nvPr/>
            </p:nvCxnSpPr>
            <p:spPr>
              <a:xfrm>
                <a:off x="1249251" y="2382592"/>
                <a:ext cx="605307" cy="4507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3073480" y="2132046"/>
              <a:ext cx="1211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smtClean="0"/>
                <a:t>6 protones</a:t>
              </a:r>
              <a:endParaRPr lang="es-AR" b="1" dirty="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679802" y="2542869"/>
              <a:ext cx="13295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 smtClean="0"/>
                <a:t>6 neutrones</a:t>
              </a:r>
              <a:endParaRPr lang="es-AR" b="1" dirty="0"/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7187312" y="2364651"/>
            <a:ext cx="23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Identidad del elemento </a:t>
            </a:r>
            <a:endParaRPr lang="es-AR" b="1" dirty="0"/>
          </a:p>
        </p:txBody>
      </p:sp>
      <p:sp>
        <p:nvSpPr>
          <p:cNvPr id="29" name="Flecha curvada hacia la izquierda 28"/>
          <p:cNvSpPr/>
          <p:nvPr/>
        </p:nvSpPr>
        <p:spPr>
          <a:xfrm>
            <a:off x="7980767" y="1327494"/>
            <a:ext cx="642727" cy="9892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057138" y="2770341"/>
            <a:ext cx="5027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En este caso, tengo </a:t>
            </a:r>
            <a:r>
              <a:rPr lang="es-AR" b="1" dirty="0" smtClean="0"/>
              <a:t>6</a:t>
            </a:r>
            <a:r>
              <a:rPr lang="es-AR" dirty="0" smtClean="0"/>
              <a:t> protones (me dieron el dato o me dieron el Z), voy a la </a:t>
            </a:r>
            <a:r>
              <a:rPr lang="es-AR" b="1" dirty="0" smtClean="0"/>
              <a:t>tabla periódica </a:t>
            </a:r>
            <a:r>
              <a:rPr lang="es-AR" dirty="0" smtClean="0"/>
              <a:t>y busco el numero 6 en la </a:t>
            </a:r>
            <a:r>
              <a:rPr lang="es-AR" b="1" dirty="0" smtClean="0"/>
              <a:t>esquina superior izquierda</a:t>
            </a:r>
            <a:r>
              <a:rPr lang="es-AR" dirty="0" smtClean="0"/>
              <a:t>, el elemento es el carbono</a:t>
            </a:r>
            <a:endParaRPr lang="es-AR" dirty="0"/>
          </a:p>
        </p:txBody>
      </p:sp>
      <p:sp>
        <p:nvSpPr>
          <p:cNvPr id="31" name="CuadroTexto 30"/>
          <p:cNvSpPr txBox="1"/>
          <p:nvPr/>
        </p:nvSpPr>
        <p:spPr>
          <a:xfrm>
            <a:off x="8787248" y="1434575"/>
            <a:ext cx="305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Z=número atómico=número de protones</a:t>
            </a:r>
            <a:endParaRPr lang="es-AR" b="1" dirty="0"/>
          </a:p>
        </p:txBody>
      </p:sp>
      <p:grpSp>
        <p:nvGrpSpPr>
          <p:cNvPr id="34" name="Grupo 33"/>
          <p:cNvGrpSpPr/>
          <p:nvPr/>
        </p:nvGrpSpPr>
        <p:grpSpPr>
          <a:xfrm>
            <a:off x="9203475" y="4015296"/>
            <a:ext cx="1196786" cy="1504351"/>
            <a:chOff x="8327433" y="3950755"/>
            <a:chExt cx="1196786" cy="1504351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3705" y="3956524"/>
              <a:ext cx="1140514" cy="1498582"/>
            </a:xfrm>
            <a:prstGeom prst="rect">
              <a:avLst/>
            </a:prstGeom>
          </p:spPr>
        </p:pic>
        <p:sp>
          <p:nvSpPr>
            <p:cNvPr id="33" name="Elipse 32"/>
            <p:cNvSpPr/>
            <p:nvPr/>
          </p:nvSpPr>
          <p:spPr>
            <a:xfrm>
              <a:off x="8327433" y="3950755"/>
              <a:ext cx="381904" cy="434705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12" name="Conector recto 11"/>
          <p:cNvCxnSpPr/>
          <p:nvPr/>
        </p:nvCxnSpPr>
        <p:spPr>
          <a:xfrm flipV="1">
            <a:off x="2490170" y="2419999"/>
            <a:ext cx="643944" cy="654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33" idx="2"/>
          </p:cNvCxnSpPr>
          <p:nvPr/>
        </p:nvCxnSpPr>
        <p:spPr>
          <a:xfrm>
            <a:off x="8856809" y="4232648"/>
            <a:ext cx="3466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6896075" y="4047982"/>
            <a:ext cx="199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Z=número atómico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303" y="5562937"/>
            <a:ext cx="504530" cy="53708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211273" y="5646811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Roboto Condensed"/>
              </a:rPr>
              <a:t> </a:t>
            </a:r>
            <a:r>
              <a:rPr lang="es-AR" b="1" dirty="0" smtClean="0">
                <a:latin typeface="Roboto Condensed"/>
              </a:rPr>
              <a:t>Simbología de </a:t>
            </a:r>
            <a:r>
              <a:rPr lang="es-AR" b="1" dirty="0">
                <a:latin typeface="Roboto Condensed"/>
              </a:rPr>
              <a:t>un átomo neutro</a:t>
            </a:r>
            <a:endParaRPr lang="es-AR" b="1" dirty="0"/>
          </a:p>
        </p:txBody>
      </p:sp>
      <p:sp>
        <p:nvSpPr>
          <p:cNvPr id="36" name="Rectángulo 35"/>
          <p:cNvSpPr/>
          <p:nvPr/>
        </p:nvSpPr>
        <p:spPr>
          <a:xfrm>
            <a:off x="6691287" y="5676230"/>
            <a:ext cx="54712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600" b="1" dirty="0" smtClean="0"/>
              <a:t>Aclaración</a:t>
            </a:r>
            <a:r>
              <a:rPr lang="es-AR" sz="1600" b="1" dirty="0"/>
              <a:t>: </a:t>
            </a:r>
            <a:r>
              <a:rPr lang="es-AR" sz="1600" b="1" dirty="0" smtClean="0"/>
              <a:t>la </a:t>
            </a:r>
            <a:r>
              <a:rPr lang="es-AR" sz="1600" b="1" dirty="0" smtClean="0">
                <a:solidFill>
                  <a:srgbClr val="FF0000"/>
                </a:solidFill>
              </a:rPr>
              <a:t>tabla periódica </a:t>
            </a:r>
            <a:r>
              <a:rPr lang="es-AR" sz="1600" b="1" dirty="0" smtClean="0"/>
              <a:t>que usamos esta </a:t>
            </a:r>
            <a:r>
              <a:rPr lang="es-AR" sz="1600" b="1" dirty="0"/>
              <a:t>en la solapa </a:t>
            </a:r>
            <a:r>
              <a:rPr lang="es-AR" sz="1600" b="1" dirty="0">
                <a:solidFill>
                  <a:srgbClr val="FF0000"/>
                </a:solidFill>
              </a:rPr>
              <a:t>Información general </a:t>
            </a:r>
            <a:r>
              <a:rPr lang="es-AR" sz="1600" b="1" dirty="0"/>
              <a:t>del  </a:t>
            </a:r>
            <a:r>
              <a:rPr lang="es-AR" sz="1600" b="1" dirty="0" smtClean="0">
                <a:solidFill>
                  <a:srgbClr val="FF0000"/>
                </a:solidFill>
              </a:rPr>
              <a:t>campus virtual</a:t>
            </a:r>
            <a:r>
              <a:rPr lang="es-AR" sz="1600" b="1" dirty="0" smtClean="0"/>
              <a:t>.</a:t>
            </a:r>
          </a:p>
          <a:p>
            <a:pPr algn="just"/>
            <a:r>
              <a:rPr lang="es-AR" sz="1600" b="1" dirty="0" smtClean="0"/>
              <a:t>Si usan otra tabla periódica, el lugar donde esta el Z puede variar.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212148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60088" y="82292"/>
            <a:ext cx="952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IÓN:</a:t>
            </a:r>
            <a:r>
              <a:rPr lang="es-AR" b="1" dirty="0"/>
              <a:t> </a:t>
            </a:r>
            <a:r>
              <a:rPr lang="es-AR" b="1" dirty="0" smtClean="0"/>
              <a:t>átomo</a:t>
            </a:r>
            <a:r>
              <a:rPr lang="es-AR" b="1" dirty="0"/>
              <a:t> o un grupo de átomos que tiene una carga neta positiva o negativa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75789" y="779777"/>
            <a:ext cx="10356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CATIÓN:</a:t>
            </a:r>
            <a:r>
              <a:rPr lang="es-AR" dirty="0" smtClean="0"/>
              <a:t> átomo </a:t>
            </a:r>
            <a:r>
              <a:rPr lang="es-AR" dirty="0"/>
              <a:t>con carga eléctrica </a:t>
            </a:r>
            <a:r>
              <a:rPr lang="es-AR" b="1" dirty="0"/>
              <a:t>positiva</a:t>
            </a:r>
            <a:r>
              <a:rPr lang="es-AR" dirty="0"/>
              <a:t>, debido a que el átomo neutro </a:t>
            </a:r>
            <a:r>
              <a:rPr lang="es-AR" b="1" dirty="0"/>
              <a:t>“perdió” electrones</a:t>
            </a:r>
            <a:r>
              <a:rPr lang="es-AR" dirty="0"/>
              <a:t>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88489" y="3594855"/>
            <a:ext cx="9214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ANIÓN: </a:t>
            </a:r>
            <a:r>
              <a:rPr lang="es-AR" dirty="0"/>
              <a:t>átomo con carga eléctrica </a:t>
            </a:r>
            <a:r>
              <a:rPr lang="es-AR" b="1" dirty="0"/>
              <a:t>negativa,</a:t>
            </a:r>
            <a:r>
              <a:rPr lang="es-AR" dirty="0"/>
              <a:t> debido a que el átomo neutro </a:t>
            </a:r>
            <a:r>
              <a:rPr lang="es-AR" b="1" dirty="0"/>
              <a:t>“ganó” electrones</a:t>
            </a:r>
            <a:r>
              <a:rPr lang="es-AR" dirty="0"/>
              <a:t>.</a:t>
            </a:r>
          </a:p>
        </p:txBody>
      </p:sp>
      <p:grpSp>
        <p:nvGrpSpPr>
          <p:cNvPr id="33" name="Grupo 32"/>
          <p:cNvGrpSpPr/>
          <p:nvPr/>
        </p:nvGrpSpPr>
        <p:grpSpPr>
          <a:xfrm>
            <a:off x="2541233" y="3950104"/>
            <a:ext cx="5229225" cy="2391415"/>
            <a:chOff x="2541233" y="4204104"/>
            <a:chExt cx="5229225" cy="2391415"/>
          </a:xfrm>
        </p:grpSpPr>
        <p:sp>
          <p:nvSpPr>
            <p:cNvPr id="11" name="Rectángulo 10"/>
            <p:cNvSpPr/>
            <p:nvPr/>
          </p:nvSpPr>
          <p:spPr>
            <a:xfrm>
              <a:off x="6323357" y="4204104"/>
              <a:ext cx="8451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 smtClean="0"/>
                <a:t>ANIÓN</a:t>
              </a:r>
              <a:endParaRPr lang="es-AR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3151331" y="4204104"/>
              <a:ext cx="926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 smtClean="0"/>
                <a:t>ÁTOMO</a:t>
              </a:r>
              <a:endParaRPr lang="es-AR" dirty="0"/>
            </a:p>
          </p:txBody>
        </p:sp>
        <p:grpSp>
          <p:nvGrpSpPr>
            <p:cNvPr id="18" name="Grupo 17"/>
            <p:cNvGrpSpPr/>
            <p:nvPr/>
          </p:nvGrpSpPr>
          <p:grpSpPr>
            <a:xfrm>
              <a:off x="2541233" y="4547644"/>
              <a:ext cx="5229225" cy="2047875"/>
              <a:chOff x="2541233" y="4547644"/>
              <a:chExt cx="5229225" cy="2047875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1233" y="4547644"/>
                <a:ext cx="5229225" cy="2047875"/>
              </a:xfrm>
              <a:prstGeom prst="rect">
                <a:avLst/>
              </a:prstGeom>
            </p:spPr>
          </p:pic>
          <p:sp>
            <p:nvSpPr>
              <p:cNvPr id="14" name="Rectángulo 13"/>
              <p:cNvSpPr/>
              <p:nvPr/>
            </p:nvSpPr>
            <p:spPr>
              <a:xfrm>
                <a:off x="4443098" y="5610383"/>
                <a:ext cx="1326524" cy="311925"/>
              </a:xfrm>
              <a:prstGeom prst="rect">
                <a:avLst/>
              </a:prstGeom>
              <a:solidFill>
                <a:srgbClr val="BCEB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32" name="Grupo 31"/>
          <p:cNvGrpSpPr/>
          <p:nvPr/>
        </p:nvGrpSpPr>
        <p:grpSpPr>
          <a:xfrm>
            <a:off x="2417408" y="1103935"/>
            <a:ext cx="5353050" cy="2433310"/>
            <a:chOff x="2427805" y="1339477"/>
            <a:chExt cx="5353050" cy="2433310"/>
          </a:xfrm>
        </p:grpSpPr>
        <p:sp>
          <p:nvSpPr>
            <p:cNvPr id="10" name="Rectángulo 9"/>
            <p:cNvSpPr/>
            <p:nvPr/>
          </p:nvSpPr>
          <p:spPr>
            <a:xfrm>
              <a:off x="6246086" y="1339477"/>
              <a:ext cx="9104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/>
                <a:t>CATIÓN</a:t>
              </a:r>
              <a:endParaRPr lang="es-AR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3090762" y="1339477"/>
              <a:ext cx="926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b="1" dirty="0" smtClean="0"/>
                <a:t>ÁTOMO</a:t>
              </a:r>
              <a:endParaRPr lang="es-AR" dirty="0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2427805" y="1667762"/>
              <a:ext cx="5353050" cy="2105025"/>
              <a:chOff x="2427805" y="1667762"/>
              <a:chExt cx="5353050" cy="2105025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7805" y="1667762"/>
                <a:ext cx="5353050" cy="2105025"/>
              </a:xfrm>
              <a:prstGeom prst="rect">
                <a:avLst/>
              </a:prstGeom>
            </p:spPr>
          </p:pic>
          <p:sp>
            <p:nvSpPr>
              <p:cNvPr id="15" name="Rectángulo 14"/>
              <p:cNvSpPr/>
              <p:nvPr/>
            </p:nvSpPr>
            <p:spPr>
              <a:xfrm>
                <a:off x="4511383" y="2763812"/>
                <a:ext cx="1326524" cy="311925"/>
              </a:xfrm>
              <a:prstGeom prst="rect">
                <a:avLst/>
              </a:prstGeom>
              <a:solidFill>
                <a:srgbClr val="BCEB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17" name="CuadroTexto 16"/>
          <p:cNvSpPr txBox="1"/>
          <p:nvPr/>
        </p:nvSpPr>
        <p:spPr>
          <a:xfrm>
            <a:off x="4223312" y="2550871"/>
            <a:ext cx="185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/>
              <a:t>“perdió” electrones</a:t>
            </a:r>
            <a:endParaRPr lang="es-AR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309481" y="5413437"/>
            <a:ext cx="173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/>
              <a:t>“ganó” electrones</a:t>
            </a:r>
            <a:endParaRPr lang="es-AR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053213" y="2002134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 ° electrones = 2</a:t>
            </a:r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053213" y="2422134"/>
            <a:ext cx="16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 ° protones = 3</a:t>
            </a:r>
            <a:endParaRPr lang="es-AR" dirty="0"/>
          </a:p>
        </p:txBody>
      </p:sp>
      <p:sp>
        <p:nvSpPr>
          <p:cNvPr id="22" name="Cerrar llave 21"/>
          <p:cNvSpPr/>
          <p:nvPr/>
        </p:nvSpPr>
        <p:spPr>
          <a:xfrm>
            <a:off x="9899224" y="2002134"/>
            <a:ext cx="239151" cy="8027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0311684" y="218472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1 +</a:t>
            </a:r>
            <a:endParaRPr lang="es-AR" b="1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259" y="2510471"/>
            <a:ext cx="228600" cy="2571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5"/>
          <a:srcRect l="13612" t="2" r="14960" b="10699"/>
          <a:stretch/>
        </p:blipFill>
        <p:spPr>
          <a:xfrm>
            <a:off x="7857702" y="2052888"/>
            <a:ext cx="217714" cy="263678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8226522" y="4910173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 ° electrones = 4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226522" y="5330173"/>
            <a:ext cx="16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 ° protones = 3</a:t>
            </a:r>
            <a:endParaRPr lang="es-AR" dirty="0"/>
          </a:p>
        </p:txBody>
      </p:sp>
      <p:sp>
        <p:nvSpPr>
          <p:cNvPr id="28" name="Cerrar llave 27"/>
          <p:cNvSpPr/>
          <p:nvPr/>
        </p:nvSpPr>
        <p:spPr>
          <a:xfrm>
            <a:off x="10072533" y="4910173"/>
            <a:ext cx="239151" cy="8027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/>
          <p:cNvSpPr txBox="1"/>
          <p:nvPr/>
        </p:nvSpPr>
        <p:spPr>
          <a:xfrm>
            <a:off x="10484993" y="509276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1 -</a:t>
            </a:r>
            <a:endParaRPr lang="es-AR" b="1" dirty="0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397" y="5419435"/>
            <a:ext cx="228600" cy="25717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5"/>
          <a:srcRect l="13612" t="2" r="14960" b="10699"/>
          <a:stretch/>
        </p:blipFill>
        <p:spPr>
          <a:xfrm>
            <a:off x="7962840" y="4961852"/>
            <a:ext cx="217714" cy="263678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1088588" y="6428644"/>
            <a:ext cx="785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No se modifica el número de protones, solo se modifica el número de electrones</a:t>
            </a:r>
            <a:endParaRPr lang="es-AR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0" y="450320"/>
            <a:ext cx="2499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b="1" dirty="0" smtClean="0"/>
              <a:t>REPRESENTACIÓN GRÁFICA</a:t>
            </a:r>
            <a:endParaRPr lang="es-AR" sz="1600" b="1" dirty="0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8482" y="2079528"/>
            <a:ext cx="680230" cy="58747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6862" y="4961853"/>
            <a:ext cx="639414" cy="530246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10644299" y="1351645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Roboto Condensed"/>
              </a:rPr>
              <a:t>Simbología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58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82700" y="203200"/>
            <a:ext cx="981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En la </a:t>
            </a:r>
            <a:r>
              <a:rPr lang="es-AR" b="1" dirty="0" smtClean="0"/>
              <a:t>diapositiva anterior </a:t>
            </a:r>
            <a:r>
              <a:rPr lang="es-AR" dirty="0" smtClean="0"/>
              <a:t>hicimos una </a:t>
            </a:r>
            <a:r>
              <a:rPr lang="es-AR" b="1" dirty="0" smtClean="0"/>
              <a:t>representación gráfica </a:t>
            </a:r>
            <a:r>
              <a:rPr lang="es-AR" dirty="0" smtClean="0"/>
              <a:t>de la </a:t>
            </a:r>
            <a:r>
              <a:rPr lang="es-AR" b="1" dirty="0" smtClean="0"/>
              <a:t>obtención de CATIONES y ANIONES</a:t>
            </a:r>
            <a:endParaRPr lang="es-AR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143832" y="838200"/>
            <a:ext cx="8035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Ahora</a:t>
            </a:r>
            <a:r>
              <a:rPr lang="es-AR" dirty="0" smtClean="0"/>
              <a:t> vamos aprender hacer </a:t>
            </a:r>
            <a:r>
              <a:rPr lang="es-AR" b="1" dirty="0" smtClean="0"/>
              <a:t>ECUACIONES</a:t>
            </a:r>
            <a:r>
              <a:rPr lang="es-AR" dirty="0" smtClean="0"/>
              <a:t> de </a:t>
            </a:r>
            <a:r>
              <a:rPr lang="es-AR" dirty="0"/>
              <a:t>la </a:t>
            </a:r>
            <a:r>
              <a:rPr lang="es-AR" b="1" dirty="0"/>
              <a:t>obtención de CATIONES y ANIONES</a:t>
            </a:r>
          </a:p>
          <a:p>
            <a:r>
              <a:rPr lang="es-AR" dirty="0" smtClean="0"/>
              <a:t> </a:t>
            </a:r>
            <a:endParaRPr lang="es-AR" dirty="0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4711700" y="2608818"/>
            <a:ext cx="114300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3644900" y="24305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ÁTOMO</a:t>
            </a:r>
            <a:endParaRPr lang="es-AR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078450" y="1380867"/>
            <a:ext cx="7140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-Colocar el átomo en la parte izquierda de la ecuación (a partir).</a:t>
            </a:r>
          </a:p>
          <a:p>
            <a:r>
              <a:rPr lang="es-AR" b="1" dirty="0" smtClean="0"/>
              <a:t>-</a:t>
            </a:r>
            <a:r>
              <a:rPr lang="es-AR" b="1" dirty="0"/>
              <a:t>Colocar el </a:t>
            </a:r>
            <a:r>
              <a:rPr lang="es-AR" b="1" dirty="0" smtClean="0"/>
              <a:t>catión o anión </a:t>
            </a:r>
            <a:r>
              <a:rPr lang="es-AR" b="1" dirty="0"/>
              <a:t>en la parte </a:t>
            </a:r>
            <a:r>
              <a:rPr lang="es-AR" b="1" dirty="0" smtClean="0"/>
              <a:t>derecha</a:t>
            </a:r>
            <a:r>
              <a:rPr lang="es-AR" b="1" dirty="0"/>
              <a:t> de la </a:t>
            </a:r>
            <a:r>
              <a:rPr lang="es-AR" b="1" dirty="0" smtClean="0"/>
              <a:t>ecuación (obtención).</a:t>
            </a:r>
            <a:endParaRPr lang="es-AR" b="1" dirty="0"/>
          </a:p>
          <a:p>
            <a:endParaRPr lang="es-AR" b="1" dirty="0"/>
          </a:p>
        </p:txBody>
      </p:sp>
      <p:sp>
        <p:nvSpPr>
          <p:cNvPr id="9" name="Rectángulo 8"/>
          <p:cNvSpPr/>
          <p:nvPr/>
        </p:nvSpPr>
        <p:spPr>
          <a:xfrm>
            <a:off x="6021446" y="2410341"/>
            <a:ext cx="1800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CATIÓN o ANIÓN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2240" y="3099128"/>
            <a:ext cx="12061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-</a:t>
            </a:r>
            <a:r>
              <a:rPr lang="es-AR" b="1" dirty="0"/>
              <a:t>NUNCA se deben colocar signos “-” en las ecuaciones, es decir, no se puede restar, solo se puede sumar </a:t>
            </a:r>
            <a:r>
              <a:rPr lang="es-AR" b="1" dirty="0" smtClean="0"/>
              <a:t>+ .</a:t>
            </a:r>
            <a:endParaRPr lang="es-AR" b="1" dirty="0"/>
          </a:p>
          <a:p>
            <a:r>
              <a:rPr lang="es-AR" b="1" dirty="0"/>
              <a:t>-Colocar la cantidad de </a:t>
            </a:r>
            <a:r>
              <a:rPr lang="es-AR" b="1" dirty="0" smtClean="0"/>
              <a:t>electrones “perdidos” o “ganados” </a:t>
            </a:r>
            <a:r>
              <a:rPr lang="es-AR" b="1" dirty="0"/>
              <a:t>a la derecha o izquierda de la flecha </a:t>
            </a:r>
            <a:r>
              <a:rPr lang="es-AR" b="1" dirty="0" smtClean="0"/>
              <a:t>según </a:t>
            </a:r>
            <a:r>
              <a:rPr lang="es-AR" b="1" dirty="0"/>
              <a:t>si se forma un catión o </a:t>
            </a:r>
            <a:endParaRPr lang="es-AR" b="1" dirty="0" smtClean="0"/>
          </a:p>
          <a:p>
            <a:r>
              <a:rPr lang="es-AR" b="1" dirty="0" smtClean="0"/>
              <a:t>anión</a:t>
            </a:r>
            <a:r>
              <a:rPr lang="es-AR" b="1" dirty="0"/>
              <a:t>.</a:t>
            </a:r>
          </a:p>
          <a:p>
            <a:endParaRPr lang="es-AR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722395" y="3987124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/>
              <a:t>Ej</a:t>
            </a:r>
            <a:r>
              <a:rPr lang="es-AR" b="1" dirty="0" smtClean="0"/>
              <a:t>:</a:t>
            </a:r>
          </a:p>
          <a:p>
            <a:endParaRPr lang="es-AR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425" y="4626432"/>
            <a:ext cx="2335549" cy="40872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299" y="5712054"/>
            <a:ext cx="2319107" cy="576263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339971" y="4137837"/>
            <a:ext cx="647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CATIÓN: el electrón se pierde, por lo tanto, se ubica a la derecha.</a:t>
            </a:r>
            <a:endParaRPr lang="es-AR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315171" y="5296763"/>
            <a:ext cx="6246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ANIÓN: el </a:t>
            </a:r>
            <a:r>
              <a:rPr lang="es-AR" b="1" dirty="0"/>
              <a:t>electrón se </a:t>
            </a:r>
            <a:r>
              <a:rPr lang="es-AR" b="1" dirty="0" smtClean="0"/>
              <a:t>gana, </a:t>
            </a:r>
            <a:r>
              <a:rPr lang="es-AR" b="1" dirty="0"/>
              <a:t>por lo tanto, </a:t>
            </a:r>
            <a:r>
              <a:rPr lang="es-AR" b="1" dirty="0" smtClean="0"/>
              <a:t>se </a:t>
            </a:r>
            <a:r>
              <a:rPr lang="es-AR" b="1" dirty="0"/>
              <a:t>ubica a la </a:t>
            </a:r>
            <a:r>
              <a:rPr lang="es-AR" b="1" dirty="0" smtClean="0"/>
              <a:t>izquierda.</a:t>
            </a:r>
            <a:endParaRPr lang="es-AR" b="1" dirty="0"/>
          </a:p>
          <a:p>
            <a:endParaRPr lang="es-AR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335901" y="2122306"/>
            <a:ext cx="1950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Dirección de la reacción</a:t>
            </a:r>
            <a:endParaRPr lang="es-AR" sz="1400" b="1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5809425" y="4976358"/>
            <a:ext cx="4634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653510" y="4942658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átomo</a:t>
            </a:r>
            <a:endParaRPr lang="es-AR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755794" y="6204704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átomo</a:t>
            </a:r>
            <a:endParaRPr lang="es-AR" b="1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4928400" y="6155699"/>
            <a:ext cx="4634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1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6104" y="1192696"/>
            <a:ext cx="11191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3.5 Escribir ecuaciones </a:t>
            </a:r>
            <a:r>
              <a:rPr lang="es-AR" dirty="0"/>
              <a:t>que representen la </a:t>
            </a:r>
            <a:r>
              <a:rPr lang="es-AR" b="1" dirty="0"/>
              <a:t>obtención de los cationes </a:t>
            </a:r>
            <a:r>
              <a:rPr lang="es-AR" dirty="0"/>
              <a:t>siguientes </a:t>
            </a:r>
            <a:r>
              <a:rPr lang="es-AR" b="1" dirty="0" smtClean="0"/>
              <a:t>a partir </a:t>
            </a:r>
            <a:r>
              <a:rPr lang="es-AR" b="1" dirty="0"/>
              <a:t>de los átomos </a:t>
            </a:r>
            <a:r>
              <a:rPr lang="es-AR" dirty="0" smtClean="0"/>
              <a:t>correspondientes:</a:t>
            </a:r>
          </a:p>
          <a:p>
            <a:endParaRPr lang="es-AR" sz="800" b="0" i="0" u="none" strike="noStrike" baseline="0" dirty="0" smtClean="0">
              <a:latin typeface="NimbusRomNo9L-Regu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0735" y="678333"/>
            <a:ext cx="497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Leer atentamente el enunciado del problema</a:t>
            </a:r>
            <a:endParaRPr lang="es-AR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70735" y="84793"/>
            <a:ext cx="515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Comencemos con la resolución de problemas!!</a:t>
            </a:r>
            <a:endParaRPr lang="es-AR" sz="20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93" y="1672298"/>
            <a:ext cx="3776187" cy="5796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" y="2435167"/>
            <a:ext cx="1056433" cy="469526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3873836" y="3661301"/>
            <a:ext cx="2896747" cy="464122"/>
            <a:chOff x="2925184" y="2669930"/>
            <a:chExt cx="2896747" cy="464122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/>
            <a:srcRect l="26520" t="2302"/>
            <a:stretch/>
          </p:blipFill>
          <p:spPr>
            <a:xfrm>
              <a:off x="5045667" y="2675334"/>
              <a:ext cx="776264" cy="458718"/>
            </a:xfrm>
            <a:prstGeom prst="rect">
              <a:avLst/>
            </a:prstGeom>
          </p:spPr>
        </p:pic>
        <p:cxnSp>
          <p:nvCxnSpPr>
            <p:cNvPr id="12" name="Conector recto de flecha 11"/>
            <p:cNvCxnSpPr/>
            <p:nvPr/>
          </p:nvCxnSpPr>
          <p:spPr>
            <a:xfrm>
              <a:off x="3878257" y="2877419"/>
              <a:ext cx="884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3"/>
            <a:srcRect l="27465" r="21620" b="5889"/>
            <a:stretch/>
          </p:blipFill>
          <p:spPr>
            <a:xfrm>
              <a:off x="2925184" y="2669930"/>
              <a:ext cx="537883" cy="441873"/>
            </a:xfrm>
            <a:prstGeom prst="rect">
              <a:avLst/>
            </a:prstGeom>
          </p:spPr>
        </p:pic>
      </p:grpSp>
      <p:sp>
        <p:nvSpPr>
          <p:cNvPr id="14" name="CuadroTexto 13"/>
          <p:cNvSpPr txBox="1"/>
          <p:nvPr/>
        </p:nvSpPr>
        <p:spPr>
          <a:xfrm>
            <a:off x="674451" y="4416649"/>
            <a:ext cx="951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2- El catión es </a:t>
            </a:r>
            <a:r>
              <a:rPr lang="es-AR" b="1" dirty="0" smtClean="0">
                <a:solidFill>
                  <a:srgbClr val="FF0000"/>
                </a:solidFill>
              </a:rPr>
              <a:t>tri</a:t>
            </a:r>
            <a:r>
              <a:rPr lang="es-AR" b="1" dirty="0" smtClean="0"/>
              <a:t>valente (3+), significa que perdió </a:t>
            </a:r>
            <a:r>
              <a:rPr lang="es-AR" b="1" dirty="0" smtClean="0">
                <a:solidFill>
                  <a:srgbClr val="FF0000"/>
                </a:solidFill>
              </a:rPr>
              <a:t>3</a:t>
            </a:r>
            <a:r>
              <a:rPr lang="es-AR" b="1" dirty="0" smtClean="0"/>
              <a:t> electrones, se ubican a la derecha de la flecha.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26520" t="2302"/>
          <a:stretch/>
        </p:blipFill>
        <p:spPr>
          <a:xfrm>
            <a:off x="5045667" y="5048017"/>
            <a:ext cx="776264" cy="458718"/>
          </a:xfrm>
          <a:prstGeom prst="rect">
            <a:avLst/>
          </a:prstGeom>
        </p:spPr>
      </p:pic>
      <p:cxnSp>
        <p:nvCxnSpPr>
          <p:cNvPr id="16" name="Conector recto de flecha 15"/>
          <p:cNvCxnSpPr/>
          <p:nvPr/>
        </p:nvCxnSpPr>
        <p:spPr>
          <a:xfrm>
            <a:off x="3878257" y="5250102"/>
            <a:ext cx="8842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l="27465" r="21620" b="5889"/>
          <a:stretch/>
        </p:blipFill>
        <p:spPr>
          <a:xfrm>
            <a:off x="2925184" y="5042613"/>
            <a:ext cx="537883" cy="441873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877410" y="5042613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2">
                    <a:lumMod val="25000"/>
                  </a:schemeClr>
                </a:solidFill>
              </a:rPr>
              <a:t>+ 3 e-</a:t>
            </a:r>
            <a:endParaRPr lang="es-AR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86305" y="3035337"/>
            <a:ext cx="738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1- Ubico el átomo a la izquierda de la flecha , y luego  a la derecha el catión.</a:t>
            </a:r>
          </a:p>
        </p:txBody>
      </p:sp>
    </p:spTree>
    <p:extLst>
      <p:ext uri="{BB962C8B-B14F-4D97-AF65-F5344CB8AC3E}">
        <p14:creationId xmlns:p14="http://schemas.microsoft.com/office/powerpoint/2010/main" val="263277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76" y="1344706"/>
            <a:ext cx="1168500" cy="484093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3204836" y="2832184"/>
            <a:ext cx="3345239" cy="484346"/>
            <a:chOff x="3146612" y="2097490"/>
            <a:chExt cx="3345239" cy="484346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4335456" y="2339537"/>
              <a:ext cx="884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24310" t="-2" r="21602" b="-52"/>
            <a:stretch/>
          </p:blipFill>
          <p:spPr>
            <a:xfrm>
              <a:off x="3146612" y="2097491"/>
              <a:ext cx="632012" cy="484345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28914" b="-52"/>
            <a:stretch/>
          </p:blipFill>
          <p:spPr>
            <a:xfrm>
              <a:off x="5661210" y="2097490"/>
              <a:ext cx="830641" cy="484346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3192921" y="4392520"/>
            <a:ext cx="4170020" cy="484346"/>
            <a:chOff x="3146612" y="4096585"/>
            <a:chExt cx="4170020" cy="484346"/>
          </a:xfrm>
        </p:grpSpPr>
        <p:cxnSp>
          <p:nvCxnSpPr>
            <p:cNvPr id="7" name="Conector recto de flecha 6"/>
            <p:cNvCxnSpPr/>
            <p:nvPr/>
          </p:nvCxnSpPr>
          <p:spPr>
            <a:xfrm>
              <a:off x="4335456" y="4338632"/>
              <a:ext cx="884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2"/>
            <a:srcRect l="24310" t="-2" r="21602" b="-52"/>
            <a:stretch/>
          </p:blipFill>
          <p:spPr>
            <a:xfrm>
              <a:off x="3146612" y="4096586"/>
              <a:ext cx="632012" cy="48434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l="28914" b="-52"/>
            <a:stretch/>
          </p:blipFill>
          <p:spPr>
            <a:xfrm>
              <a:off x="5661210" y="4096585"/>
              <a:ext cx="830641" cy="484346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6550075" y="4138577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 smtClean="0">
                  <a:solidFill>
                    <a:schemeClr val="bg2">
                      <a:lumMod val="25000"/>
                    </a:schemeClr>
                  </a:solidFill>
                </a:rPr>
                <a:t>+ 2 e-</a:t>
              </a:r>
              <a:endParaRPr lang="es-AR" sz="2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1074290" y="3517505"/>
            <a:ext cx="951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2- El catión es </a:t>
            </a:r>
            <a:r>
              <a:rPr lang="es-AR" b="1" dirty="0" smtClean="0">
                <a:solidFill>
                  <a:srgbClr val="FF0000"/>
                </a:solidFill>
              </a:rPr>
              <a:t>di</a:t>
            </a:r>
            <a:r>
              <a:rPr lang="es-AR" b="1" dirty="0" smtClean="0"/>
              <a:t>valente (2+), significa que perdió </a:t>
            </a:r>
            <a:r>
              <a:rPr lang="es-AR" b="1" dirty="0">
                <a:solidFill>
                  <a:srgbClr val="FF0000"/>
                </a:solidFill>
              </a:rPr>
              <a:t>2</a:t>
            </a:r>
            <a:r>
              <a:rPr lang="es-AR" b="1" dirty="0" smtClean="0"/>
              <a:t> electrones, se ubican a la derecha de la flecha.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85737" y="2217720"/>
            <a:ext cx="738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1- Ubico el átomo a la izquierda de la flecha , y luego  a la derecha el catión.</a:t>
            </a:r>
          </a:p>
        </p:txBody>
      </p:sp>
    </p:spTree>
    <p:extLst>
      <p:ext uri="{BB962C8B-B14F-4D97-AF65-F5344CB8AC3E}">
        <p14:creationId xmlns:p14="http://schemas.microsoft.com/office/powerpoint/2010/main" val="263597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0330"/>
          <a:stretch/>
        </p:blipFill>
        <p:spPr>
          <a:xfrm>
            <a:off x="981635" y="811972"/>
            <a:ext cx="1066799" cy="425156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3343202" y="2273722"/>
            <a:ext cx="2643379" cy="475128"/>
            <a:chOff x="3227292" y="1514786"/>
            <a:chExt cx="2643379" cy="475128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/>
            <a:srcRect l="29263" t="12159" r="20745" b="8281"/>
            <a:stretch/>
          </p:blipFill>
          <p:spPr>
            <a:xfrm>
              <a:off x="3227292" y="1532966"/>
              <a:ext cx="551330" cy="389964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31234" t="6814" r="782"/>
            <a:stretch/>
          </p:blipFill>
          <p:spPr>
            <a:xfrm>
              <a:off x="5090742" y="1514786"/>
              <a:ext cx="779929" cy="475128"/>
            </a:xfrm>
            <a:prstGeom prst="rect">
              <a:avLst/>
            </a:prstGeom>
          </p:spPr>
        </p:pic>
        <p:cxnSp>
          <p:nvCxnSpPr>
            <p:cNvPr id="5" name="Conector recto de flecha 4"/>
            <p:cNvCxnSpPr/>
            <p:nvPr/>
          </p:nvCxnSpPr>
          <p:spPr>
            <a:xfrm>
              <a:off x="3985834" y="1720972"/>
              <a:ext cx="884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3343202" y="4138713"/>
            <a:ext cx="3630593" cy="475128"/>
            <a:chOff x="3227292" y="3738251"/>
            <a:chExt cx="3630593" cy="475128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/>
            <a:srcRect l="29263" t="12159" r="20745" b="8281"/>
            <a:stretch/>
          </p:blipFill>
          <p:spPr>
            <a:xfrm>
              <a:off x="3227292" y="3756431"/>
              <a:ext cx="551330" cy="389964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2"/>
            <a:srcRect l="31234" t="6814" r="782"/>
            <a:stretch/>
          </p:blipFill>
          <p:spPr>
            <a:xfrm>
              <a:off x="5090742" y="3738251"/>
              <a:ext cx="779929" cy="475128"/>
            </a:xfrm>
            <a:prstGeom prst="rect">
              <a:avLst/>
            </a:prstGeom>
          </p:spPr>
        </p:pic>
        <p:cxnSp>
          <p:nvCxnSpPr>
            <p:cNvPr id="9" name="Conector recto de flecha 8"/>
            <p:cNvCxnSpPr/>
            <p:nvPr/>
          </p:nvCxnSpPr>
          <p:spPr>
            <a:xfrm>
              <a:off x="3985834" y="3944437"/>
              <a:ext cx="884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/>
            <p:cNvSpPr txBox="1"/>
            <p:nvPr/>
          </p:nvSpPr>
          <p:spPr>
            <a:xfrm>
              <a:off x="6091328" y="3775760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 smtClean="0">
                  <a:solidFill>
                    <a:schemeClr val="bg2">
                      <a:lumMod val="25000"/>
                    </a:schemeClr>
                  </a:solidFill>
                </a:rPr>
                <a:t>+ 3 e-</a:t>
              </a:r>
              <a:endParaRPr lang="es-AR" sz="2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944869" y="3214301"/>
            <a:ext cx="951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2- El catión es </a:t>
            </a:r>
            <a:r>
              <a:rPr lang="es-AR" b="1" dirty="0" smtClean="0">
                <a:solidFill>
                  <a:srgbClr val="FF0000"/>
                </a:solidFill>
              </a:rPr>
              <a:t>tri</a:t>
            </a:r>
            <a:r>
              <a:rPr lang="es-AR" b="1" dirty="0" smtClean="0"/>
              <a:t>valente (3+), significa que perdió </a:t>
            </a:r>
            <a:r>
              <a:rPr lang="es-AR" b="1" dirty="0" smtClean="0">
                <a:solidFill>
                  <a:srgbClr val="FF0000"/>
                </a:solidFill>
              </a:rPr>
              <a:t>3</a:t>
            </a:r>
            <a:r>
              <a:rPr lang="es-AR" b="1" dirty="0" smtClean="0"/>
              <a:t> electrones, se ubican a la derecha de la flecha.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81635" y="1498010"/>
            <a:ext cx="738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1- Ubico el átomo a la izquierda de la flecha , y luego  a la derecha el catión.</a:t>
            </a:r>
          </a:p>
        </p:txBody>
      </p:sp>
    </p:spTree>
    <p:extLst>
      <p:ext uri="{BB962C8B-B14F-4D97-AF65-F5344CB8AC3E}">
        <p14:creationId xmlns:p14="http://schemas.microsoft.com/office/powerpoint/2010/main" val="27077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74643" y="755374"/>
            <a:ext cx="7696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/>
              <a:t>3.6 </a:t>
            </a:r>
            <a:r>
              <a:rPr lang="es-AR"/>
              <a:t>Escribir ecuaciones que representen la obtención de los aniones siguientes a</a:t>
            </a:r>
          </a:p>
          <a:p>
            <a:r>
              <a:rPr lang="es-AR"/>
              <a:t>partir de los átomos correspondientes: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079" y="1166522"/>
            <a:ext cx="2898061" cy="4703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51" y="1949823"/>
            <a:ext cx="939654" cy="496421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2817958" y="3241400"/>
            <a:ext cx="3197846" cy="507066"/>
            <a:chOff x="2864223" y="2339789"/>
            <a:chExt cx="3197846" cy="50706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/>
            <a:srcRect l="38788" r="16849" b="7336"/>
            <a:stretch/>
          </p:blipFill>
          <p:spPr>
            <a:xfrm>
              <a:off x="2864223" y="2350434"/>
              <a:ext cx="416859" cy="460002"/>
            </a:xfrm>
            <a:prstGeom prst="rect">
              <a:avLst/>
            </a:prstGeom>
          </p:spPr>
        </p:pic>
        <p:cxnSp>
          <p:nvCxnSpPr>
            <p:cNvPr id="6" name="Conector recto de flecha 5"/>
            <p:cNvCxnSpPr/>
            <p:nvPr/>
          </p:nvCxnSpPr>
          <p:spPr>
            <a:xfrm>
              <a:off x="3838785" y="2598643"/>
              <a:ext cx="884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/>
            <a:srcRect l="34443" t="-2143" b="-1"/>
            <a:stretch/>
          </p:blipFill>
          <p:spPr>
            <a:xfrm>
              <a:off x="5446058" y="2339789"/>
              <a:ext cx="616011" cy="507066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/>
        </p:nvGrpSpPr>
        <p:grpSpPr>
          <a:xfrm>
            <a:off x="2817958" y="5159689"/>
            <a:ext cx="3466786" cy="513655"/>
            <a:chOff x="2549018" y="4432472"/>
            <a:chExt cx="3466786" cy="513655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l="38788" r="16849" b="7336"/>
            <a:stretch/>
          </p:blipFill>
          <p:spPr>
            <a:xfrm>
              <a:off x="2549018" y="4449706"/>
              <a:ext cx="416859" cy="460002"/>
            </a:xfrm>
            <a:prstGeom prst="rect">
              <a:avLst/>
            </a:prstGeom>
          </p:spPr>
        </p:pic>
        <p:cxnSp>
          <p:nvCxnSpPr>
            <p:cNvPr id="10" name="Conector recto de flecha 9"/>
            <p:cNvCxnSpPr/>
            <p:nvPr/>
          </p:nvCxnSpPr>
          <p:spPr>
            <a:xfrm>
              <a:off x="3926990" y="4697915"/>
              <a:ext cx="884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/>
            <a:srcRect l="34443" t="-2143" b="-1"/>
            <a:stretch/>
          </p:blipFill>
          <p:spPr>
            <a:xfrm>
              <a:off x="5399793" y="4439061"/>
              <a:ext cx="616011" cy="507066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3016090" y="4432472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 smtClean="0">
                  <a:solidFill>
                    <a:schemeClr val="bg2">
                      <a:lumMod val="25000"/>
                    </a:schemeClr>
                  </a:solidFill>
                </a:rPr>
                <a:t>+ 1 e-</a:t>
              </a:r>
              <a:endParaRPr lang="es-AR" sz="2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518551" y="4355961"/>
            <a:ext cx="955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2- El anión es </a:t>
            </a:r>
            <a:r>
              <a:rPr lang="es-AR" b="1" dirty="0" smtClean="0">
                <a:solidFill>
                  <a:srgbClr val="FF0000"/>
                </a:solidFill>
              </a:rPr>
              <a:t>mono</a:t>
            </a:r>
            <a:r>
              <a:rPr lang="es-AR" b="1" dirty="0" smtClean="0"/>
              <a:t>valente (1-), significa que ganó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b="1" dirty="0" smtClean="0"/>
              <a:t> electrón, y se ubica a la izquierda de la flecha.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18551" y="2517897"/>
            <a:ext cx="733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1- Ubico el átomo a la izquierda de la flecha , y luego  a la derecha el </a:t>
            </a:r>
            <a:r>
              <a:rPr lang="es-AR" b="1" dirty="0" smtClean="0"/>
              <a:t>anión</a:t>
            </a:r>
            <a:r>
              <a:rPr lang="es-A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54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9" y="614922"/>
            <a:ext cx="905795" cy="460843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2654585" y="2309528"/>
            <a:ext cx="3162378" cy="469108"/>
            <a:chOff x="2514600" y="1521057"/>
            <a:chExt cx="3162378" cy="469108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/>
            <a:srcRect l="28980" t="5653" r="26483" b="3893"/>
            <a:stretch/>
          </p:blipFill>
          <p:spPr>
            <a:xfrm>
              <a:off x="2514600" y="1532965"/>
              <a:ext cx="403412" cy="416859"/>
            </a:xfrm>
            <a:prstGeom prst="rect">
              <a:avLst/>
            </a:prstGeom>
          </p:spPr>
        </p:pic>
        <p:cxnSp>
          <p:nvCxnSpPr>
            <p:cNvPr id="4" name="Conector recto de flecha 3"/>
            <p:cNvCxnSpPr/>
            <p:nvPr/>
          </p:nvCxnSpPr>
          <p:spPr>
            <a:xfrm>
              <a:off x="3583291" y="1751479"/>
              <a:ext cx="884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31454" b="-1794"/>
            <a:stretch/>
          </p:blipFill>
          <p:spPr>
            <a:xfrm>
              <a:off x="5056094" y="1521057"/>
              <a:ext cx="620884" cy="46910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2381645" y="4167708"/>
            <a:ext cx="3565790" cy="510084"/>
            <a:chOff x="2111188" y="3504625"/>
            <a:chExt cx="3565790" cy="510084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/>
            <a:srcRect l="28980" t="5653" r="26483" b="3893"/>
            <a:stretch/>
          </p:blipFill>
          <p:spPr>
            <a:xfrm>
              <a:off x="2111188" y="3554908"/>
              <a:ext cx="403412" cy="416859"/>
            </a:xfrm>
            <a:prstGeom prst="rect">
              <a:avLst/>
            </a:prstGeom>
          </p:spPr>
        </p:pic>
        <p:cxnSp>
          <p:nvCxnSpPr>
            <p:cNvPr id="8" name="Conector recto de flecha 7"/>
            <p:cNvCxnSpPr/>
            <p:nvPr/>
          </p:nvCxnSpPr>
          <p:spPr>
            <a:xfrm>
              <a:off x="3583291" y="3776023"/>
              <a:ext cx="884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l="31454" b="-1794"/>
            <a:stretch/>
          </p:blipFill>
          <p:spPr>
            <a:xfrm>
              <a:off x="5056094" y="3545601"/>
              <a:ext cx="620884" cy="469108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611460" y="3504625"/>
              <a:ext cx="766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dirty="0" smtClean="0">
                  <a:solidFill>
                    <a:schemeClr val="bg2">
                      <a:lumMod val="25000"/>
                    </a:schemeClr>
                  </a:solidFill>
                </a:rPr>
                <a:t>+ 2 e-</a:t>
              </a:r>
              <a:endParaRPr lang="es-AR" sz="20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800416" y="6978306"/>
            <a:ext cx="955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2- El anión es </a:t>
            </a:r>
            <a:r>
              <a:rPr lang="es-AR" b="1" dirty="0" smtClean="0">
                <a:solidFill>
                  <a:srgbClr val="FF0000"/>
                </a:solidFill>
              </a:rPr>
              <a:t>mono</a:t>
            </a:r>
            <a:r>
              <a:rPr lang="es-AR" b="1" dirty="0" smtClean="0"/>
              <a:t>valente (1-), significa que ganó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b="1" dirty="0" smtClean="0"/>
              <a:t> electrón, y se ubica a la izquierda de la flecha.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28747" y="1315334"/>
            <a:ext cx="733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1- Ubico el átomo a la izquierda de la flecha , y luego  a la derecha el </a:t>
            </a:r>
            <a:r>
              <a:rPr lang="es-AR" b="1" dirty="0" smtClean="0"/>
              <a:t>anión</a:t>
            </a:r>
            <a:r>
              <a:rPr lang="es-AR" b="1" dirty="0"/>
              <a:t>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59780" y="3453414"/>
            <a:ext cx="95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2- El anión es </a:t>
            </a:r>
            <a:r>
              <a:rPr lang="es-AR" b="1" dirty="0" smtClean="0">
                <a:solidFill>
                  <a:srgbClr val="FF0000"/>
                </a:solidFill>
              </a:rPr>
              <a:t>di</a:t>
            </a:r>
            <a:r>
              <a:rPr lang="es-AR" b="1" dirty="0" smtClean="0"/>
              <a:t>valente (2-), significa que ganó </a:t>
            </a:r>
            <a:r>
              <a:rPr lang="es-AR" b="1" dirty="0">
                <a:solidFill>
                  <a:srgbClr val="FF0000"/>
                </a:solidFill>
              </a:rPr>
              <a:t>2</a:t>
            </a:r>
            <a:r>
              <a:rPr lang="es-AR" b="1" dirty="0" smtClean="0"/>
              <a:t> electrones, y se ubican a la izquierda de la flecha.</a:t>
            </a:r>
          </a:p>
        </p:txBody>
      </p:sp>
    </p:spTree>
    <p:extLst>
      <p:ext uri="{BB962C8B-B14F-4D97-AF65-F5344CB8AC3E}">
        <p14:creationId xmlns:p14="http://schemas.microsoft.com/office/powerpoint/2010/main" val="3221427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1485</Words>
  <Application>Microsoft Office PowerPoint</Application>
  <PresentationFormat>Panorámica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NimbusRomNo9L-Regu</vt:lpstr>
      <vt:lpstr>Roboto Condensed</vt:lpstr>
      <vt:lpstr>Tema de Office</vt:lpstr>
      <vt:lpstr>Serie 3: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111</cp:revision>
  <dcterms:created xsi:type="dcterms:W3CDTF">2020-05-30T15:59:38Z</dcterms:created>
  <dcterms:modified xsi:type="dcterms:W3CDTF">2020-06-05T22:00:53Z</dcterms:modified>
</cp:coreProperties>
</file>