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isósceles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29FE186F-B0D0-4E60-B901-47481EDAE0F4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C89E2F-B3F3-4D76-AEC7-CA7530B138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44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AA0-2A6D-45E8-AC48-543BB1EB9627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17F78-FE36-411F-AB74-37520D7166D6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928C0-F480-40FF-85C3-44515C1A652D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164EE-A437-4980-BEDD-02EB3700780F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3F7E1-772E-4516-834F-6534A850E965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94DD1-C4B1-4B77-86A7-25F30FDA5540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8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4 Triángulo isósceles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B9A9E-0274-41DA-85DF-4923BB80755F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2593-3972-4A86-A446-9C2FC27B1856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1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29FD7-85CD-4C22-88AE-FC76C9095C8A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6FACE-C306-4FAD-A6F9-5B89C531A781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6CD9D-46FB-48EE-B490-AF1175E94AE1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E0CD0A8-9C64-4F7E-9D2B-8B28EF6CEE9C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49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FEB5-667A-4EA3-947A-64F8C15C4D23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CFF8-3FAE-4A63-A05D-BEC3072F4E6E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A4C-FBA9-48D4-A412-67249081F470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30FA-2421-4D57-B457-22A5693AB13D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4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24AAB4D5-57D4-4C48-A3BF-751C72A44B3E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208120E9-F941-475D-84FA-7DE373B94E21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741D64CF-26CA-4ECE-AC9D-C5BF8D4938B7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77564EA6-A508-4013-985A-53A167E6D8C3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10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0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A4B894-1F63-4C80-A308-403D46C27B85}" type="datetimeFigureOut">
              <a:rPr lang="es-ES">
                <a:solidFill>
                  <a:prstClr val="white"/>
                </a:solidFill>
              </a:rPr>
              <a:pPr>
                <a:defRPr/>
              </a:pPr>
              <a:t>30/04/2021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D84298-D050-47A6-8A18-CD0F2EED8CDE}" type="slidenum">
              <a:rPr 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La masa de los átomos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bg1"/>
                </a:solidFill>
              </a:rPr>
              <a:t>CBC – UBA Química (05)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bg1"/>
                </a:solidFill>
              </a:rPr>
              <a:t>Lic. Graciela Pin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Masa atómica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898016"/>
              </a:xfrm>
            </p:spPr>
            <p:txBody>
              <a:bodyPr>
                <a:normAutofit lnSpcReduction="10000"/>
              </a:bodyPr>
              <a:lstStyle/>
              <a:p>
                <a:pPr marL="549275" indent="-457200" algn="just" fontAlgn="auto">
                  <a:spcAft>
                    <a:spcPts val="0"/>
                  </a:spcAft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La masa de un átomo es siempre muy pequeña y depende del átomo en cuestión.</a:t>
                </a:r>
              </a:p>
              <a:p>
                <a:pPr marL="549275" indent="-457200" algn="just" fontAlgn="auto">
                  <a:spcAft>
                    <a:spcPts val="0"/>
                  </a:spcAft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No existe balanza capaz de detectar la masa de un átomo</a:t>
                </a:r>
              </a:p>
              <a:p>
                <a:pPr marL="549275" indent="-457200" algn="just" fontAlgn="auto">
                  <a:spcAft>
                    <a:spcPts val="0"/>
                  </a:spcAft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En 1961 la IUPAC propuso como </a:t>
                </a:r>
                <a:r>
                  <a:rPr lang="es-ES" sz="2800" b="1" u="sng" dirty="0" smtClean="0">
                    <a:solidFill>
                      <a:schemeClr val="bg1"/>
                    </a:solidFill>
                  </a:rPr>
                  <a:t>unidad de masa atómica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(u)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, la doceava parte de la masa del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nucleido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C-12 (</a:t>
                </a:r>
                <a:r>
                  <a:rPr lang="es-ES" sz="2800" baseline="30000" dirty="0" smtClean="0">
                    <a:solidFill>
                      <a:schemeClr val="bg1"/>
                    </a:solidFill>
                  </a:rPr>
                  <a:t>12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C)</a:t>
                </a:r>
              </a:p>
              <a:p>
                <a:pPr marL="92075" indent="0" algn="just" fontAlgn="auto">
                  <a:spcAft>
                    <a:spcPts val="0"/>
                  </a:spcAft>
                  <a:buNone/>
                  <a:defRPr/>
                </a:pPr>
                <a:endParaRPr lang="es-ES" sz="2800" dirty="0" smtClean="0">
                  <a:solidFill>
                    <a:schemeClr val="bg1"/>
                  </a:solidFill>
                </a:endParaRPr>
              </a:p>
              <a:p>
                <a:pPr marL="1520825" indent="0" algn="just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es-A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  <m:r>
                        <a:rPr lang="es-A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𝑚𝑎𝑠𝑎</m:t>
                          </m:r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𝑑𝑒𝑙</m:t>
                          </m:r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𝑛𝑢𝑐𝑙𝑒𝑖𝑑𝑜</m:t>
                          </m:r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Pre>
                            <m:sPrePr>
                              <m:ctrlPr>
                                <a:rPr lang="es-A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s-A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p>
                            <m:e>
                              <m:r>
                                <a:rPr lang="es-A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</m:sPre>
                        </m:num>
                        <m:den>
                          <m:r>
                            <a:rPr lang="es-A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898016"/>
              </a:xfrm>
              <a:blipFill rotWithShape="1">
                <a:blip r:embed="rId2"/>
                <a:stretch>
                  <a:fillRect t="-2114" r="-14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Masa atómica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898016"/>
              </a:xfrm>
            </p:spPr>
            <p:txBody>
              <a:bodyPr>
                <a:normAutofit/>
              </a:bodyPr>
              <a:lstStyle/>
              <a:p>
                <a:pPr marL="92075" indent="0" algn="just" fontAlgn="auto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Por lo tanto:</a:t>
                </a:r>
              </a:p>
              <a:p>
                <a:pPr marL="92075" indent="0" algn="ctr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masa </a:t>
                </a:r>
                <a:r>
                  <a:rPr lang="es-ES" sz="2800" dirty="0">
                    <a:solidFill>
                      <a:schemeClr val="bg1"/>
                    </a:solidFill>
                  </a:rPr>
                  <a:t>del </a:t>
                </a:r>
                <a:r>
                  <a:rPr lang="es-ES" sz="2800" dirty="0" err="1">
                    <a:solidFill>
                      <a:schemeClr val="bg1"/>
                    </a:solidFill>
                  </a:rPr>
                  <a:t>nucleido</a:t>
                </a:r>
                <a:r>
                  <a:rPr lang="es-ES" sz="2800" dirty="0">
                    <a:solidFill>
                      <a:schemeClr val="bg1"/>
                    </a:solidFill>
                  </a:rPr>
                  <a:t> C-12 (</a:t>
                </a:r>
                <a:r>
                  <a:rPr lang="es-ES" sz="2800" baseline="30000" dirty="0">
                    <a:solidFill>
                      <a:schemeClr val="bg1"/>
                    </a:solidFill>
                  </a:rPr>
                  <a:t>12</a:t>
                </a:r>
                <a:r>
                  <a:rPr lang="es-ES" sz="2800" dirty="0">
                    <a:solidFill>
                      <a:schemeClr val="bg1"/>
                    </a:solidFill>
                  </a:rPr>
                  <a:t>C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) = 12 u</a:t>
                </a:r>
              </a:p>
              <a:p>
                <a:pPr marL="92075" indent="0" algn="just" fontAlgn="auto">
                  <a:spcAft>
                    <a:spcPts val="12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La masa del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nucleido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2800" baseline="30000" dirty="0" smtClean="0">
                    <a:solidFill>
                      <a:schemeClr val="bg1"/>
                    </a:solidFill>
                  </a:rPr>
                  <a:t>12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C obtenida experimentalmente es 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1,9926 x 10</a:t>
                </a:r>
                <a:r>
                  <a:rPr lang="es-ES" sz="2800" b="1" baseline="30000" dirty="0" smtClean="0">
                    <a:solidFill>
                      <a:schemeClr val="bg1"/>
                    </a:solidFill>
                  </a:rPr>
                  <a:t>-23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 g</a:t>
                </a:r>
                <a:endParaRPr lang="es-ES" sz="2800" dirty="0">
                  <a:solidFill>
                    <a:schemeClr val="bg1"/>
                  </a:solidFill>
                </a:endParaRPr>
              </a:p>
              <a:p>
                <a:pPr marL="92075" indent="0" algn="just" fontAlgn="auto">
                  <a:spcAft>
                    <a:spcPts val="12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Por lo que la </a:t>
                </a:r>
                <a:r>
                  <a:rPr lang="es-ES" sz="2800" b="1" u="sng" dirty="0" smtClean="0">
                    <a:solidFill>
                      <a:schemeClr val="bg1"/>
                    </a:solidFill>
                  </a:rPr>
                  <a:t>unidad de masa atómica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(u) 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expresada en g resulta)</a:t>
                </a:r>
              </a:p>
              <a:p>
                <a:pPr marL="1520825" indent="0" algn="just" fontAlgn="auto"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s-AR" b="0" i="1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s-AR" b="0" i="1" smtClean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  <m:r>
                      <a:rPr lang="es-AR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1,9926 </m:t>
                        </m:r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AR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solidFill>
                                  <a:schemeClr val="bg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AR" b="0" i="1" smtClean="0">
                                <a:solidFill>
                                  <a:schemeClr val="bg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−23</m:t>
                            </m:r>
                          </m:sup>
                        </m:sSup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𝑔</m:t>
                        </m:r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</m:num>
                      <m:den>
                        <m:r>
                          <a:rPr lang="es-AR" b="0" i="1" smtClean="0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s-ES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 = 1,6605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s-AR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10</m:t>
                        </m:r>
                      </m:e>
                      <m:sup>
                        <m:r>
                          <a:rPr lang="es-AR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−2</m:t>
                        </m:r>
                        <m:r>
                          <a:rPr lang="es-AR" b="0" i="1" smtClean="0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4</m:t>
                        </m:r>
                      </m:sup>
                    </m:sSup>
                    <m:r>
                      <a:rPr lang="es-AR" i="1">
                        <a:solidFill>
                          <a:schemeClr val="bg1"/>
                        </a:solidFill>
                        <a:latin typeface="Cambria Math"/>
                      </a:rPr>
                      <m:t>𝑔</m:t>
                    </m:r>
                    <m:r>
                      <a:rPr lang="es-AR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898016"/>
              </a:xfrm>
              <a:blipFill rotWithShape="1">
                <a:blip r:embed="rId2"/>
                <a:stretch>
                  <a:fillRect l="-370" t="-1244" r="-14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1763688" y="4869160"/>
            <a:ext cx="6840760" cy="1296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Masa atómica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 fontScale="92500"/>
          </a:bodyPr>
          <a:lstStyle/>
          <a:p>
            <a:pPr marL="92075" indent="0" algn="just" fontAlgn="auto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s-ES" sz="2800" dirty="0" smtClean="0">
                <a:solidFill>
                  <a:schemeClr val="bg1"/>
                </a:solidFill>
              </a:rPr>
              <a:t>La masa del </a:t>
            </a:r>
            <a:r>
              <a:rPr lang="es-ES" sz="2800" dirty="0" err="1">
                <a:solidFill>
                  <a:schemeClr val="bg1"/>
                </a:solidFill>
              </a:rPr>
              <a:t>nucleido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baseline="30000" dirty="0" smtClean="0">
                <a:solidFill>
                  <a:schemeClr val="bg1"/>
                </a:solidFill>
              </a:rPr>
              <a:t>37</a:t>
            </a:r>
            <a:r>
              <a:rPr lang="es-ES" sz="2800" dirty="0" smtClean="0">
                <a:solidFill>
                  <a:schemeClr val="bg1"/>
                </a:solidFill>
              </a:rPr>
              <a:t>Cl es 36,9659 u Calcular la masa de un átomo expresada en </a:t>
            </a:r>
            <a:r>
              <a:rPr lang="es-ES" sz="2800" b="1" dirty="0" smtClean="0">
                <a:solidFill>
                  <a:schemeClr val="bg1"/>
                </a:solidFill>
              </a:rPr>
              <a:t>g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  <a:p>
            <a:pPr marL="92075" indent="0" algn="just" fontAlgn="auto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92075" indent="0" algn="just" fontAlgn="auto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92075" indent="0" algn="just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92075" indent="0" algn="just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chemeClr val="bg1"/>
              </a:solidFill>
            </a:endParaRPr>
          </a:p>
          <a:p>
            <a:pPr marL="92075" indent="0" algn="just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chemeClr val="bg1"/>
                </a:solidFill>
              </a:rPr>
              <a:t>En la naturaleza los elementos generalmente se encuentran formados por más de un isótopo  con abundancias relativas definidas, que pueden determinarse experimentalmente.</a:t>
            </a:r>
            <a:endParaRPr lang="es-ES" sz="2800" dirty="0">
              <a:solidFill>
                <a:schemeClr val="bg1"/>
              </a:solidFill>
            </a:endParaRPr>
          </a:p>
          <a:p>
            <a:pPr marL="92075" indent="0" algn="just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92075" indent="0" algn="just" fontAlgn="auto">
              <a:spcAft>
                <a:spcPts val="1200"/>
              </a:spcAft>
              <a:buNone/>
              <a:defRPr/>
            </a:pP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74777"/>
              </p:ext>
            </p:extLst>
          </p:nvPr>
        </p:nvGraphicFramePr>
        <p:xfrm>
          <a:off x="899592" y="2636912"/>
          <a:ext cx="7488832" cy="150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44"/>
                <a:gridCol w="2381226"/>
                <a:gridCol w="2872062"/>
              </a:tblGrid>
              <a:tr h="682176">
                <a:tc>
                  <a:txBody>
                    <a:bodyPr/>
                    <a:lstStyle/>
                    <a:p>
                      <a:pPr algn="r"/>
                      <a:r>
                        <a:rPr lang="es-AR" sz="2400" b="0" dirty="0" smtClean="0">
                          <a:solidFill>
                            <a:schemeClr val="bg1"/>
                          </a:solidFill>
                        </a:rPr>
                        <a:t>1u</a:t>
                      </a:r>
                      <a:endParaRPr lang="es-AR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0" dirty="0" smtClean="0">
                          <a:solidFill>
                            <a:schemeClr val="bg1"/>
                          </a:solidFill>
                        </a:rPr>
                        <a:t>------------------</a:t>
                      </a:r>
                      <a:endParaRPr lang="es-AR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0" dirty="0" smtClean="0">
                          <a:solidFill>
                            <a:schemeClr val="bg1"/>
                          </a:solidFill>
                        </a:rPr>
                        <a:t>1,6605 x 10</a:t>
                      </a:r>
                      <a:r>
                        <a:rPr lang="es-AR" sz="2400" b="0" baseline="30000" dirty="0" smtClean="0">
                          <a:solidFill>
                            <a:schemeClr val="bg1"/>
                          </a:solidFill>
                        </a:rPr>
                        <a:t>-24 </a:t>
                      </a:r>
                      <a:r>
                        <a:rPr lang="es-AR" sz="2400" b="0" baseline="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s-AR" sz="2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7984">
                <a:tc>
                  <a:txBody>
                    <a:bodyPr/>
                    <a:lstStyle/>
                    <a:p>
                      <a:pPr algn="r"/>
                      <a:r>
                        <a:rPr lang="es-AR" sz="2400" b="0" dirty="0" smtClean="0"/>
                        <a:t>36,9659 u</a:t>
                      </a:r>
                      <a:endParaRPr lang="es-A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------------------</a:t>
                      </a:r>
                      <a:endParaRPr lang="es-AR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s-AR" sz="2400" b="1" dirty="0" smtClean="0">
                          <a:solidFill>
                            <a:schemeClr val="bg1"/>
                          </a:solidFill>
                        </a:rPr>
                        <a:t>6,1382</a:t>
                      </a:r>
                      <a:r>
                        <a:rPr lang="es-AR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0" lang="es-AR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kumimoji="0" lang="es-AR" sz="24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-23 </a:t>
                      </a:r>
                      <a:r>
                        <a:rPr kumimoji="0" lang="es-A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  <a:p>
                      <a:endParaRPr lang="es-AR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Masa atómica promedio</a:t>
            </a:r>
            <a:endParaRPr lang="es-E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Subtítul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898016"/>
              </a:xfrm>
            </p:spPr>
            <p:txBody>
              <a:bodyPr>
                <a:normAutofit/>
              </a:bodyPr>
              <a:lstStyle/>
              <a:p>
                <a:pPr marL="92075" indent="0" algn="just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La </a:t>
                </a:r>
                <a:r>
                  <a:rPr lang="es-ES" sz="2800" b="1" u="sng" dirty="0" smtClean="0">
                    <a:solidFill>
                      <a:schemeClr val="bg1"/>
                    </a:solidFill>
                  </a:rPr>
                  <a:t>masa atómica 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s-ES" sz="2800" b="1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s-ES" sz="2800" b="1" baseline="-25000" dirty="0" err="1" smtClean="0">
                    <a:solidFill>
                      <a:schemeClr val="bg1"/>
                    </a:solidFill>
                  </a:rPr>
                  <a:t>a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) 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es la masa promedio de los isótopos naturales de un elemento</a:t>
                </a: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Se calcula utilizando un </a:t>
                </a:r>
                <a:r>
                  <a:rPr lang="es-ES" sz="2800" b="1" u="sng" dirty="0" smtClean="0">
                    <a:solidFill>
                      <a:schemeClr val="bg1"/>
                    </a:solidFill>
                  </a:rPr>
                  <a:t>promedio ponderado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:r>
                  <a:rPr lang="es-ES" sz="2800" dirty="0" smtClean="0">
                    <a:solidFill>
                      <a:schemeClr val="bg1"/>
                    </a:solidFill>
                  </a:rPr>
                  <a:t>Para Neón </a:t>
                </a:r>
                <a:r>
                  <a:rPr lang="es-ES" sz="2800" b="1" dirty="0" smtClean="0">
                    <a:solidFill>
                      <a:schemeClr val="bg1"/>
                    </a:solidFill>
                  </a:rPr>
                  <a:t>(Ne)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por ejemplo, cuyos isótopos y abundancias relativas son:</a:t>
                </a:r>
              </a:p>
              <a:p>
                <a:pPr marL="92075" indent="0" algn="ctr" fontAlgn="auto">
                  <a:spcBef>
                    <a:spcPts val="0"/>
                  </a:spcBef>
                  <a:spcAft>
                    <a:spcPts val="2400"/>
                  </a:spcAft>
                  <a:buNone/>
                  <a:defRPr/>
                </a:pPr>
                <a:r>
                  <a:rPr lang="es-ES" sz="2800" baseline="30000" dirty="0" smtClean="0">
                    <a:solidFill>
                      <a:schemeClr val="bg1"/>
                    </a:solidFill>
                  </a:rPr>
                  <a:t>20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Ne: 90,9 %; </a:t>
                </a:r>
                <a:r>
                  <a:rPr lang="es-ES" sz="2800" baseline="30000" dirty="0" smtClean="0">
                    <a:solidFill>
                      <a:schemeClr val="bg1"/>
                    </a:solidFill>
                  </a:rPr>
                  <a:t>21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Ne: 0,30 % y </a:t>
                </a:r>
                <a:r>
                  <a:rPr lang="es-ES" sz="2800" baseline="30000" dirty="0" smtClean="0">
                    <a:solidFill>
                      <a:schemeClr val="bg1"/>
                    </a:solidFill>
                  </a:rPr>
                  <a:t>22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Ne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: 8,80 %</a:t>
                </a:r>
              </a:p>
              <a:p>
                <a:pPr marL="92075" indent="0" algn="ctr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s-AR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s-AR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s-AR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𝑁𝑒</m:t>
                    </m:r>
                    <m:r>
                      <a:rPr lang="es-AR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2800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90,9 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20 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+ 0,30 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21 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+8,80 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22 </m:t>
                        </m:r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s-AR" sz="28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s-ES" sz="28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s-ES" sz="2400" b="1" dirty="0" smtClean="0">
                    <a:solidFill>
                      <a:schemeClr val="bg1"/>
                    </a:solidFill>
                  </a:rPr>
                  <a:t>20,18 u</a:t>
                </a: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:endParaRPr lang="es-ES" sz="2800" dirty="0" smtClean="0">
                  <a:solidFill>
                    <a:schemeClr val="bg1"/>
                  </a:solidFill>
                </a:endParaRP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:endParaRPr lang="es-ES" sz="2800" dirty="0" smtClean="0">
                  <a:solidFill>
                    <a:schemeClr val="bg1"/>
                  </a:solidFill>
                </a:endParaRP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chemeClr val="bg1"/>
                  </a:solidFill>
                </a:endParaRP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>
                  <a:solidFill>
                    <a:schemeClr val="bg1"/>
                  </a:solidFill>
                </a:endParaRPr>
              </a:p>
              <a:p>
                <a:pPr marL="92075" indent="0" algn="just" fontAlgn="auto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chemeClr val="bg1"/>
                  </a:solidFill>
                </a:endParaRPr>
              </a:p>
              <a:p>
                <a:pPr marL="92075" indent="0" algn="just" fontAlgn="auto">
                  <a:spcAft>
                    <a:spcPts val="1200"/>
                  </a:spcAft>
                  <a:buNone/>
                  <a:defRPr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898016"/>
              </a:xfrm>
              <a:blipFill rotWithShape="1">
                <a:blip r:embed="rId2"/>
                <a:stretch>
                  <a:fillRect l="-370" t="-1244" r="-14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899592" y="5157192"/>
            <a:ext cx="7560840" cy="9361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79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291</Words>
  <Application>Microsoft Office PowerPoint</Application>
  <PresentationFormat>Presentación en pantalla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Brío</vt:lpstr>
      <vt:lpstr>La masa de los átomos</vt:lpstr>
      <vt:lpstr>Masa atómica</vt:lpstr>
      <vt:lpstr>Masa atómica</vt:lpstr>
      <vt:lpstr>Masa atómica</vt:lpstr>
      <vt:lpstr>Masa atómica promedio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Magnitudes atómico - moleculares</dc:title>
  <dc:creator>user</dc:creator>
  <cp:lastModifiedBy>Carolina</cp:lastModifiedBy>
  <cp:revision>18</cp:revision>
  <dcterms:created xsi:type="dcterms:W3CDTF">2020-04-28T22:51:08Z</dcterms:created>
  <dcterms:modified xsi:type="dcterms:W3CDTF">2021-04-30T12:43:53Z</dcterms:modified>
</cp:coreProperties>
</file>